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8"/>
  </p:notesMasterIdLst>
  <p:sldIdLst>
    <p:sldId id="256" r:id="rId2"/>
    <p:sldId id="265" r:id="rId3"/>
    <p:sldId id="281" r:id="rId4"/>
    <p:sldId id="284" r:id="rId5"/>
    <p:sldId id="285" r:id="rId6"/>
    <p:sldId id="286" r:id="rId7"/>
    <p:sldId id="297" r:id="rId8"/>
    <p:sldId id="298" r:id="rId9"/>
    <p:sldId id="294" r:id="rId10"/>
    <p:sldId id="295" r:id="rId11"/>
    <p:sldId id="296" r:id="rId12"/>
    <p:sldId id="290" r:id="rId13"/>
    <p:sldId id="291" r:id="rId14"/>
    <p:sldId id="292" r:id="rId15"/>
    <p:sldId id="293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9482-6547-4749-AF50-B19D31E4FA7D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00A1-5745-47CF-98C7-AA9278EE6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27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conflicts rises exponentially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6B75-0313-5C4D-BADD-C27C43C72A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68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www.emarketer.com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/Article/Smartphone-Users-Worldwide-Will-Total-175-Billion-2014/1010536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www.healthcareappseurope.com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0E642-1B13-C447-A23F-9E0DD0C926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14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D8BE-35ED-6A4E-B399-AABC2D7263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64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E2A9-865A-49DB-BDD4-14931F232EB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6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8039-37AB-463E-924B-E737E0E31705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30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2BA-8EA3-42C8-9DEA-010D6C59D8A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7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F828-5873-45C8-9F4A-AC36EB5CC1BD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_UV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599"/>
            <a:ext cx="25860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46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C59-D7C1-409A-A3B2-FCBF8F8E5EC7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89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87A9-6E94-4A3A-A318-EA8BBC95C4F4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04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233-D00B-4AFD-8048-013FFC263641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58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F9F4-1C60-4C16-80AA-E37B34C810B9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063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DCE-880C-4F98-8AFB-A10170E571E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38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C6B5-EDD5-4892-B572-01C77A0FB2D7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069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F52F-DC52-40F1-AEAF-8F9678B4734C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7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CEB1-30F0-4F05-80E1-AAC58906FB49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E3E1-3112-4E79-A8ED-F3C42B0D0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0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6400"/>
            <a:ext cx="6858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Multiple-Level Predictive Control of Mobile Cyber Physical Systems with Correlated Context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70866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John 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Stankovic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*, PI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Co-PIs: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 , Shan Lin , George Pappas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%</a:t>
            </a:r>
            <a:endParaRPr lang="en-US" sz="2200" baseline="30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19400" y="5029200"/>
            <a:ext cx="3581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* University of Virginia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#  University of Minnesota  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$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Stony Brook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University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% University of Pennsylvania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038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36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Context-based Online Recommendation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2250"/>
            <a:ext cx="9113067" cy="551815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Solution: </a:t>
            </a:r>
            <a:r>
              <a:rPr lang="en-US" sz="2400" dirty="0" smtClean="0">
                <a:cs typeface="Times New Roman" panose="02020603050405020304" pitchFamily="18" charset="0"/>
              </a:rPr>
              <a:t>inferring </a:t>
            </a:r>
            <a:r>
              <a:rPr lang="en-US" sz="2400" dirty="0" smtClean="0"/>
              <a:t>direction of an occupied nearby taxi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Utilizing </a:t>
            </a:r>
            <a:r>
              <a:rPr lang="en-US" b="1" dirty="0" smtClean="0">
                <a:cs typeface="Times New Roman" panose="02020603050405020304" pitchFamily="18" charset="0"/>
              </a:rPr>
              <a:t>historical </a:t>
            </a:r>
            <a:r>
              <a:rPr lang="en-US" b="1" dirty="0">
                <a:cs typeface="Times New Roman" panose="02020603050405020304" pitchFamily="18" charset="0"/>
              </a:rPr>
              <a:t>trip distributions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Conditioning </a:t>
            </a:r>
            <a:r>
              <a:rPr lang="en-US" dirty="0">
                <a:cs typeface="Times New Roman" panose="02020603050405020304" pitchFamily="18" charset="0"/>
              </a:rPr>
              <a:t>on </a:t>
            </a:r>
            <a:r>
              <a:rPr lang="en-US" b="1" dirty="0" smtClean="0">
                <a:cs typeface="Times New Roman" panose="02020603050405020304" pitchFamily="18" charset="0"/>
              </a:rPr>
              <a:t>pickup and real-time locations</a:t>
            </a:r>
            <a:r>
              <a:rPr lang="en-US" dirty="0" smtClean="0"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cs typeface="Times New Roman" panose="02020603050405020304" pitchFamily="18" charset="0"/>
              </a:rPr>
              <a:t>current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time</a:t>
            </a: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Inferring </a:t>
            </a:r>
            <a:r>
              <a:rPr lang="en-US" dirty="0">
                <a:cs typeface="Times New Roman" panose="02020603050405020304" pitchFamily="18" charset="0"/>
              </a:rPr>
              <a:t>a destination with </a:t>
            </a:r>
            <a:r>
              <a:rPr lang="en-US" b="1" dirty="0" smtClean="0">
                <a:cs typeface="Times New Roman" panose="02020603050405020304" pitchFamily="18" charset="0"/>
              </a:rPr>
              <a:t>highest </a:t>
            </a:r>
            <a:r>
              <a:rPr lang="en-US" b="1" dirty="0">
                <a:cs typeface="Times New Roman" panose="02020603050405020304" pitchFamily="18" charset="0"/>
              </a:rPr>
              <a:t>possibility </a:t>
            </a:r>
            <a:r>
              <a:rPr lang="en-US" dirty="0">
                <a:cs typeface="Times New Roman" panose="02020603050405020304" pitchFamily="18" charset="0"/>
              </a:rPr>
              <a:t>to decide </a:t>
            </a:r>
            <a:r>
              <a:rPr lang="en-US" dirty="0" smtClean="0">
                <a:cs typeface="Times New Roman" panose="02020603050405020304" pitchFamily="18" charset="0"/>
              </a:rPr>
              <a:t>an expected detour </a:t>
            </a:r>
            <a:r>
              <a:rPr lang="en-US" dirty="0">
                <a:cs typeface="Times New Roman" panose="02020603050405020304" pitchFamily="18" charset="0"/>
              </a:rPr>
              <a:t>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238" y="3962400"/>
            <a:ext cx="8944762" cy="18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9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Trace Driven Evaluation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29984"/>
            <a:ext cx="85725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cs typeface="Times New Roman" panose="02020603050405020304" pitchFamily="18" charset="0"/>
              </a:rPr>
              <a:t>6 month </a:t>
            </a:r>
            <a:r>
              <a:rPr lang="en-US" dirty="0" smtClean="0">
                <a:cs typeface="Times New Roman" panose="02020603050405020304" pitchFamily="18" charset="0"/>
              </a:rPr>
              <a:t>real world GPS data set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Metrics</a:t>
            </a:r>
            <a:r>
              <a:rPr lang="en-US" dirty="0">
                <a:cs typeface="Times New Roman" panose="02020603050405020304" pitchFamily="18" charset="0"/>
              </a:rPr>
              <a:t>: Actual </a:t>
            </a:r>
            <a:r>
              <a:rPr lang="en-US" dirty="0" smtClean="0">
                <a:cs typeface="Times New Roman" panose="02020603050405020304" pitchFamily="18" charset="0"/>
              </a:rPr>
              <a:t>Detour Ratio </a:t>
            </a:r>
            <a:r>
              <a:rPr lang="en-US" dirty="0">
                <a:cs typeface="Times New Roman" panose="02020603050405020304" pitchFamily="18" charset="0"/>
              </a:rPr>
              <a:t>and % of Reduced </a:t>
            </a:r>
            <a:r>
              <a:rPr lang="en-US" dirty="0" smtClean="0">
                <a:cs typeface="Times New Roman" panose="02020603050405020304" pitchFamily="18" charset="0"/>
              </a:rPr>
              <a:t>Mileage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Compared Recommendation Schemes: </a:t>
            </a:r>
          </a:p>
          <a:p>
            <a:pPr marL="742950" lvl="2" indent="-342900"/>
            <a:r>
              <a:rPr lang="en-US" b="1" dirty="0">
                <a:cs typeface="Times New Roman" panose="02020603050405020304" pitchFamily="18" charset="0"/>
              </a:rPr>
              <a:t>Randomly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Choosing and </a:t>
            </a:r>
            <a:r>
              <a:rPr lang="en-US" b="1" dirty="0">
                <a:cs typeface="Times New Roman" panose="02020603050405020304" pitchFamily="18" charset="0"/>
              </a:rPr>
              <a:t>Heuristically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Choosing nearest taxi</a:t>
            </a: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Choosing under limited contexts (</a:t>
            </a:r>
            <a:r>
              <a:rPr lang="en-US" b="1" dirty="0" smtClean="0">
                <a:cs typeface="Times New Roman" panose="02020603050405020304" pitchFamily="18" charset="0"/>
              </a:rPr>
              <a:t>Basic</a:t>
            </a:r>
            <a:r>
              <a:rPr lang="en-US" dirty="0" smtClean="0">
                <a:cs typeface="Times New Roman" panose="02020603050405020304" pitchFamily="18" charset="0"/>
              </a:rPr>
              <a:t>) </a:t>
            </a: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Choosing </a:t>
            </a:r>
            <a:r>
              <a:rPr lang="en-US" dirty="0">
                <a:cs typeface="Times New Roman" panose="02020603050405020304" pitchFamily="18" charset="0"/>
              </a:rPr>
              <a:t>under </a:t>
            </a:r>
            <a:r>
              <a:rPr lang="en-US" dirty="0" smtClean="0">
                <a:cs typeface="Times New Roman" panose="02020603050405020304" pitchFamily="18" charset="0"/>
              </a:rPr>
              <a:t>richer contexts (</a:t>
            </a:r>
            <a:r>
              <a:rPr lang="en-US" b="1" dirty="0" smtClean="0">
                <a:cs typeface="Times New Roman" panose="02020603050405020304" pitchFamily="18" charset="0"/>
              </a:rPr>
              <a:t>Advanced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6775"/>
            <a:ext cx="2590800" cy="1716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r="52595"/>
          <a:stretch/>
        </p:blipFill>
        <p:spPr>
          <a:xfrm>
            <a:off x="580553" y="3926379"/>
            <a:ext cx="3733800" cy="2923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54" r="52134"/>
          <a:stretch/>
        </p:blipFill>
        <p:spPr>
          <a:xfrm>
            <a:off x="4686300" y="3916571"/>
            <a:ext cx="3733800" cy="29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1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6" y="271149"/>
            <a:ext cx="9023853" cy="105025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MPC Approach to Taxi Dispatching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19200"/>
            <a:ext cx="8610600" cy="4612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9600" dirty="0" smtClean="0">
                <a:solidFill>
                  <a:srgbClr val="FF0000"/>
                </a:solidFill>
              </a:rPr>
              <a:t>Input</a:t>
            </a:r>
            <a:r>
              <a:rPr lang="en-US" sz="9600" dirty="0" smtClean="0">
                <a:solidFill>
                  <a:srgbClr val="000000"/>
                </a:solidFill>
              </a:rPr>
              <a:t>: estimated passenger demand in each region,  a supply model,  a trip model.</a:t>
            </a:r>
          </a:p>
          <a:p>
            <a:pPr algn="l"/>
            <a:endParaRPr lang="en-US" sz="9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9600" dirty="0" smtClean="0">
                <a:solidFill>
                  <a:srgbClr val="FF0000"/>
                </a:solidFill>
              </a:rPr>
              <a:t>Output:</a:t>
            </a:r>
            <a:r>
              <a:rPr lang="en-US" sz="9600" dirty="0" smtClean="0">
                <a:solidFill>
                  <a:srgbClr val="000000"/>
                </a:solidFill>
              </a:rPr>
              <a:t> the region to which every unoccupied taxi should go at each step.</a:t>
            </a:r>
          </a:p>
          <a:p>
            <a:pPr marL="457200" indent="-457200" algn="l">
              <a:buFont typeface="Arial"/>
              <a:buChar char="•"/>
            </a:pPr>
            <a:endParaRPr lang="en-US" sz="9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9600" dirty="0" smtClean="0">
                <a:solidFill>
                  <a:srgbClr val="FF0000"/>
                </a:solidFill>
              </a:rPr>
              <a:t>Cost measures</a:t>
            </a:r>
            <a:r>
              <a:rPr lang="en-US" sz="9600" dirty="0" smtClean="0">
                <a:solidFill>
                  <a:srgbClr val="000000"/>
                </a:solidFill>
              </a:rPr>
              <a:t>: idle cruising distance, mismatch of supply/demand ratio</a:t>
            </a:r>
          </a:p>
          <a:p>
            <a:pPr marL="457200" indent="-457200" algn="l"/>
            <a:endParaRPr lang="en-US" sz="9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9600" dirty="0" smtClean="0">
                <a:solidFill>
                  <a:srgbClr val="FF0000"/>
                </a:solidFill>
              </a:rPr>
              <a:t>Control requirement</a:t>
            </a:r>
            <a:r>
              <a:rPr lang="en-US" sz="9600" dirty="0" smtClean="0">
                <a:solidFill>
                  <a:srgbClr val="000000"/>
                </a:solidFill>
              </a:rPr>
              <a:t>: process passenger requests as much as possible, with minimal idle distance.</a:t>
            </a:r>
          </a:p>
          <a:p>
            <a:pPr marL="457200" indent="-457200" algn="l"/>
            <a:endParaRPr lang="en-US" sz="9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9600" dirty="0" smtClean="0">
                <a:solidFill>
                  <a:srgbClr val="FF0000"/>
                </a:solidFill>
              </a:rPr>
              <a:t>Approach</a:t>
            </a:r>
            <a:r>
              <a:rPr lang="en-US" sz="9600" dirty="0" smtClean="0">
                <a:solidFill>
                  <a:srgbClr val="000000"/>
                </a:solidFill>
              </a:rPr>
              <a:t>: a multi-objective optimization problem formulation, applying the Model Predictive Control idea that utilizes both historical and real-time GPS information, consider both current and future costs.</a:t>
            </a:r>
          </a:p>
        </p:txBody>
      </p:sp>
    </p:spTree>
    <p:extLst>
      <p:ext uri="{BB962C8B-B14F-4D97-AF65-F5344CB8AC3E}">
        <p14:creationId xmlns:p14="http://schemas.microsoft.com/office/powerpoint/2010/main" xmlns="" val="1383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MPC Multi-objective Optimization Formulation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1387" r="17403"/>
          <a:stretch/>
        </p:blipFill>
        <p:spPr>
          <a:xfrm>
            <a:off x="0" y="1524000"/>
            <a:ext cx="5765080" cy="3581400"/>
          </a:xfrm>
        </p:spPr>
      </p:pic>
      <p:pic>
        <p:nvPicPr>
          <p:cNvPr id="7" name="Picture 6" descr="compare_gps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2" t="-2119" r="5444" b="-4324"/>
          <a:stretch/>
        </p:blipFill>
        <p:spPr>
          <a:xfrm>
            <a:off x="4953000" y="2285999"/>
            <a:ext cx="4143353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9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810000"/>
            <a:ext cx="3957320" cy="228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Emergency Care in ICUs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Goal: develop technologies to assist emergency care for patient safety.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Motivation</a:t>
            </a:r>
          </a:p>
          <a:p>
            <a:pPr lvl="1"/>
            <a:r>
              <a:rPr kumimoji="1" lang="en-US" altLang="zh-CN" dirty="0" smtClean="0"/>
              <a:t>Alarm fatigue</a:t>
            </a:r>
          </a:p>
          <a:p>
            <a:pPr lvl="1"/>
            <a:r>
              <a:rPr kumimoji="1" lang="en-US" altLang="zh-CN" dirty="0" smtClean="0"/>
              <a:t>Overloaded nurses</a:t>
            </a:r>
          </a:p>
          <a:p>
            <a:pPr lvl="1"/>
            <a:r>
              <a:rPr kumimoji="1" lang="en-US" altLang="zh-CN" dirty="0" smtClean="0"/>
              <a:t>Overlooked critical alarms </a:t>
            </a:r>
          </a:p>
          <a:p>
            <a:pPr lvl="1"/>
            <a:r>
              <a:rPr kumimoji="1" lang="en-US" altLang="zh-CN" dirty="0" smtClean="0"/>
              <a:t>Example</a:t>
            </a:r>
          </a:p>
          <a:p>
            <a:pPr marL="0" indent="0">
              <a:buNone/>
            </a:pP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59436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Alarm Response Time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257800" y="2743200"/>
            <a:ext cx="457200" cy="152400"/>
          </a:xfrm>
          <a:prstGeom prst="rect">
            <a:avLst/>
          </a:prstGeom>
          <a:solidFill>
            <a:srgbClr val="BA9A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257800" y="3124200"/>
            <a:ext cx="457200" cy="152400"/>
          </a:xfrm>
          <a:prstGeom prst="rect">
            <a:avLst/>
          </a:prstGeom>
          <a:solidFill>
            <a:srgbClr val="F2B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674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Patient A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8674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Patient B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257800" y="3505200"/>
            <a:ext cx="4572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867400" y="3352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Important Alarms on Patient 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72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62600" y="4343400"/>
            <a:ext cx="1905000" cy="2209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                  System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Human in the Loop Control at ICU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Approach: control alarm response time for patient safety in ICU. </a:t>
            </a:r>
          </a:p>
          <a:p>
            <a:pPr lvl="1"/>
            <a:r>
              <a:rPr kumimoji="1" lang="en-US" altLang="zh-CN" sz="2400" dirty="0" smtClean="0"/>
              <a:t>Alarm classification and characterization</a:t>
            </a:r>
          </a:p>
          <a:p>
            <a:pPr lvl="1"/>
            <a:r>
              <a:rPr kumimoji="1" lang="en-US" altLang="zh-CN" sz="2400" dirty="0" smtClean="0"/>
              <a:t>Data driven</a:t>
            </a:r>
          </a:p>
          <a:p>
            <a:pPr lvl="1"/>
            <a:r>
              <a:rPr kumimoji="1" lang="en-US" altLang="zh-CN" sz="2400" dirty="0" smtClean="0"/>
              <a:t>Actuator: nurses</a:t>
            </a:r>
          </a:p>
          <a:p>
            <a:pPr lvl="1"/>
            <a:r>
              <a:rPr kumimoji="1" lang="en-US" altLang="zh-CN" sz="2400" dirty="0" smtClean="0"/>
              <a:t>System: patient</a:t>
            </a:r>
            <a:endParaRPr kumimoji="1" lang="zh-CN" altLang="en-US" sz="2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58000" y="6127750"/>
            <a:ext cx="2133600" cy="365125"/>
          </a:xfrm>
        </p:spPr>
        <p:txBody>
          <a:bodyPr/>
          <a:lstStyle/>
          <a:p>
            <a:fld id="{ADF4E3E1-3112-4E79-A8ED-F3C42B0D09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5867400" y="4724400"/>
            <a:ext cx="1219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Patient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5867400" y="5562600"/>
            <a:ext cx="1219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Medical Devices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867400" y="3048000"/>
            <a:ext cx="1219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Controller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7696200" y="3048000"/>
            <a:ext cx="1219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Nurses</a:t>
            </a:r>
            <a:endParaRPr kumimoji="1" lang="zh-CN" altLang="en-US" dirty="0"/>
          </a:p>
        </p:txBody>
      </p:sp>
      <p:cxnSp>
        <p:nvCxnSpPr>
          <p:cNvPr id="11" name="直线箭头连接符 10"/>
          <p:cNvCxnSpPr>
            <a:stCxn id="5" idx="2"/>
            <a:endCxn id="6" idx="0"/>
          </p:cNvCxnSpPr>
          <p:nvPr/>
        </p:nvCxnSpPr>
        <p:spPr>
          <a:xfrm>
            <a:off x="6477000" y="52578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8" idx="3"/>
          </p:cNvCxnSpPr>
          <p:nvPr/>
        </p:nvCxnSpPr>
        <p:spPr>
          <a:xfrm>
            <a:off x="7086600" y="33147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8610600" y="3581400"/>
            <a:ext cx="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 flipH="1">
            <a:off x="7086600" y="4953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 flipH="1">
            <a:off x="4648200" y="5791200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495800" y="3200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箭头连接符 29"/>
          <p:cNvCxnSpPr>
            <a:stCxn id="28" idx="6"/>
            <a:endCxn id="8" idx="1"/>
          </p:cNvCxnSpPr>
          <p:nvPr/>
        </p:nvCxnSpPr>
        <p:spPr>
          <a:xfrm>
            <a:off x="4724400" y="33147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>
            <a:endCxn id="28" idx="4"/>
          </p:cNvCxnSpPr>
          <p:nvPr/>
        </p:nvCxnSpPr>
        <p:spPr>
          <a:xfrm flipH="1" flipV="1">
            <a:off x="4610100" y="3429000"/>
            <a:ext cx="381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/>
          <p:cNvCxnSpPr/>
          <p:nvPr/>
        </p:nvCxnSpPr>
        <p:spPr>
          <a:xfrm flipH="1">
            <a:off x="7086600" y="5791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17956"/>
            <a:ext cx="4038600" cy="24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6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Future Work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and Control of ICU to minimize false alarms and problems caused by distractions</a:t>
            </a:r>
          </a:p>
          <a:p>
            <a:r>
              <a:rPr lang="en-US" dirty="0" smtClean="0"/>
              <a:t>Taxis as sensors and MPC for dispatching</a:t>
            </a:r>
          </a:p>
          <a:p>
            <a:r>
              <a:rPr lang="en-US" dirty="0" smtClean="0"/>
              <a:t>Fundamentals of modeling and control for humans in the </a:t>
            </a:r>
            <a:r>
              <a:rPr lang="en-US" dirty="0" smtClean="0"/>
              <a:t>loop</a:t>
            </a:r>
          </a:p>
          <a:p>
            <a:endParaRPr lang="en-US" dirty="0" smtClean="0"/>
          </a:p>
          <a:p>
            <a:r>
              <a:rPr lang="en-US" smtClean="0"/>
              <a:t>Supported by NSF CNS1239483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Goals of Project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Thoroughly investigate mobile transportation and home health care systems with a model predictive feedback control approach based on spatiotemporal context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Investigate human in the loop control</a:t>
            </a:r>
          </a:p>
          <a:p>
            <a:endParaRPr lang="en-US" sz="3300" dirty="0" smtClean="0"/>
          </a:p>
          <a:p>
            <a:r>
              <a:rPr lang="en-US" sz="3300" dirty="0" smtClean="0"/>
              <a:t> Develop fundamental scientific solutions for </a:t>
            </a:r>
            <a:r>
              <a:rPr lang="en-US" sz="3300" dirty="0" smtClean="0"/>
              <a:t>mobile CPSs</a:t>
            </a:r>
            <a:endParaRPr lang="en-US" sz="3300" dirty="0" smtClean="0"/>
          </a:p>
          <a:p>
            <a:endParaRPr lang="en-US" sz="3300" dirty="0" smtClean="0"/>
          </a:p>
          <a:p>
            <a:r>
              <a:rPr lang="en-US" sz="3300" dirty="0" smtClean="0"/>
              <a:t>Driving applications are saving energy in workstations, home healthcare, and vehicular taxi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Two Research Themes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CPS science</a:t>
            </a:r>
          </a:p>
          <a:p>
            <a:pPr lvl="1"/>
            <a:r>
              <a:rPr lang="en-US" dirty="0" smtClean="0"/>
              <a:t>Systems of systems</a:t>
            </a:r>
          </a:p>
          <a:p>
            <a:pPr lvl="1"/>
            <a:r>
              <a:rPr lang="en-US" dirty="0" smtClean="0"/>
              <a:t>Human-in-the-Loop</a:t>
            </a:r>
          </a:p>
          <a:p>
            <a:r>
              <a:rPr lang="en-US" dirty="0" smtClean="0"/>
              <a:t>Improve CPS applications</a:t>
            </a:r>
          </a:p>
          <a:p>
            <a:pPr lvl="1"/>
            <a:r>
              <a:rPr lang="en-US" dirty="0" smtClean="0"/>
              <a:t>Taxi Systems</a:t>
            </a:r>
          </a:p>
          <a:p>
            <a:pPr lvl="1"/>
            <a:r>
              <a:rPr lang="en-US" dirty="0" smtClean="0"/>
              <a:t>Save Energy on Workstations</a:t>
            </a:r>
          </a:p>
          <a:p>
            <a:pPr lvl="1"/>
            <a:r>
              <a:rPr lang="en-US" dirty="0" smtClean="0"/>
              <a:t>Home Health Care</a:t>
            </a:r>
          </a:p>
          <a:p>
            <a:pPr lvl="1"/>
            <a:r>
              <a:rPr lang="en-US" dirty="0" smtClean="0"/>
              <a:t>ICU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Integration of CPSs in Smart Homes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/>
          <a:srcRect l="-119" t="-1" r="-1359" b="451"/>
          <a:stretch/>
        </p:blipFill>
        <p:spPr>
          <a:xfrm>
            <a:off x="457200" y="1600200"/>
            <a:ext cx="2370667" cy="2339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301" y="1600200"/>
            <a:ext cx="3111499" cy="2527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939645"/>
            <a:ext cx="2338333" cy="243416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5" cstate="print"/>
          <a:srcRect l="-509" r="563"/>
          <a:stretch/>
        </p:blipFill>
        <p:spPr>
          <a:xfrm>
            <a:off x="5532966" y="4127916"/>
            <a:ext cx="3153834" cy="24143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153833" y="3206145"/>
            <a:ext cx="2072216" cy="202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 smtClean="0"/>
              <a:t>∫</a:t>
            </a:r>
            <a:endParaRPr lang="en-US" sz="8000" i="1" dirty="0"/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2827867" y="2769923"/>
            <a:ext cx="629435" cy="732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  <a:endCxn id="14" idx="7"/>
          </p:cNvCxnSpPr>
          <p:nvPr/>
        </p:nvCxnSpPr>
        <p:spPr>
          <a:xfrm flipH="1">
            <a:off x="4922580" y="2864058"/>
            <a:ext cx="652721" cy="638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3"/>
          </p:cNvCxnSpPr>
          <p:nvPr/>
        </p:nvCxnSpPr>
        <p:spPr>
          <a:xfrm flipV="1">
            <a:off x="2795533" y="4931531"/>
            <a:ext cx="661769" cy="391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920462" y="4931531"/>
            <a:ext cx="610386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8A1C-EB5B-9549-A31B-7BAC8A6D80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5533" y="1778000"/>
            <a:ext cx="143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Thermostat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7501" y="1778000"/>
            <a:ext cx="143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Home Health Care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27867" y="5710019"/>
            <a:ext cx="143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65587" y="5755841"/>
            <a:ext cx="108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0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91" y="1317170"/>
            <a:ext cx="7147076" cy="49572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System of System Design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9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conflicts for different number of apps installed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Runtime Analysis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8A1C-EB5B-9549-A31B-7BAC8A6D80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4013" y="20082239"/>
            <a:ext cx="5512750" cy="4297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4013" y="2551012"/>
            <a:ext cx="5512750" cy="4125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1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Detecting Primary and Secondary Conflicts in Mobile Medical Apps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206539" cy="22309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There will be 2.03 billion smart phone users in 2015 worldwide </a:t>
            </a:r>
          </a:p>
          <a:p>
            <a:pPr lvl="1"/>
            <a:r>
              <a:rPr lang="en-US" dirty="0" smtClean="0"/>
              <a:t>500 million smart phone users will download healthcare apps by 2015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123" y="1600201"/>
            <a:ext cx="3758058" cy="20498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3831109"/>
            <a:ext cx="6090775" cy="2477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Challenge</a:t>
            </a:r>
          </a:p>
          <a:p>
            <a:pPr lvl="1"/>
            <a:r>
              <a:rPr lang="en-US" dirty="0" smtClean="0"/>
              <a:t>These medical apps are </a:t>
            </a:r>
            <a:r>
              <a:rPr lang="en-US" dirty="0" smtClean="0">
                <a:solidFill>
                  <a:srgbClr val="FF0000"/>
                </a:solidFill>
              </a:rPr>
              <a:t>human-in-the-loop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/>
              <a:t>They may conflict due to conflicting interventions:</a:t>
            </a:r>
          </a:p>
          <a:p>
            <a:pPr lvl="2"/>
            <a:r>
              <a:rPr lang="en-US" dirty="0" smtClean="0"/>
              <a:t>Drug + Drug</a:t>
            </a:r>
          </a:p>
          <a:p>
            <a:pPr lvl="2"/>
            <a:r>
              <a:rPr lang="en-US" dirty="0" smtClean="0"/>
              <a:t>Drug + Non-Drug (e.g., food/exercise)</a:t>
            </a:r>
          </a:p>
          <a:p>
            <a:pPr lvl="2"/>
            <a:r>
              <a:rPr lang="en-US" dirty="0" smtClean="0"/>
              <a:t>Non-Drug + Non-Drug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3051" y="4139590"/>
            <a:ext cx="2234251" cy="2056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3355" y="6054359"/>
            <a:ext cx="7621061" cy="50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1383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Detecting Conflict due to Human-in-the-Loop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we ask app developers to specify </a:t>
            </a:r>
            <a:r>
              <a:rPr lang="en-US" sz="2800" i="1" u="sng" dirty="0" smtClean="0"/>
              <a:t>effects</a:t>
            </a:r>
            <a:r>
              <a:rPr lang="en-US" sz="2800" dirty="0" smtClean="0"/>
              <a:t> ?</a:t>
            </a:r>
          </a:p>
          <a:p>
            <a:pPr lvl="1"/>
            <a:r>
              <a:rPr lang="en-US" sz="2400" dirty="0" smtClean="0"/>
              <a:t>Problem: Lots of </a:t>
            </a:r>
            <a:r>
              <a:rPr lang="en-US" sz="2400" dirty="0" smtClean="0">
                <a:solidFill>
                  <a:srgbClr val="FF0000"/>
                </a:solidFill>
              </a:rPr>
              <a:t>secondary dependencies</a:t>
            </a:r>
          </a:p>
          <a:p>
            <a:r>
              <a:rPr lang="en-US" sz="2800" dirty="0" smtClean="0"/>
              <a:t>Solution: Model physiological response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using a simulator, </a:t>
            </a:r>
            <a:r>
              <a:rPr lang="en-US" sz="2800" dirty="0" err="1" smtClean="0"/>
              <a:t>HumMod</a:t>
            </a:r>
            <a:endParaRPr lang="en-US" sz="2800" dirty="0" smtClean="0"/>
          </a:p>
          <a:p>
            <a:pPr lvl="2"/>
            <a:r>
              <a:rPr lang="en-US" dirty="0" smtClean="0"/>
              <a:t>Models interactions of 7800+ variables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describing different physiological </a:t>
            </a:r>
            <a:r>
              <a:rPr lang="en-US" dirty="0" err="1" smtClean="0"/>
              <a:t>params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8321" y="4517302"/>
            <a:ext cx="2753869" cy="2098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328" y="4775717"/>
            <a:ext cx="1572775" cy="1350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0478" y="2593493"/>
            <a:ext cx="2158189" cy="2902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65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3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CallCab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Taxi 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Carpooling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943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Goal: </a:t>
            </a:r>
            <a:r>
              <a:rPr lang="en-US" sz="2400" dirty="0" smtClean="0"/>
              <a:t>Find </a:t>
            </a:r>
            <a:r>
              <a:rPr lang="en-US" sz="2400" dirty="0"/>
              <a:t>an </a:t>
            </a:r>
            <a:r>
              <a:rPr lang="en-US" sz="2400" b="1" dirty="0"/>
              <a:t>occupied </a:t>
            </a:r>
            <a:r>
              <a:rPr lang="en-US" sz="2400" b="1" dirty="0" smtClean="0"/>
              <a:t>taxi </a:t>
            </a:r>
            <a:r>
              <a:rPr lang="en-US" sz="2400" dirty="0"/>
              <a:t>for a passenger to carpool with </a:t>
            </a:r>
            <a:r>
              <a:rPr lang="en-US" sz="2400" dirty="0" smtClean="0"/>
              <a:t>and that has short </a:t>
            </a:r>
            <a:r>
              <a:rPr lang="en-US" sz="2400" dirty="0"/>
              <a:t>detour </a:t>
            </a:r>
            <a:r>
              <a:rPr lang="en-US" sz="2400" dirty="0" smtClean="0"/>
              <a:t>distances</a:t>
            </a:r>
          </a:p>
          <a:p>
            <a:r>
              <a:rPr lang="en-US" sz="2400" dirty="0" smtClean="0"/>
              <a:t>Motivation:</a:t>
            </a:r>
          </a:p>
          <a:p>
            <a:pPr lvl="1"/>
            <a:r>
              <a:rPr lang="en-US" sz="2400" b="1" dirty="0"/>
              <a:t>Long detour</a:t>
            </a:r>
            <a:r>
              <a:rPr lang="en-US" sz="2400" dirty="0"/>
              <a:t>: </a:t>
            </a:r>
            <a:r>
              <a:rPr lang="en-US" sz="2400" dirty="0" smtClean="0"/>
              <a:t>Likely, if you carpool randomly</a:t>
            </a:r>
            <a:endParaRPr lang="en-US" sz="2400" dirty="0"/>
          </a:p>
          <a:p>
            <a:pPr lvl="1"/>
            <a:r>
              <a:rPr lang="en-US" sz="2400" b="1" dirty="0"/>
              <a:t>Short detour</a:t>
            </a:r>
            <a:r>
              <a:rPr lang="en-US" sz="2400" dirty="0"/>
              <a:t>: </a:t>
            </a:r>
            <a:r>
              <a:rPr lang="en-US" sz="2400" dirty="0" smtClean="0"/>
              <a:t>Find an occupied taxi traveling in a </a:t>
            </a:r>
            <a:r>
              <a:rPr lang="en-US" sz="2400" dirty="0"/>
              <a:t>similar direction </a:t>
            </a:r>
            <a:r>
              <a:rPr lang="en-US" sz="2400" dirty="0" smtClean="0"/>
              <a:t>to </a:t>
            </a:r>
            <a:r>
              <a:rPr lang="en-US" sz="2400" dirty="0"/>
              <a:t>the new passenger</a:t>
            </a:r>
          </a:p>
          <a:p>
            <a:r>
              <a:rPr lang="en-US" sz="2400" dirty="0" smtClean="0"/>
              <a:t>Challenge: </a:t>
            </a:r>
          </a:p>
          <a:p>
            <a:pPr lvl="1"/>
            <a:r>
              <a:rPr lang="en-US" sz="2400" b="1" dirty="0" smtClean="0"/>
              <a:t>Unknown directions </a:t>
            </a:r>
            <a:r>
              <a:rPr lang="en-US" sz="2400" dirty="0" smtClean="0"/>
              <a:t>for </a:t>
            </a:r>
            <a:r>
              <a:rPr lang="en-US" sz="2400" dirty="0"/>
              <a:t>occupied </a:t>
            </a:r>
            <a:r>
              <a:rPr lang="en-US" sz="2400" dirty="0" smtClean="0"/>
              <a:t>taxis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3E1-3112-4E79-A8ED-F3C42B0D09A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s://encrypted-tbn2.gstatic.com/images?q=tbn:ANd9GcS6nnXar2wda8hGwPCLu4WLNzmqRw_WhBmSw8rS6d28vKYb5CZ6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80052"/>
            <a:ext cx="2438400" cy="15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278" t="10253"/>
          <a:stretch/>
        </p:blipFill>
        <p:spPr>
          <a:xfrm>
            <a:off x="6403445" y="2732845"/>
            <a:ext cx="2433110" cy="180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65" t="11617" r="11816" b="23837"/>
          <a:stretch/>
        </p:blipFill>
        <p:spPr>
          <a:xfrm>
            <a:off x="6629400" y="1146681"/>
            <a:ext cx="1670316" cy="13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2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633</Words>
  <Application>Microsoft Office PowerPoint</Application>
  <PresentationFormat>On-screen Show (4:3)</PresentationFormat>
  <Paragraphs>146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Multiple-Level Predictive Control of Mobile Cyber Physical Systems with Correlated Context   </vt:lpstr>
      <vt:lpstr>Goals of Project</vt:lpstr>
      <vt:lpstr>Two Research Themes</vt:lpstr>
      <vt:lpstr>Integration of CPSs in Smart Homes</vt:lpstr>
      <vt:lpstr>System of System Design </vt:lpstr>
      <vt:lpstr>Runtime Analysis</vt:lpstr>
      <vt:lpstr>Detecting Primary and Secondary Conflicts in Mobile Medical Apps </vt:lpstr>
      <vt:lpstr>Detecting Conflict due to Human-in-the-Loop</vt:lpstr>
      <vt:lpstr>CallCab: Taxi Carpooling </vt:lpstr>
      <vt:lpstr>Context-based Online Recommendation </vt:lpstr>
      <vt:lpstr>Trace Driven Evaluation</vt:lpstr>
      <vt:lpstr> MPC Approach to Taxi Dispatching  </vt:lpstr>
      <vt:lpstr>MPC Multi-objective Optimization Formulation</vt:lpstr>
      <vt:lpstr>Emergency Care in ICUs</vt:lpstr>
      <vt:lpstr>Human in the Loop Control at ICU</vt:lpstr>
      <vt:lpstr>Future Work</vt:lpstr>
    </vt:vector>
  </TitlesOfParts>
  <Company>Dept. of Computer Science,UVA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Physical System Challenges for Human-in-the-Loop Control</dc:title>
  <dc:creator>John A. Stankovic</dc:creator>
  <cp:lastModifiedBy>Jack</cp:lastModifiedBy>
  <cp:revision>64</cp:revision>
  <dcterms:created xsi:type="dcterms:W3CDTF">2013-05-17T19:42:10Z</dcterms:created>
  <dcterms:modified xsi:type="dcterms:W3CDTF">2014-09-04T15:49:14Z</dcterms:modified>
</cp:coreProperties>
</file>