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9" r:id="rId2"/>
    <p:sldId id="355" r:id="rId3"/>
    <p:sldId id="343" r:id="rId4"/>
    <p:sldId id="347" r:id="rId5"/>
    <p:sldId id="345" r:id="rId6"/>
    <p:sldId id="356" r:id="rId7"/>
    <p:sldId id="357" r:id="rId8"/>
    <p:sldId id="354" r:id="rId9"/>
    <p:sldId id="34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1"/>
    <p:restoredTop sz="94672"/>
  </p:normalViewPr>
  <p:slideViewPr>
    <p:cSldViewPr snapToGrid="0" snapToObjects="1">
      <p:cViewPr varScale="1">
        <p:scale>
          <a:sx n="118" d="100"/>
          <a:sy n="118" d="100"/>
        </p:scale>
        <p:origin x="162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A4F3-1E2A-4446-B804-20CB6E886E82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2295B-3412-B646-B05C-C718073D0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860B3-541D-644C-BCEC-53296E7C09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2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5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6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2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6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7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4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1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3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005D2-4DB6-AF47-9522-4969DCC0D00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210B-EE7B-3440-A788-241D3F2CD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F5ED63-17DB-437D-A912-89C73C3AC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846" y="2652757"/>
            <a:ext cx="9899372" cy="1659075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MinJun Kim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Aaron T. Becker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  <a:p>
            <a:pPr algn="l">
              <a:lnSpc>
                <a:spcPct val="200000"/>
              </a:lnSpc>
              <a:spcBef>
                <a:spcPts val="0"/>
              </a:spcBef>
            </a:pP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Mechanical Engineering, Southern Methodist University, Dallas, TX 75205</a:t>
            </a:r>
          </a:p>
          <a:p>
            <a:pPr algn="just">
              <a:lnSpc>
                <a:spcPct val="106000"/>
              </a:lnSpc>
              <a:spcBef>
                <a:spcPts val="0"/>
              </a:spcBef>
            </a:pP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Electrical and Computer Engineering, University of Houston, Houston, TX 77204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71B20A-4E0D-4899-AC43-074E5D9D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62" y="4636661"/>
            <a:ext cx="1611398" cy="147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Logo&#10;&#10;Description automatically generated with low confidence">
            <a:extLst>
              <a:ext uri="{FF2B5EF4-FFF2-40B4-BE49-F238E27FC236}">
                <a16:creationId xmlns:a16="http://schemas.microsoft.com/office/drawing/2014/main" id="{BA19FA92-C0EE-4985-AE00-99FC1D65E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891" y="5347904"/>
            <a:ext cx="2198733" cy="969264"/>
          </a:xfrm>
          <a:prstGeom prst="rect">
            <a:avLst/>
          </a:prstGeom>
        </p:spPr>
      </p:pic>
      <p:pic>
        <p:nvPicPr>
          <p:cNvPr id="21" name="Picture 20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C3E3E715-9E61-492E-8108-7696C8935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94" y="4527997"/>
            <a:ext cx="1395170" cy="14024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8965C4A-E182-4775-AFF7-845F6A7B298A}"/>
              </a:ext>
            </a:extLst>
          </p:cNvPr>
          <p:cNvSpPr txBox="1"/>
          <p:nvPr/>
        </p:nvSpPr>
        <p:spPr>
          <a:xfrm>
            <a:off x="0" y="0"/>
            <a:ext cx="12192000" cy="27430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8988CB1-9F33-4251-9CBD-75F3DE65A4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2256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2800" b="1" dirty="0">
                <a:solidFill>
                  <a:schemeClr val="bg1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Award ID: #2130775 #2130793 </a:t>
            </a:r>
          </a:p>
          <a:p>
            <a:pPr>
              <a:lnSpc>
                <a:spcPct val="150000"/>
              </a:lnSpc>
            </a:pPr>
            <a:r>
              <a:rPr lang="en-IN" sz="2800" b="1" dirty="0">
                <a:solidFill>
                  <a:schemeClr val="bg1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Collaborative Research: Magnetically-Controlled Modules with Reconfigurable Self-Assembly and Disassembly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FEA01EB-8093-9449-BC3C-137E94B52E89}"/>
              </a:ext>
            </a:extLst>
          </p:cNvPr>
          <p:cNvSpPr txBox="1">
            <a:spLocks/>
          </p:cNvSpPr>
          <p:nvPr/>
        </p:nvSpPr>
        <p:spPr>
          <a:xfrm>
            <a:off x="256478" y="6032689"/>
            <a:ext cx="3813717" cy="742847"/>
          </a:xfrm>
          <a:prstGeom prst="rect">
            <a:avLst/>
          </a:prstGeom>
          <a:noFill/>
        </p:spPr>
        <p:txBody>
          <a:bodyPr lIns="73142" tIns="36571" rIns="73142" bIns="36571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5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2022 NRI &amp; FRR Principal Investigators' Meeting</a:t>
            </a:r>
          </a:p>
          <a:p>
            <a:pPr marL="126995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April 19-21, 2022</a:t>
            </a:r>
          </a:p>
        </p:txBody>
      </p:sp>
      <p:pic>
        <p:nvPicPr>
          <p:cNvPr id="13" name="Content Placeholder 14">
            <a:extLst>
              <a:ext uri="{FF2B5EF4-FFF2-40B4-BE49-F238E27FC236}">
                <a16:creationId xmlns:a16="http://schemas.microsoft.com/office/drawing/2014/main" id="{B3A0483E-41F2-A04C-BAC3-43C24365A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208" y="4731693"/>
            <a:ext cx="5996513" cy="497226"/>
          </a:xfrm>
          <a:prstGeom prst="rect">
            <a:avLst/>
          </a:prstGeom>
        </p:spPr>
      </p:pic>
      <p:pic>
        <p:nvPicPr>
          <p:cNvPr id="14" name="Content Placeholder 40">
            <a:extLst>
              <a:ext uri="{FF2B5EF4-FFF2-40B4-BE49-F238E27FC236}">
                <a16:creationId xmlns:a16="http://schemas.microsoft.com/office/drawing/2014/main" id="{68F54B84-92E6-424C-8DE4-7F6391420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743" y="5500436"/>
            <a:ext cx="778148" cy="664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175F6D-3448-4F45-A045-868A3BEB6049}"/>
              </a:ext>
            </a:extLst>
          </p:cNvPr>
          <p:cNvSpPr txBox="1"/>
          <p:nvPr/>
        </p:nvSpPr>
        <p:spPr>
          <a:xfrm>
            <a:off x="7838053" y="6222362"/>
            <a:ext cx="290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Robotic Swarm Control Lab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2833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41A293-A543-4975-BC76-B2633323FA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8018" cy="844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Key Challenges &amp; Solutions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A0E12-31BD-4F31-A3A6-B51E4803AB17}"/>
              </a:ext>
            </a:extLst>
          </p:cNvPr>
          <p:cNvSpPr txBox="1"/>
          <p:nvPr/>
        </p:nvSpPr>
        <p:spPr>
          <a:xfrm>
            <a:off x="11713827" y="6447074"/>
            <a:ext cx="4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E6570E-EDE2-4FA8-9F81-40BC3679F9BF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53129A-D001-8343-BE8B-D58BAC1F61CF}"/>
              </a:ext>
            </a:extLst>
          </p:cNvPr>
          <p:cNvSpPr txBox="1"/>
          <p:nvPr/>
        </p:nvSpPr>
        <p:spPr>
          <a:xfrm>
            <a:off x="478172" y="1109566"/>
            <a:ext cx="11235655" cy="465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manufacturing at the mesoscale (milli- and microscale) faces unique challenges that are inappropriate for current additive manufacturing for multiple reasons: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the components and the assembler must be small enough to navigate to the build site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manufacturing is designed to make items smaller than themselves (within their build volume)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manufacturing requires the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have greater precision than the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Reconfigurable robotics is often hailed as a solution,</a:t>
            </a:r>
            <a:r>
              <a:rPr lang="en-US" altLang="ja-JP" sz="2000" baseline="30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since discretized modules can build structures with greater precision than individual modules</a:t>
            </a: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reconfigurable robotics often requires high levels of complexity in each module: self-locomotion, stored power, sensing, communication, attachment/detachment mechanisms  </a:t>
            </a:r>
            <a:endParaRPr lang="en-US" altLang="ja-JP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6C89DA-3727-D84D-AD33-88FCADC44C4D}"/>
              </a:ext>
            </a:extLst>
          </p:cNvPr>
          <p:cNvSpPr txBox="1"/>
          <p:nvPr/>
        </p:nvSpPr>
        <p:spPr>
          <a:xfrm>
            <a:off x="7939668" y="1204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4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41A293-A543-4975-BC76-B2633323FA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8018" cy="844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elvetica" pitchFamily="2" charset="0"/>
                <a:ea typeface="Adobe Heiti Std R" panose="020B0400000000000000" pitchFamily="34" charset="-128"/>
              </a:rPr>
              <a:t>Our Approach</a:t>
            </a:r>
            <a:endParaRPr lang="en-US" b="1" dirty="0">
              <a:solidFill>
                <a:schemeClr val="bg1"/>
              </a:solidFill>
              <a:latin typeface="Helvetica" pitchFamily="2" charset="0"/>
              <a:ea typeface="Adobe Heiti Std R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A0E12-31BD-4F31-A3A6-B51E4803AB17}"/>
              </a:ext>
            </a:extLst>
          </p:cNvPr>
          <p:cNvSpPr txBox="1"/>
          <p:nvPr/>
        </p:nvSpPr>
        <p:spPr>
          <a:xfrm>
            <a:off x="11713827" y="6447074"/>
            <a:ext cx="4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E6570E-EDE2-4FA8-9F81-40BC3679F9BF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53129A-D001-8343-BE8B-D58BAC1F61CF}"/>
              </a:ext>
            </a:extLst>
          </p:cNvPr>
          <p:cNvSpPr txBox="1"/>
          <p:nvPr/>
        </p:nvSpPr>
        <p:spPr>
          <a:xfrm>
            <a:off x="471181" y="1015921"/>
            <a:ext cx="11471775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seek to develop a new type of small-scale manufacturing method with the precision of modules, the reusability of Legos, and the self-assembly of DNA – but one that is controllable by an external magnetic field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magnetically controllable modules will be fabricated through high resolution 3D-printing techniques and by embedding bipolar micro-magnets to enable programmable spatial variation of magnetic properties to create heterogeneous behavior among subunits under a single global control input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modules are simple and scalable, are controlled externally, and do not require batteries/on-board circuits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6C89DA-3727-D84D-AD33-88FCADC44C4D}"/>
              </a:ext>
            </a:extLst>
          </p:cNvPr>
          <p:cNvSpPr txBox="1"/>
          <p:nvPr/>
        </p:nvSpPr>
        <p:spPr>
          <a:xfrm>
            <a:off x="7939668" y="1204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A25F70-70DC-244B-BE6A-D0032BB921A5}"/>
              </a:ext>
            </a:extLst>
          </p:cNvPr>
          <p:cNvGrpSpPr/>
          <p:nvPr/>
        </p:nvGrpSpPr>
        <p:grpSpPr>
          <a:xfrm>
            <a:off x="813739" y="3546724"/>
            <a:ext cx="4271217" cy="3001829"/>
            <a:chOff x="4278839" y="7060017"/>
            <a:chExt cx="4169187" cy="42054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18B09F-A8E5-6046-8A3A-50A2CE60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572" r="56622" b="27925"/>
            <a:stretch/>
          </p:blipFill>
          <p:spPr>
            <a:xfrm>
              <a:off x="4278839" y="7060017"/>
              <a:ext cx="4169187" cy="420542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3C9D98-B158-9D4C-B27A-9D1FD144E334}"/>
                </a:ext>
              </a:extLst>
            </p:cNvPr>
            <p:cNvSpPr/>
            <p:nvPr/>
          </p:nvSpPr>
          <p:spPr>
            <a:xfrm>
              <a:off x="4380567" y="7318757"/>
              <a:ext cx="453995" cy="5158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 descr="A picture containing photo, different, table, computer&#10;&#10;Description automatically generated">
            <a:extLst>
              <a:ext uri="{FF2B5EF4-FFF2-40B4-BE49-F238E27FC236}">
                <a16:creationId xmlns:a16="http://schemas.microsoft.com/office/drawing/2014/main" id="{F65EC15B-1462-B04E-A42B-DB082EA3E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35" b="89960" l="10000" r="90000">
                        <a14:foregroundMark x1="43559" y1="8835" x2="43559" y2="8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300" y="4760529"/>
            <a:ext cx="2310098" cy="1949880"/>
          </a:xfrm>
          <a:prstGeom prst="rect">
            <a:avLst/>
          </a:prstGeom>
        </p:spPr>
      </p:pic>
      <p:pic>
        <p:nvPicPr>
          <p:cNvPr id="16" name="Picture 15" descr="A picture containing photo, small, sitting, different&#10;&#10;Description automatically generated">
            <a:extLst>
              <a:ext uri="{FF2B5EF4-FFF2-40B4-BE49-F238E27FC236}">
                <a16:creationId xmlns:a16="http://schemas.microsoft.com/office/drawing/2014/main" id="{1875C577-C73C-8341-AC53-1F52E7333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2" b="91667" l="9820" r="89980">
                        <a14:foregroundMark x1="43287" y1="14530" x2="43287" y2="14530"/>
                        <a14:foregroundMark x1="44489" y1="5342" x2="44489" y2="5342"/>
                        <a14:foregroundMark x1="49098" y1="91667" x2="49098" y2="91667"/>
                        <a14:foregroundMark x1="46293" y1="81410" x2="46293" y2="81410"/>
                        <a14:foregroundMark x1="26653" y1="65812" x2="26653" y2="65812"/>
                        <a14:foregroundMark x1="47695" y1="43162" x2="47695" y2="43162"/>
                        <a14:foregroundMark x1="57916" y1="28419" x2="57916" y2="28419"/>
                        <a14:foregroundMark x1="67936" y1="23932" x2="67936" y2="23932"/>
                        <a14:foregroundMark x1="71343" y1="39103" x2="71343" y2="39103"/>
                        <a14:foregroundMark x1="56914" y1="52137" x2="56914" y2="52137"/>
                        <a14:foregroundMark x1="68337" y1="63034" x2="68337" y2="63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94" y="4603969"/>
            <a:ext cx="2073393" cy="1944585"/>
          </a:xfrm>
          <a:prstGeom prst="rect">
            <a:avLst/>
          </a:prstGeom>
        </p:spPr>
      </p:pic>
      <p:pic>
        <p:nvPicPr>
          <p:cNvPr id="17" name="Picture 16" descr="A close up of a box&#10;&#10;Description automatically generated">
            <a:extLst>
              <a:ext uri="{FF2B5EF4-FFF2-40B4-BE49-F238E27FC236}">
                <a16:creationId xmlns:a16="http://schemas.microsoft.com/office/drawing/2014/main" id="{5DFDAA19-1155-984B-9FF2-FE86F7A93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84" y="3473036"/>
            <a:ext cx="1302432" cy="1450262"/>
          </a:xfrm>
          <a:prstGeom prst="rect">
            <a:avLst/>
          </a:prstGeom>
        </p:spPr>
      </p:pic>
      <p:pic>
        <p:nvPicPr>
          <p:cNvPr id="18" name="Picture 17" descr="A close up of a card&#10;&#10;Description automatically generated">
            <a:extLst>
              <a:ext uri="{FF2B5EF4-FFF2-40B4-BE49-F238E27FC236}">
                <a16:creationId xmlns:a16="http://schemas.microsoft.com/office/drawing/2014/main" id="{E2C6D2F9-501D-134D-AC68-E0E251B58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508" y="3514055"/>
            <a:ext cx="1333932" cy="129190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470E1ED-548C-2D43-B0AA-3A044FB55B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60" y="3429000"/>
            <a:ext cx="1363348" cy="13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7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41A293-A543-4975-BC76-B2633323FA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8018" cy="844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elvetica" pitchFamily="2" charset="0"/>
                <a:ea typeface="Adobe Heiti Std R" panose="020B0400000000000000" pitchFamily="34" charset="-128"/>
              </a:rPr>
              <a:t>Magnetic Control Setup for Robot Manipulation  </a:t>
            </a:r>
            <a:endParaRPr lang="en-US" b="1" dirty="0">
              <a:solidFill>
                <a:schemeClr val="bg1"/>
              </a:solidFill>
              <a:latin typeface="Helvetica" pitchFamily="2" charset="0"/>
              <a:ea typeface="Adobe Heiti Std R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A0E12-31BD-4F31-A3A6-B51E4803AB17}"/>
              </a:ext>
            </a:extLst>
          </p:cNvPr>
          <p:cNvSpPr txBox="1"/>
          <p:nvPr/>
        </p:nvSpPr>
        <p:spPr>
          <a:xfrm>
            <a:off x="11713827" y="6447074"/>
            <a:ext cx="4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E6570E-EDE2-4FA8-9F81-40BC3679F9BF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3E12FB-5C33-3B48-B9FF-368A9A67BF8E}"/>
                  </a:ext>
                </a:extLst>
              </p:cNvPr>
              <p:cNvSpPr txBox="1"/>
              <p:nvPr/>
            </p:nvSpPr>
            <p:spPr>
              <a:xfrm>
                <a:off x="428826" y="1005132"/>
                <a:ext cx="11749192" cy="2533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Nested tri-axial Helmholtz coil configuration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Working space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15×12×8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create magnetic torques by manipulating uniform magnetic fields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Maximum Magnetic fields in excess of 40 mT per coil pair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workspace can provide boundaries similar to our target applications (e.g., inside the body, a microfluidic chamber, or an encapsulated hardware setup).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3E12FB-5C33-3B48-B9FF-368A9A67B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26" y="1005132"/>
                <a:ext cx="11749192" cy="2533963"/>
              </a:xfrm>
              <a:prstGeom prst="rect">
                <a:avLst/>
              </a:prstGeom>
              <a:blipFill>
                <a:blip r:embed="rId2"/>
                <a:stretch>
                  <a:fillRect l="-324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indoor, chair, sitting, table&#10;&#10;Description automatically generated">
            <a:extLst>
              <a:ext uri="{FF2B5EF4-FFF2-40B4-BE49-F238E27FC236}">
                <a16:creationId xmlns:a16="http://schemas.microsoft.com/office/drawing/2014/main" id="{734694BB-0EFC-E147-AF63-C696AA68B5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2244" r="11345" b="8929"/>
          <a:stretch/>
        </p:blipFill>
        <p:spPr>
          <a:xfrm>
            <a:off x="2660007" y="3820972"/>
            <a:ext cx="3042295" cy="2902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9BC78D-8FF0-C74B-8A3A-5C5D801E19C4}"/>
              </a:ext>
            </a:extLst>
          </p:cNvPr>
          <p:cNvSpPr txBox="1"/>
          <p:nvPr/>
        </p:nvSpPr>
        <p:spPr>
          <a:xfrm>
            <a:off x="2699564" y="3867995"/>
            <a:ext cx="76495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N" sz="1600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x</a:t>
            </a:r>
            <a:r>
              <a:rPr lang="en-IN" sz="16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-coils</a:t>
            </a:r>
            <a:endParaRPr lang="en-US" sz="16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68795E-40D7-884A-A80C-2314863B9A8C}"/>
              </a:ext>
            </a:extLst>
          </p:cNvPr>
          <p:cNvSpPr txBox="1"/>
          <p:nvPr/>
        </p:nvSpPr>
        <p:spPr>
          <a:xfrm>
            <a:off x="4960729" y="6384969"/>
            <a:ext cx="77976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N" sz="1600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y</a:t>
            </a:r>
            <a:r>
              <a:rPr lang="en-IN" sz="16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-coils</a:t>
            </a:r>
            <a:endParaRPr lang="en-US" sz="16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F38DB-A07A-9249-80FF-467F84AC6D1B}"/>
              </a:ext>
            </a:extLst>
          </p:cNvPr>
          <p:cNvSpPr txBox="1"/>
          <p:nvPr/>
        </p:nvSpPr>
        <p:spPr>
          <a:xfrm>
            <a:off x="2705175" y="6384969"/>
            <a:ext cx="78739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N" sz="1600" i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z</a:t>
            </a:r>
            <a:r>
              <a:rPr lang="en-IN" sz="16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-coils</a:t>
            </a:r>
            <a:endParaRPr lang="en-US" sz="16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167B2C-0CAC-3A4B-9371-291B84A00AE0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3098873" y="5128591"/>
            <a:ext cx="1040287" cy="12563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041430-E837-7346-8A15-6E56A8ADE45D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3098873" y="5735771"/>
            <a:ext cx="1082197" cy="6491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C89053-0936-C949-AE7B-29A2C56450A8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464517" y="4037272"/>
            <a:ext cx="1314353" cy="7628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6206A7-79E9-5B4F-A12D-9A5D27B2957B}"/>
              </a:ext>
            </a:extLst>
          </p:cNvPr>
          <p:cNvCxnSpPr>
            <a:cxnSpLocks/>
          </p:cNvCxnSpPr>
          <p:nvPr/>
        </p:nvCxnSpPr>
        <p:spPr>
          <a:xfrm>
            <a:off x="3492570" y="4037272"/>
            <a:ext cx="225791" cy="7862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5ADAC3-129D-CC4E-8DF4-D28C3E61BC50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5033972" y="5293799"/>
            <a:ext cx="316636" cy="10911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10CF67-DC50-D04D-A157-C78CCE151672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5350608" y="5457633"/>
            <a:ext cx="100638" cy="9273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746D002-9CC1-8348-9142-B8284F0D0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5" r="49816" b="10760"/>
          <a:stretch/>
        </p:blipFill>
        <p:spPr>
          <a:xfrm>
            <a:off x="6096000" y="3820972"/>
            <a:ext cx="3042294" cy="28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AB41744-66F3-9140-BAAF-7769DB40E3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8018" cy="844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Modes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171458-2F4F-9F4E-B4FF-617214B8B91B}"/>
              </a:ext>
            </a:extLst>
          </p:cNvPr>
          <p:cNvSpPr txBox="1"/>
          <p:nvPr/>
        </p:nvSpPr>
        <p:spPr>
          <a:xfrm>
            <a:off x="11713827" y="6447074"/>
            <a:ext cx="4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E6570E-EDE2-4FA8-9F81-40BC3679F9BF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835252-A824-D74D-A011-C58A0AEE49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" t="2191" r="589" b="2532"/>
          <a:stretch/>
        </p:blipFill>
        <p:spPr>
          <a:xfrm>
            <a:off x="234176" y="4275641"/>
            <a:ext cx="6667786" cy="2480246"/>
          </a:xfrm>
          <a:prstGeom prst="rect">
            <a:avLst/>
          </a:prstGeom>
        </p:spPr>
      </p:pic>
      <p:pic>
        <p:nvPicPr>
          <p:cNvPr id="25" name="Pivot">
            <a:hlinkClick r:id="" action="ppaction://media"/>
            <a:extLst>
              <a:ext uri="{FF2B5EF4-FFF2-40B4-BE49-F238E27FC236}">
                <a16:creationId xmlns:a16="http://schemas.microsoft.com/office/drawing/2014/main" id="{7FF8A5FC-E771-684D-BC4B-DB1FC4CB33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1213" b="3854"/>
          <a:stretch/>
        </p:blipFill>
        <p:spPr>
          <a:xfrm>
            <a:off x="234176" y="960589"/>
            <a:ext cx="6685475" cy="31940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D4A2BA-EA75-8446-829C-C112C7C408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657" y="4863268"/>
            <a:ext cx="4000612" cy="12537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6F63AB2-6F8D-3744-8AC6-12C79723EEAE}"/>
              </a:ext>
            </a:extLst>
          </p:cNvPr>
          <p:cNvSpPr txBox="1"/>
          <p:nvPr/>
        </p:nvSpPr>
        <p:spPr>
          <a:xfrm>
            <a:off x="3994923" y="1001143"/>
            <a:ext cx="1548099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Pivot Walking</a:t>
            </a:r>
          </a:p>
        </p:txBody>
      </p:sp>
      <p:pic>
        <p:nvPicPr>
          <p:cNvPr id="2" name="Rolling2.mp4" descr="Rolling2.mp4">
            <a:hlinkClick r:id="" action="ppaction://media"/>
            <a:extLst>
              <a:ext uri="{FF2B5EF4-FFF2-40B4-BE49-F238E27FC236}">
                <a16:creationId xmlns:a16="http://schemas.microsoft.com/office/drawing/2014/main" id="{621DF0E3-8559-604C-9F6E-0331709DB3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7439" t="19983" r="27378"/>
          <a:stretch/>
        </p:blipFill>
        <p:spPr>
          <a:xfrm>
            <a:off x="7782000" y="960589"/>
            <a:ext cx="3580535" cy="356680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F305904-CAD5-9344-88EF-A713A7B57755}"/>
              </a:ext>
            </a:extLst>
          </p:cNvPr>
          <p:cNvGrpSpPr/>
          <p:nvPr/>
        </p:nvGrpSpPr>
        <p:grpSpPr>
          <a:xfrm>
            <a:off x="10729693" y="1065407"/>
            <a:ext cx="731290" cy="350705"/>
            <a:chOff x="10654740" y="1277050"/>
            <a:chExt cx="731290" cy="35070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23BA14D-71E3-B842-A0FB-442EE2765446}"/>
                </a:ext>
              </a:extLst>
            </p:cNvPr>
            <p:cNvSpPr txBox="1"/>
            <p:nvPr/>
          </p:nvSpPr>
          <p:spPr>
            <a:xfrm>
              <a:off x="10654740" y="1277050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 mm</a:t>
              </a:r>
            </a:p>
          </p:txBody>
        </p:sp>
        <p:sp>
          <p:nvSpPr>
            <p:cNvPr id="34" name="Minus 33">
              <a:extLst>
                <a:ext uri="{FF2B5EF4-FFF2-40B4-BE49-F238E27FC236}">
                  <a16:creationId xmlns:a16="http://schemas.microsoft.com/office/drawing/2014/main" id="{5C36DB15-679F-5041-B28C-076965A07CF1}"/>
                </a:ext>
              </a:extLst>
            </p:cNvPr>
            <p:cNvSpPr/>
            <p:nvPr/>
          </p:nvSpPr>
          <p:spPr>
            <a:xfrm>
              <a:off x="10804680" y="1533166"/>
              <a:ext cx="431410" cy="94589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A401C7C-B940-3B43-B115-F78497F490A0}"/>
              </a:ext>
            </a:extLst>
          </p:cNvPr>
          <p:cNvSpPr txBox="1"/>
          <p:nvPr/>
        </p:nvSpPr>
        <p:spPr>
          <a:xfrm>
            <a:off x="7893513" y="1009827"/>
            <a:ext cx="125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Speed 2X</a:t>
            </a:r>
          </a:p>
        </p:txBody>
      </p:sp>
    </p:spTree>
    <p:extLst>
      <p:ext uri="{BB962C8B-B14F-4D97-AF65-F5344CB8AC3E}">
        <p14:creationId xmlns:p14="http://schemas.microsoft.com/office/powerpoint/2010/main" val="117603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41A293-A543-4975-BC76-B2633323FA1C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78018" cy="8229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Self-assembly/disassembly and Reconfiguration Behavior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A0E12-31BD-4F31-A3A6-B51E4803AB17}"/>
              </a:ext>
            </a:extLst>
          </p:cNvPr>
          <p:cNvSpPr txBox="1"/>
          <p:nvPr/>
        </p:nvSpPr>
        <p:spPr>
          <a:xfrm>
            <a:off x="11713827" y="6447074"/>
            <a:ext cx="4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E6570E-EDE2-4FA8-9F81-40BC3679F9BF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oveobject">
            <a:hlinkClick r:id="" action="ppaction://media"/>
            <a:extLst>
              <a:ext uri="{FF2B5EF4-FFF2-40B4-BE49-F238E27FC236}">
                <a16:creationId xmlns:a16="http://schemas.microsoft.com/office/drawing/2014/main" id="{FF20A16A-1839-B04C-81B9-244676023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19" r="21770"/>
          <a:stretch/>
        </p:blipFill>
        <p:spPr>
          <a:xfrm>
            <a:off x="1203260" y="2949118"/>
            <a:ext cx="3072883" cy="3064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AE65E6-302A-2D4E-A9ED-7209A8EE875C}"/>
              </a:ext>
            </a:extLst>
          </p:cNvPr>
          <p:cNvSpPr txBox="1"/>
          <p:nvPr/>
        </p:nvSpPr>
        <p:spPr>
          <a:xfrm>
            <a:off x="1203260" y="2470522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Manipulating a 3D-printed toy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D51FB-669C-C649-AFB4-ACE15EA567A4}"/>
              </a:ext>
            </a:extLst>
          </p:cNvPr>
          <p:cNvSpPr txBox="1"/>
          <p:nvPr/>
        </p:nvSpPr>
        <p:spPr>
          <a:xfrm>
            <a:off x="464159" y="844745"/>
            <a:ext cx="11634914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magnetic modules can walk as a swarm under a global magnetic input to create targeted assemblies and sub-assemblies which can further be utilized to manipulate objects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sub-assemblies can be assembled/disassembled and reconfigured to create new shapes</a:t>
            </a:r>
          </a:p>
        </p:txBody>
      </p:sp>
      <p:pic>
        <p:nvPicPr>
          <p:cNvPr id="2" name="Video_Fig9a.mp4" descr="Video_Fig9a.mp4">
            <a:hlinkClick r:id="" action="ppaction://media"/>
            <a:extLst>
              <a:ext uri="{FF2B5EF4-FFF2-40B4-BE49-F238E27FC236}">
                <a16:creationId xmlns:a16="http://schemas.microsoft.com/office/drawing/2014/main" id="{08993ECC-10C4-CC48-BB6B-71B7D27F03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1317" y="2917044"/>
            <a:ext cx="3077690" cy="30776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50A2FC-D2F2-9F4E-AB25-9D5E225D1B62}"/>
              </a:ext>
            </a:extLst>
          </p:cNvPr>
          <p:cNvSpPr txBox="1"/>
          <p:nvPr/>
        </p:nvSpPr>
        <p:spPr>
          <a:xfrm>
            <a:off x="6583857" y="2444285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        Disassembly        Reassembly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76AC428-0507-6B41-83A3-0EA900743829}"/>
              </a:ext>
            </a:extLst>
          </p:cNvPr>
          <p:cNvSpPr/>
          <p:nvPr/>
        </p:nvSpPr>
        <p:spPr>
          <a:xfrm>
            <a:off x="7773558" y="2575213"/>
            <a:ext cx="323386" cy="1344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5C6A1BD-07D2-0C40-91CD-A2D2E2878516}"/>
              </a:ext>
            </a:extLst>
          </p:cNvPr>
          <p:cNvSpPr/>
          <p:nvPr/>
        </p:nvSpPr>
        <p:spPr>
          <a:xfrm>
            <a:off x="9605012" y="2548260"/>
            <a:ext cx="323386" cy="1344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A8390C48-9BCE-0C48-9644-47A67CCD483C}"/>
              </a:ext>
            </a:extLst>
          </p:cNvPr>
          <p:cNvSpPr/>
          <p:nvPr/>
        </p:nvSpPr>
        <p:spPr>
          <a:xfrm>
            <a:off x="9991493" y="3229474"/>
            <a:ext cx="356839" cy="199526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83631-157C-274D-9D18-FA5AEA04067A}"/>
              </a:ext>
            </a:extLst>
          </p:cNvPr>
          <p:cNvSpPr txBox="1"/>
          <p:nvPr/>
        </p:nvSpPr>
        <p:spPr>
          <a:xfrm>
            <a:off x="9842739" y="3025511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3B8B5F-F578-6E44-9468-86DE94B0DBFE}"/>
              </a:ext>
            </a:extLst>
          </p:cNvPr>
          <p:cNvSpPr txBox="1"/>
          <p:nvPr/>
        </p:nvSpPr>
        <p:spPr>
          <a:xfrm>
            <a:off x="1167162" y="6282827"/>
            <a:ext cx="9857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Bhattacharjee, Y. Lu, A. T. Becker, and M. Kim, “Magnetically-controlled modular cubes with reconfigurable self-assembly and disassembly,” in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IEEE Transactions on Robotics (T-RO)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 </a:t>
            </a:r>
          </a:p>
        </p:txBody>
      </p:sp>
    </p:spTree>
    <p:extLst>
      <p:ext uri="{BB962C8B-B14F-4D97-AF65-F5344CB8AC3E}">
        <p14:creationId xmlns:p14="http://schemas.microsoft.com/office/powerpoint/2010/main" val="28223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video>
              <p:cMediaNode vol="80000" mute="1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41A293-A543-4975-BC76-B2633323FA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8018" cy="844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Motion Planner with Experimental Validation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A0E12-31BD-4F31-A3A6-B51E4803AB17}"/>
              </a:ext>
            </a:extLst>
          </p:cNvPr>
          <p:cNvSpPr txBox="1"/>
          <p:nvPr/>
        </p:nvSpPr>
        <p:spPr>
          <a:xfrm>
            <a:off x="11713827" y="6447074"/>
            <a:ext cx="4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E6570E-EDE2-4FA8-9F81-40BC3679F9BF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quare">
            <a:hlinkClick r:id="" action="ppaction://media"/>
            <a:extLst>
              <a:ext uri="{FF2B5EF4-FFF2-40B4-BE49-F238E27FC236}">
                <a16:creationId xmlns:a16="http://schemas.microsoft.com/office/drawing/2014/main" id="{C7641963-376B-464B-8136-9780F58813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9044" y="2357013"/>
            <a:ext cx="5968764" cy="3357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A1CC6D-2697-CD45-9C74-6AD19678D30C}"/>
              </a:ext>
            </a:extLst>
          </p:cNvPr>
          <p:cNvSpPr txBox="1"/>
          <p:nvPr/>
        </p:nvSpPr>
        <p:spPr>
          <a:xfrm>
            <a:off x="7080737" y="5931475"/>
            <a:ext cx="435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hardware experiment follows the shortest paths found by motion planner </a:t>
            </a:r>
          </a:p>
        </p:txBody>
      </p:sp>
      <p:pic>
        <p:nvPicPr>
          <p:cNvPr id="12" name="Picture 11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90C7743C-6791-3D4E-95A7-D159C9366D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82" b="22628"/>
          <a:stretch/>
        </p:blipFill>
        <p:spPr>
          <a:xfrm rot="5400000">
            <a:off x="3436344" y="5194286"/>
            <a:ext cx="890824" cy="8765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8D51FB-669C-C649-AFB4-ACE15EA567A4}"/>
              </a:ext>
            </a:extLst>
          </p:cNvPr>
          <p:cNvSpPr txBox="1"/>
          <p:nvPr/>
        </p:nvSpPr>
        <p:spPr>
          <a:xfrm>
            <a:off x="464159" y="844745"/>
            <a:ext cx="11634914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developed a 2D simulator (motion planner) to compute all reachable polyomino configurations (and their shortest movement sequences) from the initial configuration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target polyomino is unreachable, we disassemble and/or scramble the cubes and repeat the assembly process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B147CB-EAFE-0F48-98A3-14F0F1A256B5}"/>
              </a:ext>
            </a:extLst>
          </p:cNvPr>
          <p:cNvSpPr txBox="1"/>
          <p:nvPr/>
        </p:nvSpPr>
        <p:spPr>
          <a:xfrm>
            <a:off x="1768870" y="5393249"/>
            <a:ext cx="166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Shape: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81C85D-ADC0-9743-BBE6-7E284FF5D310}"/>
              </a:ext>
            </a:extLst>
          </p:cNvPr>
          <p:cNvSpPr txBox="1"/>
          <p:nvPr/>
        </p:nvSpPr>
        <p:spPr>
          <a:xfrm>
            <a:off x="256478" y="6123908"/>
            <a:ext cx="5447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Bhattacharjee, Y. Lu, A. T. Becker, and M. Kim, “Magnetically-controlled modular cubes with reconfigurable self-assembly and disassembly,” in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IEEE Transactions on Robotics (T-RO)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48EFE9-6490-D642-B0F8-8B4B17A374B2}"/>
              </a:ext>
            </a:extLst>
          </p:cNvPr>
          <p:cNvGrpSpPr/>
          <p:nvPr/>
        </p:nvGrpSpPr>
        <p:grpSpPr>
          <a:xfrm>
            <a:off x="113284" y="2696505"/>
            <a:ext cx="5591174" cy="2317117"/>
            <a:chOff x="-373881" y="4300244"/>
            <a:chExt cx="8012158" cy="26660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67E059-F876-5548-95C4-E9B0FD139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4105"/>
            <a:stretch/>
          </p:blipFill>
          <p:spPr>
            <a:xfrm>
              <a:off x="-373881" y="4491706"/>
              <a:ext cx="8012158" cy="247461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C790E7-6E21-C643-9637-80420A27AF08}"/>
                </a:ext>
              </a:extLst>
            </p:cNvPr>
            <p:cNvSpPr/>
            <p:nvPr/>
          </p:nvSpPr>
          <p:spPr>
            <a:xfrm>
              <a:off x="-373881" y="4300244"/>
              <a:ext cx="373881" cy="461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0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 mute="1">
                <p:cTn id="8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41A293-A543-4975-BC76-B2633323FA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8018" cy="844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elvetica" pitchFamily="2" charset="0"/>
                <a:ea typeface="Adobe Heiti Std R" panose="020B0400000000000000" pitchFamily="34" charset="-128"/>
                <a:cs typeface="Times New Roman" panose="02020603050405020304" pitchFamily="18" charset="0"/>
              </a:rPr>
              <a:t>Major Contributions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A0E12-31BD-4F31-A3A6-B51E4803AB17}"/>
              </a:ext>
            </a:extLst>
          </p:cNvPr>
          <p:cNvSpPr txBox="1"/>
          <p:nvPr/>
        </p:nvSpPr>
        <p:spPr>
          <a:xfrm>
            <a:off x="11713827" y="6447074"/>
            <a:ext cx="4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E6570E-EDE2-4FA8-9F81-40BC3679F9BF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86615C6-3FE2-9045-AC9B-7D6D1A7AF788}"/>
              </a:ext>
            </a:extLst>
          </p:cNvPr>
          <p:cNvSpPr/>
          <p:nvPr/>
        </p:nvSpPr>
        <p:spPr>
          <a:xfrm>
            <a:off x="10354548" y="4763136"/>
            <a:ext cx="286503" cy="327103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B1865A-FA09-A340-86B3-27AAF874420A}"/>
              </a:ext>
            </a:extLst>
          </p:cNvPr>
          <p:cNvSpPr txBox="1"/>
          <p:nvPr/>
        </p:nvSpPr>
        <p:spPr>
          <a:xfrm>
            <a:off x="398953" y="1252339"/>
            <a:ext cx="11399037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modular robotic platform with a simple, economic, and scalable design that enables effective use of modular subunits in an intelligent meso-scale manipulation system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 are actuated through discrete motion modes and are wirelessly controlled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has a robust assembly–disassembly capability, is reconfigurable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modules can be commanded in parallel, and the same commands can actuate individual modules and assemblies of modules.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no motors, sensors, batteries, or computation.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novelty: the resulting structure itself is a robot</a:t>
            </a:r>
          </a:p>
        </p:txBody>
      </p:sp>
    </p:spTree>
    <p:extLst>
      <p:ext uri="{BB962C8B-B14F-4D97-AF65-F5344CB8AC3E}">
        <p14:creationId xmlns:p14="http://schemas.microsoft.com/office/powerpoint/2010/main" val="187533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41A293-A543-4975-BC76-B2633323FA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8018" cy="844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Helvetica" pitchFamily="2" charset="0"/>
                <a:ea typeface="Adobe Heiti Std R" panose="020B0400000000000000" pitchFamily="34" charset="-128"/>
              </a:rPr>
              <a:t>Broader Impacts</a:t>
            </a:r>
            <a:endParaRPr lang="en-US" b="1" dirty="0">
              <a:solidFill>
                <a:schemeClr val="bg1"/>
              </a:solidFill>
              <a:latin typeface="Helvetica" pitchFamily="2" charset="0"/>
              <a:ea typeface="Adobe Heiti Std R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A0E12-31BD-4F31-A3A6-B51E4803AB17}"/>
              </a:ext>
            </a:extLst>
          </p:cNvPr>
          <p:cNvSpPr txBox="1"/>
          <p:nvPr/>
        </p:nvSpPr>
        <p:spPr>
          <a:xfrm>
            <a:off x="11713827" y="6447074"/>
            <a:ext cx="4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E6570E-EDE2-4FA8-9F81-40BC3679F9BF}" type="slidenum"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0DAC21-2E41-E742-AD0B-123F9D768BD5}"/>
              </a:ext>
            </a:extLst>
          </p:cNvPr>
          <p:cNvSpPr txBox="1"/>
          <p:nvPr/>
        </p:nvSpPr>
        <p:spPr>
          <a:xfrm>
            <a:off x="327385" y="1081179"/>
            <a:ext cx="93583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educational goal of this proposal is to effectively communicate cutting-edge research to a broad, young audience and inspire them toward the goal of obtaining a degree in science, technology, engineering, or mathematics (STEM) fields.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Research-integrated education plan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 of haptic simulators for modular robotics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discovery while promoting undergraduate training and learning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effort to K-12, underrepresented, and community college students at SMU and at UH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web-based tutorials and exhibits for broaden dissemination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7DE66C-659F-604F-B345-9A848F723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619" y="1035670"/>
            <a:ext cx="2314510" cy="255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8A4C1A-698A-8B43-8635-87D8710FD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49" y="3997152"/>
            <a:ext cx="2506251" cy="15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8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Words>747</Words>
  <Application>Microsoft Office PowerPoint</Application>
  <PresentationFormat>Widescreen</PresentationFormat>
  <Paragraphs>70</Paragraphs>
  <Slides>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Magnetically Controlled Modular Cubes with Reconfigurable Self-Assembly and Disassembly</dc:title>
  <dc:creator>Lu, Yitong</dc:creator>
  <cp:lastModifiedBy>Minjun</cp:lastModifiedBy>
  <cp:revision>55</cp:revision>
  <dcterms:created xsi:type="dcterms:W3CDTF">2021-05-07T01:15:46Z</dcterms:created>
  <dcterms:modified xsi:type="dcterms:W3CDTF">2022-03-28T05:00:22Z</dcterms:modified>
</cp:coreProperties>
</file>