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7" r:id="rId4"/>
    <p:sldId id="258" r:id="rId5"/>
    <p:sldId id="261" r:id="rId6"/>
    <p:sldId id="262" r:id="rId7"/>
    <p:sldId id="265" r:id="rId8"/>
    <p:sldId id="263" r:id="rId9"/>
    <p:sldId id="266" r:id="rId10"/>
    <p:sldId id="267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2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6D0EDF-653D-405A-A528-25ECFFDCD90C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C9B014-3351-4C02-97F7-3D8D2433665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1" kern="1200" cap="none" spc="0">
          <a:ln w="11430"/>
          <a:solidFill>
            <a:srgbClr val="0070C0"/>
          </a:solidFill>
          <a:effectLst>
            <a:outerShdw blurRad="50800" dist="39000" dir="5460000" algn="tl">
              <a:srgbClr val="000000">
                <a:alpha val="3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NSF Frontier Projects</a:t>
            </a:r>
            <a:endParaRPr lang="en-US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Panel Discussion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03242" y="5257800"/>
            <a:ext cx="2654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A Panel Discussion</a:t>
            </a:r>
            <a:endParaRPr lang="en-US" sz="2400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21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Supplementary Docs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and Outreach Plan</a:t>
            </a:r>
          </a:p>
          <a:p>
            <a:r>
              <a:rPr lang="en-US" dirty="0" smtClean="0"/>
              <a:t>Management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175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the Panelists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are the </a:t>
            </a:r>
            <a:r>
              <a:rPr lang="en-US" b="1" dirty="0" smtClean="0">
                <a:solidFill>
                  <a:srgbClr val="7030A0"/>
                </a:solidFill>
              </a:rPr>
              <a:t>aims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of your frontier project? </a:t>
            </a:r>
            <a:endParaRPr lang="en-US" dirty="0"/>
          </a:p>
          <a:p>
            <a:r>
              <a:rPr lang="en-US" dirty="0" smtClean="0"/>
              <a:t>What makes your project a </a:t>
            </a:r>
            <a:r>
              <a:rPr lang="en-US" b="1" dirty="0" smtClean="0">
                <a:solidFill>
                  <a:srgbClr val="C00000"/>
                </a:solidFill>
              </a:rPr>
              <a:t>Frontier </a:t>
            </a:r>
            <a:r>
              <a:rPr lang="en-US" b="1" dirty="0">
                <a:solidFill>
                  <a:srgbClr val="C00000"/>
                </a:solidFill>
              </a:rPr>
              <a:t>project</a:t>
            </a:r>
            <a:r>
              <a:rPr lang="en-US" dirty="0"/>
              <a:t>? </a:t>
            </a:r>
          </a:p>
          <a:p>
            <a:r>
              <a:rPr lang="en-US" dirty="0"/>
              <a:t>How </a:t>
            </a:r>
            <a:r>
              <a:rPr lang="en-US" dirty="0" smtClean="0"/>
              <a:t>did you </a:t>
            </a:r>
            <a:r>
              <a:rPr lang="en-US" dirty="0"/>
              <a:t>put together </a:t>
            </a:r>
            <a:r>
              <a:rPr lang="en-US" dirty="0" smtClean="0"/>
              <a:t>your project </a:t>
            </a:r>
            <a:r>
              <a:rPr lang="en-US" b="1" dirty="0">
                <a:solidFill>
                  <a:srgbClr val="00B050"/>
                </a:solidFill>
              </a:rPr>
              <a:t>team</a:t>
            </a:r>
            <a:r>
              <a:rPr lang="en-US" dirty="0"/>
              <a:t>?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kinds of questions </a:t>
            </a:r>
            <a:r>
              <a:rPr lang="en-US" b="1" dirty="0">
                <a:solidFill>
                  <a:srgbClr val="0070C0"/>
                </a:solidFill>
              </a:rPr>
              <a:t>are </a:t>
            </a:r>
            <a:r>
              <a:rPr lang="en-US" b="1" dirty="0" smtClean="0">
                <a:solidFill>
                  <a:srgbClr val="0070C0"/>
                </a:solidFill>
              </a:rPr>
              <a:t>worthy </a:t>
            </a:r>
            <a:r>
              <a:rPr lang="en-US" dirty="0" smtClean="0"/>
              <a:t>to address in a frontiers project?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6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Participants</a:t>
            </a:r>
            <a:endParaRPr lang="en-US" dirty="0" smtClean="0"/>
          </a:p>
          <a:p>
            <a:pPr lvl="1"/>
            <a:r>
              <a:rPr lang="en-US" dirty="0" smtClean="0"/>
              <a:t>Prof. </a:t>
            </a:r>
            <a:r>
              <a:rPr lang="en-US" dirty="0" err="1" smtClean="0">
                <a:solidFill>
                  <a:srgbClr val="00B050"/>
                </a:solidFill>
              </a:rPr>
              <a:t>Jessy</a:t>
            </a:r>
            <a:r>
              <a:rPr lang="en-US" dirty="0" smtClean="0">
                <a:solidFill>
                  <a:srgbClr val="00B050"/>
                </a:solidFill>
              </a:rPr>
              <a:t> Grizzle</a:t>
            </a:r>
            <a:r>
              <a:rPr lang="en-US" dirty="0" smtClean="0"/>
              <a:t>, U of Michigan</a:t>
            </a:r>
          </a:p>
          <a:p>
            <a:pPr lvl="2"/>
            <a:r>
              <a:rPr lang="en-US" dirty="0" smtClean="0"/>
              <a:t>Jerry </a:t>
            </a:r>
            <a:r>
              <a:rPr lang="en-US" dirty="0"/>
              <a:t>W. and Carol L. Levin Professor of </a:t>
            </a:r>
            <a:r>
              <a:rPr lang="en-US" dirty="0" smtClean="0"/>
              <a:t>Engineering</a:t>
            </a:r>
          </a:p>
          <a:p>
            <a:pPr marL="667512" lvl="2" indent="0">
              <a:buNone/>
            </a:pPr>
            <a:endParaRPr lang="en-US" dirty="0" smtClean="0"/>
          </a:p>
          <a:p>
            <a:pPr lvl="1"/>
            <a:r>
              <a:rPr lang="en-US" dirty="0"/>
              <a:t>Prof. </a:t>
            </a:r>
            <a:r>
              <a:rPr lang="en-US" dirty="0">
                <a:solidFill>
                  <a:srgbClr val="C00000"/>
                </a:solidFill>
              </a:rPr>
              <a:t>Shankar </a:t>
            </a:r>
            <a:r>
              <a:rPr lang="en-US" dirty="0" err="1">
                <a:solidFill>
                  <a:srgbClr val="C00000"/>
                </a:solidFill>
              </a:rPr>
              <a:t>Sastry</a:t>
            </a:r>
            <a:r>
              <a:rPr lang="en-US" dirty="0"/>
              <a:t>, UC Berkeley</a:t>
            </a:r>
          </a:p>
          <a:p>
            <a:pPr lvl="2"/>
            <a:r>
              <a:rPr lang="en-US" dirty="0"/>
              <a:t>Dean, College of Engineering and Roy W. Carlson </a:t>
            </a:r>
            <a:r>
              <a:rPr lang="en-US" dirty="0" smtClean="0"/>
              <a:t>Professor</a:t>
            </a:r>
          </a:p>
          <a:p>
            <a:pPr marL="667512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Prof. </a:t>
            </a:r>
            <a:r>
              <a:rPr lang="en-US" dirty="0" smtClean="0">
                <a:solidFill>
                  <a:srgbClr val="0070C0"/>
                </a:solidFill>
              </a:rPr>
              <a:t>Paulo </a:t>
            </a:r>
            <a:r>
              <a:rPr lang="en-US" dirty="0" err="1" smtClean="0">
                <a:solidFill>
                  <a:srgbClr val="0070C0"/>
                </a:solidFill>
              </a:rPr>
              <a:t>Tabuada</a:t>
            </a:r>
            <a:r>
              <a:rPr lang="en-US" dirty="0" smtClean="0"/>
              <a:t>, UCLA</a:t>
            </a:r>
          </a:p>
          <a:p>
            <a:pPr lvl="2"/>
            <a:r>
              <a:rPr lang="en-US" dirty="0" smtClean="0"/>
              <a:t>Professor, EE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Moderator</a:t>
            </a:r>
            <a:endParaRPr lang="en-US" dirty="0"/>
          </a:p>
          <a:p>
            <a:pPr lvl="1"/>
            <a:r>
              <a:rPr lang="en-US" dirty="0" smtClean="0"/>
              <a:t>Prof. Raj Rajkumar, Carnegie Mellon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4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Frontier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From the 2013 NSF CPS Solicitation (13-502)</a:t>
            </a:r>
          </a:p>
          <a:p>
            <a:r>
              <a:rPr lang="en-US" dirty="0" smtClean="0"/>
              <a:t>Frontiers projects must address clearly identified critical CPS challenges that cannot be achieved by a set of smaller projects.</a:t>
            </a:r>
          </a:p>
          <a:p>
            <a:r>
              <a:rPr lang="en-US" dirty="0" smtClean="0"/>
              <a:t>Funding may be requested for a total of $1,000,001 to $7,000,000 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Frontiers projects must address </a:t>
            </a:r>
            <a:r>
              <a:rPr lang="en-US" b="1" dirty="0" smtClean="0">
                <a:solidFill>
                  <a:srgbClr val="C00000"/>
                </a:solidFill>
              </a:rPr>
              <a:t>clearly identified</a:t>
            </a:r>
            <a:r>
              <a:rPr lang="en-US" dirty="0" smtClean="0"/>
              <a:t> critical CPS challenges that cannot be achieved by a set of smaller projects.</a:t>
            </a:r>
          </a:p>
          <a:p>
            <a:r>
              <a:rPr lang="en-US" dirty="0" smtClean="0"/>
              <a:t>Funding may be requested for a total of $1,000,001 to $7,000,000 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12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Frontiers projects must address clearly identified </a:t>
            </a:r>
            <a:r>
              <a:rPr lang="en-US" b="1" dirty="0" smtClean="0">
                <a:solidFill>
                  <a:srgbClr val="0070C0"/>
                </a:solidFill>
              </a:rPr>
              <a:t>critical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CPS challenges </a:t>
            </a:r>
            <a:r>
              <a:rPr lang="en-US" dirty="0" smtClean="0"/>
              <a:t>that cannot be achieved by a set of smaller projects.</a:t>
            </a:r>
          </a:p>
          <a:p>
            <a:r>
              <a:rPr lang="en-US" dirty="0" smtClean="0"/>
              <a:t>Funding may be requested for a total of $1,000,001 to $7,000,000 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2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Frontiers projects must address clearly identified critical CPS challenges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rgbClr val="00B050"/>
                </a:solidFill>
              </a:rPr>
              <a:t>cannot be achieved by a set of smaller projects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Funding may be requested for a total of $1,000,001 to $7,000,000 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2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Frontiers projects must address clearly identified critical CPS challenges</a:t>
            </a:r>
            <a:r>
              <a:rPr lang="en-US" b="1" dirty="0" smtClean="0"/>
              <a:t> </a:t>
            </a:r>
            <a:r>
              <a:rPr lang="en-US" dirty="0" smtClean="0"/>
              <a:t>that cannot be achieved by a set of smaller projects.</a:t>
            </a:r>
          </a:p>
          <a:p>
            <a:r>
              <a:rPr lang="en-US" dirty="0" smtClean="0"/>
              <a:t>Funding may be requested for a total of $1,000,001 to </a:t>
            </a:r>
            <a:r>
              <a:rPr lang="en-US" b="1" dirty="0" smtClean="0">
                <a:solidFill>
                  <a:srgbClr val="7030A0"/>
                </a:solidFill>
              </a:rPr>
              <a:t>$7,000,000 </a:t>
            </a:r>
            <a:r>
              <a:rPr lang="en-US" dirty="0" smtClean="0"/>
              <a:t>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01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Frontiers projects must address </a:t>
            </a:r>
            <a:r>
              <a:rPr lang="en-US" b="1" dirty="0" smtClean="0">
                <a:solidFill>
                  <a:srgbClr val="C00000"/>
                </a:solidFill>
              </a:rPr>
              <a:t>clearly identified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critical</a:t>
            </a:r>
            <a:r>
              <a:rPr lang="en-US" dirty="0" smtClean="0"/>
              <a:t> </a:t>
            </a:r>
            <a:r>
              <a:rPr lang="en-US" b="1" dirty="0" smtClean="0"/>
              <a:t>CPS challenges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rgbClr val="00B050"/>
                </a:solidFill>
              </a:rPr>
              <a:t>cannot be achieved by a set of smaller projects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Funding may be requested for a total of $1,000,001 to </a:t>
            </a:r>
            <a:r>
              <a:rPr lang="en-US" b="1" dirty="0" smtClean="0">
                <a:solidFill>
                  <a:srgbClr val="7030A0"/>
                </a:solidFill>
              </a:rPr>
              <a:t>$7,000,000 </a:t>
            </a:r>
            <a:r>
              <a:rPr lang="en-US" dirty="0" smtClean="0"/>
              <a:t>for a period of 4 to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2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Solicitation also says…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Frontiers Projects: The proposal must clearly identify and address critical </a:t>
            </a:r>
            <a:r>
              <a:rPr lang="en-US" dirty="0">
                <a:solidFill>
                  <a:srgbClr val="C00000"/>
                </a:solidFill>
              </a:rPr>
              <a:t>CPS science, engineering or technological challenges </a:t>
            </a:r>
            <a:r>
              <a:rPr lang="en-US" dirty="0" smtClean="0"/>
              <a:t>that cannot </a:t>
            </a:r>
            <a:r>
              <a:rPr lang="en-US" dirty="0"/>
              <a:t>be achieved by a set of smaller projects. The </a:t>
            </a:r>
            <a:r>
              <a:rPr lang="en-US" b="1" dirty="0">
                <a:solidFill>
                  <a:srgbClr val="00B050"/>
                </a:solidFill>
              </a:rPr>
              <a:t>goal, scale, and degree of integration of the proposed research must </a:t>
            </a:r>
            <a:r>
              <a:rPr lang="en-US" b="1" dirty="0" smtClean="0">
                <a:solidFill>
                  <a:srgbClr val="00B050"/>
                </a:solidFill>
              </a:rPr>
              <a:t>clearly require </a:t>
            </a:r>
            <a:r>
              <a:rPr lang="en-US" b="1" dirty="0">
                <a:solidFill>
                  <a:srgbClr val="00B050"/>
                </a:solidFill>
              </a:rPr>
              <a:t>this major </a:t>
            </a:r>
            <a:r>
              <a:rPr lang="en-US" b="1" dirty="0" smtClean="0">
                <a:solidFill>
                  <a:srgbClr val="00B050"/>
                </a:solidFill>
              </a:rPr>
              <a:t>investment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research plan must include </a:t>
            </a:r>
            <a:r>
              <a:rPr lang="en-US" b="1" dirty="0">
                <a:solidFill>
                  <a:srgbClr val="0070C0"/>
                </a:solidFill>
              </a:rPr>
              <a:t>validation of theory through empirical demonstration in a prototype </a:t>
            </a:r>
            <a:r>
              <a:rPr lang="en-US" b="1" dirty="0" smtClean="0">
                <a:solidFill>
                  <a:srgbClr val="0070C0"/>
                </a:solidFill>
              </a:rPr>
              <a:t>or test-bed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must be </a:t>
            </a:r>
            <a:r>
              <a:rPr lang="en-US" b="1" dirty="0">
                <a:solidFill>
                  <a:srgbClr val="C00000"/>
                </a:solidFill>
              </a:rPr>
              <a:t>a plan for sharing results, including test-bed and artifacts</a:t>
            </a:r>
            <a:r>
              <a:rPr lang="en-US" dirty="0"/>
              <a:t>, with the CPS research community, through </a:t>
            </a:r>
            <a:r>
              <a:rPr lang="en-US" dirty="0" smtClean="0"/>
              <a:t>the CPS </a:t>
            </a:r>
            <a:r>
              <a:rPr lang="en-US" dirty="0"/>
              <a:t>Virtual Organization, as well as </a:t>
            </a:r>
            <a:r>
              <a:rPr lang="en-US" b="1" dirty="0">
                <a:solidFill>
                  <a:srgbClr val="00B050"/>
                </a:solidFill>
              </a:rPr>
              <a:t>a plan for transition to practice</a:t>
            </a:r>
            <a:r>
              <a:rPr lang="en-US" dirty="0"/>
              <a:t>, involving potential end users and stakeholders. </a:t>
            </a:r>
            <a:endParaRPr lang="en-US" dirty="0" smtClean="0"/>
          </a:p>
          <a:p>
            <a:r>
              <a:rPr lang="en-US" dirty="0" smtClean="0"/>
              <a:t>Up </a:t>
            </a:r>
            <a:r>
              <a:rPr lang="en-US" dirty="0"/>
              <a:t>to 2 awards are anticipated </a:t>
            </a:r>
            <a:r>
              <a:rPr lang="en-US" dirty="0" smtClean="0"/>
              <a:t>in FY13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0458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2462</TotalTime>
  <Words>517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NSF Frontier Projects</vt:lpstr>
      <vt:lpstr>Panel Composition</vt:lpstr>
      <vt:lpstr>What is a Frontier Project?</vt:lpstr>
      <vt:lpstr>Frontier Projects</vt:lpstr>
      <vt:lpstr>Frontier Projects</vt:lpstr>
      <vt:lpstr>Frontier Projects</vt:lpstr>
      <vt:lpstr>Frontier Projects</vt:lpstr>
      <vt:lpstr>Frontier Projects</vt:lpstr>
      <vt:lpstr>Solicitation also says…</vt:lpstr>
      <vt:lpstr>Required Supplementary Docs</vt:lpstr>
      <vt:lpstr>Questions to the Panelists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NSF Frontier Projects</dc:title>
  <dc:creator>Raj Rajkumar</dc:creator>
  <cp:lastModifiedBy>Raj Rajkumar</cp:lastModifiedBy>
  <cp:revision>8</cp:revision>
  <dcterms:created xsi:type="dcterms:W3CDTF">2013-10-16T19:50:22Z</dcterms:created>
  <dcterms:modified xsi:type="dcterms:W3CDTF">2013-10-18T12:52:55Z</dcterms:modified>
</cp:coreProperties>
</file>