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62" r:id="rId3"/>
    <p:sldId id="264" r:id="rId4"/>
    <p:sldId id="258" r:id="rId5"/>
    <p:sldId id="261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0DD"/>
    <a:srgbClr val="0E1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530" autoAdjust="0"/>
  </p:normalViewPr>
  <p:slideViewPr>
    <p:cSldViewPr snapToGrid="0" snapToObjects="1">
      <p:cViewPr varScale="1">
        <p:scale>
          <a:sx n="93" d="100"/>
          <a:sy n="93" d="100"/>
        </p:scale>
        <p:origin x="166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B8905-4EB3-3F48-990F-1B6C3892205F}" type="datetimeFigureOut">
              <a:rPr lang="en-US" smtClean="0"/>
              <a:t>8/4/20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4EED-FA26-AB4E-8BB0-FE19749F8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6461" y="1279952"/>
            <a:ext cx="7086599" cy="14700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2260" y="2749977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1666" r="1710"/>
          <a:stretch/>
        </p:blipFill>
        <p:spPr>
          <a:xfrm>
            <a:off x="-1" y="0"/>
            <a:ext cx="9169659" cy="6877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9413"/>
          <a:stretch/>
        </p:blipFill>
        <p:spPr>
          <a:xfrm>
            <a:off x="-25658" y="0"/>
            <a:ext cx="9169658" cy="687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4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418"/>
            <a:ext cx="8229600" cy="668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6832"/>
            <a:ext cx="8229600" cy="4525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252" y="838200"/>
            <a:ext cx="9485878" cy="59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6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3698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698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8605" y="6033682"/>
            <a:ext cx="9144000" cy="184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6356350"/>
            <a:ext cx="86741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9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bg1"/>
            </a:gs>
            <a:gs pos="100000">
              <a:srgbClr val="C2D0D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74"/>
            <a:ext cx="8229600" cy="764526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832"/>
            <a:ext cx="8229600" cy="4525963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  <a:lvl2pPr>
              <a:defRPr>
                <a:solidFill>
                  <a:srgbClr val="0E1C58"/>
                </a:solidFill>
              </a:defRPr>
            </a:lvl2pPr>
            <a:lvl3pPr>
              <a:defRPr>
                <a:solidFill>
                  <a:srgbClr val="0E1C58"/>
                </a:solidFill>
              </a:defRPr>
            </a:lvl3pPr>
            <a:lvl4pPr>
              <a:defRPr>
                <a:solidFill>
                  <a:srgbClr val="0E1C58"/>
                </a:solidFill>
              </a:defRPr>
            </a:lvl4pPr>
            <a:lvl5pPr>
              <a:defRPr>
                <a:solidFill>
                  <a:srgbClr val="0E1C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8599" y="916277"/>
            <a:ext cx="9361252" cy="586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8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252" y="838200"/>
            <a:ext cx="9485878" cy="59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6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419"/>
            <a:ext cx="8229600" cy="726038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564"/>
            <a:ext cx="4038600" cy="4525963"/>
          </a:xfrm>
        </p:spPr>
        <p:txBody>
          <a:bodyPr/>
          <a:lstStyle>
            <a:lvl1pPr>
              <a:defRPr sz="2800">
                <a:solidFill>
                  <a:srgbClr val="0E1C58"/>
                </a:solidFill>
              </a:defRPr>
            </a:lvl1pPr>
            <a:lvl2pPr>
              <a:defRPr sz="2400">
                <a:solidFill>
                  <a:srgbClr val="0E1C58"/>
                </a:solidFill>
              </a:defRPr>
            </a:lvl2pPr>
            <a:lvl3pPr>
              <a:defRPr sz="2000">
                <a:solidFill>
                  <a:srgbClr val="0E1C58"/>
                </a:solidFill>
              </a:defRPr>
            </a:lvl3pPr>
            <a:lvl4pPr>
              <a:defRPr sz="1800">
                <a:solidFill>
                  <a:srgbClr val="0E1C58"/>
                </a:solidFill>
              </a:defRPr>
            </a:lvl4pPr>
            <a:lvl5pPr>
              <a:defRPr sz="1800">
                <a:solidFill>
                  <a:srgbClr val="0E1C5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4564"/>
            <a:ext cx="4038600" cy="4525963"/>
          </a:xfrm>
        </p:spPr>
        <p:txBody>
          <a:bodyPr/>
          <a:lstStyle>
            <a:lvl1pPr>
              <a:defRPr sz="2800">
                <a:solidFill>
                  <a:srgbClr val="0E1C58"/>
                </a:solidFill>
              </a:defRPr>
            </a:lvl1pPr>
            <a:lvl2pPr>
              <a:defRPr sz="2400">
                <a:solidFill>
                  <a:srgbClr val="0E1C58"/>
                </a:solidFill>
              </a:defRPr>
            </a:lvl2pPr>
            <a:lvl3pPr>
              <a:defRPr sz="2000">
                <a:solidFill>
                  <a:srgbClr val="0E1C58"/>
                </a:solidFill>
              </a:defRPr>
            </a:lvl3pPr>
            <a:lvl4pPr>
              <a:defRPr sz="1800">
                <a:solidFill>
                  <a:srgbClr val="0E1C58"/>
                </a:solidFill>
              </a:defRPr>
            </a:lvl4pPr>
            <a:lvl5pPr>
              <a:defRPr sz="1800">
                <a:solidFill>
                  <a:srgbClr val="0E1C5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252" y="838200"/>
            <a:ext cx="9485878" cy="59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0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930"/>
            <a:ext cx="8229600" cy="783770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23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E1C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9995"/>
            <a:ext cx="4040188" cy="3951288"/>
          </a:xfrm>
        </p:spPr>
        <p:txBody>
          <a:bodyPr/>
          <a:lstStyle>
            <a:lvl1pPr>
              <a:defRPr sz="2400">
                <a:solidFill>
                  <a:srgbClr val="0E1C58"/>
                </a:solidFill>
              </a:defRPr>
            </a:lvl1pPr>
            <a:lvl2pPr>
              <a:defRPr sz="2000">
                <a:solidFill>
                  <a:srgbClr val="0E1C58"/>
                </a:solidFill>
              </a:defRPr>
            </a:lvl2pPr>
            <a:lvl3pPr>
              <a:defRPr sz="1800">
                <a:solidFill>
                  <a:srgbClr val="0E1C58"/>
                </a:solidFill>
              </a:defRPr>
            </a:lvl3pPr>
            <a:lvl4pPr>
              <a:defRPr sz="1600">
                <a:solidFill>
                  <a:srgbClr val="0E1C58"/>
                </a:solidFill>
              </a:defRPr>
            </a:lvl4pPr>
            <a:lvl5pPr>
              <a:defRPr sz="1600">
                <a:solidFill>
                  <a:srgbClr val="0E1C5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23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E1C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9995"/>
            <a:ext cx="4041775" cy="3951288"/>
          </a:xfrm>
        </p:spPr>
        <p:txBody>
          <a:bodyPr/>
          <a:lstStyle>
            <a:lvl1pPr>
              <a:defRPr sz="2400">
                <a:solidFill>
                  <a:srgbClr val="0E1C58"/>
                </a:solidFill>
              </a:defRPr>
            </a:lvl1pPr>
            <a:lvl2pPr>
              <a:defRPr sz="2000">
                <a:solidFill>
                  <a:srgbClr val="0E1C58"/>
                </a:solidFill>
              </a:defRPr>
            </a:lvl2pPr>
            <a:lvl3pPr>
              <a:defRPr sz="1800">
                <a:solidFill>
                  <a:srgbClr val="0E1C58"/>
                </a:solidFill>
              </a:defRPr>
            </a:lvl3pPr>
            <a:lvl4pPr>
              <a:defRPr sz="1600">
                <a:solidFill>
                  <a:srgbClr val="0E1C58"/>
                </a:solidFill>
              </a:defRPr>
            </a:lvl4pPr>
            <a:lvl5pPr>
              <a:defRPr sz="1600">
                <a:solidFill>
                  <a:srgbClr val="0E1C5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252" y="838200"/>
            <a:ext cx="9485878" cy="59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1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930"/>
            <a:ext cx="8229600" cy="783770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252" y="838200"/>
            <a:ext cx="9485878" cy="59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1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252" y="838200"/>
            <a:ext cx="9485878" cy="59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7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8605" y="6033682"/>
            <a:ext cx="9144000" cy="1849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6356350"/>
            <a:ext cx="86741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6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8605" y="6033682"/>
            <a:ext cx="9144000" cy="184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6356350"/>
            <a:ext cx="86741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8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2D0D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FFB1D-2CDD-CF44-93B1-657627E239FD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5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279952"/>
            <a:ext cx="6067060" cy="1470025"/>
          </a:xfrm>
        </p:spPr>
        <p:txBody>
          <a:bodyPr/>
          <a:lstStyle/>
          <a:p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Conversion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Enable</a:t>
            </a:r>
            <a:r>
              <a:rPr lang="zh-CN" altLang="en-US" dirty="0"/>
              <a:t> </a:t>
            </a:r>
            <a:r>
              <a:rPr lang="en-US" altLang="zh-CN" dirty="0" err="1"/>
              <a:t>Foolbox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/>
              <a:t>Yi</a:t>
            </a:r>
            <a:r>
              <a:rPr lang="zh-CN" altLang="en-US" dirty="0"/>
              <a:t> </a:t>
            </a:r>
            <a:r>
              <a:rPr lang="en-US" altLang="zh-CN" dirty="0"/>
              <a:t>Ji</a:t>
            </a:r>
          </a:p>
          <a:p>
            <a:r>
              <a:rPr lang="en-US" altLang="zh-CN" dirty="0"/>
              <a:t>PI:</a:t>
            </a:r>
            <a:r>
              <a:rPr lang="zh-CN" altLang="en-US" dirty="0"/>
              <a:t> </a:t>
            </a:r>
            <a:r>
              <a:rPr lang="en-US" altLang="zh-CN" dirty="0"/>
              <a:t>Dr.</a:t>
            </a:r>
            <a:r>
              <a:rPr lang="zh-CN" altLang="en-US" dirty="0"/>
              <a:t> </a:t>
            </a:r>
            <a:r>
              <a:rPr lang="en-US" altLang="zh-CN" dirty="0"/>
              <a:t>Taylor</a:t>
            </a:r>
            <a:r>
              <a:rPr lang="zh-CN" altLang="en-US" dirty="0"/>
              <a:t> </a:t>
            </a:r>
            <a:r>
              <a:rPr lang="en-US" altLang="zh-CN" dirty="0"/>
              <a:t>Johnson</a:t>
            </a:r>
          </a:p>
          <a:p>
            <a:r>
              <a:rPr lang="en-US" altLang="zh-CN" dirty="0"/>
              <a:t>Mentors:</a:t>
            </a:r>
            <a:r>
              <a:rPr lang="zh-CN" altLang="en-US" dirty="0"/>
              <a:t> </a:t>
            </a:r>
            <a:r>
              <a:rPr lang="en-US" dirty="0" err="1"/>
              <a:t>Neelanjana</a:t>
            </a:r>
            <a:r>
              <a:rPr lang="en-US" dirty="0"/>
              <a:t> Pal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Diego</a:t>
            </a:r>
            <a:r>
              <a:rPr lang="zh-CN" altLang="en-US" dirty="0"/>
              <a:t> </a:t>
            </a:r>
            <a:r>
              <a:rPr lang="en-US" dirty="0"/>
              <a:t>Manzanas Lopez</a:t>
            </a:r>
          </a:p>
          <a:p>
            <a:r>
              <a:rPr lang="en-US" altLang="zh-CN" dirty="0"/>
              <a:t>Vanderbilt</a:t>
            </a:r>
            <a:r>
              <a:rPr lang="zh-CN" altLang="en-US" dirty="0"/>
              <a:t> </a:t>
            </a:r>
            <a:r>
              <a:rPr lang="en-US" altLang="zh-CN" dirty="0"/>
              <a:t>ISIS</a:t>
            </a:r>
          </a:p>
          <a:p>
            <a:r>
              <a:rPr lang="en-US" altLang="zh-CN" dirty="0"/>
              <a:t>Summer</a:t>
            </a:r>
            <a:r>
              <a:rPr lang="zh-CN" altLang="en-US" dirty="0"/>
              <a:t> </a:t>
            </a:r>
            <a:r>
              <a:rPr lang="en-US" altLang="zh-CN" dirty="0"/>
              <a:t>2020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718551-094C-C047-A1A2-E61EE28AB7FF}"/>
              </a:ext>
            </a:extLst>
          </p:cNvPr>
          <p:cNvSpPr txBox="1"/>
          <p:nvPr/>
        </p:nvSpPr>
        <p:spPr>
          <a:xfrm>
            <a:off x="2958353" y="15329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6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2B63-D996-7D4A-8F88-2F24623BC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Foolbox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F1B50-0CC4-C740-A776-80FBC5692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Generates</a:t>
            </a:r>
            <a:r>
              <a:rPr lang="zh-CN" altLang="en-US" dirty="0"/>
              <a:t> </a:t>
            </a:r>
            <a:r>
              <a:rPr lang="en-US" dirty="0"/>
              <a:t>adversarial images</a:t>
            </a:r>
          </a:p>
          <a:p>
            <a:r>
              <a:rPr lang="en-US" altLang="zh-CN" dirty="0"/>
              <a:t>I</a:t>
            </a:r>
            <a:r>
              <a:rPr lang="en-US" dirty="0"/>
              <a:t>nterfaces with frameworks such as </a:t>
            </a:r>
            <a:r>
              <a:rPr lang="en-US" dirty="0" err="1"/>
              <a:t>PyTorch</a:t>
            </a:r>
            <a:r>
              <a:rPr lang="en-US" dirty="0"/>
              <a:t>, </a:t>
            </a:r>
            <a:r>
              <a:rPr lang="en-US" dirty="0" err="1"/>
              <a:t>Keras</a:t>
            </a:r>
            <a:r>
              <a:rPr lang="en-US" dirty="0"/>
              <a:t>, TensorFlow, Theano and </a:t>
            </a:r>
            <a:r>
              <a:rPr lang="en-US" dirty="0" err="1"/>
              <a:t>MXNet</a:t>
            </a:r>
            <a:endParaRPr lang="en-US" dirty="0"/>
          </a:p>
          <a:p>
            <a:r>
              <a:rPr lang="en-US" altLang="zh-CN" dirty="0"/>
              <a:t>Helps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dirty="0"/>
              <a:t>safety verification of the </a:t>
            </a:r>
            <a:r>
              <a:rPr lang="en-US" altLang="zh-CN" dirty="0"/>
              <a:t>cyber-physical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altLang="zh-CN" sz="1700" dirty="0"/>
              <a:t>Sources:</a:t>
            </a:r>
          </a:p>
          <a:p>
            <a:r>
              <a:rPr lang="en-US" altLang="zh-CN" sz="1700" dirty="0"/>
              <a:t>Decision-Based</a:t>
            </a:r>
            <a:r>
              <a:rPr lang="zh-CN" altLang="en-US" sz="1700" dirty="0"/>
              <a:t> </a:t>
            </a:r>
            <a:r>
              <a:rPr lang="en-US" altLang="zh-CN" sz="1700" dirty="0"/>
              <a:t>Adversarial</a:t>
            </a:r>
            <a:r>
              <a:rPr lang="zh-CN" altLang="en-US" sz="1700" dirty="0"/>
              <a:t> </a:t>
            </a:r>
            <a:r>
              <a:rPr lang="en-US" altLang="zh-CN" sz="1700" dirty="0"/>
              <a:t>Attacks:</a:t>
            </a:r>
            <a:r>
              <a:rPr lang="zh-CN" altLang="en-US" sz="1700" dirty="0"/>
              <a:t> </a:t>
            </a:r>
            <a:r>
              <a:rPr lang="en-US" altLang="zh-CN" sz="1700" dirty="0"/>
              <a:t>Reliable</a:t>
            </a:r>
            <a:r>
              <a:rPr lang="zh-CN" altLang="en-US" sz="1700" dirty="0"/>
              <a:t> </a:t>
            </a:r>
            <a:r>
              <a:rPr lang="en-US" altLang="zh-CN" sz="1700" dirty="0"/>
              <a:t>Attacks</a:t>
            </a:r>
            <a:r>
              <a:rPr lang="zh-CN" altLang="en-US" sz="1700" dirty="0"/>
              <a:t> </a:t>
            </a:r>
            <a:r>
              <a:rPr lang="en-US" altLang="zh-CN" sz="1700" dirty="0"/>
              <a:t>Against</a:t>
            </a:r>
            <a:r>
              <a:rPr lang="zh-CN" altLang="en-US" sz="1700" dirty="0"/>
              <a:t> </a:t>
            </a:r>
            <a:r>
              <a:rPr lang="en-US" altLang="zh-CN" sz="1700" dirty="0"/>
              <a:t>Black-Box</a:t>
            </a:r>
            <a:r>
              <a:rPr lang="zh-CN" altLang="en-US" sz="1700" dirty="0"/>
              <a:t> </a:t>
            </a:r>
            <a:r>
              <a:rPr lang="en-US" altLang="zh-CN" sz="1700" dirty="0"/>
              <a:t>Machine</a:t>
            </a:r>
            <a:r>
              <a:rPr lang="zh-CN" altLang="en-US" sz="1700" dirty="0"/>
              <a:t> </a:t>
            </a:r>
            <a:r>
              <a:rPr lang="en-US" altLang="zh-CN" sz="1700" dirty="0"/>
              <a:t>Learning</a:t>
            </a:r>
            <a:r>
              <a:rPr lang="zh-CN" altLang="en-US" sz="1700" dirty="0"/>
              <a:t> </a:t>
            </a:r>
            <a:r>
              <a:rPr lang="en-US" altLang="zh-CN" sz="1700" dirty="0"/>
              <a:t>Models</a:t>
            </a:r>
          </a:p>
          <a:p>
            <a:r>
              <a:rPr lang="en-US" sz="1700" dirty="0" err="1"/>
              <a:t>Foolbox</a:t>
            </a:r>
            <a:r>
              <a:rPr lang="en-US" sz="1700" dirty="0"/>
              <a:t>: A Python toolbox to benchmark the robustness of machine learning models</a:t>
            </a:r>
          </a:p>
          <a:p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8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C0590-7960-064A-9A37-369FB4A0C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Adversarial</a:t>
            </a:r>
            <a:r>
              <a:rPr lang="zh-CN" altLang="en-US" dirty="0"/>
              <a:t> </a:t>
            </a:r>
            <a:r>
              <a:rPr lang="en-US" altLang="zh-CN" dirty="0"/>
              <a:t>Images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D815BB-3ED0-0D47-A347-A7F2D16D9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100" y="1324769"/>
            <a:ext cx="4241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2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Workflow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Load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pretrained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 err="1"/>
              <a:t>Matlab</a:t>
            </a:r>
            <a:endParaRPr lang="en-US" altLang="zh-CN" dirty="0"/>
          </a:p>
          <a:p>
            <a:r>
              <a:rPr lang="en-US" altLang="zh-CN" dirty="0"/>
              <a:t>Export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ONNX</a:t>
            </a:r>
            <a:r>
              <a:rPr lang="zh-CN" altLang="en-US" dirty="0"/>
              <a:t> </a:t>
            </a:r>
            <a:r>
              <a:rPr lang="en-US" altLang="zh-CN" dirty="0"/>
              <a:t>format</a:t>
            </a:r>
          </a:p>
          <a:p>
            <a:r>
              <a:rPr lang="en-US" altLang="zh-CN" dirty="0"/>
              <a:t>Convert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ONNX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 err="1"/>
              <a:t>Tensorflow</a:t>
            </a:r>
            <a:endParaRPr lang="en-US" altLang="zh-CN" dirty="0"/>
          </a:p>
          <a:p>
            <a:r>
              <a:rPr lang="en-US" altLang="zh-CN" dirty="0"/>
              <a:t>Compare</a:t>
            </a:r>
            <a:r>
              <a:rPr lang="zh-CN" altLang="en-US" dirty="0"/>
              <a:t> </a:t>
            </a:r>
            <a:r>
              <a:rPr lang="en-US" altLang="zh-CN" dirty="0" err="1"/>
              <a:t>Matlab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Tensorflow</a:t>
            </a:r>
            <a:r>
              <a:rPr lang="zh-CN" altLang="en-US" dirty="0"/>
              <a:t> </a:t>
            </a:r>
            <a:r>
              <a:rPr lang="en-US" altLang="zh-CN" dirty="0"/>
              <a:t>classification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</a:p>
          <a:p>
            <a:r>
              <a:rPr lang="en-US" altLang="zh-CN" dirty="0"/>
              <a:t>Add</a:t>
            </a:r>
            <a:r>
              <a:rPr lang="zh-CN" altLang="en-US" dirty="0"/>
              <a:t> </a:t>
            </a:r>
            <a:r>
              <a:rPr lang="en-US" altLang="zh-CN" dirty="0"/>
              <a:t>adversarial</a:t>
            </a:r>
            <a:r>
              <a:rPr lang="zh-CN" altLang="en-US" dirty="0"/>
              <a:t> </a:t>
            </a:r>
            <a:r>
              <a:rPr lang="en-US" altLang="zh-CN" dirty="0"/>
              <a:t>attacks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50673B-9FF4-774C-9402-FBEE9D3E8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270" y="3644153"/>
            <a:ext cx="3546803" cy="2037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D21675-D56F-3B48-8775-101C2E730A55}"/>
              </a:ext>
            </a:extLst>
          </p:cNvPr>
          <p:cNvSpPr txBox="1"/>
          <p:nvPr/>
        </p:nvSpPr>
        <p:spPr>
          <a:xfrm>
            <a:off x="4099626" y="5702795"/>
            <a:ext cx="4585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German Traffic Sign Recognition Benchmark (</a:t>
            </a:r>
            <a:r>
              <a:rPr lang="en-US" sz="1600" b="1" dirty="0"/>
              <a:t>GTSRB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613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CA38-01B5-AC42-BA60-7DF1F544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Conversion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41DF8B-A084-F642-8C4B-DF1B03A0D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316" y="1176338"/>
            <a:ext cx="7405367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4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80DE7-7B31-F94D-84C3-4BD40CD0F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Learned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D781B-8147-2745-9A2A-036B244DB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train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classifier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deep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frameworks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Pytorch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Matlab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Tensorflow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…)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calculate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classification</a:t>
            </a:r>
            <a:r>
              <a:rPr lang="zh-CN" altLang="en-US" dirty="0"/>
              <a:t> </a:t>
            </a:r>
            <a:r>
              <a:rPr lang="en-US" altLang="zh-CN" dirty="0"/>
              <a:t>accuracy</a:t>
            </a:r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deal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classic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r>
              <a:rPr lang="zh-CN" altLang="en-US" dirty="0"/>
              <a:t> </a:t>
            </a:r>
            <a:r>
              <a:rPr lang="en-US" altLang="zh-CN" dirty="0"/>
              <a:t>classification</a:t>
            </a:r>
            <a:r>
              <a:rPr lang="zh-CN" altLang="en-US" dirty="0"/>
              <a:t> </a:t>
            </a:r>
            <a:r>
              <a:rPr lang="en-US" altLang="zh-CN" dirty="0"/>
              <a:t>problems</a:t>
            </a:r>
            <a:r>
              <a:rPr lang="zh-CN" altLang="en-US" dirty="0"/>
              <a:t> </a:t>
            </a:r>
            <a:r>
              <a:rPr lang="en-US" altLang="zh-CN" dirty="0"/>
              <a:t>(MNIST,</a:t>
            </a:r>
            <a:r>
              <a:rPr lang="zh-CN" altLang="en-US" dirty="0"/>
              <a:t> </a:t>
            </a:r>
            <a:r>
              <a:rPr lang="en-US" altLang="zh-CN" dirty="0"/>
              <a:t>CIFAR-10,</a:t>
            </a:r>
            <a:r>
              <a:rPr lang="zh-CN" altLang="en-US" dirty="0"/>
              <a:t> </a:t>
            </a:r>
            <a:r>
              <a:rPr lang="en-US" altLang="zh-CN" dirty="0"/>
              <a:t>GTSRB,</a:t>
            </a:r>
            <a:r>
              <a:rPr lang="zh-CN" altLang="en-US" dirty="0"/>
              <a:t> </a:t>
            </a:r>
            <a:r>
              <a:rPr lang="en-US" altLang="zh-CN" dirty="0"/>
              <a:t>…)</a:t>
            </a:r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add</a:t>
            </a:r>
            <a:r>
              <a:rPr lang="zh-CN" altLang="en-US" dirty="0"/>
              <a:t> </a:t>
            </a:r>
            <a:r>
              <a:rPr lang="en-US" altLang="zh-CN" dirty="0"/>
              <a:t>adversarial</a:t>
            </a:r>
            <a:r>
              <a:rPr lang="zh-CN" altLang="en-US" dirty="0"/>
              <a:t> </a:t>
            </a:r>
            <a:r>
              <a:rPr lang="en-US" altLang="zh-CN" dirty="0"/>
              <a:t>attacks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 err="1"/>
              <a:t>Foolbox</a:t>
            </a:r>
            <a:endParaRPr lang="en-US" altLang="zh-CN" dirty="0"/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PIs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mentors</a:t>
            </a:r>
            <a:r>
              <a:rPr lang="zh-CN" altLang="en-US" dirty="0"/>
              <a:t> </a:t>
            </a:r>
            <a:r>
              <a:rPr lang="en-US" altLang="zh-CN" dirty="0"/>
              <a:t>remotely</a:t>
            </a:r>
          </a:p>
          <a:p>
            <a:r>
              <a:rPr lang="en-US" altLang="zh-C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3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CA38D-74FB-4044-B65B-C9AC353F6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DF5FC-AD8A-8E48-BDF7-FB95BB6B5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441" y="2624133"/>
            <a:ext cx="2891118" cy="961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000" dirty="0"/>
              <a:t>Thank</a:t>
            </a:r>
            <a:r>
              <a:rPr lang="zh-CN" altLang="en-US" sz="4000" dirty="0"/>
              <a:t> </a:t>
            </a:r>
            <a:r>
              <a:rPr lang="en-US" altLang="zh-CN" sz="4000" dirty="0"/>
              <a:t>you</a:t>
            </a:r>
            <a:r>
              <a:rPr lang="zh-CN" altLang="en-US" sz="4000" dirty="0"/>
              <a:t>！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17401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178</Words>
  <Application>Microsoft Macintosh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Network Conversion to Enable Foolbox Use</vt:lpstr>
      <vt:lpstr>Foolbox</vt:lpstr>
      <vt:lpstr>Adversarial Images</vt:lpstr>
      <vt:lpstr>Workflow</vt:lpstr>
      <vt:lpstr>Model Conversion</vt:lpstr>
      <vt:lpstr>What I Learned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Soloman, Darrell N</dc:creator>
  <cp:lastModifiedBy>Yuki Ji</cp:lastModifiedBy>
  <cp:revision>25</cp:revision>
  <dcterms:created xsi:type="dcterms:W3CDTF">2014-01-24T16:26:32Z</dcterms:created>
  <dcterms:modified xsi:type="dcterms:W3CDTF">2020-08-04T15:03:15Z</dcterms:modified>
</cp:coreProperties>
</file>