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51206400" cy="40965438"/>
  <p:notesSz cx="9144000" cy="69802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8800" kern="1200">
        <a:solidFill>
          <a:schemeClr val="tx1"/>
        </a:solidFill>
        <a:latin typeface="Arial" charset="0"/>
        <a:ea typeface="+mn-ea"/>
        <a:cs typeface="+mn-cs"/>
      </a:defRPr>
    </a:lvl1pPr>
    <a:lvl2pPr marL="1697807" algn="l" rtl="0" fontAlgn="base">
      <a:spcBef>
        <a:spcPct val="0"/>
      </a:spcBef>
      <a:spcAft>
        <a:spcPct val="0"/>
      </a:spcAft>
      <a:defRPr sz="8800" kern="1200">
        <a:solidFill>
          <a:schemeClr val="tx1"/>
        </a:solidFill>
        <a:latin typeface="Arial" charset="0"/>
        <a:ea typeface="+mn-ea"/>
        <a:cs typeface="+mn-cs"/>
      </a:defRPr>
    </a:lvl2pPr>
    <a:lvl3pPr marL="3395618" algn="l" rtl="0" fontAlgn="base">
      <a:spcBef>
        <a:spcPct val="0"/>
      </a:spcBef>
      <a:spcAft>
        <a:spcPct val="0"/>
      </a:spcAft>
      <a:defRPr sz="8800" kern="1200">
        <a:solidFill>
          <a:schemeClr val="tx1"/>
        </a:solidFill>
        <a:latin typeface="Arial" charset="0"/>
        <a:ea typeface="+mn-ea"/>
        <a:cs typeface="+mn-cs"/>
      </a:defRPr>
    </a:lvl3pPr>
    <a:lvl4pPr marL="5093427" algn="l" rtl="0" fontAlgn="base">
      <a:spcBef>
        <a:spcPct val="0"/>
      </a:spcBef>
      <a:spcAft>
        <a:spcPct val="0"/>
      </a:spcAft>
      <a:defRPr sz="8800" kern="1200">
        <a:solidFill>
          <a:schemeClr val="tx1"/>
        </a:solidFill>
        <a:latin typeface="Arial" charset="0"/>
        <a:ea typeface="+mn-ea"/>
        <a:cs typeface="+mn-cs"/>
      </a:defRPr>
    </a:lvl4pPr>
    <a:lvl5pPr marL="6791237" algn="l" rtl="0" fontAlgn="base">
      <a:spcBef>
        <a:spcPct val="0"/>
      </a:spcBef>
      <a:spcAft>
        <a:spcPct val="0"/>
      </a:spcAft>
      <a:defRPr sz="8800" kern="1200">
        <a:solidFill>
          <a:schemeClr val="tx1"/>
        </a:solidFill>
        <a:latin typeface="Arial" charset="0"/>
        <a:ea typeface="+mn-ea"/>
        <a:cs typeface="+mn-cs"/>
      </a:defRPr>
    </a:lvl5pPr>
    <a:lvl6pPr marL="8489045" algn="l" defTabSz="3395618" rtl="0" eaLnBrk="1" latinLnBrk="0" hangingPunct="1">
      <a:defRPr sz="8800" kern="1200">
        <a:solidFill>
          <a:schemeClr val="tx1"/>
        </a:solidFill>
        <a:latin typeface="Arial" charset="0"/>
        <a:ea typeface="+mn-ea"/>
        <a:cs typeface="+mn-cs"/>
      </a:defRPr>
    </a:lvl6pPr>
    <a:lvl7pPr marL="10186855" algn="l" defTabSz="3395618" rtl="0" eaLnBrk="1" latinLnBrk="0" hangingPunct="1">
      <a:defRPr sz="8800" kern="1200">
        <a:solidFill>
          <a:schemeClr val="tx1"/>
        </a:solidFill>
        <a:latin typeface="Arial" charset="0"/>
        <a:ea typeface="+mn-ea"/>
        <a:cs typeface="+mn-cs"/>
      </a:defRPr>
    </a:lvl7pPr>
    <a:lvl8pPr marL="11884663" algn="l" defTabSz="3395618" rtl="0" eaLnBrk="1" latinLnBrk="0" hangingPunct="1">
      <a:defRPr sz="8800" kern="1200">
        <a:solidFill>
          <a:schemeClr val="tx1"/>
        </a:solidFill>
        <a:latin typeface="Arial" charset="0"/>
        <a:ea typeface="+mn-ea"/>
        <a:cs typeface="+mn-cs"/>
      </a:defRPr>
    </a:lvl8pPr>
    <a:lvl9pPr marL="13582471" algn="l" defTabSz="3395618" rtl="0" eaLnBrk="1" latinLnBrk="0" hangingPunct="1">
      <a:defRPr sz="88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2902">
          <p15:clr>
            <a:srgbClr val="A4A3A4"/>
          </p15:clr>
        </p15:guide>
        <p15:guide id="2" pos="161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66"/>
    <a:srgbClr val="FF6161"/>
    <a:srgbClr val="FF4343"/>
    <a:srgbClr val="FFDC6D"/>
    <a:srgbClr val="99FF66"/>
    <a:srgbClr val="0000FF"/>
    <a:srgbClr val="FFE989"/>
    <a:srgbClr val="FFDE53"/>
    <a:srgbClr val="FFCC00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2792" autoAdjust="0"/>
    <p:restoredTop sz="90929"/>
  </p:normalViewPr>
  <p:slideViewPr>
    <p:cSldViewPr>
      <p:cViewPr varScale="1">
        <p:scale>
          <a:sx n="20" d="100"/>
          <a:sy n="20" d="100"/>
        </p:scale>
        <p:origin x="-1920" y="-184"/>
      </p:cViewPr>
      <p:guideLst>
        <p:guide orient="horz" pos="12902"/>
        <p:guide pos="161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handoutMaster" Target="handoutMasters/handout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063" y="0"/>
            <a:ext cx="3961576" cy="34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921" tIns="0" rIns="18921" bIns="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 i="1"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4487" y="0"/>
            <a:ext cx="3961576" cy="34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921" tIns="0" rIns="18921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i="1"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2063" y="6631589"/>
            <a:ext cx="3961576" cy="348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921" tIns="0" rIns="18921" bIns="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000" i="1"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4487" y="6631589"/>
            <a:ext cx="3961576" cy="348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921" tIns="0" rIns="18921" bIns="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 i="1" smtClean="0">
                <a:latin typeface="Times New Roman" charset="0"/>
              </a:defRPr>
            </a:lvl1pPr>
          </a:lstStyle>
          <a:p>
            <a:pPr>
              <a:defRPr/>
            </a:pPr>
            <a:fld id="{0D224892-AE8E-460A-89D5-77973D52F8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0567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063" y="0"/>
            <a:ext cx="3961576" cy="34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921" tIns="0" rIns="18921" bIns="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 i="1"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4487" y="0"/>
            <a:ext cx="3961576" cy="34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921" tIns="0" rIns="18921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i="1"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2063" y="6631589"/>
            <a:ext cx="3961576" cy="348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921" tIns="0" rIns="18921" bIns="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000" i="1"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4487" y="6631589"/>
            <a:ext cx="3961576" cy="348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921" tIns="0" rIns="18921" bIns="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 i="1" smtClean="0">
                <a:latin typeface="Times New Roman" charset="0"/>
              </a:defRPr>
            </a:lvl1pPr>
          </a:lstStyle>
          <a:p>
            <a:pPr>
              <a:defRPr/>
            </a:pPr>
            <a:fld id="{DFBFF746-F0FA-4317-ADFD-DC635C2651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08477" y="3313985"/>
            <a:ext cx="6727048" cy="3139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4110" tIns="29959" rIns="74110" bIns="299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9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75000" y="704850"/>
            <a:ext cx="2816225" cy="2254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8399197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2564400" rtl="0" eaLnBrk="0" fontAlgn="base" hangingPunct="0">
      <a:spcBef>
        <a:spcPct val="30000"/>
      </a:spcBef>
      <a:spcAft>
        <a:spcPct val="0"/>
      </a:spcAft>
      <a:defRPr sz="3300" kern="1200">
        <a:solidFill>
          <a:schemeClr val="tx1"/>
        </a:solidFill>
        <a:latin typeface="Times New Roman" charset="0"/>
        <a:ea typeface="+mn-ea"/>
        <a:cs typeface="+mn-cs"/>
      </a:defRPr>
    </a:lvl1pPr>
    <a:lvl2pPr marL="1296937" algn="l" defTabSz="2564400" rtl="0" eaLnBrk="0" fontAlgn="base" hangingPunct="0">
      <a:spcBef>
        <a:spcPct val="30000"/>
      </a:spcBef>
      <a:spcAft>
        <a:spcPct val="0"/>
      </a:spcAft>
      <a:defRPr sz="3300" kern="1200">
        <a:solidFill>
          <a:schemeClr val="tx1"/>
        </a:solidFill>
        <a:latin typeface="Times New Roman" charset="0"/>
        <a:ea typeface="+mn-ea"/>
        <a:cs typeface="+mn-cs"/>
      </a:defRPr>
    </a:lvl2pPr>
    <a:lvl3pPr marL="2564400" algn="l" defTabSz="2564400" rtl="0" eaLnBrk="0" fontAlgn="base" hangingPunct="0">
      <a:spcBef>
        <a:spcPct val="30000"/>
      </a:spcBef>
      <a:spcAft>
        <a:spcPct val="0"/>
      </a:spcAft>
      <a:defRPr sz="3300" kern="1200">
        <a:solidFill>
          <a:schemeClr val="tx1"/>
        </a:solidFill>
        <a:latin typeface="Times New Roman" charset="0"/>
        <a:ea typeface="+mn-ea"/>
        <a:cs typeface="+mn-cs"/>
      </a:defRPr>
    </a:lvl3pPr>
    <a:lvl4pPr marL="3890814" algn="l" defTabSz="2564400" rtl="0" eaLnBrk="0" fontAlgn="base" hangingPunct="0">
      <a:spcBef>
        <a:spcPct val="30000"/>
      </a:spcBef>
      <a:spcAft>
        <a:spcPct val="0"/>
      </a:spcAft>
      <a:defRPr sz="3300" kern="1200">
        <a:solidFill>
          <a:schemeClr val="tx1"/>
        </a:solidFill>
        <a:latin typeface="Times New Roman" charset="0"/>
        <a:ea typeface="+mn-ea"/>
        <a:cs typeface="+mn-cs"/>
      </a:defRPr>
    </a:lvl4pPr>
    <a:lvl5pPr marL="5187751" algn="l" defTabSz="2564400" rtl="0" eaLnBrk="0" fontAlgn="base" hangingPunct="0">
      <a:spcBef>
        <a:spcPct val="30000"/>
      </a:spcBef>
      <a:spcAft>
        <a:spcPct val="0"/>
      </a:spcAft>
      <a:defRPr sz="3300" kern="1200">
        <a:solidFill>
          <a:schemeClr val="tx1"/>
        </a:solidFill>
        <a:latin typeface="Times New Roman" charset="0"/>
        <a:ea typeface="+mn-ea"/>
        <a:cs typeface="+mn-cs"/>
      </a:defRPr>
    </a:lvl5pPr>
    <a:lvl6pPr marL="8489045" algn="l" defTabSz="3395618" rtl="0" eaLnBrk="1" latinLnBrk="0" hangingPunct="1">
      <a:defRPr sz="4500" kern="1200">
        <a:solidFill>
          <a:schemeClr val="tx1"/>
        </a:solidFill>
        <a:latin typeface="+mn-lt"/>
        <a:ea typeface="+mn-ea"/>
        <a:cs typeface="+mn-cs"/>
      </a:defRPr>
    </a:lvl6pPr>
    <a:lvl7pPr marL="10186855" algn="l" defTabSz="3395618" rtl="0" eaLnBrk="1" latinLnBrk="0" hangingPunct="1">
      <a:defRPr sz="4500" kern="1200">
        <a:solidFill>
          <a:schemeClr val="tx1"/>
        </a:solidFill>
        <a:latin typeface="+mn-lt"/>
        <a:ea typeface="+mn-ea"/>
        <a:cs typeface="+mn-cs"/>
      </a:defRPr>
    </a:lvl7pPr>
    <a:lvl8pPr marL="11884663" algn="l" defTabSz="3395618" rtl="0" eaLnBrk="1" latinLnBrk="0" hangingPunct="1">
      <a:defRPr sz="4500" kern="1200">
        <a:solidFill>
          <a:schemeClr val="tx1"/>
        </a:solidFill>
        <a:latin typeface="+mn-lt"/>
        <a:ea typeface="+mn-ea"/>
        <a:cs typeface="+mn-cs"/>
      </a:defRPr>
    </a:lvl8pPr>
    <a:lvl9pPr marL="13582471" algn="l" defTabSz="3395618" rtl="0" eaLnBrk="1" latinLnBrk="0" hangingPunct="1">
      <a:defRPr sz="4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38344" indent="-283978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35913" indent="-227183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90279" indent="-227183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44644" indent="-227183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499009" indent="-2271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53375" indent="-2271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07740" indent="-2271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62106" indent="-2271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1FB5764-A825-4FDA-9A13-15C709F61B9E}" type="slidenum">
              <a:rPr lang="en-US" sz="1000">
                <a:latin typeface="Times New Roman" charset="0"/>
              </a:rPr>
              <a:pPr/>
              <a:t>1</a:t>
            </a:fld>
            <a:endParaRPr lang="en-US" sz="1000">
              <a:latin typeface="Times New Roman" charset="0"/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4100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76588" y="704850"/>
            <a:ext cx="2814637" cy="2254250"/>
          </a:xfrm>
          <a:ln cap="flat"/>
        </p:spPr>
      </p:sp>
    </p:spTree>
    <p:extLst>
      <p:ext uri="{BB962C8B-B14F-4D97-AF65-F5344CB8AC3E}">
        <p14:creationId xmlns:p14="http://schemas.microsoft.com/office/powerpoint/2010/main" val="2953917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38394" y="12724117"/>
            <a:ext cx="43529623" cy="87801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82013" y="23211167"/>
            <a:ext cx="35842388" cy="10474118"/>
          </a:xfrm>
        </p:spPr>
        <p:txBody>
          <a:bodyPr/>
          <a:lstStyle>
            <a:lvl1pPr marL="0" indent="0" algn="ctr">
              <a:buNone/>
              <a:defRPr/>
            </a:lvl1pPr>
            <a:lvl2pPr marL="1697807" indent="0" algn="ctr">
              <a:buNone/>
              <a:defRPr/>
            </a:lvl2pPr>
            <a:lvl3pPr marL="3395618" indent="0" algn="ctr">
              <a:buNone/>
              <a:defRPr/>
            </a:lvl3pPr>
            <a:lvl4pPr marL="5093427" indent="0" algn="ctr">
              <a:buNone/>
              <a:defRPr/>
            </a:lvl4pPr>
            <a:lvl5pPr marL="6791237" indent="0" algn="ctr">
              <a:buNone/>
              <a:defRPr/>
            </a:lvl5pPr>
            <a:lvl6pPr marL="8489045" indent="0" algn="ctr">
              <a:buNone/>
              <a:defRPr/>
            </a:lvl6pPr>
            <a:lvl7pPr marL="10186855" indent="0" algn="ctr">
              <a:buNone/>
              <a:defRPr/>
            </a:lvl7pPr>
            <a:lvl8pPr marL="11884663" indent="0" algn="ctr">
              <a:buNone/>
              <a:defRPr/>
            </a:lvl8pPr>
            <a:lvl9pPr marL="1358247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CFAC6-66E5-4DFB-86FB-D0F1FD40A9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119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F6099-599A-4A5A-BC8F-E2901E1256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207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485613" y="3640084"/>
            <a:ext cx="10882404" cy="3277364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38393" y="3640084"/>
            <a:ext cx="32145196" cy="3277364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2BB56-79F5-463F-9BBF-9B2C5461A6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987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905DE-277E-47DC-A5EC-526F8BCCD0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569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7570" y="26321075"/>
            <a:ext cx="43524396" cy="8140068"/>
          </a:xfrm>
        </p:spPr>
        <p:txBody>
          <a:bodyPr anchor="t"/>
          <a:lstStyle>
            <a:lvl1pPr algn="l">
              <a:defRPr sz="149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7570" y="17359885"/>
            <a:ext cx="43524396" cy="8961190"/>
          </a:xfrm>
        </p:spPr>
        <p:txBody>
          <a:bodyPr anchor="b"/>
          <a:lstStyle>
            <a:lvl1pPr marL="0" indent="0">
              <a:buNone/>
              <a:defRPr sz="7400"/>
            </a:lvl1pPr>
            <a:lvl2pPr marL="1697807" indent="0">
              <a:buNone/>
              <a:defRPr sz="6700"/>
            </a:lvl2pPr>
            <a:lvl3pPr marL="3395618" indent="0">
              <a:buNone/>
              <a:defRPr sz="5900"/>
            </a:lvl3pPr>
            <a:lvl4pPr marL="5093427" indent="0">
              <a:buNone/>
              <a:defRPr sz="5200"/>
            </a:lvl4pPr>
            <a:lvl5pPr marL="6791237" indent="0">
              <a:buNone/>
              <a:defRPr sz="5200"/>
            </a:lvl5pPr>
            <a:lvl6pPr marL="8489045" indent="0">
              <a:buNone/>
              <a:defRPr sz="5200"/>
            </a:lvl6pPr>
            <a:lvl7pPr marL="10186855" indent="0">
              <a:buNone/>
              <a:defRPr sz="5200"/>
            </a:lvl7pPr>
            <a:lvl8pPr marL="11884663" indent="0">
              <a:buNone/>
              <a:defRPr sz="5200"/>
            </a:lvl8pPr>
            <a:lvl9pPr marL="13582471" indent="0">
              <a:buNone/>
              <a:defRPr sz="5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8A93B-B528-4ECA-B88A-501D3D2D30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893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38389" y="11831879"/>
            <a:ext cx="21513800" cy="24581848"/>
          </a:xfrm>
        </p:spPr>
        <p:txBody>
          <a:bodyPr/>
          <a:lstStyle>
            <a:lvl1pPr>
              <a:defRPr sz="10400"/>
            </a:lvl1pPr>
            <a:lvl2pPr>
              <a:defRPr sz="8800"/>
            </a:lvl2pPr>
            <a:lvl3pPr>
              <a:defRPr sz="7400"/>
            </a:lvl3pPr>
            <a:lvl4pPr>
              <a:defRPr sz="6700"/>
            </a:lvl4pPr>
            <a:lvl5pPr>
              <a:defRPr sz="6700"/>
            </a:lvl5pPr>
            <a:lvl6pPr>
              <a:defRPr sz="6700"/>
            </a:lvl6pPr>
            <a:lvl7pPr>
              <a:defRPr sz="6700"/>
            </a:lvl7pPr>
            <a:lvl8pPr>
              <a:defRPr sz="6700"/>
            </a:lvl8pPr>
            <a:lvl9pPr>
              <a:defRPr sz="6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54213" y="11831879"/>
            <a:ext cx="21513800" cy="24581848"/>
          </a:xfrm>
        </p:spPr>
        <p:txBody>
          <a:bodyPr/>
          <a:lstStyle>
            <a:lvl1pPr>
              <a:defRPr sz="10400"/>
            </a:lvl1pPr>
            <a:lvl2pPr>
              <a:defRPr sz="8800"/>
            </a:lvl2pPr>
            <a:lvl3pPr>
              <a:defRPr sz="7400"/>
            </a:lvl3pPr>
            <a:lvl4pPr>
              <a:defRPr sz="6700"/>
            </a:lvl4pPr>
            <a:lvl5pPr>
              <a:defRPr sz="6700"/>
            </a:lvl5pPr>
            <a:lvl6pPr>
              <a:defRPr sz="6700"/>
            </a:lvl6pPr>
            <a:lvl7pPr>
              <a:defRPr sz="6700"/>
            </a:lvl7pPr>
            <a:lvl8pPr>
              <a:defRPr sz="6700"/>
            </a:lvl8pPr>
            <a:lvl9pPr>
              <a:defRPr sz="6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1649D-05AE-4EED-8E05-883AC68AFB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324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2417" y="1642238"/>
            <a:ext cx="46081577" cy="682757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2417" y="9168089"/>
            <a:ext cx="22622435" cy="3821114"/>
          </a:xfrm>
        </p:spPr>
        <p:txBody>
          <a:bodyPr anchor="b"/>
          <a:lstStyle>
            <a:lvl1pPr marL="0" indent="0">
              <a:buNone/>
              <a:defRPr sz="8800" b="1"/>
            </a:lvl1pPr>
            <a:lvl2pPr marL="1697807" indent="0">
              <a:buNone/>
              <a:defRPr sz="7400" b="1"/>
            </a:lvl2pPr>
            <a:lvl3pPr marL="3395618" indent="0">
              <a:buNone/>
              <a:defRPr sz="6700" b="1"/>
            </a:lvl3pPr>
            <a:lvl4pPr marL="5093427" indent="0">
              <a:buNone/>
              <a:defRPr sz="5900" b="1"/>
            </a:lvl4pPr>
            <a:lvl5pPr marL="6791237" indent="0">
              <a:buNone/>
              <a:defRPr sz="5900" b="1"/>
            </a:lvl5pPr>
            <a:lvl6pPr marL="8489045" indent="0">
              <a:buNone/>
              <a:defRPr sz="5900" b="1"/>
            </a:lvl6pPr>
            <a:lvl7pPr marL="10186855" indent="0">
              <a:buNone/>
              <a:defRPr sz="5900" b="1"/>
            </a:lvl7pPr>
            <a:lvl8pPr marL="11884663" indent="0">
              <a:buNone/>
              <a:defRPr sz="5900" b="1"/>
            </a:lvl8pPr>
            <a:lvl9pPr marL="13582471" indent="0">
              <a:buNone/>
              <a:defRPr sz="5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2417" y="12989205"/>
            <a:ext cx="22622435" cy="23605556"/>
          </a:xfrm>
        </p:spPr>
        <p:txBody>
          <a:bodyPr/>
          <a:lstStyle>
            <a:lvl1pPr>
              <a:defRPr sz="8800"/>
            </a:lvl1pPr>
            <a:lvl2pPr>
              <a:defRPr sz="7400"/>
            </a:lvl2pPr>
            <a:lvl3pPr>
              <a:defRPr sz="6700"/>
            </a:lvl3pPr>
            <a:lvl4pPr>
              <a:defRPr sz="5900"/>
            </a:lvl4pPr>
            <a:lvl5pPr>
              <a:defRPr sz="5900"/>
            </a:lvl5pPr>
            <a:lvl6pPr>
              <a:defRPr sz="5900"/>
            </a:lvl6pPr>
            <a:lvl7pPr>
              <a:defRPr sz="5900"/>
            </a:lvl7pPr>
            <a:lvl8pPr>
              <a:defRPr sz="5900"/>
            </a:lvl8pPr>
            <a:lvl9pPr>
              <a:defRPr sz="5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11095" y="9168089"/>
            <a:ext cx="22632895" cy="3821114"/>
          </a:xfrm>
        </p:spPr>
        <p:txBody>
          <a:bodyPr anchor="b"/>
          <a:lstStyle>
            <a:lvl1pPr marL="0" indent="0">
              <a:buNone/>
              <a:defRPr sz="8800" b="1"/>
            </a:lvl1pPr>
            <a:lvl2pPr marL="1697807" indent="0">
              <a:buNone/>
              <a:defRPr sz="7400" b="1"/>
            </a:lvl2pPr>
            <a:lvl3pPr marL="3395618" indent="0">
              <a:buNone/>
              <a:defRPr sz="6700" b="1"/>
            </a:lvl3pPr>
            <a:lvl4pPr marL="5093427" indent="0">
              <a:buNone/>
              <a:defRPr sz="5900" b="1"/>
            </a:lvl4pPr>
            <a:lvl5pPr marL="6791237" indent="0">
              <a:buNone/>
              <a:defRPr sz="5900" b="1"/>
            </a:lvl5pPr>
            <a:lvl6pPr marL="8489045" indent="0">
              <a:buNone/>
              <a:defRPr sz="5900" b="1"/>
            </a:lvl6pPr>
            <a:lvl7pPr marL="10186855" indent="0">
              <a:buNone/>
              <a:defRPr sz="5900" b="1"/>
            </a:lvl7pPr>
            <a:lvl8pPr marL="11884663" indent="0">
              <a:buNone/>
              <a:defRPr sz="5900" b="1"/>
            </a:lvl8pPr>
            <a:lvl9pPr marL="13582471" indent="0">
              <a:buNone/>
              <a:defRPr sz="5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11095" y="12989205"/>
            <a:ext cx="22632895" cy="23605556"/>
          </a:xfrm>
        </p:spPr>
        <p:txBody>
          <a:bodyPr/>
          <a:lstStyle>
            <a:lvl1pPr>
              <a:defRPr sz="8800"/>
            </a:lvl1pPr>
            <a:lvl2pPr>
              <a:defRPr sz="7400"/>
            </a:lvl2pPr>
            <a:lvl3pPr>
              <a:defRPr sz="6700"/>
            </a:lvl3pPr>
            <a:lvl4pPr>
              <a:defRPr sz="5900"/>
            </a:lvl4pPr>
            <a:lvl5pPr>
              <a:defRPr sz="5900"/>
            </a:lvl5pPr>
            <a:lvl6pPr>
              <a:defRPr sz="5900"/>
            </a:lvl6pPr>
            <a:lvl7pPr>
              <a:defRPr sz="5900"/>
            </a:lvl7pPr>
            <a:lvl8pPr>
              <a:defRPr sz="5900"/>
            </a:lvl8pPr>
            <a:lvl9pPr>
              <a:defRPr sz="5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DC4AFF-9CDF-4611-A596-C6793F5601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405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BE139-4B34-4012-96B4-907711414F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022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023E9C-AC8C-4854-B153-41234FA42F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865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2417" y="1629314"/>
            <a:ext cx="16843937" cy="6943951"/>
          </a:xfrm>
        </p:spPr>
        <p:txBody>
          <a:bodyPr anchor="b"/>
          <a:lstStyle>
            <a:lvl1pPr algn="l">
              <a:defRPr sz="7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18189" y="1629312"/>
            <a:ext cx="28625800" cy="34965449"/>
          </a:xfrm>
        </p:spPr>
        <p:txBody>
          <a:bodyPr/>
          <a:lstStyle>
            <a:lvl1pPr>
              <a:defRPr sz="11900"/>
            </a:lvl1pPr>
            <a:lvl2pPr>
              <a:defRPr sz="10400"/>
            </a:lvl2pPr>
            <a:lvl3pPr>
              <a:defRPr sz="88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2417" y="8573261"/>
            <a:ext cx="16843937" cy="28021498"/>
          </a:xfrm>
        </p:spPr>
        <p:txBody>
          <a:bodyPr/>
          <a:lstStyle>
            <a:lvl1pPr marL="0" indent="0">
              <a:buNone/>
              <a:defRPr sz="5200"/>
            </a:lvl1pPr>
            <a:lvl2pPr marL="1697807" indent="0">
              <a:buNone/>
              <a:defRPr sz="4500"/>
            </a:lvl2pPr>
            <a:lvl3pPr marL="3395618" indent="0">
              <a:buNone/>
              <a:defRPr sz="3600"/>
            </a:lvl3pPr>
            <a:lvl4pPr marL="5093427" indent="0">
              <a:buNone/>
              <a:defRPr sz="3300"/>
            </a:lvl4pPr>
            <a:lvl5pPr marL="6791237" indent="0">
              <a:buNone/>
              <a:defRPr sz="3300"/>
            </a:lvl5pPr>
            <a:lvl6pPr marL="8489045" indent="0">
              <a:buNone/>
              <a:defRPr sz="3300"/>
            </a:lvl6pPr>
            <a:lvl7pPr marL="10186855" indent="0">
              <a:buNone/>
              <a:defRPr sz="3300"/>
            </a:lvl7pPr>
            <a:lvl8pPr marL="11884663" indent="0">
              <a:buNone/>
              <a:defRPr sz="3300"/>
            </a:lvl8pPr>
            <a:lvl9pPr marL="13582471" indent="0">
              <a:buNone/>
              <a:defRPr sz="3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663DC-EE1E-433A-A9A6-0F36E85DE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866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5248" y="28674520"/>
            <a:ext cx="30728023" cy="3387924"/>
          </a:xfrm>
        </p:spPr>
        <p:txBody>
          <a:bodyPr anchor="b"/>
          <a:lstStyle>
            <a:lvl1pPr algn="l">
              <a:defRPr sz="7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35248" y="3659481"/>
            <a:ext cx="30728023" cy="24581848"/>
          </a:xfrm>
        </p:spPr>
        <p:txBody>
          <a:bodyPr/>
          <a:lstStyle>
            <a:lvl1pPr marL="0" indent="0">
              <a:buNone/>
              <a:defRPr sz="11900"/>
            </a:lvl1pPr>
            <a:lvl2pPr marL="1697807" indent="0">
              <a:buNone/>
              <a:defRPr sz="10400"/>
            </a:lvl2pPr>
            <a:lvl3pPr marL="3395618" indent="0">
              <a:buNone/>
              <a:defRPr sz="8800"/>
            </a:lvl3pPr>
            <a:lvl4pPr marL="5093427" indent="0">
              <a:buNone/>
              <a:defRPr sz="7400"/>
            </a:lvl4pPr>
            <a:lvl5pPr marL="6791237" indent="0">
              <a:buNone/>
              <a:defRPr sz="7400"/>
            </a:lvl5pPr>
            <a:lvl6pPr marL="8489045" indent="0">
              <a:buNone/>
              <a:defRPr sz="7400"/>
            </a:lvl6pPr>
            <a:lvl7pPr marL="10186855" indent="0">
              <a:buNone/>
              <a:defRPr sz="7400"/>
            </a:lvl7pPr>
            <a:lvl8pPr marL="11884663" indent="0">
              <a:buNone/>
              <a:defRPr sz="7400"/>
            </a:lvl8pPr>
            <a:lvl9pPr marL="13582471" indent="0">
              <a:buNone/>
              <a:defRPr sz="74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35248" y="32062444"/>
            <a:ext cx="30728023" cy="4803869"/>
          </a:xfrm>
        </p:spPr>
        <p:txBody>
          <a:bodyPr/>
          <a:lstStyle>
            <a:lvl1pPr marL="0" indent="0">
              <a:buNone/>
              <a:defRPr sz="5200"/>
            </a:lvl1pPr>
            <a:lvl2pPr marL="1697807" indent="0">
              <a:buNone/>
              <a:defRPr sz="4500"/>
            </a:lvl2pPr>
            <a:lvl3pPr marL="3395618" indent="0">
              <a:buNone/>
              <a:defRPr sz="3600"/>
            </a:lvl3pPr>
            <a:lvl4pPr marL="5093427" indent="0">
              <a:buNone/>
              <a:defRPr sz="3300"/>
            </a:lvl4pPr>
            <a:lvl5pPr marL="6791237" indent="0">
              <a:buNone/>
              <a:defRPr sz="3300"/>
            </a:lvl5pPr>
            <a:lvl6pPr marL="8489045" indent="0">
              <a:buNone/>
              <a:defRPr sz="3300"/>
            </a:lvl6pPr>
            <a:lvl7pPr marL="10186855" indent="0">
              <a:buNone/>
              <a:defRPr sz="3300"/>
            </a:lvl7pPr>
            <a:lvl8pPr marL="11884663" indent="0">
              <a:buNone/>
              <a:defRPr sz="3300"/>
            </a:lvl8pPr>
            <a:lvl9pPr marL="13582471" indent="0">
              <a:buNone/>
              <a:defRPr sz="3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83B44-F518-4073-A45B-4CD56F68BA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311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765179" y="37241312"/>
            <a:ext cx="10793505" cy="3103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41919" tIns="170961" rIns="341919" bIns="170961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5200"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570827" y="37241312"/>
            <a:ext cx="16064753" cy="3103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41919" tIns="170961" rIns="341919" bIns="170961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5200"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647719" y="37241312"/>
            <a:ext cx="10793505" cy="3103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41919" tIns="170961" rIns="341919" bIns="170961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5200" smtClean="0">
                <a:latin typeface="Times New Roman" charset="0"/>
              </a:defRPr>
            </a:lvl1pPr>
          </a:lstStyle>
          <a:p>
            <a:pPr>
              <a:defRPr/>
            </a:pPr>
            <a:fld id="{CB4F705D-17AD-4D3F-B3B8-321FBA3375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838394" y="3640081"/>
            <a:ext cx="43529623" cy="6827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83622" tIns="288865" rIns="583622" bIns="2888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38394" y="11831879"/>
            <a:ext cx="43529623" cy="24581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83622" tIns="288865" rIns="583622" bIns="2888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809563" rtl="0" eaLnBrk="0" fontAlgn="base" hangingPunct="0">
        <a:spcBef>
          <a:spcPct val="0"/>
        </a:spcBef>
        <a:spcAft>
          <a:spcPct val="0"/>
        </a:spcAft>
        <a:defRPr sz="223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809563" rtl="0" eaLnBrk="0" fontAlgn="base" hangingPunct="0">
        <a:spcBef>
          <a:spcPct val="0"/>
        </a:spcBef>
        <a:spcAft>
          <a:spcPct val="0"/>
        </a:spcAft>
        <a:defRPr sz="22300">
          <a:solidFill>
            <a:schemeClr val="tx2"/>
          </a:solidFill>
          <a:latin typeface="Arial" charset="0"/>
        </a:defRPr>
      </a:lvl2pPr>
      <a:lvl3pPr algn="ctr" defTabSz="9809563" rtl="0" eaLnBrk="0" fontAlgn="base" hangingPunct="0">
        <a:spcBef>
          <a:spcPct val="0"/>
        </a:spcBef>
        <a:spcAft>
          <a:spcPct val="0"/>
        </a:spcAft>
        <a:defRPr sz="22300">
          <a:solidFill>
            <a:schemeClr val="tx2"/>
          </a:solidFill>
          <a:latin typeface="Arial" charset="0"/>
        </a:defRPr>
      </a:lvl3pPr>
      <a:lvl4pPr algn="ctr" defTabSz="9809563" rtl="0" eaLnBrk="0" fontAlgn="base" hangingPunct="0">
        <a:spcBef>
          <a:spcPct val="0"/>
        </a:spcBef>
        <a:spcAft>
          <a:spcPct val="0"/>
        </a:spcAft>
        <a:defRPr sz="22300">
          <a:solidFill>
            <a:schemeClr val="tx2"/>
          </a:solidFill>
          <a:latin typeface="Arial" charset="0"/>
        </a:defRPr>
      </a:lvl4pPr>
      <a:lvl5pPr algn="ctr" defTabSz="9809563" rtl="0" eaLnBrk="0" fontAlgn="base" hangingPunct="0">
        <a:spcBef>
          <a:spcPct val="0"/>
        </a:spcBef>
        <a:spcAft>
          <a:spcPct val="0"/>
        </a:spcAft>
        <a:defRPr sz="22300">
          <a:solidFill>
            <a:schemeClr val="tx2"/>
          </a:solidFill>
          <a:latin typeface="Arial" charset="0"/>
        </a:defRPr>
      </a:lvl5pPr>
      <a:lvl6pPr marL="1697807" algn="ctr" defTabSz="9809563" rtl="0" fontAlgn="base">
        <a:spcBef>
          <a:spcPct val="0"/>
        </a:spcBef>
        <a:spcAft>
          <a:spcPct val="0"/>
        </a:spcAft>
        <a:defRPr sz="22300">
          <a:solidFill>
            <a:schemeClr val="tx2"/>
          </a:solidFill>
          <a:latin typeface="Arial" charset="0"/>
        </a:defRPr>
      </a:lvl6pPr>
      <a:lvl7pPr marL="3395618" algn="ctr" defTabSz="9809563" rtl="0" fontAlgn="base">
        <a:spcBef>
          <a:spcPct val="0"/>
        </a:spcBef>
        <a:spcAft>
          <a:spcPct val="0"/>
        </a:spcAft>
        <a:defRPr sz="22300">
          <a:solidFill>
            <a:schemeClr val="tx2"/>
          </a:solidFill>
          <a:latin typeface="Arial" charset="0"/>
        </a:defRPr>
      </a:lvl7pPr>
      <a:lvl8pPr marL="5093427" algn="ctr" defTabSz="9809563" rtl="0" fontAlgn="base">
        <a:spcBef>
          <a:spcPct val="0"/>
        </a:spcBef>
        <a:spcAft>
          <a:spcPct val="0"/>
        </a:spcAft>
        <a:defRPr sz="22300">
          <a:solidFill>
            <a:schemeClr val="tx2"/>
          </a:solidFill>
          <a:latin typeface="Arial" charset="0"/>
        </a:defRPr>
      </a:lvl8pPr>
      <a:lvl9pPr marL="6791237" algn="ctr" defTabSz="9809563" rtl="0" fontAlgn="base">
        <a:spcBef>
          <a:spcPct val="0"/>
        </a:spcBef>
        <a:spcAft>
          <a:spcPct val="0"/>
        </a:spcAft>
        <a:defRPr sz="22300">
          <a:solidFill>
            <a:schemeClr val="tx2"/>
          </a:solidFill>
          <a:latin typeface="Arial" charset="0"/>
        </a:defRPr>
      </a:lvl9pPr>
    </p:titleStyle>
    <p:bodyStyle>
      <a:lvl1pPr marL="424453" indent="-424453" algn="l" defTabSz="9809563" rtl="0" eaLnBrk="0" fontAlgn="base" hangingPunct="0">
        <a:spcBef>
          <a:spcPct val="20000"/>
        </a:spcBef>
        <a:spcAft>
          <a:spcPct val="0"/>
        </a:spcAft>
        <a:buSzPct val="110000"/>
        <a:buChar char="•"/>
        <a:defRPr sz="5200" b="1">
          <a:solidFill>
            <a:schemeClr val="tx1"/>
          </a:solidFill>
          <a:latin typeface="+mn-lt"/>
          <a:ea typeface="+mn-ea"/>
          <a:cs typeface="+mn-cs"/>
        </a:defRPr>
      </a:lvl1pPr>
      <a:lvl2pPr marL="1273356" indent="-424453" algn="l" defTabSz="9809563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har char="•"/>
        <a:defRPr sz="5200">
          <a:solidFill>
            <a:schemeClr val="tx1"/>
          </a:solidFill>
          <a:latin typeface="+mn-lt"/>
        </a:defRPr>
      </a:lvl2pPr>
      <a:lvl3pPr marL="2122262" indent="-424453" algn="l" defTabSz="9809563" rtl="0" eaLnBrk="0" fontAlgn="base" hangingPunct="0">
        <a:lnSpc>
          <a:spcPct val="89000"/>
        </a:lnSpc>
        <a:spcBef>
          <a:spcPct val="20000"/>
        </a:spcBef>
        <a:spcAft>
          <a:spcPct val="0"/>
        </a:spcAft>
        <a:buChar char="•"/>
        <a:defRPr sz="5200">
          <a:solidFill>
            <a:schemeClr val="tx1"/>
          </a:solidFill>
          <a:latin typeface="+mn-lt"/>
        </a:defRPr>
      </a:lvl3pPr>
      <a:lvl4pPr marL="2971167" indent="-424453" algn="l" defTabSz="9809563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har char="•"/>
        <a:defRPr sz="4500">
          <a:solidFill>
            <a:schemeClr val="tx1"/>
          </a:solidFill>
          <a:latin typeface="+mn-lt"/>
        </a:defRPr>
      </a:lvl4pPr>
      <a:lvl5pPr marL="3820069" indent="-424453" algn="l" defTabSz="9809563" rtl="0" eaLnBrk="0" fontAlgn="base" hangingPunct="0">
        <a:lnSpc>
          <a:spcPct val="69000"/>
        </a:lnSpc>
        <a:spcBef>
          <a:spcPct val="20000"/>
        </a:spcBef>
        <a:spcAft>
          <a:spcPct val="0"/>
        </a:spcAft>
        <a:buChar char="•"/>
        <a:defRPr sz="4500">
          <a:solidFill>
            <a:schemeClr val="tx1"/>
          </a:solidFill>
          <a:latin typeface="+mn-lt"/>
        </a:defRPr>
      </a:lvl5pPr>
      <a:lvl6pPr marL="5517881" indent="-424453" algn="l" defTabSz="9809563" rtl="0" fontAlgn="base">
        <a:lnSpc>
          <a:spcPct val="69000"/>
        </a:lnSpc>
        <a:spcBef>
          <a:spcPct val="20000"/>
        </a:spcBef>
        <a:spcAft>
          <a:spcPct val="0"/>
        </a:spcAft>
        <a:buChar char="•"/>
        <a:defRPr sz="4500">
          <a:solidFill>
            <a:schemeClr val="tx1"/>
          </a:solidFill>
          <a:latin typeface="+mn-lt"/>
        </a:defRPr>
      </a:lvl6pPr>
      <a:lvl7pPr marL="7215688" indent="-424453" algn="l" defTabSz="9809563" rtl="0" fontAlgn="base">
        <a:lnSpc>
          <a:spcPct val="69000"/>
        </a:lnSpc>
        <a:spcBef>
          <a:spcPct val="20000"/>
        </a:spcBef>
        <a:spcAft>
          <a:spcPct val="0"/>
        </a:spcAft>
        <a:buChar char="•"/>
        <a:defRPr sz="4500">
          <a:solidFill>
            <a:schemeClr val="tx1"/>
          </a:solidFill>
          <a:latin typeface="+mn-lt"/>
        </a:defRPr>
      </a:lvl7pPr>
      <a:lvl8pPr marL="8913497" indent="-424453" algn="l" defTabSz="9809563" rtl="0" fontAlgn="base">
        <a:lnSpc>
          <a:spcPct val="69000"/>
        </a:lnSpc>
        <a:spcBef>
          <a:spcPct val="20000"/>
        </a:spcBef>
        <a:spcAft>
          <a:spcPct val="0"/>
        </a:spcAft>
        <a:buChar char="•"/>
        <a:defRPr sz="4500">
          <a:solidFill>
            <a:schemeClr val="tx1"/>
          </a:solidFill>
          <a:latin typeface="+mn-lt"/>
        </a:defRPr>
      </a:lvl8pPr>
      <a:lvl9pPr marL="10611306" indent="-424453" algn="l" defTabSz="9809563" rtl="0" fontAlgn="base">
        <a:lnSpc>
          <a:spcPct val="69000"/>
        </a:lnSpc>
        <a:spcBef>
          <a:spcPct val="20000"/>
        </a:spcBef>
        <a:spcAft>
          <a:spcPct val="0"/>
        </a:spcAft>
        <a:buChar char="•"/>
        <a:defRPr sz="4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395618" rtl="0" eaLnBrk="1" latinLnBrk="0" hangingPunct="1">
        <a:defRPr sz="6700" kern="1200">
          <a:solidFill>
            <a:schemeClr val="tx1"/>
          </a:solidFill>
          <a:latin typeface="+mn-lt"/>
          <a:ea typeface="+mn-ea"/>
          <a:cs typeface="+mn-cs"/>
        </a:defRPr>
      </a:lvl1pPr>
      <a:lvl2pPr marL="1697807" algn="l" defTabSz="3395618" rtl="0" eaLnBrk="1" latinLnBrk="0" hangingPunct="1"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3395618" algn="l" defTabSz="3395618" rtl="0" eaLnBrk="1" latinLnBrk="0" hangingPunct="1">
        <a:defRPr sz="6700" kern="1200">
          <a:solidFill>
            <a:schemeClr val="tx1"/>
          </a:solidFill>
          <a:latin typeface="+mn-lt"/>
          <a:ea typeface="+mn-ea"/>
          <a:cs typeface="+mn-cs"/>
        </a:defRPr>
      </a:lvl3pPr>
      <a:lvl4pPr marL="5093427" algn="l" defTabSz="3395618" rtl="0" eaLnBrk="1" latinLnBrk="0" hangingPunct="1">
        <a:defRPr sz="6700" kern="1200">
          <a:solidFill>
            <a:schemeClr val="tx1"/>
          </a:solidFill>
          <a:latin typeface="+mn-lt"/>
          <a:ea typeface="+mn-ea"/>
          <a:cs typeface="+mn-cs"/>
        </a:defRPr>
      </a:lvl4pPr>
      <a:lvl5pPr marL="6791237" algn="l" defTabSz="3395618" rtl="0" eaLnBrk="1" latinLnBrk="0" hangingPunct="1">
        <a:defRPr sz="6700" kern="1200">
          <a:solidFill>
            <a:schemeClr val="tx1"/>
          </a:solidFill>
          <a:latin typeface="+mn-lt"/>
          <a:ea typeface="+mn-ea"/>
          <a:cs typeface="+mn-cs"/>
        </a:defRPr>
      </a:lvl5pPr>
      <a:lvl6pPr marL="8489045" algn="l" defTabSz="3395618" rtl="0" eaLnBrk="1" latinLnBrk="0" hangingPunct="1">
        <a:defRPr sz="6700" kern="1200">
          <a:solidFill>
            <a:schemeClr val="tx1"/>
          </a:solidFill>
          <a:latin typeface="+mn-lt"/>
          <a:ea typeface="+mn-ea"/>
          <a:cs typeface="+mn-cs"/>
        </a:defRPr>
      </a:lvl6pPr>
      <a:lvl7pPr marL="10186855" algn="l" defTabSz="3395618" rtl="0" eaLnBrk="1" latinLnBrk="0" hangingPunct="1">
        <a:defRPr sz="6700" kern="1200">
          <a:solidFill>
            <a:schemeClr val="tx1"/>
          </a:solidFill>
          <a:latin typeface="+mn-lt"/>
          <a:ea typeface="+mn-ea"/>
          <a:cs typeface="+mn-cs"/>
        </a:defRPr>
      </a:lvl7pPr>
      <a:lvl8pPr marL="11884663" algn="l" defTabSz="3395618" rtl="0" eaLnBrk="1" latinLnBrk="0" hangingPunct="1">
        <a:defRPr sz="6700" kern="1200">
          <a:solidFill>
            <a:schemeClr val="tx1"/>
          </a:solidFill>
          <a:latin typeface="+mn-lt"/>
          <a:ea typeface="+mn-ea"/>
          <a:cs typeface="+mn-cs"/>
        </a:defRPr>
      </a:lvl8pPr>
      <a:lvl9pPr marL="13582471" algn="l" defTabSz="3395618" rtl="0" eaLnBrk="1" latinLnBrk="0" hangingPunct="1">
        <a:defRPr sz="6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emf"/><Relationship Id="rId9" Type="http://schemas.openxmlformats.org/officeDocument/2006/relationships/image" Target="../media/image7.png"/><Relationship Id="rId10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144"/>
          <p:cNvSpPr>
            <a:spLocks noChangeArrowheads="1"/>
          </p:cNvSpPr>
          <p:nvPr/>
        </p:nvSpPr>
        <p:spPr bwMode="auto">
          <a:xfrm>
            <a:off x="911663" y="16032456"/>
            <a:ext cx="15819120" cy="7375270"/>
          </a:xfrm>
          <a:prstGeom prst="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5400000" scaled="0"/>
          </a:gradFill>
          <a:ln w="12700">
            <a:solidFill>
              <a:schemeClr val="bg2">
                <a:lumMod val="20000"/>
                <a:lumOff val="80000"/>
              </a:schemeClr>
            </a:solidFill>
            <a:miter lim="800000"/>
            <a:headEnd type="none" w="sm" len="sm"/>
            <a:tailEnd type="none" w="sm" len="sm"/>
          </a:ln>
        </p:spPr>
        <p:txBody>
          <a:bodyPr wrap="none" lIns="339603" tIns="169802" rIns="339603" bIns="169802" anchor="ctr"/>
          <a:lstStyle/>
          <a:p>
            <a:endParaRPr lang="en-US"/>
          </a:p>
        </p:txBody>
      </p:sp>
      <p:sp>
        <p:nvSpPr>
          <p:cNvPr id="64" name="Rectangle 1595"/>
          <p:cNvSpPr>
            <a:spLocks noChangeArrowheads="1"/>
          </p:cNvSpPr>
          <p:nvPr/>
        </p:nvSpPr>
        <p:spPr bwMode="auto">
          <a:xfrm>
            <a:off x="909955" y="16685039"/>
            <a:ext cx="15819120" cy="7170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lIns="336767" tIns="166684" rIns="336767" bIns="166684"/>
          <a:lstStyle/>
          <a:p>
            <a:pPr marL="479425" indent="-479425" defTabSz="9809563" eaLnBrk="0" hangingPunct="0">
              <a:buFontTx/>
              <a:buChar char="•"/>
            </a:pPr>
            <a:r>
              <a:rPr lang="en-US" sz="4000" b="1" dirty="0"/>
              <a:t>Requirements: </a:t>
            </a:r>
            <a:r>
              <a:rPr lang="en-US" sz="4000" b="1" dirty="0" err="1" smtClean="0"/>
              <a:t>Nonvolatility</a:t>
            </a:r>
            <a:r>
              <a:rPr lang="en-US" sz="4000" b="1" dirty="0" smtClean="0"/>
              <a:t> </a:t>
            </a:r>
            <a:r>
              <a:rPr lang="en-US" sz="4000" b="1" dirty="0"/>
              <a:t>with </a:t>
            </a:r>
            <a:r>
              <a:rPr lang="en-US" sz="4000" b="1" dirty="0" smtClean="0"/>
              <a:t>Low </a:t>
            </a:r>
            <a:r>
              <a:rPr lang="en-US" sz="4000" b="1" dirty="0"/>
              <a:t>O</a:t>
            </a:r>
            <a:r>
              <a:rPr lang="en-US" sz="4000" b="1" dirty="0" smtClean="0"/>
              <a:t>verheads</a:t>
            </a:r>
            <a:endParaRPr lang="en-US" sz="4000" b="1" dirty="0"/>
          </a:p>
          <a:p>
            <a:pPr lvl="1" indent="-636679" defTabSz="9809563" eaLnBrk="0" hangingPunct="0">
              <a:buFontTx/>
              <a:buChar char="–"/>
            </a:pPr>
            <a:r>
              <a:rPr lang="en-US" sz="4000" dirty="0"/>
              <a:t>Instantaneous save and restore on power cycles with minimal energy </a:t>
            </a:r>
            <a:r>
              <a:rPr lang="en-US" sz="4000" dirty="0" smtClean="0"/>
              <a:t>consumption and bandwidth requirements</a:t>
            </a:r>
            <a:endParaRPr lang="en-US" sz="4000" dirty="0"/>
          </a:p>
          <a:p>
            <a:pPr lvl="1" indent="-636679" defTabSz="9809563" eaLnBrk="0" hangingPunct="0">
              <a:buFontTx/>
              <a:buChar char="–"/>
            </a:pPr>
            <a:r>
              <a:rPr lang="en-US" sz="4000" dirty="0"/>
              <a:t>Low impact on normal volatile operations</a:t>
            </a:r>
          </a:p>
          <a:p>
            <a:pPr lvl="1" indent="-636679" defTabSz="9809563" eaLnBrk="0" hangingPunct="0">
              <a:buFontTx/>
              <a:buChar char="–"/>
            </a:pPr>
            <a:endParaRPr lang="en-US" sz="4000" dirty="0" smtClean="0"/>
          </a:p>
          <a:p>
            <a:pPr marL="479425" lvl="1" indent="-479425" defTabSz="9809563" eaLnBrk="0" hangingPunct="0">
              <a:buFontTx/>
              <a:buChar char="•"/>
            </a:pPr>
            <a:r>
              <a:rPr lang="en-US" sz="4000" b="1" dirty="0"/>
              <a:t>Hybrid </a:t>
            </a:r>
            <a:r>
              <a:rPr lang="en-US" sz="4000" b="1" dirty="0" smtClean="0"/>
              <a:t>Volatile/Nonvolatile Storage</a:t>
            </a:r>
            <a:endParaRPr lang="en-US" sz="4000" b="1" dirty="0"/>
          </a:p>
          <a:p>
            <a:pPr lvl="1" indent="-636679" defTabSz="9809563" eaLnBrk="0" hangingPunct="0">
              <a:buFontTx/>
              <a:buChar char="–"/>
            </a:pPr>
            <a:r>
              <a:rPr lang="en-US" sz="4000" dirty="0"/>
              <a:t>Low normal operation penalty</a:t>
            </a:r>
          </a:p>
          <a:p>
            <a:pPr lvl="1" indent="-636679" defTabSz="9809563" eaLnBrk="0" hangingPunct="0">
              <a:buFontTx/>
              <a:buChar char="–"/>
            </a:pPr>
            <a:r>
              <a:rPr lang="en-US" sz="4000" dirty="0"/>
              <a:t>Explicit </a:t>
            </a:r>
            <a:r>
              <a:rPr lang="en-US" sz="4000" dirty="0" smtClean="0"/>
              <a:t>nonvolatile </a:t>
            </a:r>
            <a:r>
              <a:rPr lang="en-US" sz="4000" dirty="0"/>
              <a:t>store and erase</a:t>
            </a:r>
          </a:p>
          <a:p>
            <a:pPr lvl="1" indent="-636679" defTabSz="9809563" eaLnBrk="0" hangingPunct="0">
              <a:buFontTx/>
              <a:buChar char="–"/>
            </a:pPr>
            <a:r>
              <a:rPr lang="en-US" sz="4000" dirty="0"/>
              <a:t>Low energy </a:t>
            </a:r>
            <a:r>
              <a:rPr lang="en-US" sz="4000" dirty="0" smtClean="0"/>
              <a:t>synching</a:t>
            </a:r>
            <a:endParaRPr lang="en-US" sz="4000" dirty="0"/>
          </a:p>
          <a:p>
            <a:pPr lvl="1" indent="-636679" defTabSz="9809563" eaLnBrk="0" hangingPunct="0">
              <a:buFontTx/>
              <a:buChar char="–"/>
            </a:pPr>
            <a:r>
              <a:rPr lang="en-US" sz="4000" dirty="0" smtClean="0"/>
              <a:t>Compact </a:t>
            </a:r>
            <a:r>
              <a:rPr lang="en-US" sz="4000" dirty="0"/>
              <a:t>area</a:t>
            </a:r>
          </a:p>
        </p:txBody>
      </p:sp>
      <p:sp>
        <p:nvSpPr>
          <p:cNvPr id="1063" name="Rounded Rectangle 762"/>
          <p:cNvSpPr>
            <a:spLocks noChangeArrowheads="1"/>
          </p:cNvSpPr>
          <p:nvPr/>
        </p:nvSpPr>
        <p:spPr bwMode="auto">
          <a:xfrm>
            <a:off x="1808055" y="15141989"/>
            <a:ext cx="8455779" cy="1508760"/>
          </a:xfrm>
          <a:prstGeom prst="roundRect">
            <a:avLst>
              <a:gd name="adj" fmla="val 16667"/>
            </a:avLst>
          </a:prstGeom>
          <a:solidFill>
            <a:schemeClr val="accent2">
              <a:lumMod val="75000"/>
            </a:schemeClr>
          </a:solidFill>
          <a:ln w="19050" algn="ctr">
            <a:noFill/>
            <a:round/>
            <a:headEnd type="none" w="sm" len="sm"/>
            <a:tailEnd type="none" w="sm" len="sm"/>
          </a:ln>
        </p:spPr>
        <p:txBody>
          <a:bodyPr lIns="339603" tIns="169802" rIns="339603" bIns="169802"/>
          <a:lstStyle/>
          <a:p>
            <a:pPr defTabSz="9809563" eaLnBrk="0" hangingPunct="0"/>
            <a:r>
              <a:rPr lang="en-US" sz="6600" b="1" dirty="0">
                <a:solidFill>
                  <a:schemeClr val="bg1"/>
                </a:solidFill>
              </a:rPr>
              <a:t>Architecture</a:t>
            </a:r>
          </a:p>
        </p:txBody>
      </p:sp>
      <p:sp>
        <p:nvSpPr>
          <p:cNvPr id="1029" name="Rectangle 1144"/>
          <p:cNvSpPr>
            <a:spLocks noChangeArrowheads="1"/>
          </p:cNvSpPr>
          <p:nvPr/>
        </p:nvSpPr>
        <p:spPr bwMode="auto">
          <a:xfrm>
            <a:off x="911663" y="6358893"/>
            <a:ext cx="15819120" cy="8252079"/>
          </a:xfrm>
          <a:prstGeom prst="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5400000" scaled="0"/>
          </a:gradFill>
          <a:ln w="12700">
            <a:solidFill>
              <a:schemeClr val="bg2">
                <a:lumMod val="20000"/>
                <a:lumOff val="80000"/>
              </a:schemeClr>
            </a:solidFill>
            <a:miter lim="800000"/>
            <a:headEnd type="none" w="sm" len="sm"/>
            <a:tailEnd type="none" w="sm" len="sm"/>
          </a:ln>
        </p:spPr>
        <p:txBody>
          <a:bodyPr wrap="none" lIns="195938" tIns="97969" rIns="195938" bIns="97969" anchor="ctr"/>
          <a:lstStyle/>
          <a:p>
            <a:endParaRPr lang="en-US"/>
          </a:p>
        </p:txBody>
      </p:sp>
      <p:sp>
        <p:nvSpPr>
          <p:cNvPr id="1030" name="Rectangle 1595"/>
          <p:cNvSpPr>
            <a:spLocks noChangeArrowheads="1"/>
          </p:cNvSpPr>
          <p:nvPr/>
        </p:nvSpPr>
        <p:spPr bwMode="auto">
          <a:xfrm>
            <a:off x="911663" y="7083839"/>
            <a:ext cx="15819120" cy="7170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lIns="336767" tIns="166684" rIns="336767" bIns="166684"/>
          <a:lstStyle/>
          <a:p>
            <a:pPr marL="479425" indent="-479425" defTabSz="9809563" eaLnBrk="0" hangingPunct="0">
              <a:buFontTx/>
              <a:buChar char="•"/>
            </a:pPr>
            <a:r>
              <a:rPr lang="en-US" sz="4000" b="1" dirty="0"/>
              <a:t>Goal: </a:t>
            </a:r>
            <a:r>
              <a:rPr lang="en-US" sz="4000" b="1" dirty="0" smtClean="0"/>
              <a:t>Enable </a:t>
            </a:r>
            <a:r>
              <a:rPr lang="en-US" sz="4000" b="1" dirty="0"/>
              <a:t>seamless computations on highly energy constrained cyber-physical systems</a:t>
            </a:r>
          </a:p>
          <a:p>
            <a:pPr lvl="1" indent="-636679" defTabSz="9809563" eaLnBrk="0" hangingPunct="0">
              <a:buFontTx/>
              <a:buChar char="–"/>
            </a:pPr>
            <a:r>
              <a:rPr lang="en-US" sz="4000" dirty="0"/>
              <a:t>Self-powered or battery-limited embedded devices: human body, rural areas, sensor networks, etc.</a:t>
            </a:r>
          </a:p>
          <a:p>
            <a:pPr lvl="1" indent="-636679" defTabSz="9809563" eaLnBrk="0" hangingPunct="0">
              <a:buFontTx/>
              <a:buChar char="–"/>
            </a:pPr>
            <a:endParaRPr lang="en-US" sz="3200" dirty="0"/>
          </a:p>
          <a:p>
            <a:pPr marL="479425" lvl="1" indent="-479425" defTabSz="9809563" eaLnBrk="0" hangingPunct="0">
              <a:buFontTx/>
              <a:buChar char="•"/>
            </a:pPr>
            <a:r>
              <a:rPr lang="en-US" sz="4000" b="1" dirty="0"/>
              <a:t>Approach: </a:t>
            </a:r>
            <a:r>
              <a:rPr lang="en-US" sz="4000" b="1" dirty="0" smtClean="0"/>
              <a:t>Build nonvolatile </a:t>
            </a:r>
            <a:r>
              <a:rPr lang="en-US" sz="4000" b="1" dirty="0"/>
              <a:t>microprocessors that preserve state across power interruptions</a:t>
            </a:r>
            <a:endParaRPr lang="en-US" sz="4000" dirty="0"/>
          </a:p>
          <a:p>
            <a:pPr marL="636679" indent="-636679" defTabSz="9809563" eaLnBrk="0" hangingPunct="0">
              <a:buFontTx/>
              <a:buChar char="•"/>
            </a:pPr>
            <a:endParaRPr lang="en-US" sz="3200" b="1" dirty="0"/>
          </a:p>
          <a:p>
            <a:pPr marL="479425" indent="-479425" defTabSz="9809563" eaLnBrk="0" hangingPunct="0">
              <a:buFontTx/>
              <a:buChar char="•"/>
            </a:pPr>
            <a:r>
              <a:rPr lang="en-US" sz="4000" b="1" dirty="0" smtClean="0"/>
              <a:t>Benefits: Compute </a:t>
            </a:r>
            <a:r>
              <a:rPr lang="en-US" sz="4000" b="1" dirty="0"/>
              <a:t>with unreliable power </a:t>
            </a:r>
            <a:r>
              <a:rPr lang="en-US" sz="4000" b="1" dirty="0" smtClean="0"/>
              <a:t>sources;</a:t>
            </a:r>
            <a:r>
              <a:rPr lang="en-US" sz="4000" b="1" dirty="0"/>
              <a:t> </a:t>
            </a:r>
            <a:r>
              <a:rPr lang="en-US" sz="4000" b="1" dirty="0" smtClean="0"/>
              <a:t>Eliminate virtually all </a:t>
            </a:r>
            <a:r>
              <a:rPr lang="en-US" sz="4000" b="1" dirty="0"/>
              <a:t>idle power consumption</a:t>
            </a:r>
          </a:p>
          <a:p>
            <a:pPr defTabSz="9809563" eaLnBrk="0" hangingPunct="0"/>
            <a:endParaRPr lang="en-US" sz="3200" b="1" dirty="0"/>
          </a:p>
        </p:txBody>
      </p:sp>
      <p:sp>
        <p:nvSpPr>
          <p:cNvPr id="1039" name="Rounded Rectangle 753"/>
          <p:cNvSpPr>
            <a:spLocks noChangeArrowheads="1"/>
          </p:cNvSpPr>
          <p:nvPr/>
        </p:nvSpPr>
        <p:spPr bwMode="auto">
          <a:xfrm>
            <a:off x="1808055" y="5560565"/>
            <a:ext cx="10839125" cy="1508760"/>
          </a:xfrm>
          <a:prstGeom prst="roundRect">
            <a:avLst>
              <a:gd name="adj" fmla="val 16667"/>
            </a:avLst>
          </a:prstGeom>
          <a:solidFill>
            <a:schemeClr val="accent2">
              <a:lumMod val="75000"/>
            </a:schemeClr>
          </a:solidFill>
          <a:ln w="19050" algn="ctr">
            <a:noFill/>
            <a:round/>
            <a:headEnd type="none" w="sm" len="sm"/>
            <a:tailEnd type="none" w="sm" len="sm"/>
          </a:ln>
        </p:spPr>
        <p:txBody>
          <a:bodyPr lIns="195938" tIns="97969" rIns="195938" bIns="97969"/>
          <a:lstStyle/>
          <a:p>
            <a:pPr defTabSz="9809563" eaLnBrk="0" hangingPunct="0"/>
            <a:r>
              <a:rPr lang="en-US" sz="6600" b="1" dirty="0" smtClean="0">
                <a:solidFill>
                  <a:schemeClr val="bg1"/>
                </a:solidFill>
              </a:rPr>
              <a:t>Nonvolatile </a:t>
            </a:r>
            <a:r>
              <a:rPr lang="en-US" sz="6600" b="1" dirty="0">
                <a:solidFill>
                  <a:schemeClr val="bg1"/>
                </a:solidFill>
              </a:rPr>
              <a:t>Computing</a:t>
            </a: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1124688" y="834054"/>
            <a:ext cx="48952159" cy="4103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583622" tIns="288865" rIns="583622" bIns="288865" anchor="ctr"/>
          <a:lstStyle/>
          <a:p>
            <a:pPr algn="ctr" defTabSz="9809563" eaLnBrk="0" hangingPunct="0">
              <a:lnSpc>
                <a:spcPct val="120000"/>
              </a:lnSpc>
              <a:defRPr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Nonvolatile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Computing for Embedded Cyber-Physical Systems</a:t>
            </a:r>
          </a:p>
          <a:p>
            <a:pPr algn="ctr" defTabSz="9809563" eaLnBrk="0" hangingPunct="0">
              <a:lnSpc>
                <a:spcPct val="110000"/>
              </a:lnSpc>
              <a:defRPr/>
            </a:pPr>
            <a:r>
              <a:rPr lang="en-US" sz="5400" b="1" dirty="0" smtClean="0"/>
              <a:t>Wing-Kei </a:t>
            </a:r>
            <a:r>
              <a:rPr lang="en-US" sz="5400" b="1" dirty="0"/>
              <a:t>S. Yu, </a:t>
            </a:r>
            <a:r>
              <a:rPr lang="en-US" sz="5400" b="1" dirty="0" err="1"/>
              <a:t>Shantanu</a:t>
            </a:r>
            <a:r>
              <a:rPr lang="en-US" sz="5400" b="1" dirty="0"/>
              <a:t> </a:t>
            </a:r>
            <a:r>
              <a:rPr lang="en-US" sz="5400" b="1" dirty="0" err="1"/>
              <a:t>Rajwade</a:t>
            </a:r>
            <a:r>
              <a:rPr lang="en-US" sz="5400" b="1" dirty="0"/>
              <a:t>, Sarah Q. </a:t>
            </a:r>
            <a:r>
              <a:rPr lang="en-US" sz="5400" b="1" dirty="0" err="1"/>
              <a:t>Xu</a:t>
            </a:r>
            <a:r>
              <a:rPr lang="en-US" sz="5400" b="1" dirty="0"/>
              <a:t>, Sung-En Wang, </a:t>
            </a:r>
            <a:r>
              <a:rPr lang="en-US" sz="5400" b="1" dirty="0" smtClean="0"/>
              <a:t>Bob </a:t>
            </a:r>
            <a:r>
              <a:rPr lang="en-US" sz="5400" b="1" dirty="0" err="1" smtClean="0"/>
              <a:t>Lian</a:t>
            </a:r>
            <a:r>
              <a:rPr lang="en-US" sz="5400" b="1" dirty="0" smtClean="0"/>
              <a:t>, Yu-</a:t>
            </a:r>
            <a:r>
              <a:rPr lang="en-US" sz="5400" b="1" dirty="0"/>
              <a:t>Y</a:t>
            </a:r>
            <a:r>
              <a:rPr lang="en-US" sz="5400" b="1" dirty="0" smtClean="0"/>
              <a:t>uan </a:t>
            </a:r>
            <a:r>
              <a:rPr lang="en-US" sz="5400" b="1" dirty="0" err="1" smtClean="0"/>
              <a:t>Kuo</a:t>
            </a:r>
            <a:r>
              <a:rPr lang="en-US" sz="5400" b="1" dirty="0" smtClean="0"/>
              <a:t>, Edwin </a:t>
            </a:r>
            <a:r>
              <a:rPr lang="en-US" sz="5400" b="1" dirty="0"/>
              <a:t>C. </a:t>
            </a:r>
            <a:r>
              <a:rPr lang="en-US" sz="5400" b="1" dirty="0" err="1"/>
              <a:t>Kan</a:t>
            </a:r>
            <a:r>
              <a:rPr lang="en-US" sz="5400" b="1" dirty="0"/>
              <a:t> and G. Edward </a:t>
            </a:r>
            <a:r>
              <a:rPr lang="en-US" sz="5400" b="1" dirty="0" err="1" smtClean="0"/>
              <a:t>Suh</a:t>
            </a:r>
            <a:endParaRPr lang="en-US" sz="5400" b="1" dirty="0" smtClean="0"/>
          </a:p>
          <a:p>
            <a:pPr algn="ctr" defTabSz="9809563" eaLnBrk="0" hangingPunct="0">
              <a:lnSpc>
                <a:spcPct val="90000"/>
              </a:lnSpc>
              <a:defRPr/>
            </a:pPr>
            <a:r>
              <a:rPr lang="en-US" sz="5400" b="1" i="1" dirty="0" smtClean="0"/>
              <a:t>School of Electrical and Computer Engineering, Cornell University, Ithaca, NY 14853</a:t>
            </a:r>
            <a:endParaRPr lang="en-US" sz="5400" b="1" i="1" dirty="0"/>
          </a:p>
        </p:txBody>
      </p:sp>
      <p:pic>
        <p:nvPicPr>
          <p:cNvPr id="1028" name="Picture 643" descr="seal_r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339" y="834053"/>
            <a:ext cx="4046474" cy="4103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0" name="Rectangle 1144"/>
          <p:cNvSpPr>
            <a:spLocks noChangeArrowheads="1"/>
          </p:cNvSpPr>
          <p:nvPr/>
        </p:nvSpPr>
        <p:spPr bwMode="auto">
          <a:xfrm>
            <a:off x="911663" y="24970639"/>
            <a:ext cx="15819120" cy="14847622"/>
          </a:xfrm>
          <a:prstGeom prst="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5400000" scaled="0"/>
          </a:gradFill>
          <a:ln w="12700">
            <a:solidFill>
              <a:schemeClr val="bg2">
                <a:lumMod val="20000"/>
                <a:lumOff val="80000"/>
              </a:schemeClr>
            </a:solidFill>
            <a:miter lim="800000"/>
            <a:headEnd type="none" w="sm" len="sm"/>
            <a:tailEnd type="none" w="sm" len="sm"/>
          </a:ln>
        </p:spPr>
        <p:txBody>
          <a:bodyPr wrap="none" lIns="195938" tIns="97969" rIns="195938" bIns="97969" anchor="ctr"/>
          <a:lstStyle/>
          <a:p>
            <a:endParaRPr lang="en-US"/>
          </a:p>
        </p:txBody>
      </p:sp>
      <p:sp>
        <p:nvSpPr>
          <p:cNvPr id="1041" name="Rectangle 1595"/>
          <p:cNvSpPr>
            <a:spLocks noChangeArrowheads="1"/>
          </p:cNvSpPr>
          <p:nvPr/>
        </p:nvSpPr>
        <p:spPr bwMode="auto">
          <a:xfrm>
            <a:off x="978340" y="25602216"/>
            <a:ext cx="15819120" cy="8997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lIns="336767" tIns="166684" rIns="336767" bIns="166684"/>
          <a:lstStyle/>
          <a:p>
            <a:pPr marL="479425" indent="-479425" defTabSz="9809563" eaLnBrk="0" hangingPunct="0">
              <a:buFontTx/>
              <a:buChar char="•"/>
            </a:pPr>
            <a:r>
              <a:rPr lang="en-US" sz="4000" b="1" dirty="0"/>
              <a:t>Enabling </a:t>
            </a:r>
            <a:r>
              <a:rPr lang="en-US" sz="4000" b="1" dirty="0" smtClean="0"/>
              <a:t>Technology</a:t>
            </a:r>
            <a:endParaRPr lang="en-US" sz="4000" b="1" dirty="0"/>
          </a:p>
          <a:p>
            <a:pPr lvl="1" indent="-636679" defTabSz="9809563" eaLnBrk="0" hangingPunct="0">
              <a:buFontTx/>
              <a:buChar char="–"/>
            </a:pPr>
            <a:r>
              <a:rPr lang="en-US" sz="4000" dirty="0"/>
              <a:t>Metal </a:t>
            </a:r>
            <a:r>
              <a:rPr lang="en-US" sz="4000" dirty="0" err="1"/>
              <a:t>nanocrystal</a:t>
            </a:r>
            <a:r>
              <a:rPr lang="en-US" sz="4000" dirty="0"/>
              <a:t> Flash</a:t>
            </a:r>
          </a:p>
          <a:p>
            <a:pPr lvl="1" indent="-636679" defTabSz="9809563" eaLnBrk="0" hangingPunct="0">
              <a:buFontTx/>
              <a:buChar char="–"/>
            </a:pPr>
            <a:r>
              <a:rPr lang="en-US" sz="4000" dirty="0" smtClean="0"/>
              <a:t>High endurance</a:t>
            </a:r>
            <a:endParaRPr lang="en-US" sz="4000" dirty="0"/>
          </a:p>
          <a:p>
            <a:pPr lvl="1" indent="-636679" defTabSz="9809563" eaLnBrk="0" hangingPunct="0">
              <a:buFontTx/>
              <a:buChar char="–"/>
            </a:pPr>
            <a:r>
              <a:rPr lang="en-US" sz="4000" dirty="0"/>
              <a:t>Relatively low voltage</a:t>
            </a:r>
          </a:p>
          <a:p>
            <a:pPr lvl="1" indent="-636679" defTabSz="9809563" eaLnBrk="0" hangingPunct="0">
              <a:buFontTx/>
              <a:buChar char="–"/>
            </a:pPr>
            <a:r>
              <a:rPr lang="en-US" sz="4000" dirty="0"/>
              <a:t>Similar technology in production</a:t>
            </a:r>
          </a:p>
          <a:p>
            <a:pPr marL="636679" indent="-636679" defTabSz="9809563" eaLnBrk="0" hangingPunct="0">
              <a:buFontTx/>
              <a:buChar char="•"/>
            </a:pPr>
            <a:endParaRPr lang="en-US" sz="4000" b="1" dirty="0"/>
          </a:p>
          <a:p>
            <a:pPr marL="479425" indent="-479425" defTabSz="9809563" eaLnBrk="0" hangingPunct="0">
              <a:buFontTx/>
              <a:buChar char="•"/>
            </a:pPr>
            <a:r>
              <a:rPr lang="en-US" sz="4000" b="1" dirty="0"/>
              <a:t>High-level </a:t>
            </a:r>
            <a:r>
              <a:rPr lang="en-US" sz="4000" b="1" dirty="0" smtClean="0"/>
              <a:t>Operations</a:t>
            </a:r>
            <a:endParaRPr lang="en-US" sz="4000" b="1" dirty="0">
              <a:solidFill>
                <a:srgbClr val="C00000"/>
              </a:solidFill>
            </a:endParaRPr>
          </a:p>
          <a:p>
            <a:pPr lvl="1" indent="-636679" defTabSz="9809563" eaLnBrk="0" hangingPunct="0">
              <a:buFontTx/>
              <a:buChar char="–"/>
            </a:pPr>
            <a:r>
              <a:rPr lang="en-US" sz="4000" dirty="0"/>
              <a:t>No change to normal operation </a:t>
            </a:r>
          </a:p>
          <a:p>
            <a:pPr lvl="1" indent="-636679" defTabSz="9809563" eaLnBrk="0" hangingPunct="0">
              <a:buFontTx/>
              <a:buChar char="–"/>
            </a:pPr>
            <a:r>
              <a:rPr lang="en-US" sz="4000" dirty="0" smtClean="0"/>
              <a:t>Added NV </a:t>
            </a:r>
            <a:r>
              <a:rPr lang="en-US" sz="4000" dirty="0"/>
              <a:t>STORE, NV RESTORE, NV ERASE </a:t>
            </a:r>
          </a:p>
        </p:txBody>
      </p:sp>
      <p:sp>
        <p:nvSpPr>
          <p:cNvPr id="1042" name="Rounded Rectangle 756"/>
          <p:cNvSpPr>
            <a:spLocks noChangeArrowheads="1"/>
          </p:cNvSpPr>
          <p:nvPr/>
        </p:nvSpPr>
        <p:spPr bwMode="auto">
          <a:xfrm>
            <a:off x="1808055" y="24084330"/>
            <a:ext cx="9501666" cy="1508760"/>
          </a:xfrm>
          <a:prstGeom prst="roundRect">
            <a:avLst>
              <a:gd name="adj" fmla="val 16667"/>
            </a:avLst>
          </a:prstGeom>
          <a:solidFill>
            <a:schemeClr val="accent2">
              <a:lumMod val="75000"/>
            </a:schemeClr>
          </a:solidFill>
          <a:ln w="19050" algn="ctr">
            <a:noFill/>
            <a:round/>
            <a:headEnd type="none" w="sm" len="sm"/>
            <a:tailEnd type="none" w="sm" len="sm"/>
          </a:ln>
        </p:spPr>
        <p:txBody>
          <a:bodyPr lIns="195938" tIns="97969" rIns="195938" bIns="97969"/>
          <a:lstStyle/>
          <a:p>
            <a:pPr defTabSz="9809563" eaLnBrk="0" hangingPunct="0"/>
            <a:r>
              <a:rPr lang="en-US" sz="6600" b="1" dirty="0">
                <a:solidFill>
                  <a:schemeClr val="bg1"/>
                </a:solidFill>
              </a:rPr>
              <a:t>Hybrid Memory Cells</a:t>
            </a:r>
          </a:p>
        </p:txBody>
      </p:sp>
      <p:pic>
        <p:nvPicPr>
          <p:cNvPr id="2" name="Picture 2" descr="C:\Users\kkyu\Documents\NV SRAM\VLSI Cir Sym\NC Schemati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0281" y="25875357"/>
            <a:ext cx="4689844" cy="4102690"/>
          </a:xfrm>
          <a:prstGeom prst="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  <a:extLst/>
        </p:spPr>
      </p:pic>
      <p:sp>
        <p:nvSpPr>
          <p:cNvPr id="65" name="Rectangle 1144"/>
          <p:cNvSpPr>
            <a:spLocks noChangeArrowheads="1"/>
          </p:cNvSpPr>
          <p:nvPr/>
        </p:nvSpPr>
        <p:spPr bwMode="auto">
          <a:xfrm>
            <a:off x="17881521" y="15518060"/>
            <a:ext cx="15819120" cy="24258103"/>
          </a:xfrm>
          <a:prstGeom prst="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5400000" scaled="0"/>
          </a:gradFill>
          <a:ln w="12700">
            <a:solidFill>
              <a:schemeClr val="bg2">
                <a:lumMod val="20000"/>
                <a:lumOff val="80000"/>
              </a:schemeClr>
            </a:solidFill>
            <a:miter lim="800000"/>
            <a:headEnd type="none" w="sm" len="sm"/>
            <a:tailEnd type="none" w="sm" len="sm"/>
          </a:ln>
        </p:spPr>
        <p:txBody>
          <a:bodyPr wrap="none" lIns="195938" tIns="97969" rIns="195938" bIns="97969" anchor="ctr"/>
          <a:lstStyle/>
          <a:p>
            <a:endParaRPr lang="en-US"/>
          </a:p>
        </p:txBody>
      </p:sp>
      <p:sp>
        <p:nvSpPr>
          <p:cNvPr id="66" name="Rounded Rectangle 762"/>
          <p:cNvSpPr>
            <a:spLocks noChangeArrowheads="1"/>
          </p:cNvSpPr>
          <p:nvPr/>
        </p:nvSpPr>
        <p:spPr bwMode="auto">
          <a:xfrm>
            <a:off x="18606400" y="14829704"/>
            <a:ext cx="9965001" cy="1547158"/>
          </a:xfrm>
          <a:prstGeom prst="roundRect">
            <a:avLst>
              <a:gd name="adj" fmla="val 16667"/>
            </a:avLst>
          </a:prstGeom>
          <a:solidFill>
            <a:schemeClr val="accent2">
              <a:lumMod val="75000"/>
            </a:schemeClr>
          </a:solidFill>
          <a:ln w="19050" algn="ctr">
            <a:noFill/>
            <a:round/>
            <a:headEnd type="none" w="sm" len="sm"/>
            <a:tailEnd type="none" w="sm" len="sm"/>
          </a:ln>
        </p:spPr>
        <p:txBody>
          <a:bodyPr lIns="195938" tIns="97969" rIns="195938" bIns="97969"/>
          <a:lstStyle/>
          <a:p>
            <a:pPr defTabSz="9809563" eaLnBrk="0" hangingPunct="0"/>
            <a:r>
              <a:rPr lang="en-US" sz="6600" b="1" dirty="0">
                <a:solidFill>
                  <a:schemeClr val="bg1"/>
                </a:solidFill>
              </a:rPr>
              <a:t>Prototype </a:t>
            </a:r>
            <a:r>
              <a:rPr lang="en-US" sz="6600" b="1" dirty="0" smtClean="0">
                <a:solidFill>
                  <a:schemeClr val="bg1"/>
                </a:solidFill>
              </a:rPr>
              <a:t>Design</a:t>
            </a:r>
            <a:endParaRPr lang="en-US" sz="6600" b="1" dirty="0">
              <a:solidFill>
                <a:schemeClr val="bg1"/>
              </a:solidFill>
            </a:endParaRPr>
          </a:p>
        </p:txBody>
      </p:sp>
      <p:sp>
        <p:nvSpPr>
          <p:cNvPr id="67" name="Rectangle 1595"/>
          <p:cNvSpPr>
            <a:spLocks noChangeArrowheads="1"/>
          </p:cNvSpPr>
          <p:nvPr/>
        </p:nvSpPr>
        <p:spPr bwMode="auto">
          <a:xfrm>
            <a:off x="17899226" y="16393011"/>
            <a:ext cx="15819120" cy="22778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lIns="336767" tIns="166684" rIns="336767" bIns="166684"/>
          <a:lstStyle/>
          <a:p>
            <a:pPr marL="636679" indent="-636679" defTabSz="9809563" eaLnBrk="0" hangingPunct="0">
              <a:buFontTx/>
              <a:buChar char="•"/>
            </a:pPr>
            <a:r>
              <a:rPr lang="en-US" sz="4000" b="1" dirty="0" smtClean="0"/>
              <a:t>Components designed and simulated on </a:t>
            </a:r>
            <a:r>
              <a:rPr lang="en-US" sz="4000" b="1" dirty="0"/>
              <a:t>TSMC </a:t>
            </a:r>
            <a:r>
              <a:rPr lang="en-US" sz="4000" b="1" dirty="0" smtClean="0"/>
              <a:t>0.35µm:</a:t>
            </a:r>
            <a:endParaRPr lang="en-US" sz="4000" dirty="0">
              <a:solidFill>
                <a:srgbClr val="000000"/>
              </a:solidFill>
            </a:endParaRPr>
          </a:p>
          <a:p>
            <a:pPr lvl="1" indent="-636679" defTabSz="9809563" eaLnBrk="0" hangingPunct="0">
              <a:buFontTx/>
              <a:buChar char="–"/>
            </a:pPr>
            <a:endParaRPr lang="en-US" sz="4000" dirty="0">
              <a:solidFill>
                <a:srgbClr val="000000"/>
              </a:solidFill>
            </a:endParaRPr>
          </a:p>
          <a:p>
            <a:pPr lvl="1" indent="-636679" defTabSz="9809563" eaLnBrk="0" hangingPunct="0">
              <a:buFontTx/>
              <a:buChar char="–"/>
            </a:pPr>
            <a:endParaRPr lang="en-US" sz="4000" dirty="0">
              <a:solidFill>
                <a:srgbClr val="000000"/>
              </a:solidFill>
            </a:endParaRPr>
          </a:p>
          <a:p>
            <a:pPr marL="636679" indent="-636679" defTabSz="9809563" eaLnBrk="0" hangingPunct="0">
              <a:buFontTx/>
              <a:buChar char="•"/>
            </a:pPr>
            <a:endParaRPr lang="en-US" sz="4000" b="1" dirty="0"/>
          </a:p>
          <a:p>
            <a:pPr marL="636679" indent="-636679" defTabSz="9809563" eaLnBrk="0" hangingPunct="0">
              <a:buFontTx/>
              <a:buChar char="•"/>
            </a:pPr>
            <a:endParaRPr lang="en-US" sz="4000" b="1" dirty="0" smtClean="0"/>
          </a:p>
          <a:p>
            <a:pPr marL="636679" indent="-636679" defTabSz="9809563" eaLnBrk="0" hangingPunct="0">
              <a:buFontTx/>
              <a:buChar char="•"/>
            </a:pPr>
            <a:endParaRPr lang="en-US" sz="4000" b="1" dirty="0" smtClean="0"/>
          </a:p>
          <a:p>
            <a:pPr algn="ctr" defTabSz="9809563" eaLnBrk="0" hangingPunct="0"/>
            <a:endParaRPr lang="en-US" sz="4000" b="1" dirty="0" smtClean="0"/>
          </a:p>
          <a:p>
            <a:pPr algn="ctr" defTabSz="9809563" eaLnBrk="0" hangingPunct="0"/>
            <a:endParaRPr lang="en-US" sz="4000" b="1" dirty="0" smtClean="0"/>
          </a:p>
          <a:p>
            <a:pPr algn="ctr" defTabSz="9809563" eaLnBrk="0" hangingPunct="0"/>
            <a:r>
              <a:rPr lang="en-US" sz="4000" b="1" dirty="0" smtClean="0"/>
              <a:t>           NV SRAM                  	                         </a:t>
            </a:r>
          </a:p>
          <a:p>
            <a:pPr lvl="1" indent="-636679" defTabSz="9809563" eaLnBrk="0" hangingPunct="0">
              <a:buFontTx/>
              <a:buChar char="–"/>
            </a:pPr>
            <a:endParaRPr lang="en-US" sz="4000" dirty="0" smtClean="0">
              <a:solidFill>
                <a:srgbClr val="000000"/>
              </a:solidFill>
            </a:endParaRPr>
          </a:p>
          <a:p>
            <a:pPr marL="1061128" lvl="1" defTabSz="9809563" eaLnBrk="0" hangingPunct="0"/>
            <a:endParaRPr lang="en-US" sz="4000" dirty="0">
              <a:solidFill>
                <a:srgbClr val="000000"/>
              </a:solidFill>
            </a:endParaRPr>
          </a:p>
          <a:p>
            <a:pPr marL="636679" indent="-636679" defTabSz="9809563" eaLnBrk="0" hangingPunct="0">
              <a:buFontTx/>
              <a:buChar char="•"/>
            </a:pPr>
            <a:endParaRPr lang="en-US" sz="4000" b="1" dirty="0"/>
          </a:p>
          <a:p>
            <a:pPr defTabSz="9809563" eaLnBrk="0" hangingPunct="0"/>
            <a:endParaRPr lang="en-US" sz="4000" b="1" dirty="0" smtClean="0"/>
          </a:p>
          <a:p>
            <a:pPr marL="636679" indent="-636679" defTabSz="9809563" eaLnBrk="0" hangingPunct="0">
              <a:buFontTx/>
              <a:buChar char="•"/>
            </a:pPr>
            <a:endParaRPr lang="en-US" sz="4000" b="1" dirty="0" smtClean="0"/>
          </a:p>
          <a:p>
            <a:pPr marL="636679" indent="-636679" defTabSz="9809563" eaLnBrk="0" hangingPunct="0">
              <a:buFontTx/>
              <a:buChar char="•"/>
            </a:pPr>
            <a:endParaRPr lang="en-US" sz="4000" b="1" dirty="0"/>
          </a:p>
          <a:p>
            <a:pPr marL="636679" indent="-636679" defTabSz="9809563" eaLnBrk="0" hangingPunct="0">
              <a:buFontTx/>
              <a:buChar char="•"/>
            </a:pPr>
            <a:endParaRPr lang="en-US" sz="4000" b="1" dirty="0" smtClean="0"/>
          </a:p>
          <a:p>
            <a:pPr marL="636679" indent="-636679" defTabSz="9809563" eaLnBrk="0" hangingPunct="0">
              <a:buFontTx/>
              <a:buChar char="•"/>
            </a:pPr>
            <a:endParaRPr lang="en-US" sz="4000" b="1" dirty="0"/>
          </a:p>
          <a:p>
            <a:pPr marL="636679" indent="-636679" defTabSz="9809563" eaLnBrk="0" hangingPunct="0">
              <a:buFontTx/>
              <a:buChar char="•"/>
            </a:pPr>
            <a:endParaRPr lang="en-US" sz="4000" b="1" dirty="0" smtClean="0"/>
          </a:p>
          <a:p>
            <a:pPr marL="636679" indent="-636679" defTabSz="9809563" eaLnBrk="0" hangingPunct="0">
              <a:buFontTx/>
              <a:buChar char="•"/>
            </a:pPr>
            <a:endParaRPr lang="en-US" sz="4000" b="1" dirty="0"/>
          </a:p>
          <a:p>
            <a:pPr marL="10823534" lvl="6" indent="-636679" defTabSz="9809563" eaLnBrk="0" hangingPunct="0">
              <a:buFontTx/>
              <a:buChar char="•"/>
            </a:pPr>
            <a:r>
              <a:rPr lang="en-US" sz="4000" b="1" dirty="0" smtClean="0"/>
              <a:t>          </a:t>
            </a:r>
          </a:p>
          <a:p>
            <a:pPr defTabSz="15152688" eaLnBrk="0" hangingPunct="0"/>
            <a:r>
              <a:rPr lang="en-US" sz="4000" b="1" dirty="0" smtClean="0"/>
              <a:t>    Charge Pumps and Transmission </a:t>
            </a:r>
            <a:r>
              <a:rPr lang="en-US" sz="4000" b="1" dirty="0"/>
              <a:t>Gates </a:t>
            </a:r>
            <a:r>
              <a:rPr lang="en-US" sz="4000" b="1" dirty="0" smtClean="0"/>
              <a:t>            NV </a:t>
            </a:r>
            <a:r>
              <a:rPr lang="en-US" sz="4000" b="1" dirty="0"/>
              <a:t>DFF</a:t>
            </a:r>
            <a:endParaRPr lang="en-US" sz="4000" b="1" dirty="0" smtClean="0"/>
          </a:p>
          <a:p>
            <a:pPr defTabSz="15152688" eaLnBrk="0" hangingPunct="0"/>
            <a:r>
              <a:rPr lang="en-US" sz="4000" b="1" dirty="0" smtClean="0"/>
              <a:t>                           235,600 µm</a:t>
            </a:r>
            <a:r>
              <a:rPr lang="en-US" sz="4000" b="1" baseline="30000" dirty="0" smtClean="0"/>
              <a:t>2</a:t>
            </a:r>
            <a:endParaRPr lang="en-US" sz="4000" b="1" dirty="0"/>
          </a:p>
          <a:p>
            <a:pPr marL="636679" indent="-636679" defTabSz="9809563" eaLnBrk="0" hangingPunct="0">
              <a:buFontTx/>
              <a:buChar char="•"/>
            </a:pPr>
            <a:endParaRPr lang="en-US" sz="4000" b="1" dirty="0"/>
          </a:p>
          <a:p>
            <a:pPr marL="636679" indent="-636679" defTabSz="9809563" eaLnBrk="0" hangingPunct="0">
              <a:buFontTx/>
              <a:buChar char="•"/>
            </a:pPr>
            <a:r>
              <a:rPr lang="en-US" sz="4000" b="1" dirty="0" smtClean="0"/>
              <a:t>16-bit </a:t>
            </a:r>
            <a:r>
              <a:rPr lang="en-US" sz="4000" b="1" dirty="0"/>
              <a:t>ultra low-power </a:t>
            </a:r>
            <a:r>
              <a:rPr lang="en-US" sz="4000" b="1" dirty="0" smtClean="0"/>
              <a:t>microcontroller</a:t>
            </a:r>
            <a:endParaRPr lang="en-US" sz="4000" b="1" dirty="0"/>
          </a:p>
          <a:p>
            <a:pPr lvl="1" indent="-636679" defTabSz="9809563" eaLnBrk="0" hangingPunct="0">
              <a:buFontTx/>
              <a:buChar char="–"/>
            </a:pPr>
            <a:r>
              <a:rPr lang="en-US" sz="4000" dirty="0" smtClean="0"/>
              <a:t>TI MSP430 clone (OpenMSP430)</a:t>
            </a:r>
            <a:endParaRPr lang="en-US" sz="4000" dirty="0"/>
          </a:p>
          <a:p>
            <a:pPr lvl="1" indent="-636679" defTabSz="9809563" eaLnBrk="0" hangingPunct="0">
              <a:buFontTx/>
              <a:buChar char="–"/>
            </a:pPr>
            <a:r>
              <a:rPr lang="en-US" sz="4000" dirty="0"/>
              <a:t>10MHz, 16 </a:t>
            </a:r>
            <a:r>
              <a:rPr lang="en-US" sz="4000" dirty="0" smtClean="0"/>
              <a:t>General Purpose Registers (GPR)</a:t>
            </a:r>
            <a:br>
              <a:rPr lang="en-US" sz="4000" dirty="0" smtClean="0"/>
            </a:br>
            <a:r>
              <a:rPr lang="en-US" sz="4000" dirty="0" smtClean="0"/>
              <a:t>128 </a:t>
            </a:r>
            <a:r>
              <a:rPr lang="en-US" sz="4000" dirty="0"/>
              <a:t>byte SRAM, </a:t>
            </a:r>
            <a:r>
              <a:rPr lang="en-US" sz="4000" dirty="0" smtClean="0"/>
              <a:t>1 KB </a:t>
            </a:r>
            <a:r>
              <a:rPr lang="en-US" sz="4000" dirty="0"/>
              <a:t>program Flash</a:t>
            </a:r>
          </a:p>
          <a:p>
            <a:pPr lvl="1" indent="-636679" defTabSz="9809563" eaLnBrk="0" hangingPunct="0">
              <a:buFontTx/>
              <a:buChar char="–"/>
            </a:pPr>
            <a:endParaRPr lang="en-US" sz="4000" dirty="0"/>
          </a:p>
        </p:txBody>
      </p:sp>
      <p:sp>
        <p:nvSpPr>
          <p:cNvPr id="49" name="Rectangle 1144"/>
          <p:cNvSpPr>
            <a:spLocks noChangeArrowheads="1"/>
          </p:cNvSpPr>
          <p:nvPr/>
        </p:nvSpPr>
        <p:spPr bwMode="auto">
          <a:xfrm>
            <a:off x="34377086" y="35071827"/>
            <a:ext cx="15819120" cy="3978196"/>
          </a:xfrm>
          <a:prstGeom prst="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5400000" scaled="0"/>
          </a:gradFill>
          <a:ln w="12700">
            <a:solidFill>
              <a:schemeClr val="bg2">
                <a:lumMod val="20000"/>
                <a:lumOff val="80000"/>
              </a:schemeClr>
            </a:solidFill>
            <a:miter lim="800000"/>
            <a:headEnd type="none" w="sm" len="sm"/>
            <a:tailEnd type="none" w="sm" len="sm"/>
          </a:ln>
        </p:spPr>
        <p:txBody>
          <a:bodyPr wrap="none" lIns="339603" tIns="169802" rIns="339603" bIns="169802" anchor="ctr"/>
          <a:lstStyle/>
          <a:p>
            <a:endParaRPr lang="en-US"/>
          </a:p>
        </p:txBody>
      </p:sp>
      <p:sp>
        <p:nvSpPr>
          <p:cNvPr id="50" name="Rectangle 1595"/>
          <p:cNvSpPr>
            <a:spLocks noChangeArrowheads="1"/>
          </p:cNvSpPr>
          <p:nvPr/>
        </p:nvSpPr>
        <p:spPr bwMode="auto">
          <a:xfrm>
            <a:off x="34474536" y="35815904"/>
            <a:ext cx="15735299" cy="396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lIns="583690" tIns="288900" rIns="583690" bIns="288900"/>
          <a:lstStyle/>
          <a:p>
            <a:pPr marL="636679" indent="-636679" defTabSz="9809563" eaLnBrk="0" hangingPunct="0">
              <a:buFontTx/>
              <a:buChar char="•"/>
            </a:pPr>
            <a:r>
              <a:rPr lang="en-US" sz="4000" b="1" dirty="0" smtClean="0"/>
              <a:t>Prototype microcontroller implementation</a:t>
            </a:r>
          </a:p>
          <a:p>
            <a:pPr lvl="1" indent="-636679" defTabSz="9809563" eaLnBrk="0" hangingPunct="0">
              <a:buFontTx/>
              <a:buChar char="–"/>
            </a:pPr>
            <a:r>
              <a:rPr lang="en-US" sz="4000" dirty="0" smtClean="0"/>
              <a:t>Finish full-chip design (analog integration)</a:t>
            </a:r>
          </a:p>
          <a:p>
            <a:pPr lvl="1" indent="-636679" defTabSz="9809563" eaLnBrk="0" hangingPunct="0">
              <a:buFontTx/>
              <a:buChar char="–"/>
            </a:pPr>
            <a:r>
              <a:rPr lang="en-US" sz="4000" dirty="0" smtClean="0"/>
              <a:t>Fabrication and test</a:t>
            </a:r>
          </a:p>
          <a:p>
            <a:pPr indent="-636679" defTabSz="9809563" eaLnBrk="0" hangingPunct="0">
              <a:buFontTx/>
              <a:buChar char="–"/>
            </a:pPr>
            <a:endParaRPr lang="en-US" sz="4000" dirty="0"/>
          </a:p>
        </p:txBody>
      </p:sp>
      <p:sp>
        <p:nvSpPr>
          <p:cNvPr id="51" name="Rounded Rectangle 753"/>
          <p:cNvSpPr>
            <a:spLocks noChangeArrowheads="1"/>
          </p:cNvSpPr>
          <p:nvPr/>
        </p:nvSpPr>
        <p:spPr bwMode="auto">
          <a:xfrm>
            <a:off x="35403871" y="34371330"/>
            <a:ext cx="7404329" cy="1508760"/>
          </a:xfrm>
          <a:prstGeom prst="roundRect">
            <a:avLst>
              <a:gd name="adj" fmla="val 16667"/>
            </a:avLst>
          </a:prstGeom>
          <a:solidFill>
            <a:schemeClr val="accent2">
              <a:lumMod val="75000"/>
            </a:schemeClr>
          </a:solidFill>
          <a:ln w="19050" algn="ctr">
            <a:noFill/>
            <a:round/>
            <a:headEnd type="none" w="sm" len="sm"/>
            <a:tailEnd type="none" w="sm" len="sm"/>
          </a:ln>
        </p:spPr>
        <p:txBody>
          <a:bodyPr lIns="339603" tIns="169802" rIns="339603" bIns="169802"/>
          <a:lstStyle/>
          <a:p>
            <a:pPr defTabSz="9809563" eaLnBrk="0" hangingPunct="0"/>
            <a:r>
              <a:rPr lang="en-US" sz="6600" b="1" dirty="0">
                <a:solidFill>
                  <a:schemeClr val="bg1"/>
                </a:solidFill>
              </a:rPr>
              <a:t>On-going Work</a:t>
            </a:r>
          </a:p>
        </p:txBody>
      </p:sp>
      <p:sp>
        <p:nvSpPr>
          <p:cNvPr id="46" name="Rectangle 1144"/>
          <p:cNvSpPr>
            <a:spLocks noChangeArrowheads="1"/>
          </p:cNvSpPr>
          <p:nvPr/>
        </p:nvSpPr>
        <p:spPr bwMode="auto">
          <a:xfrm>
            <a:off x="34442822" y="6269648"/>
            <a:ext cx="15819120" cy="18175471"/>
          </a:xfrm>
          <a:prstGeom prst="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5400000" scaled="0"/>
          </a:gradFill>
          <a:ln w="12700">
            <a:solidFill>
              <a:schemeClr val="bg2">
                <a:lumMod val="20000"/>
                <a:lumOff val="80000"/>
              </a:schemeClr>
            </a:solidFill>
            <a:miter lim="800000"/>
            <a:headEnd type="none" w="sm" len="sm"/>
            <a:tailEnd type="none" w="sm" len="sm"/>
          </a:ln>
        </p:spPr>
        <p:txBody>
          <a:bodyPr wrap="none" lIns="195938" tIns="97969" rIns="195938" bIns="97969" anchor="ctr"/>
          <a:lstStyle/>
          <a:p>
            <a:endParaRPr lang="en-US"/>
          </a:p>
        </p:txBody>
      </p:sp>
      <p:sp>
        <p:nvSpPr>
          <p:cNvPr id="47" name="Rounded Rectangle 762"/>
          <p:cNvSpPr>
            <a:spLocks noChangeArrowheads="1"/>
          </p:cNvSpPr>
          <p:nvPr/>
        </p:nvSpPr>
        <p:spPr bwMode="auto">
          <a:xfrm>
            <a:off x="35403871" y="5555551"/>
            <a:ext cx="11170179" cy="1508760"/>
          </a:xfrm>
          <a:prstGeom prst="roundRect">
            <a:avLst>
              <a:gd name="adj" fmla="val 16667"/>
            </a:avLst>
          </a:prstGeom>
          <a:solidFill>
            <a:schemeClr val="accent2">
              <a:lumMod val="75000"/>
            </a:schemeClr>
          </a:solidFill>
          <a:ln w="19050" algn="ctr">
            <a:noFill/>
            <a:round/>
            <a:headEnd type="none" w="sm" len="sm"/>
            <a:tailEnd type="none" w="sm" len="sm"/>
          </a:ln>
        </p:spPr>
        <p:txBody>
          <a:bodyPr lIns="195938" tIns="97969" rIns="195938" bIns="97969"/>
          <a:lstStyle/>
          <a:p>
            <a:pPr defTabSz="9809563" eaLnBrk="0" hangingPunct="0"/>
            <a:r>
              <a:rPr lang="en-US" sz="6600" b="1" dirty="0" smtClean="0">
                <a:solidFill>
                  <a:schemeClr val="bg1"/>
                </a:solidFill>
              </a:rPr>
              <a:t>Prototype Simulation</a:t>
            </a:r>
            <a:endParaRPr lang="en-US" sz="6600" b="1" dirty="0">
              <a:solidFill>
                <a:schemeClr val="bg1"/>
              </a:solidFill>
            </a:endParaRPr>
          </a:p>
        </p:txBody>
      </p:sp>
      <p:sp>
        <p:nvSpPr>
          <p:cNvPr id="48" name="Rectangle 1595"/>
          <p:cNvSpPr>
            <a:spLocks noChangeArrowheads="1"/>
          </p:cNvSpPr>
          <p:nvPr/>
        </p:nvSpPr>
        <p:spPr bwMode="auto">
          <a:xfrm>
            <a:off x="34484665" y="7083840"/>
            <a:ext cx="15725170" cy="17361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lIns="336767" tIns="166684" rIns="336767" bIns="166684"/>
          <a:lstStyle/>
          <a:p>
            <a:pPr marL="706438" indent="-706438" defTabSz="9809563" eaLnBrk="0" hangingPunct="0">
              <a:buFont typeface="Arial" pitchFamily="34" charset="0"/>
              <a:buChar char="•"/>
            </a:pPr>
            <a:r>
              <a:rPr lang="en-US" sz="4000" b="1" dirty="0" smtClean="0"/>
              <a:t>OpenMSP430 microcontroller</a:t>
            </a:r>
          </a:p>
          <a:p>
            <a:pPr marL="1632628" lvl="1" indent="-571500" defTabSz="9809563" eaLnBrk="0" hangingPunct="0">
              <a:buFont typeface="Arial" panose="020B0604020202020204" pitchFamily="34" charset="0"/>
              <a:buChar char="–"/>
            </a:pPr>
            <a:r>
              <a:rPr lang="en-US" sz="4000" dirty="0" smtClean="0"/>
              <a:t>Synthesized on TSMC 0.35um with double poly</a:t>
            </a:r>
          </a:p>
          <a:p>
            <a:pPr marL="1632628" lvl="1" indent="-571500" defTabSz="9809563" eaLnBrk="0" hangingPunct="0">
              <a:buFont typeface="Arial" panose="020B0604020202020204" pitchFamily="34" charset="0"/>
              <a:buChar char="–"/>
            </a:pPr>
            <a:r>
              <a:rPr lang="en-US" sz="4000" dirty="0" smtClean="0"/>
              <a:t>Typical standard cell ASIC flow: Synopsys + Cadence</a:t>
            </a:r>
            <a:endParaRPr lang="en-US" sz="4000" dirty="0"/>
          </a:p>
          <a:p>
            <a:pPr marL="1632628" lvl="1" indent="-571500" defTabSz="9809563" eaLnBrk="0" hangingPunct="0">
              <a:buFont typeface="Arial" panose="020B0604020202020204" pitchFamily="34" charset="0"/>
              <a:buChar char="–"/>
            </a:pPr>
            <a:r>
              <a:rPr lang="en-US" sz="4000" dirty="0" smtClean="0"/>
              <a:t>Standard cell DFFs replaced with our NV version</a:t>
            </a:r>
          </a:p>
          <a:p>
            <a:pPr marL="1632628" lvl="1" indent="-571500" defTabSz="9809563" eaLnBrk="0" hangingPunct="0">
              <a:buFont typeface="Arial" panose="020B0604020202020204" pitchFamily="34" charset="0"/>
              <a:buChar char="–"/>
            </a:pPr>
            <a:r>
              <a:rPr lang="en-US" sz="4000" dirty="0" smtClean="0"/>
              <a:t>Simulated in HSIM with TSMC models and actual layout</a:t>
            </a:r>
          </a:p>
          <a:p>
            <a:pPr marL="1061128" lvl="1" defTabSz="9809563" eaLnBrk="0" hangingPunct="0"/>
            <a:endParaRPr lang="en-US" sz="4000" dirty="0" smtClean="0"/>
          </a:p>
          <a:p>
            <a:pPr lvl="1" indent="-636679" defTabSz="9809563" eaLnBrk="0" hangingPunct="0">
              <a:buFontTx/>
              <a:buChar char="–"/>
            </a:pPr>
            <a:endParaRPr lang="en-US" sz="4000" dirty="0"/>
          </a:p>
          <a:p>
            <a:pPr indent="-636679" defTabSz="9809563" eaLnBrk="0" hangingPunct="0">
              <a:buFont typeface="Arial" panose="020B0604020202020204" pitchFamily="34" charset="0"/>
              <a:buChar char="•"/>
            </a:pPr>
            <a:endParaRPr lang="en-US" sz="4000" b="1" dirty="0" smtClean="0"/>
          </a:p>
          <a:p>
            <a:pPr indent="-636679" defTabSz="9809563" eaLnBrk="0" hangingPunct="0">
              <a:buFont typeface="Arial" panose="020B0604020202020204" pitchFamily="34" charset="0"/>
              <a:buChar char="•"/>
            </a:pPr>
            <a:endParaRPr lang="en-US" sz="4000" b="1" dirty="0"/>
          </a:p>
          <a:p>
            <a:pPr indent="-636679" defTabSz="9809563" eaLnBrk="0" hangingPunct="0">
              <a:buFont typeface="Arial" panose="020B0604020202020204" pitchFamily="34" charset="0"/>
              <a:buChar char="•"/>
            </a:pPr>
            <a:endParaRPr lang="en-US" sz="4000" b="1" dirty="0" smtClean="0"/>
          </a:p>
          <a:p>
            <a:pPr indent="-636679" defTabSz="9809563" eaLnBrk="0" hangingPunct="0">
              <a:buFont typeface="Arial" panose="020B0604020202020204" pitchFamily="34" charset="0"/>
              <a:buChar char="•"/>
            </a:pPr>
            <a:endParaRPr lang="en-US" sz="4000" b="1" dirty="0"/>
          </a:p>
          <a:p>
            <a:pPr indent="-636679" defTabSz="9809563" eaLnBrk="0" hangingPunct="0">
              <a:buFont typeface="Arial" panose="020B0604020202020204" pitchFamily="34" charset="0"/>
              <a:buChar char="•"/>
            </a:pPr>
            <a:endParaRPr lang="en-US" sz="4000" b="1" dirty="0" smtClean="0"/>
          </a:p>
          <a:p>
            <a:pPr indent="-636679" defTabSz="9809563" eaLnBrk="0" hangingPunct="0">
              <a:buFont typeface="Arial" panose="020B0604020202020204" pitchFamily="34" charset="0"/>
              <a:buChar char="•"/>
            </a:pPr>
            <a:endParaRPr lang="en-US" sz="4000" b="1" dirty="0"/>
          </a:p>
          <a:p>
            <a:pPr indent="-636679" defTabSz="9809563" eaLnBrk="0" hangingPunct="0">
              <a:buFont typeface="Arial" panose="020B0604020202020204" pitchFamily="34" charset="0"/>
              <a:buChar char="•"/>
            </a:pPr>
            <a:endParaRPr lang="en-US" sz="4000" b="1" dirty="0" smtClean="0"/>
          </a:p>
          <a:p>
            <a:pPr indent="-636679" defTabSz="9809563" eaLnBrk="0" hangingPunct="0">
              <a:buFont typeface="Arial" panose="020B0604020202020204" pitchFamily="34" charset="0"/>
              <a:buChar char="•"/>
            </a:pPr>
            <a:endParaRPr lang="en-US" sz="4000" b="1" dirty="0"/>
          </a:p>
          <a:p>
            <a:pPr indent="-636679" defTabSz="9809563" eaLnBrk="0" hangingPunct="0">
              <a:buFont typeface="Arial" panose="020B0604020202020204" pitchFamily="34" charset="0"/>
              <a:buChar char="•"/>
            </a:pPr>
            <a:endParaRPr lang="en-US" sz="4000" b="1" dirty="0" smtClean="0"/>
          </a:p>
          <a:p>
            <a:pPr indent="-636679" defTabSz="9809563" eaLnBrk="0" hangingPunct="0">
              <a:buFont typeface="Arial" panose="020B0604020202020204" pitchFamily="34" charset="0"/>
              <a:buChar char="•"/>
            </a:pPr>
            <a:endParaRPr lang="en-US" sz="4000" b="1" dirty="0"/>
          </a:p>
          <a:p>
            <a:pPr indent="-636679" defTabSz="9809563" eaLnBrk="0" hangingPunct="0">
              <a:buFont typeface="Arial" panose="020B0604020202020204" pitchFamily="34" charset="0"/>
              <a:buChar char="•"/>
            </a:pPr>
            <a:endParaRPr lang="en-US" sz="4000" b="1" dirty="0" smtClean="0"/>
          </a:p>
          <a:p>
            <a:pPr indent="-636679" defTabSz="9809563" eaLnBrk="0" hangingPunct="0">
              <a:buFont typeface="Arial" panose="020B0604020202020204" pitchFamily="34" charset="0"/>
              <a:buChar char="•"/>
            </a:pPr>
            <a:endParaRPr lang="en-US" sz="4000" b="1" dirty="0"/>
          </a:p>
          <a:p>
            <a:pPr indent="-636679" defTabSz="9809563" eaLnBrk="0" hangingPunct="0">
              <a:buFont typeface="Arial" panose="020B0604020202020204" pitchFamily="34" charset="0"/>
              <a:buChar char="•"/>
            </a:pPr>
            <a:endParaRPr lang="en-US" sz="4000" b="1" dirty="0" smtClean="0"/>
          </a:p>
          <a:p>
            <a:pPr indent="-636679" defTabSz="9809563" eaLnBrk="0" hangingPunct="0">
              <a:buFont typeface="Arial" panose="020B0604020202020204" pitchFamily="34" charset="0"/>
              <a:buChar char="•"/>
            </a:pPr>
            <a:endParaRPr lang="en-US" sz="4000" b="1" dirty="0"/>
          </a:p>
          <a:p>
            <a:pPr defTabSz="9809563" eaLnBrk="0" hangingPunct="0"/>
            <a:r>
              <a:rPr lang="en-US" sz="4000" b="1" dirty="0"/>
              <a:t> </a:t>
            </a:r>
            <a:r>
              <a:rPr lang="en-US" sz="4000" b="1" dirty="0" smtClean="0"/>
              <a:t>                              Synthesized OpenMSP430</a:t>
            </a:r>
          </a:p>
          <a:p>
            <a:pPr indent="-636679" defTabSz="9809563" eaLnBrk="0" hangingPunct="0">
              <a:buFont typeface="Arial" panose="020B0604020202020204" pitchFamily="34" charset="0"/>
              <a:buChar char="•"/>
            </a:pPr>
            <a:endParaRPr lang="en-US" sz="4000" b="1" dirty="0"/>
          </a:p>
          <a:p>
            <a:pPr indent="-636679" defTabSz="9809563" eaLnBrk="0" hangingPunct="0">
              <a:buFont typeface="Arial" panose="020B0604020202020204" pitchFamily="34" charset="0"/>
              <a:buChar char="•"/>
            </a:pPr>
            <a:r>
              <a:rPr lang="en-US" sz="4000" b="1" dirty="0" smtClean="0"/>
              <a:t>System-level area overhead</a:t>
            </a:r>
          </a:p>
          <a:p>
            <a:pPr marL="1632628" lvl="1" indent="-571500" defTabSz="9809563" eaLnBrk="0" hangingPunct="0">
              <a:buFont typeface="Arial" panose="020B0604020202020204" pitchFamily="34" charset="0"/>
              <a:buChar char="–"/>
            </a:pPr>
            <a:r>
              <a:rPr lang="en-US" sz="4000" dirty="0" smtClean="0"/>
              <a:t>NV </a:t>
            </a:r>
            <a:r>
              <a:rPr lang="en-US" sz="4000" dirty="0"/>
              <a:t>area estimate: 2,700,000 um </a:t>
            </a:r>
            <a:r>
              <a:rPr lang="en-US" sz="4000" baseline="30000" dirty="0"/>
              <a:t>2 </a:t>
            </a:r>
            <a:r>
              <a:rPr lang="en-US" sz="4000" dirty="0"/>
              <a:t>(without program Flash)</a:t>
            </a:r>
            <a:r>
              <a:rPr lang="en-US" sz="4000" baseline="30000" dirty="0"/>
              <a:t/>
            </a:r>
            <a:br>
              <a:rPr lang="en-US" sz="4000" baseline="30000" dirty="0"/>
            </a:br>
            <a:r>
              <a:rPr lang="en-US" sz="4000" dirty="0"/>
              <a:t>Volatile only area: 1,276,000 µm</a:t>
            </a:r>
            <a:r>
              <a:rPr lang="en-US" sz="4000" baseline="30000" dirty="0"/>
              <a:t>2 </a:t>
            </a:r>
            <a:r>
              <a:rPr lang="en-US" sz="4000" dirty="0"/>
              <a:t> (without program Flash)</a:t>
            </a:r>
            <a:endParaRPr lang="en-US" sz="4000" baseline="30000" dirty="0"/>
          </a:p>
          <a:p>
            <a:pPr marL="1632628" lvl="1" indent="-571500" defTabSz="9809563" eaLnBrk="0" hangingPunct="0">
              <a:buFont typeface="Arial" panose="020B0604020202020204" pitchFamily="34" charset="0"/>
              <a:buChar char="–"/>
            </a:pPr>
            <a:r>
              <a:rPr lang="en-US" sz="4000" dirty="0" smtClean="0">
                <a:solidFill>
                  <a:srgbClr val="000000"/>
                </a:solidFill>
              </a:rPr>
              <a:t>Overhead can be reduced </a:t>
            </a:r>
            <a:r>
              <a:rPr lang="en-US" sz="4000" dirty="0" smtClean="0">
                <a:solidFill>
                  <a:srgbClr val="000000"/>
                </a:solidFill>
              </a:rPr>
              <a:t>significantly on an NV compatible process.</a:t>
            </a:r>
            <a:endParaRPr lang="en-US" sz="4000" b="1" dirty="0"/>
          </a:p>
          <a:p>
            <a:pPr indent="-636679" defTabSz="9809563" eaLnBrk="0" hangingPunct="0">
              <a:buFont typeface="Arial" panose="020B0604020202020204" pitchFamily="34" charset="0"/>
              <a:buChar char="•"/>
            </a:pPr>
            <a:endParaRPr lang="en-US" sz="4000" b="1" dirty="0" smtClean="0"/>
          </a:p>
          <a:p>
            <a:pPr indent="-636679" defTabSz="9809563" eaLnBrk="0" hangingPunct="0">
              <a:buFont typeface="Arial" panose="020B0604020202020204" pitchFamily="34" charset="0"/>
              <a:buChar char="•"/>
            </a:pPr>
            <a:endParaRPr lang="en-US" sz="4000" b="1" dirty="0"/>
          </a:p>
          <a:p>
            <a:pPr marL="1061128" lvl="1" defTabSz="9809563" eaLnBrk="0" hangingPunct="0"/>
            <a:endParaRPr lang="en-US" sz="4000" dirty="0" smtClean="0"/>
          </a:p>
        </p:txBody>
      </p:sp>
      <p:pic>
        <p:nvPicPr>
          <p:cNvPr id="53" name="Picture 52" descr="C:\Users\sw628\Desktop\NVSRAM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" y="34752330"/>
            <a:ext cx="5463268" cy="4343400"/>
          </a:xfrm>
          <a:prstGeom prst="rect">
            <a:avLst/>
          </a:prstGeom>
          <a:noFill/>
        </p:spPr>
      </p:pic>
      <p:pic>
        <p:nvPicPr>
          <p:cNvPr id="54" name="Picture 53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6839411" y="34767534"/>
            <a:ext cx="9924589" cy="394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" name="Rectangle 1595"/>
          <p:cNvSpPr>
            <a:spLocks noChangeArrowheads="1"/>
          </p:cNvSpPr>
          <p:nvPr/>
        </p:nvSpPr>
        <p:spPr bwMode="auto">
          <a:xfrm>
            <a:off x="995680" y="31399530"/>
            <a:ext cx="15819120" cy="332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lIns="336767" tIns="166684" rIns="336767" bIns="166684" numCol="2"/>
          <a:lstStyle/>
          <a:p>
            <a:pPr marL="457200" indent="-457200" defTabSz="9809563" eaLnBrk="0" hangingPunct="0">
              <a:buFont typeface="Arial" pitchFamily="34" charset="0"/>
              <a:buChar char="•"/>
            </a:pPr>
            <a:r>
              <a:rPr lang="en-US" sz="4000" b="1" dirty="0" smtClean="0"/>
              <a:t>NV SRAM</a:t>
            </a:r>
          </a:p>
          <a:p>
            <a:pPr indent="-428538" defTabSz="6602654" eaLnBrk="0" hangingPunct="0">
              <a:buFontTx/>
              <a:buChar char="–"/>
            </a:pPr>
            <a:r>
              <a:rPr lang="en-US" sz="4000" dirty="0"/>
              <a:t>6 transistor baseline</a:t>
            </a:r>
          </a:p>
          <a:p>
            <a:pPr indent="-428538" defTabSz="6602654" eaLnBrk="0" hangingPunct="0">
              <a:buFontTx/>
              <a:buChar char="–"/>
            </a:pPr>
            <a:r>
              <a:rPr lang="en-US" sz="4000" dirty="0" smtClean="0"/>
              <a:t>4 extra: 2 </a:t>
            </a:r>
            <a:r>
              <a:rPr lang="en-US" sz="4000" dirty="0"/>
              <a:t>NV devices,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                2 </a:t>
            </a:r>
            <a:r>
              <a:rPr lang="en-US" sz="4000" dirty="0"/>
              <a:t>access </a:t>
            </a:r>
            <a:r>
              <a:rPr lang="en-US" sz="4000" dirty="0" smtClean="0"/>
              <a:t>devices</a:t>
            </a:r>
            <a:endParaRPr lang="en-US" sz="4000" b="1" dirty="0" smtClean="0"/>
          </a:p>
          <a:p>
            <a:pPr defTabSz="6602654" eaLnBrk="0" hangingPunct="0"/>
            <a:endParaRPr lang="en-US" sz="4000" b="1" dirty="0"/>
          </a:p>
          <a:p>
            <a:pPr defTabSz="6602654" eaLnBrk="0" hangingPunct="0"/>
            <a:endParaRPr lang="en-US" sz="4000" b="1" dirty="0" smtClean="0"/>
          </a:p>
          <a:p>
            <a:pPr marL="457200" indent="-457200" defTabSz="6602654" eaLnBrk="0" hangingPunct="0">
              <a:buFont typeface="Arial" pitchFamily="34" charset="0"/>
              <a:buChar char="•"/>
            </a:pPr>
            <a:r>
              <a:rPr lang="en-US" sz="4000" b="1" dirty="0" smtClean="0"/>
              <a:t>NV DFF</a:t>
            </a:r>
          </a:p>
          <a:p>
            <a:pPr indent="-428538" defTabSz="6602654" eaLnBrk="0" hangingPunct="0">
              <a:buFontTx/>
              <a:buChar char="–"/>
            </a:pPr>
            <a:r>
              <a:rPr lang="en-US" sz="4000" dirty="0" smtClean="0"/>
              <a:t>22 </a:t>
            </a:r>
            <a:r>
              <a:rPr lang="en-US" sz="4000" dirty="0"/>
              <a:t>transistor baseline</a:t>
            </a:r>
          </a:p>
          <a:p>
            <a:pPr indent="-428538" defTabSz="6602654" eaLnBrk="0" hangingPunct="0">
              <a:buFontTx/>
              <a:buChar char="–"/>
            </a:pPr>
            <a:r>
              <a:rPr lang="en-US" sz="4000" dirty="0" smtClean="0"/>
              <a:t>4 extra</a:t>
            </a:r>
            <a:r>
              <a:rPr lang="en-US" sz="4000" dirty="0"/>
              <a:t>: 2 NV devices,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                2 </a:t>
            </a:r>
            <a:r>
              <a:rPr lang="en-US" sz="4000" dirty="0"/>
              <a:t>access devices</a:t>
            </a:r>
          </a:p>
          <a:p>
            <a:pPr defTabSz="6602654" eaLnBrk="0" hangingPunct="0"/>
            <a:endParaRPr lang="en-US" sz="4000" b="1" dirty="0" smtClean="0"/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11" b="-219"/>
          <a:stretch/>
        </p:blipFill>
        <p:spPr>
          <a:xfrm>
            <a:off x="11282404" y="19872498"/>
            <a:ext cx="5271585" cy="3535228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717732" y="33625661"/>
            <a:ext cx="11981468" cy="5373658"/>
          </a:xfrm>
          <a:prstGeom prst="rect">
            <a:avLst/>
          </a:prstGeom>
        </p:spPr>
      </p:pic>
      <p:sp>
        <p:nvSpPr>
          <p:cNvPr id="55" name="Rectangle 1144"/>
          <p:cNvSpPr>
            <a:spLocks noChangeArrowheads="1"/>
          </p:cNvSpPr>
          <p:nvPr/>
        </p:nvSpPr>
        <p:spPr bwMode="auto">
          <a:xfrm>
            <a:off x="17881521" y="6258900"/>
            <a:ext cx="15787637" cy="7896902"/>
          </a:xfrm>
          <a:prstGeom prst="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5400000" scaled="0"/>
          </a:gradFill>
          <a:ln w="12700">
            <a:solidFill>
              <a:schemeClr val="bg2">
                <a:lumMod val="20000"/>
                <a:lumOff val="80000"/>
              </a:schemeClr>
            </a:solidFill>
            <a:miter lim="800000"/>
            <a:headEnd type="none" w="sm" len="sm"/>
            <a:tailEnd type="none" w="sm" len="sm"/>
          </a:ln>
        </p:spPr>
        <p:txBody>
          <a:bodyPr wrap="none" lIns="195938" tIns="97969" rIns="195938" bIns="97969" anchor="ctr"/>
          <a:lstStyle/>
          <a:p>
            <a:endParaRPr lang="en-US"/>
          </a:p>
        </p:txBody>
      </p:sp>
      <p:sp>
        <p:nvSpPr>
          <p:cNvPr id="61" name="Rectangle 1595"/>
          <p:cNvSpPr>
            <a:spLocks noChangeArrowheads="1"/>
          </p:cNvSpPr>
          <p:nvPr/>
        </p:nvSpPr>
        <p:spPr bwMode="auto">
          <a:xfrm>
            <a:off x="17942481" y="6943974"/>
            <a:ext cx="15726677" cy="7147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lIns="336767" tIns="166684" rIns="336767" bIns="166684"/>
          <a:lstStyle/>
          <a:p>
            <a:pPr marL="571500" indent="-571500" defTabSz="9809563" eaLnBrk="0" hangingPunct="0">
              <a:buFont typeface="Arial" panose="020B0604020202020204" pitchFamily="34" charset="0"/>
              <a:buChar char="•"/>
            </a:pPr>
            <a:r>
              <a:rPr lang="en-US" sz="4000" b="1" dirty="0" smtClean="0"/>
              <a:t>Restore and Erase operation diagrams</a:t>
            </a:r>
            <a:endParaRPr lang="en-US" sz="4000" b="1" dirty="0"/>
          </a:p>
        </p:txBody>
      </p:sp>
      <p:sp>
        <p:nvSpPr>
          <p:cNvPr id="63" name="Rounded Rectangle 753"/>
          <p:cNvSpPr>
            <a:spLocks noChangeArrowheads="1"/>
          </p:cNvSpPr>
          <p:nvPr/>
        </p:nvSpPr>
        <p:spPr bwMode="auto">
          <a:xfrm>
            <a:off x="18605118" y="5471319"/>
            <a:ext cx="12010885" cy="1508760"/>
          </a:xfrm>
          <a:prstGeom prst="roundRect">
            <a:avLst>
              <a:gd name="adj" fmla="val 16667"/>
            </a:avLst>
          </a:prstGeom>
          <a:solidFill>
            <a:schemeClr val="accent2">
              <a:lumMod val="75000"/>
            </a:schemeClr>
          </a:solidFill>
          <a:ln w="19050" algn="ctr">
            <a:noFill/>
            <a:round/>
            <a:headEnd type="none" w="sm" len="sm"/>
            <a:tailEnd type="none" w="sm" len="sm"/>
          </a:ln>
        </p:spPr>
        <p:txBody>
          <a:bodyPr lIns="195938" tIns="97969" rIns="195938" bIns="97969"/>
          <a:lstStyle/>
          <a:p>
            <a:pPr defTabSz="9809563" eaLnBrk="0" hangingPunct="0"/>
            <a:r>
              <a:rPr lang="en-US" sz="6600" b="1" dirty="0" smtClean="0">
                <a:solidFill>
                  <a:schemeClr val="bg1"/>
                </a:solidFill>
              </a:rPr>
              <a:t>Nonvolatile Cell Operation</a:t>
            </a:r>
            <a:endParaRPr lang="en-US" sz="6600" b="1" dirty="0">
              <a:solidFill>
                <a:schemeClr val="bg1"/>
              </a:solidFill>
            </a:endParaRPr>
          </a:p>
        </p:txBody>
      </p:sp>
      <p:pic>
        <p:nvPicPr>
          <p:cNvPr id="72" name="Picture 2"/>
          <p:cNvPicPr>
            <a:picLocks noChangeAspect="1" noChangeArrowheads="1"/>
          </p:cNvPicPr>
          <p:nvPr/>
        </p:nvPicPr>
        <p:blipFill>
          <a:blip r:embed="rId9"/>
          <a:srcRect l="5662" t="4152" r="2897" b="12024"/>
          <a:stretch>
            <a:fillRect/>
          </a:stretch>
        </p:blipFill>
        <p:spPr bwMode="auto">
          <a:xfrm>
            <a:off x="18003596" y="8214519"/>
            <a:ext cx="7928014" cy="5530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" name="Picture 72"/>
          <p:cNvPicPr>
            <a:picLocks noChangeAspect="1" noChangeArrowheads="1"/>
          </p:cNvPicPr>
          <p:nvPr/>
        </p:nvPicPr>
        <p:blipFill>
          <a:blip r:embed="rId10"/>
          <a:srcRect l="2184" t="3571" r="2717" b="3571"/>
          <a:stretch>
            <a:fillRect/>
          </a:stretch>
        </p:blipFill>
        <p:spPr bwMode="auto">
          <a:xfrm>
            <a:off x="26004595" y="8214519"/>
            <a:ext cx="7776730" cy="57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9771" y="22408201"/>
            <a:ext cx="10058400" cy="62096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8056" y="18078909"/>
            <a:ext cx="8246952" cy="28658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7555" y="18369330"/>
            <a:ext cx="3695194" cy="10058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632771" y="39171930"/>
            <a:ext cx="84396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Supported by </a:t>
            </a:r>
            <a:r>
              <a:rPr lang="en-US" sz="3600" dirty="0"/>
              <a:t>NSF Award CNS-0932069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6682" y="10881519"/>
            <a:ext cx="9399928" cy="8801012"/>
          </a:xfrm>
          <a:prstGeom prst="rect">
            <a:avLst/>
          </a:prstGeom>
        </p:spPr>
      </p:pic>
      <p:sp>
        <p:nvSpPr>
          <p:cNvPr id="40" name="Rectangle 1144"/>
          <p:cNvSpPr>
            <a:spLocks noChangeArrowheads="1"/>
          </p:cNvSpPr>
          <p:nvPr/>
        </p:nvSpPr>
        <p:spPr bwMode="auto">
          <a:xfrm>
            <a:off x="34377086" y="25593090"/>
            <a:ext cx="15819120" cy="8052100"/>
          </a:xfrm>
          <a:prstGeom prst="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5400000" scaled="0"/>
          </a:gradFill>
          <a:ln w="12700">
            <a:solidFill>
              <a:schemeClr val="bg2">
                <a:lumMod val="20000"/>
                <a:lumOff val="80000"/>
              </a:schemeClr>
            </a:solidFill>
            <a:miter lim="800000"/>
            <a:headEnd type="none" w="sm" len="sm"/>
            <a:tailEnd type="none" w="sm" len="sm"/>
          </a:ln>
        </p:spPr>
        <p:txBody>
          <a:bodyPr wrap="none" lIns="339603" tIns="169802" rIns="339603" bIns="169802" anchor="ctr"/>
          <a:lstStyle/>
          <a:p>
            <a:endParaRPr lang="en-US"/>
          </a:p>
        </p:txBody>
      </p:sp>
      <p:sp>
        <p:nvSpPr>
          <p:cNvPr id="41" name="Rounded Rectangle 753"/>
          <p:cNvSpPr>
            <a:spLocks noChangeArrowheads="1"/>
          </p:cNvSpPr>
          <p:nvPr/>
        </p:nvSpPr>
        <p:spPr bwMode="auto">
          <a:xfrm>
            <a:off x="35403871" y="24829604"/>
            <a:ext cx="12449729" cy="1508760"/>
          </a:xfrm>
          <a:prstGeom prst="roundRect">
            <a:avLst>
              <a:gd name="adj" fmla="val 16667"/>
            </a:avLst>
          </a:prstGeom>
          <a:solidFill>
            <a:schemeClr val="accent2">
              <a:lumMod val="75000"/>
            </a:schemeClr>
          </a:solidFill>
          <a:ln w="19050" algn="ctr">
            <a:noFill/>
            <a:round/>
            <a:headEnd type="none" w="sm" len="sm"/>
            <a:tailEnd type="none" w="sm" len="sm"/>
          </a:ln>
        </p:spPr>
        <p:txBody>
          <a:bodyPr lIns="339603" tIns="169802" rIns="339603" bIns="169802"/>
          <a:lstStyle/>
          <a:p>
            <a:pPr defTabSz="9809563" eaLnBrk="0" hangingPunct="0"/>
            <a:r>
              <a:rPr lang="en-US" sz="6600" b="1" dirty="0" smtClean="0">
                <a:solidFill>
                  <a:schemeClr val="bg1"/>
                </a:solidFill>
              </a:rPr>
              <a:t>Other Research </a:t>
            </a:r>
            <a:r>
              <a:rPr lang="en-US" sz="6600" b="1" dirty="0" smtClean="0">
                <a:solidFill>
                  <a:schemeClr val="bg1"/>
                </a:solidFill>
              </a:rPr>
              <a:t>Highlights</a:t>
            </a:r>
            <a:endParaRPr lang="en-US" sz="6600" b="1" dirty="0">
              <a:solidFill>
                <a:schemeClr val="bg1"/>
              </a:solidFill>
            </a:endParaRPr>
          </a:p>
        </p:txBody>
      </p:sp>
      <p:sp>
        <p:nvSpPr>
          <p:cNvPr id="42" name="Rectangle 1595"/>
          <p:cNvSpPr>
            <a:spLocks noChangeArrowheads="1"/>
          </p:cNvSpPr>
          <p:nvPr/>
        </p:nvSpPr>
        <p:spPr bwMode="auto">
          <a:xfrm>
            <a:off x="34418996" y="26578719"/>
            <a:ext cx="15735299" cy="7046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lIns="583690" tIns="288900" rIns="583690" bIns="288900"/>
          <a:lstStyle/>
          <a:p>
            <a:pPr marL="636679" indent="-636679" defTabSz="9809563" eaLnBrk="0" hangingPunct="0">
              <a:buFontTx/>
              <a:buChar char="•"/>
            </a:pPr>
            <a:r>
              <a:rPr lang="en-US" sz="4000" b="1" dirty="0" smtClean="0"/>
              <a:t>Hybrid SRAM-DRAM</a:t>
            </a:r>
          </a:p>
          <a:p>
            <a:pPr lvl="1" indent="-636679" defTabSz="9809563" eaLnBrk="0" hangingPunct="0">
              <a:buFontTx/>
              <a:buChar char="–"/>
            </a:pPr>
            <a:r>
              <a:rPr lang="en-US" sz="4000" dirty="0" smtClean="0">
                <a:solidFill>
                  <a:srgbClr val="000000"/>
                </a:solidFill>
              </a:rPr>
              <a:t>Combined SRAM with DRAMs, integrated at cell level</a:t>
            </a:r>
          </a:p>
          <a:p>
            <a:pPr lvl="1" indent="-636679" defTabSz="9809563" eaLnBrk="0" hangingPunct="0">
              <a:buFontTx/>
              <a:buChar char="–"/>
            </a:pPr>
            <a:r>
              <a:rPr lang="en-US" sz="4000" dirty="0" smtClean="0">
                <a:solidFill>
                  <a:srgbClr val="000000"/>
                </a:solidFill>
              </a:rPr>
              <a:t>Enables quick and low energy transfer between the two memory types; increased density vs. SRAM only</a:t>
            </a:r>
          </a:p>
          <a:p>
            <a:pPr lvl="1" indent="-636679" defTabSz="9809563" eaLnBrk="0" hangingPunct="0">
              <a:buFontTx/>
              <a:buChar char="–"/>
            </a:pPr>
            <a:r>
              <a:rPr lang="en-US" sz="4000" dirty="0" smtClean="0">
                <a:solidFill>
                  <a:srgbClr val="000000"/>
                </a:solidFill>
              </a:rPr>
              <a:t>Test circuit was fabricated and tested successfully</a:t>
            </a:r>
            <a:endParaRPr lang="en-US" sz="4000" dirty="0">
              <a:solidFill>
                <a:srgbClr val="000000"/>
              </a:solidFill>
            </a:endParaRPr>
          </a:p>
          <a:p>
            <a:pPr marL="636679" indent="-636679" defTabSz="9809563" eaLnBrk="0" hangingPunct="0">
              <a:buFontTx/>
              <a:buChar char="•"/>
            </a:pPr>
            <a:endParaRPr lang="en-US" sz="4000" b="1" dirty="0" smtClean="0"/>
          </a:p>
          <a:p>
            <a:pPr marL="636679" indent="-636679" defTabSz="9809563" eaLnBrk="0" hangingPunct="0">
              <a:buFontTx/>
              <a:buChar char="•"/>
            </a:pPr>
            <a:r>
              <a:rPr lang="en-US" sz="4000" b="1" dirty="0" smtClean="0"/>
              <a:t>Security functions using unmodified Flash memory</a:t>
            </a:r>
          </a:p>
          <a:p>
            <a:pPr lvl="1" indent="-636679" defTabSz="9809563" eaLnBrk="0" hangingPunct="0">
              <a:buFontTx/>
              <a:buChar char="–"/>
            </a:pPr>
            <a:r>
              <a:rPr lang="en-US" sz="4000" dirty="0">
                <a:solidFill>
                  <a:srgbClr val="000000"/>
                </a:solidFill>
              </a:rPr>
              <a:t>U</a:t>
            </a:r>
            <a:r>
              <a:rPr lang="en-US" sz="4000" dirty="0" smtClean="0">
                <a:solidFill>
                  <a:srgbClr val="000000"/>
                </a:solidFill>
              </a:rPr>
              <a:t>nique </a:t>
            </a:r>
            <a:r>
              <a:rPr lang="en-US" sz="4000" dirty="0" smtClean="0">
                <a:solidFill>
                  <a:srgbClr val="000000"/>
                </a:solidFill>
              </a:rPr>
              <a:t>per-device fingerprints</a:t>
            </a:r>
          </a:p>
          <a:p>
            <a:pPr lvl="1" indent="-636679" defTabSz="9809563" eaLnBrk="0" hangingPunct="0">
              <a:buFontTx/>
              <a:buChar char="–"/>
            </a:pPr>
            <a:r>
              <a:rPr lang="en-US" sz="4000" dirty="0" smtClean="0">
                <a:solidFill>
                  <a:srgbClr val="000000"/>
                </a:solidFill>
              </a:rPr>
              <a:t>True quantum random number generation</a:t>
            </a:r>
          </a:p>
          <a:p>
            <a:pPr lvl="1" indent="-636679" defTabSz="9809563" eaLnBrk="0" hangingPunct="0">
              <a:buFontTx/>
              <a:buChar char="–"/>
            </a:pPr>
            <a:r>
              <a:rPr lang="en-US" sz="4000" dirty="0" smtClean="0">
                <a:solidFill>
                  <a:srgbClr val="000000"/>
                </a:solidFill>
              </a:rPr>
              <a:t>Information </a:t>
            </a:r>
            <a:r>
              <a:rPr lang="en-US" sz="4000" dirty="0" smtClean="0">
                <a:solidFill>
                  <a:srgbClr val="000000"/>
                </a:solidFill>
              </a:rPr>
              <a:t>hiding</a:t>
            </a:r>
            <a:endParaRPr lang="en-US" sz="4000" dirty="0" smtClean="0">
              <a:solidFill>
                <a:srgbClr val="000000"/>
              </a:solidFill>
            </a:endParaRPr>
          </a:p>
          <a:p>
            <a:pPr lvl="1" indent="-636679" defTabSz="9809563" eaLnBrk="0" hangingPunct="0">
              <a:buFontTx/>
              <a:buChar char="–"/>
            </a:pPr>
            <a:endParaRPr lang="en-US" sz="4000" dirty="0">
              <a:solidFill>
                <a:srgbClr val="000000"/>
              </a:solidFill>
            </a:endParaRPr>
          </a:p>
          <a:p>
            <a:pPr marL="636679" indent="-636679" defTabSz="9809563" eaLnBrk="0" hangingPunct="0">
              <a:buFontTx/>
              <a:buChar char="•"/>
            </a:pPr>
            <a:endParaRPr lang="en-US" sz="4000" dirty="0" smtClean="0"/>
          </a:p>
          <a:p>
            <a:pPr indent="-636679" defTabSz="9809563" eaLnBrk="0" hangingPunct="0">
              <a:buFontTx/>
              <a:buChar char="–"/>
            </a:pPr>
            <a:endParaRPr lang="en-US" sz="40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sktop">
  <a:themeElements>
    <a:clrScheme name="Desktop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sk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/>
        </a:defPPr>
      </a:lstStyle>
    </a:txDef>
  </a:objectDefaults>
  <a:extraClrSchemeLst>
    <a:extraClrScheme>
      <a:clrScheme name="Desktop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ktop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ktop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ktop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ktop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ktop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ktop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17225</TotalTime>
  <Pages>1</Pages>
  <Words>377</Words>
  <Application>Microsoft Macintosh PowerPoint</Application>
  <PresentationFormat>Custom</PresentationFormat>
  <Paragraphs>112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Desktop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CSL 2010 visit day poster</dc:title>
  <dc:creator>KK Yu</dc:creator>
  <cp:lastModifiedBy>Ji Kim</cp:lastModifiedBy>
  <cp:revision>445</cp:revision>
  <cp:lastPrinted>2011-07-19T19:30:43Z</cp:lastPrinted>
  <dcterms:created xsi:type="dcterms:W3CDTF">1997-07-22T21:31:40Z</dcterms:created>
  <dcterms:modified xsi:type="dcterms:W3CDTF">2013-10-02T03:08:19Z</dcterms:modified>
</cp:coreProperties>
</file>