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2958" y="522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9CFF-7736-4E74-BB4E-D7796B47551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FEEC6-BEF3-4456-940F-CE9750A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1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FEEC6-BEF3-4456-940F-CE9750A6DF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7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8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6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1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67462-AEA0-B941-A0F3-52FFEBCE0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2B08-6B22-3949-90FA-87FDFEE72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tiff"/><Relationship Id="rId21" Type="http://schemas.openxmlformats.org/officeDocument/2006/relationships/image" Target="../media/image19.png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tiff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tiff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tiff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Konstantinos\Desktop\UPenn\Fall 2014\CPS meeting\nsf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687" y="31078253"/>
            <a:ext cx="1467541" cy="14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3" y="21324150"/>
            <a:ext cx="9140287" cy="448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" name="Picture 1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32" y="25722395"/>
            <a:ext cx="8367169" cy="12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lue_Rectan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467" y="27109929"/>
            <a:ext cx="13425621" cy="11863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49" name="Picture 48" descr="Blue_Rectan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273" y="23766365"/>
            <a:ext cx="13501862" cy="11863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19" name="Rectangle 18"/>
          <p:cNvSpPr/>
          <p:nvPr/>
        </p:nvSpPr>
        <p:spPr>
          <a:xfrm>
            <a:off x="654034" y="6639408"/>
            <a:ext cx="13279685" cy="1055663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_Rectan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6600" cy="4427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14" name="Picture 13" descr="Blue_Rectan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78" y="4877095"/>
            <a:ext cx="13442657" cy="11863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15" name="Picture 14" descr="Blue_Rectan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321" y="4853817"/>
            <a:ext cx="13442657" cy="11863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16" name="Picture 15" descr="Blue_Rectan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4" y="18172675"/>
            <a:ext cx="13442657" cy="11863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6" name="Picture 5" descr="Blue_Rectan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4" y="4853818"/>
            <a:ext cx="13387910" cy="11863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27" name="TextBox 26"/>
          <p:cNvSpPr txBox="1"/>
          <p:nvPr/>
        </p:nvSpPr>
        <p:spPr>
          <a:xfrm>
            <a:off x="2966660" y="5062296"/>
            <a:ext cx="9196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Wireless Control Systems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609256" y="5019249"/>
            <a:ext cx="1127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Opportunistic Scheduling &amp; Power Policy 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408" y="18364945"/>
            <a:ext cx="1325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Power Management for single sensor-actuator systems*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092663" y="27318408"/>
            <a:ext cx="6306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Future Work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80287" y="5085573"/>
            <a:ext cx="10802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Control &amp; Power Policy Design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906273" y="6639407"/>
            <a:ext cx="13501284" cy="1667779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9599841" y="6639407"/>
            <a:ext cx="13432247" cy="2027056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4034" y="19998295"/>
            <a:ext cx="13387910" cy="1243934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4906272" y="25505645"/>
            <a:ext cx="13704823" cy="693199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606467" y="28485578"/>
            <a:ext cx="13425622" cy="233983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31063" y="6902295"/>
            <a:ext cx="12940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Calibri"/>
                <a:cs typeface="Calibri"/>
              </a:rPr>
              <a:t>Control applications in, e.g., smart homes, building/ industrial automation, need to exchange information between sensors, controllers, actuators over wireless channels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1335" y="20310628"/>
            <a:ext cx="1275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Co-design: transmit power policy for sensor &amp; control input policy for controller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4034" y="19536630"/>
            <a:ext cx="957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*ACC’13 Student Best Paper &amp; O. Hugo </a:t>
            </a:r>
            <a:r>
              <a:rPr lang="en-US" sz="2400" dirty="0" err="1" smtClean="0">
                <a:solidFill>
                  <a:srgbClr val="000000"/>
                </a:solidFill>
              </a:rPr>
              <a:t>Schuck</a:t>
            </a:r>
            <a:r>
              <a:rPr lang="en-US" sz="2400" dirty="0" smtClean="0">
                <a:solidFill>
                  <a:srgbClr val="000000"/>
                </a:solidFill>
              </a:rPr>
              <a:t> Best Paper awards, TAC’14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04560" y="9550400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3355597" y="1848092"/>
            <a:ext cx="22964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alibri"/>
                <a:cs typeface="Calibri"/>
              </a:rPr>
              <a:t>Konstantinos Gatsis, Miroslav Pajic, Alejandro Ribeiro, George J. Pappas</a:t>
            </a:r>
            <a:endParaRPr lang="en-US" sz="6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584836" y="321303"/>
            <a:ext cx="28073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Calibri"/>
                <a:cs typeface="Calibri"/>
              </a:rPr>
              <a:t>Optimal Resource Management in Wireless Control Systems</a:t>
            </a:r>
            <a:endParaRPr lang="en-US" sz="8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656805" y="3150960"/>
            <a:ext cx="1957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alibri"/>
                <a:cs typeface="Calibri"/>
              </a:rPr>
              <a:t>Electrical &amp; Systems Engineering, University of Pennsylvania</a:t>
            </a:r>
            <a:endParaRPr lang="en-US" sz="6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29" name="Picture 5" descr="C:\Users\KONSTA~1\AppData\Local\Temp\Rar$DR00.550\penn_logo_noname_white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2" y="1040727"/>
            <a:ext cx="6962358" cy="19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Konstantinos\Desktop\UPenn\Spring 2013\ACC talk\Industry_Tex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91" y="8405069"/>
            <a:ext cx="4249177" cy="351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C:\Users\Konstantinos\Downloads\smart-home_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74" y="8165375"/>
            <a:ext cx="5002365" cy="39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990416" y="15293503"/>
            <a:ext cx="123586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/>
                <a:cs typeface="Calibri"/>
              </a:rPr>
              <a:t>Research goal</a:t>
            </a:r>
            <a:r>
              <a:rPr lang="en-US" sz="2800" dirty="0" smtClean="0">
                <a:latin typeface="Calibri"/>
                <a:cs typeface="Calibri"/>
              </a:rPr>
              <a:t>: Develop techniques for efficient resource management with control performance guarantees and energy awareness, </a:t>
            </a:r>
            <a:r>
              <a:rPr lang="en-US" sz="2800" dirty="0"/>
              <a:t>opportunistically based </a:t>
            </a:r>
            <a:r>
              <a:rPr lang="en-US" sz="2800" dirty="0" smtClean="0"/>
              <a:t>on control </a:t>
            </a:r>
            <a:r>
              <a:rPr lang="en-US" sz="2800" dirty="0"/>
              <a:t>task requirements </a:t>
            </a:r>
            <a:r>
              <a:rPr lang="en-US" sz="2800" dirty="0" smtClean="0"/>
              <a:t>&amp; channel conditions</a:t>
            </a:r>
            <a:endParaRPr lang="en-US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791336" y="27326703"/>
            <a:ext cx="75104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Wireless channel model: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ransmit power and channel fading  </a:t>
            </a:r>
            <a:r>
              <a:rPr lang="en-US" sz="2800" dirty="0" smtClean="0">
                <a:solidFill>
                  <a:srgbClr val="000000"/>
                </a:solidFill>
                <a:cs typeface="Calibri"/>
              </a:rPr>
              <a:t>determine </a:t>
            </a:r>
            <a:r>
              <a:rPr lang="en-US" sz="2800" dirty="0">
                <a:solidFill>
                  <a:srgbClr val="000000"/>
                </a:solidFill>
                <a:cs typeface="Calibri"/>
              </a:rPr>
              <a:t>packet decoding probability </a:t>
            </a:r>
            <a:endParaRPr lang="en-US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epends on error correction code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easured experimentally or in simulation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Channel state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i.i.d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, estimated before transmission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16" y="27326703"/>
            <a:ext cx="47434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69" y="31369352"/>
            <a:ext cx="2028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15155245" y="6902295"/>
            <a:ext cx="130122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/>
                <a:cs typeface="Calibri"/>
              </a:rPr>
              <a:t>Separation principle </a:t>
            </a:r>
            <a:r>
              <a:rPr lang="en-US" sz="2800" dirty="0" smtClean="0">
                <a:latin typeface="Calibri"/>
                <a:cs typeface="Calibri"/>
              </a:rPr>
              <a:t>if power adapts to channel and innovation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/>
                <a:cs typeface="Calibri"/>
              </a:rPr>
              <a:t>Theorem 1</a:t>
            </a:r>
            <a:r>
              <a:rPr lang="en-US" sz="2800" dirty="0" smtClean="0">
                <a:latin typeface="Calibri"/>
                <a:cs typeface="Calibri"/>
              </a:rPr>
              <a:t>: The optimal control policy is given by the standard LQR (solution of discrete-time algebraic </a:t>
            </a:r>
            <a:r>
              <a:rPr lang="en-US" sz="2800" dirty="0" err="1" smtClean="0">
                <a:latin typeface="Calibri"/>
                <a:cs typeface="Calibri"/>
              </a:rPr>
              <a:t>Riccati</a:t>
            </a:r>
            <a:r>
              <a:rPr lang="en-US" sz="2800" dirty="0" smtClean="0">
                <a:latin typeface="Calibri"/>
                <a:cs typeface="Calibri"/>
              </a:rPr>
              <a:t> equation)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/>
                <a:cs typeface="Calibri"/>
              </a:rPr>
              <a:t>Theorem 2</a:t>
            </a:r>
            <a:r>
              <a:rPr lang="en-US" sz="2800" dirty="0" smtClean="0">
                <a:latin typeface="Calibri"/>
                <a:cs typeface="Calibri"/>
              </a:rPr>
              <a:t>: The optimal power policy minimizes average estimation error and power </a:t>
            </a: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     and has the following form for some function R(.)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146938" y="12850310"/>
            <a:ext cx="60258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Higher power if plant away from stability </a:t>
            </a:r>
            <a:r>
              <a:rPr lang="en-US" sz="2800" i="1" dirty="0" smtClean="0">
                <a:latin typeface="Calibri"/>
                <a:cs typeface="Calibri"/>
              </a:rPr>
              <a:t>or</a:t>
            </a:r>
            <a:r>
              <a:rPr lang="en-US" sz="2800" dirty="0" smtClean="0">
                <a:latin typeface="Calibri"/>
                <a:cs typeface="Calibri"/>
              </a:rPr>
              <a:t> channel quality less favorable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Do not transmit if channel adverse </a:t>
            </a:r>
            <a:r>
              <a:rPr lang="en-US" sz="2800" i="1" dirty="0" smtClean="0">
                <a:latin typeface="Calibri"/>
                <a:cs typeface="Calibri"/>
              </a:rPr>
              <a:t>and</a:t>
            </a:r>
            <a:r>
              <a:rPr lang="en-US" sz="2800" dirty="0" smtClean="0">
                <a:latin typeface="Calibri"/>
                <a:cs typeface="Calibri"/>
              </a:rPr>
              <a:t> plant close to stability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Event-triggered for capacity achieving codes</a:t>
            </a:r>
          </a:p>
          <a:p>
            <a:r>
              <a:rPr lang="en-US" sz="2800" dirty="0" smtClean="0">
                <a:latin typeface="Calibri"/>
                <a:cs typeface="Calibri"/>
              </a:rPr>
              <a:t>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856385" y="23974843"/>
            <a:ext cx="13442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Scheduling Over Shared </a:t>
            </a:r>
            <a:r>
              <a:rPr lang="en-US" sz="4400" b="1" dirty="0">
                <a:solidFill>
                  <a:srgbClr val="FFFFFF"/>
                </a:solidFill>
              </a:rPr>
              <a:t>W</a:t>
            </a:r>
            <a:r>
              <a:rPr lang="en-US" sz="4400" b="1" dirty="0" smtClean="0">
                <a:solidFill>
                  <a:srgbClr val="FFFFFF"/>
                </a:solidFill>
              </a:rPr>
              <a:t>ireless </a:t>
            </a:r>
            <a:r>
              <a:rPr lang="en-US" sz="4400" b="1" dirty="0">
                <a:solidFill>
                  <a:srgbClr val="FFFFFF"/>
                </a:solidFill>
              </a:rPr>
              <a:t>C</a:t>
            </a:r>
            <a:r>
              <a:rPr lang="en-US" sz="4400" b="1" dirty="0" smtClean="0">
                <a:solidFill>
                  <a:srgbClr val="FFFFFF"/>
                </a:solidFill>
              </a:rPr>
              <a:t>hannels* 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155245" y="19066165"/>
            <a:ext cx="12820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Power management at receiver </a:t>
            </a:r>
            <a:r>
              <a:rPr lang="en-US" sz="2800" dirty="0"/>
              <a:t>(CDC’13):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/>
              <a:t>Switch to sleep </a:t>
            </a:r>
            <a:r>
              <a:rPr lang="en-US" sz="2800" dirty="0"/>
              <a:t>after </a:t>
            </a:r>
            <a:r>
              <a:rPr lang="en-US" sz="2800" dirty="0" smtClean="0"/>
              <a:t>transmission, duration </a:t>
            </a:r>
            <a:r>
              <a:rPr lang="en-US" sz="2800" dirty="0"/>
              <a:t>adapted to observed channel</a:t>
            </a:r>
          </a:p>
          <a:p>
            <a:pPr marL="457200" indent="-457200" algn="just">
              <a:buFontTx/>
              <a:buChar char="-"/>
            </a:pPr>
            <a:r>
              <a:rPr lang="en-US" sz="2800" dirty="0"/>
              <a:t>Transmission decision upon wake-up adapted to channel and plant </a:t>
            </a:r>
            <a:r>
              <a:rPr lang="en-US" sz="2800" dirty="0" smtClean="0"/>
              <a:t>states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5146938" y="25809626"/>
            <a:ext cx="79207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I</a:t>
            </a:r>
            <a:r>
              <a:rPr lang="en-US" sz="2800" dirty="0" smtClean="0">
                <a:latin typeface="Calibri"/>
                <a:cs typeface="Calibri"/>
              </a:rPr>
              <a:t>ndependent control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  <a:cs typeface="Calibri"/>
              </a:rPr>
              <a:t>Shared wireless medium: channel conditions vary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  <a:cs typeface="Calibri"/>
              </a:rPr>
              <a:t>Scheduling and power adapted to channel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  <a:cs typeface="Calibri"/>
              </a:rPr>
              <a:t>Control performance guarantees </a:t>
            </a:r>
            <a:r>
              <a:rPr lang="en-US" sz="2800" i="1" u="sng" dirty="0" smtClean="0">
                <a:latin typeface="Calibri"/>
                <a:cs typeface="Calibri"/>
              </a:rPr>
              <a:t>for all systems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4906273" y="24983681"/>
            <a:ext cx="957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*ICCPS’14 Best Paper Award Finalist, TAC’14 (submitted)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683" y="25873504"/>
            <a:ext cx="5230757" cy="357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29715319" y="10372763"/>
            <a:ext cx="12793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u="sng" dirty="0" smtClean="0">
                <a:latin typeface="Calibri"/>
                <a:cs typeface="Calibri"/>
              </a:rPr>
              <a:t>All</a:t>
            </a:r>
            <a:r>
              <a:rPr lang="en-US" sz="2800" dirty="0" smtClean="0">
                <a:latin typeface="Calibri"/>
                <a:cs typeface="Calibri"/>
              </a:rPr>
              <a:t> given Lyapunov functions decrease with </a:t>
            </a:r>
            <a:r>
              <a:rPr lang="en-US" sz="2800" i="1" u="sng" dirty="0" smtClean="0">
                <a:latin typeface="Calibri"/>
                <a:cs typeface="Calibri"/>
              </a:rPr>
              <a:t>desired rates</a:t>
            </a:r>
            <a:r>
              <a:rPr lang="en-US" sz="2800" dirty="0" smtClean="0">
                <a:latin typeface="Calibri"/>
                <a:cs typeface="Calibri"/>
              </a:rPr>
              <a:t> at </a:t>
            </a:r>
            <a:r>
              <a:rPr lang="en-US" sz="2800" i="1" u="sng" dirty="0" smtClean="0">
                <a:latin typeface="Calibri"/>
                <a:cs typeface="Calibri"/>
              </a:rPr>
              <a:t>each time</a:t>
            </a:r>
            <a:r>
              <a:rPr lang="en-US" sz="2800" dirty="0" smtClean="0">
                <a:latin typeface="Calibri"/>
                <a:cs typeface="Calibri"/>
              </a:rPr>
              <a:t> step </a:t>
            </a:r>
            <a:r>
              <a:rPr lang="en-US" sz="2800" i="1" u="sng" dirty="0" smtClean="0">
                <a:latin typeface="Calibri"/>
                <a:cs typeface="Calibri"/>
              </a:rPr>
              <a:t>in expectation </a:t>
            </a:r>
            <a:r>
              <a:rPr lang="en-US" sz="2800" dirty="0" smtClean="0">
                <a:latin typeface="Calibri"/>
                <a:cs typeface="Calibri"/>
              </a:rPr>
              <a:t>over channel conditions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i="1" u="sng" dirty="0" smtClean="0">
              <a:latin typeface="Calibri"/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Quadratic V</a:t>
            </a:r>
            <a:r>
              <a:rPr lang="en-US" sz="2800" baseline="-25000" dirty="0" smtClean="0">
                <a:latin typeface="Calibri"/>
                <a:cs typeface="Calibri"/>
              </a:rPr>
              <a:t>i</a:t>
            </a:r>
            <a:r>
              <a:rPr lang="en-US" sz="2800" dirty="0" smtClean="0">
                <a:latin typeface="Calibri"/>
                <a:cs typeface="Calibri"/>
              </a:rPr>
              <a:t>(x</a:t>
            </a:r>
            <a:r>
              <a:rPr lang="en-US" sz="2800" baseline="-25000" dirty="0" smtClean="0">
                <a:latin typeface="Calibri"/>
                <a:cs typeface="Calibri"/>
              </a:rPr>
              <a:t>i</a:t>
            </a:r>
            <a:r>
              <a:rPr lang="en-US" sz="2800" dirty="0" smtClean="0">
                <a:latin typeface="Calibri"/>
                <a:cs typeface="Calibri"/>
              </a:rPr>
              <a:t>): equivalent to expected transmission rate</a:t>
            </a: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783" y="7285598"/>
            <a:ext cx="8452138" cy="27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9749927" y="13821692"/>
            <a:ext cx="56229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If problem is feasible (schedulable), optimal policy can be found offline (known channel distribution) or </a:t>
            </a:r>
            <a:r>
              <a:rPr lang="en-US" sz="2800" i="1" u="sng" dirty="0" smtClean="0">
                <a:latin typeface="Calibri"/>
                <a:cs typeface="Calibri"/>
              </a:rPr>
              <a:t>online</a:t>
            </a:r>
            <a:r>
              <a:rPr lang="en-US" sz="2800" dirty="0" smtClean="0">
                <a:latin typeface="Calibri"/>
                <a:cs typeface="Calibri"/>
              </a:rPr>
              <a:t> (one channel measurement sequence)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Meets control performance and power optimality in the limit </a:t>
            </a:r>
            <a:r>
              <a:rPr lang="en-US" sz="2800" dirty="0" err="1" smtClean="0">
                <a:latin typeface="Calibri"/>
                <a:cs typeface="Calibri"/>
              </a:rPr>
              <a:t>a.s</a:t>
            </a:r>
            <a:r>
              <a:rPr lang="en-US" sz="2800" dirty="0" smtClean="0">
                <a:latin typeface="Calibri"/>
                <a:cs typeface="Calibri"/>
              </a:rPr>
              <a:t>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9801439" y="24912866"/>
            <a:ext cx="7014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Scheduling multiple sensor outputs </a:t>
            </a:r>
            <a:r>
              <a:rPr lang="en-US" sz="2800" dirty="0" smtClean="0">
                <a:latin typeface="Calibri"/>
                <a:cs typeface="Calibri"/>
              </a:rPr>
              <a:t>(CDC’14) of same plant to central controller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S</a:t>
            </a:r>
            <a:r>
              <a:rPr lang="en-US" sz="2800" dirty="0" smtClean="0">
                <a:latin typeface="Calibri"/>
                <a:cs typeface="Calibri"/>
              </a:rPr>
              <a:t>tability if plant is </a:t>
            </a:r>
            <a:r>
              <a:rPr lang="en-US" sz="2800" dirty="0" err="1" smtClean="0">
                <a:latin typeface="Calibri"/>
                <a:cs typeface="Calibri"/>
              </a:rPr>
              <a:t>stabilizable</a:t>
            </a:r>
            <a:r>
              <a:rPr lang="en-US" sz="2800" dirty="0" smtClean="0">
                <a:latin typeface="Calibri"/>
                <a:cs typeface="Calibri"/>
              </a:rPr>
              <a:t> w.r.t. selected Lyapunov function</a:t>
            </a:r>
          </a:p>
        </p:txBody>
      </p:sp>
      <p:pic>
        <p:nvPicPr>
          <p:cNvPr id="92" name="Picture 3" descr="C:\Users\Konstantinos\Desktop\ICCPS presentation\optimal_scheduling.tif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r="6305"/>
          <a:stretch/>
        </p:blipFill>
        <p:spPr bwMode="auto">
          <a:xfrm>
            <a:off x="29868279" y="19472675"/>
            <a:ext cx="4895524" cy="476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C:\Users\Konstantinos\Desktop\ICCPS presentation\power.tif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285"/>
          <a:stretch/>
        </p:blipFill>
        <p:spPr bwMode="auto">
          <a:xfrm>
            <a:off x="36651264" y="17967669"/>
            <a:ext cx="5857084" cy="35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35133120" y="21751006"/>
            <a:ext cx="7552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Schedule </a:t>
            </a:r>
            <a:r>
              <a:rPr lang="en-US" altLang="en-US" sz="2800" dirty="0"/>
              <a:t>“harder” plant under most </a:t>
            </a:r>
            <a:r>
              <a:rPr lang="en-US" altLang="en-US" sz="2800" dirty="0" smtClean="0"/>
              <a:t>conditions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Schedule </a:t>
            </a:r>
            <a:r>
              <a:rPr lang="en-US" altLang="en-US" sz="2800" dirty="0"/>
              <a:t>“easier” plant when its channel quality is much </a:t>
            </a:r>
            <a:r>
              <a:rPr lang="en-US" altLang="en-US" sz="2800" dirty="0" smtClean="0"/>
              <a:t>more favorable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Do </a:t>
            </a:r>
            <a:r>
              <a:rPr lang="en-US" altLang="en-US" sz="2800" dirty="0"/>
              <a:t>not schedule under adverse </a:t>
            </a:r>
            <a:r>
              <a:rPr lang="en-US" altLang="en-US" sz="2800" dirty="0" smtClean="0"/>
              <a:t>channels</a:t>
            </a:r>
            <a:endParaRPr lang="en-US" alt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791334" y="20862618"/>
            <a:ext cx="8455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Goal: minimize joint average control and power costs</a:t>
            </a:r>
          </a:p>
        </p:txBody>
      </p:sp>
      <p:pic>
        <p:nvPicPr>
          <p:cNvPr id="1188" name="Picture 1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253" y="28010229"/>
            <a:ext cx="1459844" cy="4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831063" y="30804431"/>
            <a:ext cx="814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Assumption (sufficient for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stabilizability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):</a:t>
            </a:r>
          </a:p>
        </p:txBody>
      </p:sp>
      <p:pic>
        <p:nvPicPr>
          <p:cNvPr id="1189" name="Picture 16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33" y="31414449"/>
            <a:ext cx="5249918" cy="91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0" name="Picture 16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306" y="7407591"/>
            <a:ext cx="4152754" cy="51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1" name="Picture 16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724" y="7452455"/>
            <a:ext cx="2017987" cy="51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3" name="Picture 16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83" y="8770039"/>
            <a:ext cx="1642817" cy="3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5" name="Picture 17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800" y="9939388"/>
            <a:ext cx="5939600" cy="85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6" name="Picture 17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955" y="11441803"/>
            <a:ext cx="5526638" cy="7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5155245" y="17213470"/>
            <a:ext cx="12154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Optimal R(.) from </a:t>
            </a:r>
            <a:r>
              <a:rPr lang="en-US" sz="2800" dirty="0">
                <a:cs typeface="Calibri"/>
              </a:rPr>
              <a:t>Bellman equation </a:t>
            </a:r>
            <a:r>
              <a:rPr lang="en-US" sz="2800" dirty="0" smtClean="0">
                <a:cs typeface="Calibri"/>
              </a:rPr>
              <a:t>- hard </a:t>
            </a:r>
            <a:r>
              <a:rPr lang="en-US" sz="2800" dirty="0">
                <a:cs typeface="Calibri"/>
              </a:rPr>
              <a:t>to </a:t>
            </a:r>
            <a:r>
              <a:rPr lang="en-US" sz="2800" dirty="0" smtClean="0">
                <a:cs typeface="Calibri"/>
              </a:rPr>
              <a:t>compute:</a:t>
            </a:r>
            <a:endParaRPr lang="en-US" sz="2800" dirty="0">
              <a:cs typeface="Calibri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cs typeface="Calibri"/>
              </a:rPr>
              <a:t>Approximate dynamic </a:t>
            </a:r>
            <a:r>
              <a:rPr lang="en-US" sz="2800" b="1" dirty="0">
                <a:cs typeface="Calibri"/>
              </a:rPr>
              <a:t>programming </a:t>
            </a:r>
            <a:r>
              <a:rPr lang="en-US" sz="2800" dirty="0">
                <a:cs typeface="Calibri"/>
              </a:rPr>
              <a:t>(rollout) </a:t>
            </a:r>
            <a:r>
              <a:rPr lang="en-US" sz="2800" dirty="0" smtClean="0">
                <a:cs typeface="Calibri"/>
              </a:rPr>
              <a:t>to find suboptimal quadratic R(</a:t>
            </a:r>
            <a:r>
              <a:rPr lang="el-GR" sz="2800" dirty="0" smtClean="0">
                <a:cs typeface="Calibri"/>
              </a:rPr>
              <a:t>ε</a:t>
            </a:r>
            <a:r>
              <a:rPr lang="en-US" sz="2800" dirty="0" smtClean="0">
                <a:cs typeface="Calibri"/>
              </a:rPr>
              <a:t>) in closed form</a:t>
            </a: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803" y="20437220"/>
            <a:ext cx="9497005" cy="283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076340" y="12511818"/>
            <a:ext cx="8924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Wireless communication ↔ </a:t>
            </a:r>
            <a:r>
              <a:rPr lang="en-US" sz="2800" dirty="0">
                <a:latin typeface="Calibri"/>
                <a:cs typeface="Calibri"/>
              </a:rPr>
              <a:t>C</a:t>
            </a:r>
            <a:r>
              <a:rPr lang="en-US" sz="2800" dirty="0" smtClean="0">
                <a:latin typeface="Calibri"/>
                <a:cs typeface="Calibri"/>
              </a:rPr>
              <a:t>ontrol performance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cs typeface="Calibri"/>
              </a:rPr>
              <a:t>Power resource limitations (battery-operated devices)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Transmission </a:t>
            </a:r>
            <a:r>
              <a:rPr lang="en-US" sz="2800" dirty="0" smtClean="0">
                <a:latin typeface="Calibri"/>
                <a:cs typeface="Calibri"/>
              </a:rPr>
              <a:t>uncertainties (packet drops, delays, etc.)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Random </a:t>
            </a:r>
            <a:r>
              <a:rPr lang="en-US" sz="2800" dirty="0" smtClean="0">
                <a:latin typeface="Calibri"/>
                <a:cs typeface="Calibri"/>
              </a:rPr>
              <a:t>channel variations (fading)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Shared wireless medium (interferences, scheduling)</a:t>
            </a:r>
          </a:p>
        </p:txBody>
      </p:sp>
      <p:pic>
        <p:nvPicPr>
          <p:cNvPr id="80" name="Picture 5" descr="C:\Users\Konstantinos\Desktop\terraswarm meeting\FEC_colored_simplified.tif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4940"/>
          <a:stretch/>
        </p:blipFill>
        <p:spPr bwMode="auto">
          <a:xfrm>
            <a:off x="21534996" y="12147067"/>
            <a:ext cx="6742795" cy="504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536" y="26312803"/>
            <a:ext cx="8149325" cy="119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765" y="28726208"/>
            <a:ext cx="5195980" cy="4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674" y="30354785"/>
            <a:ext cx="4967975" cy="80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83" y="30307285"/>
            <a:ext cx="4305015" cy="5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9715320" y="6753399"/>
            <a:ext cx="1331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u="sng" dirty="0">
                <a:latin typeface="Calibri"/>
                <a:cs typeface="Calibri"/>
              </a:rPr>
              <a:t>M</a:t>
            </a:r>
            <a:r>
              <a:rPr lang="en-US" sz="2800" i="1" u="sng" dirty="0" smtClean="0">
                <a:latin typeface="Calibri"/>
                <a:cs typeface="Calibri"/>
              </a:rPr>
              <a:t>inimize average power subject to control performance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32416" y="12667861"/>
            <a:ext cx="1302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u="sng" dirty="0" smtClean="0">
                <a:cs typeface="Calibri"/>
              </a:rPr>
              <a:t>Single-time-step</a:t>
            </a:r>
            <a:r>
              <a:rPr lang="en-US" sz="2800" dirty="0" smtClean="0">
                <a:cs typeface="Calibri"/>
              </a:rPr>
              <a:t> scheduling vs.  timing abstractions, sequences, etc. </a:t>
            </a:r>
            <a:endParaRPr lang="en-US" sz="2800" dirty="0"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868279" y="18151635"/>
            <a:ext cx="6319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Calibri"/>
              </a:rPr>
              <a:t>Structure of optimal policy</a:t>
            </a:r>
            <a:r>
              <a:rPr lang="en-US" sz="2800" dirty="0" smtClean="0">
                <a:cs typeface="Calibri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Decentralized power allocation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Opportunistic access scheduling</a:t>
            </a:r>
            <a:endParaRPr lang="en-US" sz="2800" dirty="0"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801439" y="28598040"/>
            <a:ext cx="12706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  <a:cs typeface="Calibri"/>
              </a:rPr>
              <a:t>Decentralized &amp; random channel access mechanisms for wireless control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  <a:cs typeface="Calibri"/>
              </a:rPr>
              <a:t>Design of  control Lyapunov abstractions for resource allocation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  <a:cs typeface="Calibri"/>
              </a:rPr>
              <a:t>Controller &amp; resource management co-design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  <a:cs typeface="Calibri"/>
              </a:rPr>
              <a:t>Resource management for control over wireless multi-node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  <a:cs typeface="Calibri"/>
              </a:rPr>
              <a:t>Cloud resource management for sensing/control applications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090" y="24768229"/>
            <a:ext cx="5470637" cy="200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872" y="11710972"/>
            <a:ext cx="3914855" cy="40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50772" y="31102168"/>
            <a:ext cx="13429442" cy="1415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2231818" y="31113895"/>
            <a:ext cx="10276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Calibri"/>
              </a:rPr>
              <a:t>Acknowledgement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work </a:t>
            </a:r>
            <a:r>
              <a:rPr lang="en-US" sz="2800" dirty="0" smtClean="0"/>
              <a:t>is </a:t>
            </a:r>
            <a:r>
              <a:rPr lang="en-US" sz="2800" dirty="0"/>
              <a:t>supported by the NSF CNS-0931239 </a:t>
            </a:r>
            <a:r>
              <a:rPr lang="en-US" sz="2800" dirty="0" smtClean="0"/>
              <a:t>grant: </a:t>
            </a:r>
            <a:endParaRPr lang="en-US" sz="2800" dirty="0"/>
          </a:p>
          <a:p>
            <a:r>
              <a:rPr lang="en-US" sz="2800" b="1" dirty="0"/>
              <a:t>Quantitative Analysis and Design of Control Networks</a:t>
            </a:r>
            <a:endParaRPr lang="en-US" sz="2800" dirty="0" smtClean="0">
              <a:cs typeface="Calibri"/>
            </a:endParaRPr>
          </a:p>
        </p:txBody>
      </p:sp>
      <p:pic>
        <p:nvPicPr>
          <p:cNvPr id="10" name="Picture 5" descr="C:\Users\Konstantinos\Downloads\Pylon_ds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19" y="8996311"/>
            <a:ext cx="2477072" cy="502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327" y="13457350"/>
            <a:ext cx="7518400" cy="39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589</Words>
  <Application>Microsoft Office PowerPoint</Application>
  <PresentationFormat>Custom</PresentationFormat>
  <Paragraphs>83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Biomedical Library</dc:creator>
  <cp:lastModifiedBy>Konstantinos</cp:lastModifiedBy>
  <cp:revision>721</cp:revision>
  <dcterms:created xsi:type="dcterms:W3CDTF">2011-08-19T15:53:02Z</dcterms:created>
  <dcterms:modified xsi:type="dcterms:W3CDTF">2014-10-20T18:57:28Z</dcterms:modified>
</cp:coreProperties>
</file>