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5"/>
  </p:notesMasterIdLst>
  <p:sldIdLst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BC1B1-615C-492E-B402-BFA322A7D75F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0641D-DFB8-4163-ADE1-C28A9A2C8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Arial" pitchFamily="34" charset="0"/>
              </a:rPr>
              <a:t>Distribution A: Distribution Unlimited --  Approved for Public Release –88ABW-2012-3321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ADF3B-7EFC-4A41-8083-E8BCAC0B1F4E}" type="slidenum">
              <a:rPr lang="en-CA" smtClean="0">
                <a:solidFill>
                  <a:prstClr val="black"/>
                </a:solidFill>
              </a:rPr>
              <a:pPr/>
              <a:t>1</a:t>
            </a:fld>
            <a:endParaRPr lang="en-CA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eg"/><Relationship Id="rId4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2362200"/>
            <a:ext cx="5715000" cy="6096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2D27-4C81-41F1-9789-34469DFF7A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3990-AFFA-46E9-9E0E-20A0BA2640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Integrity Service Excellence"/>
          <p:cNvSpPr txBox="1">
            <a:spLocks noChangeArrowheads="1"/>
          </p:cNvSpPr>
          <p:nvPr userDrawn="1"/>
        </p:nvSpPr>
        <p:spPr bwMode="auto">
          <a:xfrm>
            <a:off x="251520" y="5636096"/>
            <a:ext cx="403244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en-US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Integrity </a:t>
            </a:r>
            <a:r>
              <a:rPr lang="en-US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sym typeface="Wingdings" pitchFamily="2" charset="2"/>
              </a:rPr>
              <a:t> </a:t>
            </a:r>
            <a:r>
              <a:rPr lang="en-US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Service </a:t>
            </a:r>
            <a:r>
              <a:rPr lang="en-US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sym typeface="Wingdings" pitchFamily="2" charset="2"/>
              </a:rPr>
              <a:t> </a:t>
            </a:r>
            <a:r>
              <a:rPr lang="en-US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Excellence</a:t>
            </a:r>
          </a:p>
        </p:txBody>
      </p:sp>
      <p:pic>
        <p:nvPicPr>
          <p:cNvPr id="8" name="Large AFRL Logo" descr="AFRL Shield 1 i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8200" y="3124200"/>
            <a:ext cx="2569176" cy="2534920"/>
          </a:xfrm>
          <a:prstGeom prst="rect">
            <a:avLst/>
          </a:prstGeom>
        </p:spPr>
      </p:pic>
      <p:sp>
        <p:nvSpPr>
          <p:cNvPr id="9" name="Date"/>
          <p:cNvSpPr>
            <a:spLocks noGrp="1"/>
          </p:cNvSpPr>
          <p:nvPr>
            <p:ph sz="half" idx="13" hasCustomPrompt="1"/>
          </p:nvPr>
        </p:nvSpPr>
        <p:spPr>
          <a:xfrm>
            <a:off x="4191000" y="3657600"/>
            <a:ext cx="4495800" cy="533400"/>
          </a:xfrm>
          <a:prstGeom prst="rect">
            <a:avLst/>
          </a:prstGeom>
        </p:spPr>
        <p:txBody>
          <a:bodyPr anchor="ctr" anchorCtr="0"/>
          <a:lstStyle>
            <a:lvl1pPr algn="r">
              <a:buNone/>
              <a:defRPr sz="2000" b="0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sz="2000" b="1">
                <a:latin typeface="Arial" pitchFamily="34" charset="0"/>
                <a:cs typeface="Arial" pitchFamily="34" charset="0"/>
              </a:defRPr>
            </a:lvl3pPr>
            <a:lvl4pPr>
              <a:defRPr sz="1800" b="1">
                <a:latin typeface="Arial" pitchFamily="34" charset="0"/>
                <a:cs typeface="Arial" pitchFamily="34" charset="0"/>
              </a:defRPr>
            </a:lvl4pPr>
            <a:lvl5pPr>
              <a:defRPr sz="1600" b="1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Date: DD MMM YYYY</a:t>
            </a:r>
          </a:p>
        </p:txBody>
      </p:sp>
      <p:sp>
        <p:nvSpPr>
          <p:cNvPr id="10" name="Name, Rank, Office Symbol"/>
          <p:cNvSpPr>
            <a:spLocks noGrp="1"/>
          </p:cNvSpPr>
          <p:nvPr>
            <p:ph sz="half" idx="14" hasCustomPrompt="1"/>
          </p:nvPr>
        </p:nvSpPr>
        <p:spPr>
          <a:xfrm>
            <a:off x="4191000" y="4495800"/>
            <a:ext cx="4495800" cy="1676400"/>
          </a:xfrm>
          <a:prstGeom prst="rect">
            <a:avLst/>
          </a:prstGeom>
        </p:spPr>
        <p:txBody>
          <a:bodyPr anchor="ctr" anchorCtr="0"/>
          <a:lstStyle>
            <a:lvl1pPr algn="r">
              <a:buNone/>
              <a:defRPr sz="2000" b="0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sz="2000" b="1">
                <a:latin typeface="Arial" pitchFamily="34" charset="0"/>
                <a:cs typeface="Arial" pitchFamily="34" charset="0"/>
              </a:defRPr>
            </a:lvl3pPr>
            <a:lvl4pPr>
              <a:defRPr sz="1800" b="1">
                <a:latin typeface="Arial" pitchFamily="34" charset="0"/>
                <a:cs typeface="Arial" pitchFamily="34" charset="0"/>
              </a:defRPr>
            </a:lvl4pPr>
            <a:lvl5pPr>
              <a:defRPr sz="1600" b="1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Name, Rank, Office Symbol,   Air Force Research Laboratory (each on separate lines)</a:t>
            </a:r>
          </a:p>
          <a:p>
            <a:pPr lvl="0"/>
            <a:endParaRPr lang="en-US" dirty="0" smtClean="0"/>
          </a:p>
        </p:txBody>
      </p:sp>
      <p:sp>
        <p:nvSpPr>
          <p:cNvPr id="11" name="Briefing Title"/>
          <p:cNvSpPr>
            <a:spLocks noGrp="1"/>
          </p:cNvSpPr>
          <p:nvPr>
            <p:ph sz="half" idx="2" hasCustomPrompt="1"/>
          </p:nvPr>
        </p:nvSpPr>
        <p:spPr>
          <a:xfrm>
            <a:off x="2895600" y="1295400"/>
            <a:ext cx="5715000" cy="990600"/>
          </a:xfrm>
          <a:prstGeom prst="rect">
            <a:avLst/>
          </a:prstGeom>
        </p:spPr>
        <p:txBody>
          <a:bodyPr anchor="ctr" anchorCtr="0"/>
          <a:lstStyle>
            <a:lvl1pPr algn="r">
              <a:buNone/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sz="2000" b="1">
                <a:latin typeface="Arial" pitchFamily="34" charset="0"/>
                <a:cs typeface="Arial" pitchFamily="34" charset="0"/>
              </a:defRPr>
            </a:lvl3pPr>
            <a:lvl4pPr>
              <a:defRPr sz="1800" b="1">
                <a:latin typeface="Arial" pitchFamily="34" charset="0"/>
                <a:cs typeface="Arial" pitchFamily="34" charset="0"/>
              </a:defRPr>
            </a:lvl4pPr>
            <a:lvl5pPr>
              <a:defRPr sz="1600" b="1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Briefing Title</a:t>
            </a:r>
          </a:p>
        </p:txBody>
      </p:sp>
    </p:spTree>
    <p:extLst>
      <p:ext uri="{BB962C8B-B14F-4D97-AF65-F5344CB8AC3E}">
        <p14:creationId xmlns:p14="http://schemas.microsoft.com/office/powerpoint/2010/main" val="23437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2D27-4C81-41F1-9789-34469DFF7A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3990-AFFA-46E9-9E0E-20A0BA2640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693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Corona Poster Slides_Atonomu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4343400" y="0"/>
            <a:ext cx="48006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27000">
                <a:schemeClr val="tx1"/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14400" y="1219200"/>
            <a:ext cx="7467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62000" y="1219200"/>
            <a:ext cx="762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581400" y="3657600"/>
            <a:ext cx="5562600" cy="1524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27000">
                <a:schemeClr val="tx1"/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581400" y="5181600"/>
            <a:ext cx="5562600" cy="16764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27000">
                <a:schemeClr val="tx1"/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733800" y="2133600"/>
            <a:ext cx="5410200" cy="1524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27000">
                <a:schemeClr val="tx1"/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0167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9"/>
          <p:cNvSpPr txBox="1">
            <a:spLocks noChangeArrowheads="1"/>
          </p:cNvSpPr>
          <p:nvPr userDrawn="1"/>
        </p:nvSpPr>
        <p:spPr bwMode="auto">
          <a:xfrm>
            <a:off x="7315200" y="6565612"/>
            <a:ext cx="1828800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algn="r">
              <a:spcBef>
                <a:spcPct val="50000"/>
              </a:spcBef>
            </a:pPr>
            <a:fld id="{FECCACFC-A1DF-4E05-81FF-9C3E99D1E2C5}" type="slidenum">
              <a:rPr lang="en-US" sz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>
                <a:spcBef>
                  <a:spcPct val="50000"/>
                </a:spcBef>
              </a:pPr>
              <a:t>‹#›</a:t>
            </a:fld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2" descr="AFRL Shield transparent background 1INcopy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077845" y="1443568"/>
            <a:ext cx="4972645" cy="4937760"/>
          </a:xfrm>
          <a:prstGeom prst="rect">
            <a:avLst/>
          </a:prstGeom>
          <a:noFill/>
        </p:spPr>
      </p:pic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187624" y="1"/>
            <a:ext cx="6840760" cy="1052735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b="1"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Questions?</a:t>
            </a:r>
          </a:p>
        </p:txBody>
      </p:sp>
      <p:pic>
        <p:nvPicPr>
          <p:cNvPr id="11" name="Picture 10" descr="AFRL Shiel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008082" y="101133"/>
            <a:ext cx="926366" cy="925188"/>
          </a:xfrm>
          <a:prstGeom prst="rect">
            <a:avLst/>
          </a:prstGeom>
        </p:spPr>
      </p:pic>
      <p:pic>
        <p:nvPicPr>
          <p:cNvPr id="16" name="Picture 8" descr="blue_std"/>
          <p:cNvPicPr>
            <a:picLocks noChangeAspect="1" noChangeArrowheads="1"/>
          </p:cNvPicPr>
          <p:nvPr userDrawn="1"/>
        </p:nvPicPr>
        <p:blipFill>
          <a:blip r:embed="rId4" cstate="print"/>
          <a:srcRect l="14286" r="14286" b="19647"/>
          <a:stretch>
            <a:fillRect/>
          </a:stretch>
        </p:blipFill>
        <p:spPr bwMode="auto">
          <a:xfrm>
            <a:off x="111186" y="70913"/>
            <a:ext cx="1108013" cy="98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73"/>
          <p:cNvSpPr>
            <a:spLocks noChangeArrowheads="1"/>
          </p:cNvSpPr>
          <p:nvPr userDrawn="1"/>
        </p:nvSpPr>
        <p:spPr bwMode="auto">
          <a:xfrm>
            <a:off x="0" y="1079025"/>
            <a:ext cx="9144000" cy="45719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8" name="Picture 2" descr="C:\Users\HectorHA\AppData\Local\Microsoft\Windows\Temporary Internet Files\Content.Outlook\MKL35CXM\AFRL Globe no tag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40600" y="6358259"/>
            <a:ext cx="1226636" cy="4873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597061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81743" y="0"/>
            <a:ext cx="7380514" cy="1143000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80000"/>
              </a:lnSpc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25263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2362200"/>
            <a:ext cx="5715000" cy="6096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2D27-4C81-41F1-9789-34469DFF7A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3990-AFFA-46E9-9E0E-20A0BA2640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Integrity Service Excellence"/>
          <p:cNvSpPr txBox="1">
            <a:spLocks noChangeArrowheads="1"/>
          </p:cNvSpPr>
          <p:nvPr userDrawn="1"/>
        </p:nvSpPr>
        <p:spPr bwMode="auto">
          <a:xfrm>
            <a:off x="251520" y="5636096"/>
            <a:ext cx="403244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en-US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Integrity </a:t>
            </a:r>
            <a:r>
              <a:rPr lang="en-US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sym typeface="Wingdings" pitchFamily="2" charset="2"/>
              </a:rPr>
              <a:t> </a:t>
            </a:r>
            <a:r>
              <a:rPr lang="en-US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Service </a:t>
            </a:r>
            <a:r>
              <a:rPr lang="en-US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sym typeface="Wingdings" pitchFamily="2" charset="2"/>
              </a:rPr>
              <a:t> </a:t>
            </a:r>
            <a:r>
              <a:rPr lang="en-US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Excellence</a:t>
            </a:r>
          </a:p>
        </p:txBody>
      </p:sp>
      <p:pic>
        <p:nvPicPr>
          <p:cNvPr id="8" name="Large AFRL Logo" descr="AFRL Shield 1 i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8200" y="3124200"/>
            <a:ext cx="2569176" cy="2534920"/>
          </a:xfrm>
          <a:prstGeom prst="rect">
            <a:avLst/>
          </a:prstGeom>
        </p:spPr>
      </p:pic>
      <p:sp>
        <p:nvSpPr>
          <p:cNvPr id="9" name="Date"/>
          <p:cNvSpPr>
            <a:spLocks noGrp="1"/>
          </p:cNvSpPr>
          <p:nvPr>
            <p:ph sz="half" idx="13" hasCustomPrompt="1"/>
          </p:nvPr>
        </p:nvSpPr>
        <p:spPr>
          <a:xfrm>
            <a:off x="4191000" y="3657600"/>
            <a:ext cx="4495800" cy="533400"/>
          </a:xfrm>
          <a:prstGeom prst="rect">
            <a:avLst/>
          </a:prstGeom>
        </p:spPr>
        <p:txBody>
          <a:bodyPr anchor="ctr" anchorCtr="0"/>
          <a:lstStyle>
            <a:lvl1pPr algn="r">
              <a:buNone/>
              <a:defRPr sz="2000" b="0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sz="2000" b="1">
                <a:latin typeface="Arial" pitchFamily="34" charset="0"/>
                <a:cs typeface="Arial" pitchFamily="34" charset="0"/>
              </a:defRPr>
            </a:lvl3pPr>
            <a:lvl4pPr>
              <a:defRPr sz="1800" b="1">
                <a:latin typeface="Arial" pitchFamily="34" charset="0"/>
                <a:cs typeface="Arial" pitchFamily="34" charset="0"/>
              </a:defRPr>
            </a:lvl4pPr>
            <a:lvl5pPr>
              <a:defRPr sz="1600" b="1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Date: DD MMM YYYY</a:t>
            </a:r>
          </a:p>
        </p:txBody>
      </p:sp>
      <p:sp>
        <p:nvSpPr>
          <p:cNvPr id="10" name="Name, Rank, Office Symbol"/>
          <p:cNvSpPr>
            <a:spLocks noGrp="1"/>
          </p:cNvSpPr>
          <p:nvPr>
            <p:ph sz="half" idx="14" hasCustomPrompt="1"/>
          </p:nvPr>
        </p:nvSpPr>
        <p:spPr>
          <a:xfrm>
            <a:off x="4191000" y="4495800"/>
            <a:ext cx="4495800" cy="1676400"/>
          </a:xfrm>
          <a:prstGeom prst="rect">
            <a:avLst/>
          </a:prstGeom>
        </p:spPr>
        <p:txBody>
          <a:bodyPr anchor="ctr" anchorCtr="0"/>
          <a:lstStyle>
            <a:lvl1pPr algn="r">
              <a:buNone/>
              <a:defRPr sz="2000" b="0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sz="2000" b="1">
                <a:latin typeface="Arial" pitchFamily="34" charset="0"/>
                <a:cs typeface="Arial" pitchFamily="34" charset="0"/>
              </a:defRPr>
            </a:lvl3pPr>
            <a:lvl4pPr>
              <a:defRPr sz="1800" b="1">
                <a:latin typeface="Arial" pitchFamily="34" charset="0"/>
                <a:cs typeface="Arial" pitchFamily="34" charset="0"/>
              </a:defRPr>
            </a:lvl4pPr>
            <a:lvl5pPr>
              <a:defRPr sz="1600" b="1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Name, Rank, Office Symbol,   Air Force Research Laboratory (each on separate lines)</a:t>
            </a:r>
          </a:p>
          <a:p>
            <a:pPr lvl="0"/>
            <a:endParaRPr lang="en-US" dirty="0" smtClean="0"/>
          </a:p>
        </p:txBody>
      </p:sp>
      <p:sp>
        <p:nvSpPr>
          <p:cNvPr id="11" name="Briefing Title"/>
          <p:cNvSpPr>
            <a:spLocks noGrp="1"/>
          </p:cNvSpPr>
          <p:nvPr>
            <p:ph sz="half" idx="2" hasCustomPrompt="1"/>
          </p:nvPr>
        </p:nvSpPr>
        <p:spPr>
          <a:xfrm>
            <a:off x="2895600" y="1295400"/>
            <a:ext cx="5715000" cy="990600"/>
          </a:xfrm>
          <a:prstGeom prst="rect">
            <a:avLst/>
          </a:prstGeom>
        </p:spPr>
        <p:txBody>
          <a:bodyPr anchor="ctr" anchorCtr="0"/>
          <a:lstStyle>
            <a:lvl1pPr algn="r">
              <a:buNone/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sz="2000" b="1">
                <a:latin typeface="Arial" pitchFamily="34" charset="0"/>
                <a:cs typeface="Arial" pitchFamily="34" charset="0"/>
              </a:defRPr>
            </a:lvl3pPr>
            <a:lvl4pPr>
              <a:defRPr sz="1800" b="1">
                <a:latin typeface="Arial" pitchFamily="34" charset="0"/>
                <a:cs typeface="Arial" pitchFamily="34" charset="0"/>
              </a:defRPr>
            </a:lvl4pPr>
            <a:lvl5pPr>
              <a:defRPr sz="1600" b="1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Briefing Title</a:t>
            </a:r>
          </a:p>
        </p:txBody>
      </p:sp>
    </p:spTree>
    <p:extLst>
      <p:ext uri="{BB962C8B-B14F-4D97-AF65-F5344CB8AC3E}">
        <p14:creationId xmlns:p14="http://schemas.microsoft.com/office/powerpoint/2010/main" val="285559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2D27-4C81-41F1-9789-34469DFF7A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3990-AFFA-46E9-9E0E-20A0BA2640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243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2D27-4C81-41F1-9789-34469DFF7A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3990-AFFA-46E9-9E0E-20A0BA2640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128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2D27-4C81-41F1-9789-34469DFF7A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3990-AFFA-46E9-9E0E-20A0BA2640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099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2D27-4C81-41F1-9789-34469DFF7A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3990-AFFA-46E9-9E0E-20A0BA2640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6346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2D27-4C81-41F1-9789-34469DFF7A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3990-AFFA-46E9-9E0E-20A0BA2640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654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2D27-4C81-41F1-9789-34469DFF7A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3990-AFFA-46E9-9E0E-20A0BA2640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405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3008313" cy="781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4906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1200"/>
            <a:ext cx="3008313" cy="4144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2D27-4C81-41F1-9789-34469DFF7A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3990-AFFA-46E9-9E0E-20A0BA2640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066800" y="0"/>
            <a:ext cx="7086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8501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71599"/>
            <a:ext cx="5486400" cy="3355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2D27-4C81-41F1-9789-34469DFF7A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3990-AFFA-46E9-9E0E-20A0BA2640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066800" y="0"/>
            <a:ext cx="7086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6553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2D27-4C81-41F1-9789-34469DFF7A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3990-AFFA-46E9-9E0E-20A0BA2640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423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2D27-4C81-41F1-9789-34469DFF7A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3990-AFFA-46E9-9E0E-20A0BA2640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7913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Corona Poster Slides_Atonomu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4343400" y="0"/>
            <a:ext cx="48006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27000">
                <a:schemeClr val="tx1"/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14400" y="1219200"/>
            <a:ext cx="7467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62000" y="1219200"/>
            <a:ext cx="762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581400" y="3657600"/>
            <a:ext cx="5562600" cy="1524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27000">
                <a:schemeClr val="tx1"/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581400" y="5181600"/>
            <a:ext cx="5562600" cy="16764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27000">
                <a:schemeClr val="tx1"/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733800" y="2133600"/>
            <a:ext cx="5410200" cy="1524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27000">
                <a:schemeClr val="tx1"/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46785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2D27-4C81-41F1-9789-34469DFF7A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3990-AFFA-46E9-9E0E-20A0BA2640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189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2D27-4C81-41F1-9789-34469DFF7A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3990-AFFA-46E9-9E0E-20A0BA2640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9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2D27-4C81-41F1-9789-34469DFF7A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3990-AFFA-46E9-9E0E-20A0BA2640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368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2D27-4C81-41F1-9789-34469DFF7A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3990-AFFA-46E9-9E0E-20A0BA2640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600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3008313" cy="781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4906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1200"/>
            <a:ext cx="3008313" cy="4144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2D27-4C81-41F1-9789-34469DFF7A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3990-AFFA-46E9-9E0E-20A0BA2640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066800" y="0"/>
            <a:ext cx="7086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278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71599"/>
            <a:ext cx="5486400" cy="3355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2D27-4C81-41F1-9789-34469DFF7A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3990-AFFA-46E9-9E0E-20A0BA2640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066800" y="0"/>
            <a:ext cx="7086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1884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2D27-4C81-41F1-9789-34469DFF7A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3990-AFFA-46E9-9E0E-20A0BA2640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922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0"/>
            <a:ext cx="7086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24840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42D27-4C81-41F1-9789-34469DFF7A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23990-AFFA-46E9-9E0E-20A0BA2640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AFRL Globe Logo" descr="C:\Users\HectorHA\AppData\Local\Microsoft\Windows\Temporary Internet Files\Content.Outlook\MKL35CXM\AFRL Globe no tag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10400" y="6300562"/>
            <a:ext cx="1402948" cy="557438"/>
          </a:xfrm>
          <a:prstGeom prst="rect">
            <a:avLst/>
          </a:prstGeom>
          <a:noFill/>
        </p:spPr>
      </p:pic>
      <p:pic>
        <p:nvPicPr>
          <p:cNvPr id="8" name="Air Force Wings" descr="blue_std"/>
          <p:cNvPicPr>
            <a:picLocks noChangeAspect="1" noChangeArrowheads="1"/>
          </p:cNvPicPr>
          <p:nvPr/>
        </p:nvPicPr>
        <p:blipFill>
          <a:blip r:embed="rId16" cstate="print"/>
          <a:srcRect l="14286" r="14286" b="19647"/>
          <a:stretch>
            <a:fillRect/>
          </a:stretch>
        </p:blipFill>
        <p:spPr bwMode="auto">
          <a:xfrm>
            <a:off x="0" y="152400"/>
            <a:ext cx="1108013" cy="98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Blue Line Under Logos"/>
          <p:cNvSpPr>
            <a:spLocks noChangeArrowheads="1"/>
          </p:cNvSpPr>
          <p:nvPr/>
        </p:nvSpPr>
        <p:spPr bwMode="auto">
          <a:xfrm>
            <a:off x="0" y="1091384"/>
            <a:ext cx="9144000" cy="45719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Small AFRL Shield" descr="AFRL Shield 1 in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8077198" y="100747"/>
            <a:ext cx="914402" cy="90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66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spcAft>
          <a:spcPts val="60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0"/>
            <a:ext cx="7086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24840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42D27-4C81-41F1-9789-34469DFF7A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23990-AFFA-46E9-9E0E-20A0BA2640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AFRL Globe Logo" descr="C:\Users\HectorHA\AppData\Local\Microsoft\Windows\Temporary Internet Files\Content.Outlook\MKL35CXM\AFRL Globe no tag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10400" y="6300562"/>
            <a:ext cx="1402948" cy="557438"/>
          </a:xfrm>
          <a:prstGeom prst="rect">
            <a:avLst/>
          </a:prstGeom>
          <a:noFill/>
        </p:spPr>
      </p:pic>
      <p:pic>
        <p:nvPicPr>
          <p:cNvPr id="8" name="Air Force Wings" descr="blue_std"/>
          <p:cNvPicPr>
            <a:picLocks noChangeAspect="1" noChangeArrowheads="1"/>
          </p:cNvPicPr>
          <p:nvPr/>
        </p:nvPicPr>
        <p:blipFill>
          <a:blip r:embed="rId14" cstate="print"/>
          <a:srcRect l="14286" r="14286" b="19647"/>
          <a:stretch>
            <a:fillRect/>
          </a:stretch>
        </p:blipFill>
        <p:spPr bwMode="auto">
          <a:xfrm>
            <a:off x="0" y="152400"/>
            <a:ext cx="1108013" cy="98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Blue Line Under Logos"/>
          <p:cNvSpPr>
            <a:spLocks noChangeArrowheads="1"/>
          </p:cNvSpPr>
          <p:nvPr/>
        </p:nvSpPr>
        <p:spPr bwMode="auto">
          <a:xfrm>
            <a:off x="0" y="1091384"/>
            <a:ext cx="9144000" cy="45719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Small AFRL Shield" descr="AFRL Shield 1 in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077198" y="100747"/>
            <a:ext cx="914402" cy="902210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524000" y="6324600"/>
            <a:ext cx="5486400" cy="40011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prstClr val="black"/>
                </a:solidFill>
              </a:rPr>
              <a:t>FOR OFFICIAL USE ONLY (FOUO)</a:t>
            </a:r>
            <a:endParaRPr lang="en-US" sz="1000" dirty="0">
              <a:solidFill>
                <a:prstClr val="black"/>
              </a:solidFill>
            </a:endParaRP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Other requests shall be referred to AFRL/RBCC, 2130 8th Street , Wright-Patterson AFB, OH 45433</a:t>
            </a:r>
          </a:p>
        </p:txBody>
      </p:sp>
    </p:spTree>
    <p:extLst>
      <p:ext uri="{BB962C8B-B14F-4D97-AF65-F5344CB8AC3E}">
        <p14:creationId xmlns:p14="http://schemas.microsoft.com/office/powerpoint/2010/main" val="334754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Future Trends of Autonomy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6629400" cy="518160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From single vehicle to cooperative vehicles</a:t>
            </a:r>
          </a:p>
          <a:p>
            <a:pPr lvl="1"/>
            <a:r>
              <a:rPr lang="en-US" dirty="0" smtClean="0"/>
              <a:t>Moving from a lone vehicle to teams of homogeneous or heterogeneous packages</a:t>
            </a:r>
          </a:p>
          <a:p>
            <a:r>
              <a:rPr lang="en-US" dirty="0" smtClean="0"/>
              <a:t>From remote use to integrated operations</a:t>
            </a:r>
          </a:p>
          <a:p>
            <a:pPr lvl="1"/>
            <a:r>
              <a:rPr lang="en-US" dirty="0" smtClean="0"/>
              <a:t>Moving from separate airspace and bases into integrated operations, airspace, and bases</a:t>
            </a:r>
          </a:p>
          <a:p>
            <a:r>
              <a:rPr lang="en-US" dirty="0" smtClean="0"/>
              <a:t>From automated to autonomy</a:t>
            </a:r>
          </a:p>
          <a:p>
            <a:pPr lvl="1"/>
            <a:r>
              <a:rPr lang="en-US" dirty="0" smtClean="0"/>
              <a:t>Dealing with the dynamic and complex environments and reacting to the unpredicted </a:t>
            </a:r>
          </a:p>
          <a:p>
            <a:r>
              <a:rPr lang="en-US" dirty="0" smtClean="0"/>
              <a:t>From single purpose to general purpose</a:t>
            </a:r>
          </a:p>
          <a:p>
            <a:pPr lvl="1"/>
            <a:r>
              <a:rPr lang="en-US" dirty="0" smtClean="0"/>
              <a:t>Moving from a single purpose, i.e. ISR, to multi-purpose next-gen UAS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219200"/>
            <a:ext cx="2209800" cy="151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>
            <a:lum bright="1000" contrast="3000"/>
          </a:blip>
          <a:srcRect/>
          <a:stretch>
            <a:fillRect/>
          </a:stretch>
        </p:blipFill>
        <p:spPr bwMode="auto">
          <a:xfrm>
            <a:off x="6934200" y="2819400"/>
            <a:ext cx="2209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 descr="C:\Users\HinchmJL\Desktop\Pictures\EQ2 Pix\EQ2 2 ship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34200" y="4572000"/>
            <a:ext cx="2209800" cy="165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600200" y="6642556"/>
            <a:ext cx="5760640" cy="215444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prstClr val="black"/>
                </a:solidFill>
                <a:latin typeface="Arial" pitchFamily="34" charset="0"/>
              </a:rPr>
              <a:t>Distribution A: Distribution Unlimited --  Approved for Public Release –</a:t>
            </a:r>
            <a:r>
              <a:rPr lang="en-US" sz="800" b="1" dirty="0">
                <a:solidFill>
                  <a:prstClr val="black"/>
                </a:solidFill>
                <a:latin typeface="Arial" pitchFamily="34" charset="0"/>
              </a:rPr>
              <a:t>88ABW-2012-3321</a:t>
            </a:r>
          </a:p>
        </p:txBody>
      </p:sp>
    </p:spTree>
    <p:extLst>
      <p:ext uri="{BB962C8B-B14F-4D97-AF65-F5344CB8AC3E}">
        <p14:creationId xmlns:p14="http://schemas.microsoft.com/office/powerpoint/2010/main" val="2534744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800600" y="457200"/>
            <a:ext cx="4343400" cy="5668963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Trusted Autonomy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Are my decision trees and state diagrams correct?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Given accurate information, in a known situation, </a:t>
            </a:r>
            <a:r>
              <a:rPr lang="en-US" sz="1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WILL I MAKE THE CORRECT DECISION</a:t>
            </a:r>
            <a:r>
              <a:rPr lang="en-US" sz="1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What about the unexpected?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When I encounter a new situation, </a:t>
            </a:r>
            <a:r>
              <a:rPr lang="en-US" sz="1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WILL I MAKE A SAFE DECISION</a:t>
            </a:r>
            <a:r>
              <a:rPr lang="en-US" sz="1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Can I trust my perception of the situation?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Given the information I have, </a:t>
            </a:r>
            <a:r>
              <a:rPr lang="en-US" sz="1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WHAT ASSURANCE DO I HAVE THAT THE INFORMATION IS CORRECT</a:t>
            </a:r>
            <a:r>
              <a:rPr lang="en-US" sz="1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As I interact with other systems, how prevent undesired emergent behavior?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cap="all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Is there a way to certify this system in a piece-wise fashion</a:t>
            </a:r>
            <a:r>
              <a:rPr lang="en-US" sz="1600" cap="all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1600" cap="all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87888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AFRL_Temp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FRL_Temp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202</Words>
  <Application>Microsoft Office PowerPoint</Application>
  <PresentationFormat>On-screen Show (4:3)</PresentationFormat>
  <Paragraphs>21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AFRL_Temp</vt:lpstr>
      <vt:lpstr>1_AFRL_Temp</vt:lpstr>
      <vt:lpstr>The Future Trends of Autonomy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Trends of Autonomy</dc:title>
  <dc:creator>Jake</dc:creator>
  <cp:lastModifiedBy>Jake</cp:lastModifiedBy>
  <cp:revision>1</cp:revision>
  <dcterms:created xsi:type="dcterms:W3CDTF">2012-10-03T15:14:27Z</dcterms:created>
  <dcterms:modified xsi:type="dcterms:W3CDTF">2012-10-03T15:17:34Z</dcterms:modified>
</cp:coreProperties>
</file>