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5"/>
  </p:notesMasterIdLst>
  <p:sldIdLst>
    <p:sldId id="256" r:id="rId3"/>
    <p:sldId id="278" r:id="rId4"/>
    <p:sldId id="281" r:id="rId5"/>
    <p:sldId id="258" r:id="rId6"/>
    <p:sldId id="257" r:id="rId7"/>
    <p:sldId id="264" r:id="rId8"/>
    <p:sldId id="283" r:id="rId9"/>
    <p:sldId id="279" r:id="rId10"/>
    <p:sldId id="260" r:id="rId11"/>
    <p:sldId id="285" r:id="rId12"/>
    <p:sldId id="284" r:id="rId13"/>
    <p:sldId id="261"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5408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2" d="100"/>
          <a:sy n="92" d="100"/>
        </p:scale>
        <p:origin x="-672" y="-112"/>
      </p:cViewPr>
      <p:guideLst>
        <p:guide orient="horz" pos="2640"/>
        <p:guide pos="2784"/>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20" Type="http://schemas.openxmlformats.org/officeDocument/2006/relationships/tableStyles" Target="tableStyles.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notesMaster" Target="notesMasters/notesMaster1.xml"/><Relationship Id="rId16" Type="http://schemas.openxmlformats.org/officeDocument/2006/relationships/printerSettings" Target="printerSettings/printerSettings1.bin"/><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798E7F0-1D3D-45A5-893B-F681F95B2BA0}" type="datetimeFigureOut">
              <a:rPr lang="en-US" smtClean="0"/>
              <a:t>11/6/14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EF60813-F183-46CB-AD56-700422F80AD6}" type="slidenum">
              <a:rPr lang="en-US" smtClean="0"/>
              <a:t>‹#›</a:t>
            </a:fld>
            <a:endParaRPr lang="en-US"/>
          </a:p>
        </p:txBody>
      </p:sp>
    </p:spTree>
    <p:extLst>
      <p:ext uri="{BB962C8B-B14F-4D97-AF65-F5344CB8AC3E}">
        <p14:creationId xmlns:p14="http://schemas.microsoft.com/office/powerpoint/2010/main" val="11235959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EF60813-F183-46CB-AD56-700422F80AD6}" type="slidenum">
              <a:rPr lang="en-US" smtClean="0"/>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a:xfrm>
            <a:off x="1090613" y="493713"/>
            <a:ext cx="4737100" cy="3554412"/>
          </a:xfrm>
          <a:ln/>
        </p:spPr>
      </p:sp>
      <p:sp>
        <p:nvSpPr>
          <p:cNvPr id="32771" name="Notes Placeholder 2"/>
          <p:cNvSpPr>
            <a:spLocks noGrp="1"/>
          </p:cNvSpPr>
          <p:nvPr>
            <p:ph type="body" idx="1"/>
          </p:nvPr>
        </p:nvSpPr>
        <p:spPr>
          <a:xfrm>
            <a:off x="716507" y="4089998"/>
            <a:ext cx="5483919" cy="468119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nSpc>
                <a:spcPct val="80000"/>
              </a:lnSpc>
            </a:pPr>
            <a:endParaRPr lang="en-US" sz="1300" b="1" dirty="0">
              <a:latin typeface="Palatino Linotype" charset="0"/>
            </a:endParaRPr>
          </a:p>
        </p:txBody>
      </p:sp>
      <p:sp>
        <p:nvSpPr>
          <p:cNvPr id="327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1763">
              <a:defRPr sz="1200">
                <a:solidFill>
                  <a:schemeClr val="tx1"/>
                </a:solidFill>
                <a:latin typeface="Arial" charset="0"/>
                <a:ea typeface="ＭＳ Ｐゴシック" charset="0"/>
                <a:cs typeface="ＭＳ Ｐゴシック" charset="0"/>
              </a:defRPr>
            </a:lvl1pPr>
            <a:lvl2pPr marL="726610" indent="-278508" defTabSz="911763">
              <a:defRPr sz="1200">
                <a:solidFill>
                  <a:schemeClr val="tx1"/>
                </a:solidFill>
                <a:latin typeface="Arial" charset="0"/>
                <a:ea typeface="ＭＳ Ｐゴシック" charset="0"/>
              </a:defRPr>
            </a:lvl2pPr>
            <a:lvl3pPr marL="1118699" indent="-222495" defTabSz="911763">
              <a:defRPr sz="1200">
                <a:solidFill>
                  <a:schemeClr val="tx1"/>
                </a:solidFill>
                <a:latin typeface="Arial" charset="0"/>
                <a:ea typeface="ＭＳ Ｐゴシック" charset="0"/>
              </a:defRPr>
            </a:lvl3pPr>
            <a:lvl4pPr marL="1568356" indent="-222495" defTabSz="911763">
              <a:defRPr sz="1200">
                <a:solidFill>
                  <a:schemeClr val="tx1"/>
                </a:solidFill>
                <a:latin typeface="Arial" charset="0"/>
                <a:ea typeface="ＭＳ Ｐゴシック" charset="0"/>
              </a:defRPr>
            </a:lvl4pPr>
            <a:lvl5pPr marL="2016458" indent="-222495" defTabSz="911763">
              <a:defRPr sz="1200">
                <a:solidFill>
                  <a:schemeClr val="tx1"/>
                </a:solidFill>
                <a:latin typeface="Arial" charset="0"/>
                <a:ea typeface="ＭＳ Ｐゴシック" charset="0"/>
              </a:defRPr>
            </a:lvl5pPr>
            <a:lvl6pPr marL="2464559" indent="-222495" defTabSz="911763" eaLnBrk="0" fontAlgn="base" hangingPunct="0">
              <a:spcBef>
                <a:spcPct val="30000"/>
              </a:spcBef>
              <a:spcAft>
                <a:spcPct val="0"/>
              </a:spcAft>
              <a:defRPr sz="1200">
                <a:solidFill>
                  <a:schemeClr val="tx1"/>
                </a:solidFill>
                <a:latin typeface="Arial" charset="0"/>
                <a:ea typeface="ＭＳ Ｐゴシック" charset="0"/>
              </a:defRPr>
            </a:lvl6pPr>
            <a:lvl7pPr marL="2912661" indent="-222495" defTabSz="911763" eaLnBrk="0" fontAlgn="base" hangingPunct="0">
              <a:spcBef>
                <a:spcPct val="30000"/>
              </a:spcBef>
              <a:spcAft>
                <a:spcPct val="0"/>
              </a:spcAft>
              <a:defRPr sz="1200">
                <a:solidFill>
                  <a:schemeClr val="tx1"/>
                </a:solidFill>
                <a:latin typeface="Arial" charset="0"/>
                <a:ea typeface="ＭＳ Ｐゴシック" charset="0"/>
              </a:defRPr>
            </a:lvl7pPr>
            <a:lvl8pPr marL="3360763" indent="-222495" defTabSz="911763" eaLnBrk="0" fontAlgn="base" hangingPunct="0">
              <a:spcBef>
                <a:spcPct val="30000"/>
              </a:spcBef>
              <a:spcAft>
                <a:spcPct val="0"/>
              </a:spcAft>
              <a:defRPr sz="1200">
                <a:solidFill>
                  <a:schemeClr val="tx1"/>
                </a:solidFill>
                <a:latin typeface="Arial" charset="0"/>
                <a:ea typeface="ＭＳ Ｐゴシック" charset="0"/>
              </a:defRPr>
            </a:lvl8pPr>
            <a:lvl9pPr marL="3808865" indent="-222495" defTabSz="911763" eaLnBrk="0" fontAlgn="base" hangingPunct="0">
              <a:spcBef>
                <a:spcPct val="30000"/>
              </a:spcBef>
              <a:spcAft>
                <a:spcPct val="0"/>
              </a:spcAft>
              <a:defRPr sz="1200">
                <a:solidFill>
                  <a:schemeClr val="tx1"/>
                </a:solidFill>
                <a:latin typeface="Arial" charset="0"/>
                <a:ea typeface="ＭＳ Ｐゴシック" charset="0"/>
              </a:defRPr>
            </a:lvl9pPr>
          </a:lstStyle>
          <a:p>
            <a:fld id="{1CD6E80C-4DE0-6E4F-A841-ADF3DC145379}" type="slidenum">
              <a:rPr lang="en-US"/>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EFD28B8-678F-4F26-B6AC-5DCEFDBC113C}" type="slidenum">
              <a:rPr lang="en-US" smtClean="0">
                <a:solidFill>
                  <a:prstClr val="black"/>
                </a:solidFill>
              </a:rPr>
              <a:pPr/>
              <a:t>4</a:t>
            </a:fld>
            <a:endParaRPr lang="en-US">
              <a:solidFill>
                <a:prstClr val="black"/>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EFD28B8-678F-4F26-B6AC-5DCEFDBC113C}" type="slidenum">
              <a:rPr lang="en-US" smtClean="0"/>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a:ln/>
        </p:spPr>
      </p:sp>
      <p:sp>
        <p:nvSpPr>
          <p:cNvPr id="32771" name="Notes Placeholder 2"/>
          <p:cNvSpPr>
            <a:spLocks noGrp="1"/>
          </p:cNvSpPr>
          <p:nvPr>
            <p:ph type="body" idx="1"/>
          </p:nvPr>
        </p:nvSpPr>
        <p:spPr>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78508" indent="-278508">
              <a:buFontTx/>
              <a:buChar char="•"/>
            </a:pPr>
            <a:r>
              <a:rPr lang="en-US" sz="1600" b="1">
                <a:latin typeface="Palatino Linotype" charset="0"/>
              </a:rPr>
              <a:t>((1) above) In addition to providing systems understanding, engineers  in different areas can play a role in the technology development and/or ((2), above) data processing requirements, etc.</a:t>
            </a:r>
          </a:p>
          <a:p>
            <a:pPr marL="278508" indent="-278508">
              <a:buFontTx/>
              <a:buChar char="•"/>
            </a:pPr>
            <a:r>
              <a:rPr lang="en-US" sz="1600" b="1">
                <a:latin typeface="Palatino Linotype" charset="0"/>
              </a:rPr>
              <a:t>In short, the role of individual partners may be tied to one of the “3 categories” of coverage needed to build the system and/or these partners or others may play other roles vis-à-vis the project. </a:t>
            </a:r>
          </a:p>
          <a:p>
            <a:pPr marL="278508" indent="-278508"/>
            <a:endParaRPr lang="en-US" sz="1600" b="1">
              <a:solidFill>
                <a:srgbClr val="FF0000"/>
              </a:solidFill>
              <a:latin typeface="Palatino Linotype" charset="0"/>
            </a:endParaRPr>
          </a:p>
        </p:txBody>
      </p:sp>
      <p:sp>
        <p:nvSpPr>
          <p:cNvPr id="348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1763">
              <a:defRPr sz="1200">
                <a:solidFill>
                  <a:schemeClr val="tx1"/>
                </a:solidFill>
                <a:latin typeface="Arial" charset="0"/>
                <a:ea typeface="ＭＳ Ｐゴシック" charset="0"/>
                <a:cs typeface="ＭＳ Ｐゴシック" charset="0"/>
              </a:defRPr>
            </a:lvl1pPr>
            <a:lvl2pPr marL="726610" indent="-278508" defTabSz="911763">
              <a:defRPr sz="1200">
                <a:solidFill>
                  <a:schemeClr val="tx1"/>
                </a:solidFill>
                <a:latin typeface="Arial" charset="0"/>
                <a:ea typeface="ＭＳ Ｐゴシック" charset="0"/>
              </a:defRPr>
            </a:lvl2pPr>
            <a:lvl3pPr marL="1118699" indent="-222495" defTabSz="911763">
              <a:defRPr sz="1200">
                <a:solidFill>
                  <a:schemeClr val="tx1"/>
                </a:solidFill>
                <a:latin typeface="Arial" charset="0"/>
                <a:ea typeface="ＭＳ Ｐゴシック" charset="0"/>
              </a:defRPr>
            </a:lvl3pPr>
            <a:lvl4pPr marL="1568356" indent="-222495" defTabSz="911763">
              <a:defRPr sz="1200">
                <a:solidFill>
                  <a:schemeClr val="tx1"/>
                </a:solidFill>
                <a:latin typeface="Arial" charset="0"/>
                <a:ea typeface="ＭＳ Ｐゴシック" charset="0"/>
              </a:defRPr>
            </a:lvl4pPr>
            <a:lvl5pPr marL="2016458" indent="-222495" defTabSz="911763">
              <a:defRPr sz="1200">
                <a:solidFill>
                  <a:schemeClr val="tx1"/>
                </a:solidFill>
                <a:latin typeface="Arial" charset="0"/>
                <a:ea typeface="ＭＳ Ｐゴシック" charset="0"/>
              </a:defRPr>
            </a:lvl5pPr>
            <a:lvl6pPr marL="2464559" indent="-222495" defTabSz="911763" eaLnBrk="0" fontAlgn="base" hangingPunct="0">
              <a:spcBef>
                <a:spcPct val="30000"/>
              </a:spcBef>
              <a:spcAft>
                <a:spcPct val="0"/>
              </a:spcAft>
              <a:defRPr sz="1200">
                <a:solidFill>
                  <a:schemeClr val="tx1"/>
                </a:solidFill>
                <a:latin typeface="Arial" charset="0"/>
                <a:ea typeface="ＭＳ Ｐゴシック" charset="0"/>
              </a:defRPr>
            </a:lvl6pPr>
            <a:lvl7pPr marL="2912661" indent="-222495" defTabSz="911763" eaLnBrk="0" fontAlgn="base" hangingPunct="0">
              <a:spcBef>
                <a:spcPct val="30000"/>
              </a:spcBef>
              <a:spcAft>
                <a:spcPct val="0"/>
              </a:spcAft>
              <a:defRPr sz="1200">
                <a:solidFill>
                  <a:schemeClr val="tx1"/>
                </a:solidFill>
                <a:latin typeface="Arial" charset="0"/>
                <a:ea typeface="ＭＳ Ｐゴシック" charset="0"/>
              </a:defRPr>
            </a:lvl7pPr>
            <a:lvl8pPr marL="3360763" indent="-222495" defTabSz="911763" eaLnBrk="0" fontAlgn="base" hangingPunct="0">
              <a:spcBef>
                <a:spcPct val="30000"/>
              </a:spcBef>
              <a:spcAft>
                <a:spcPct val="0"/>
              </a:spcAft>
              <a:defRPr sz="1200">
                <a:solidFill>
                  <a:schemeClr val="tx1"/>
                </a:solidFill>
                <a:latin typeface="Arial" charset="0"/>
                <a:ea typeface="ＭＳ Ｐゴシック" charset="0"/>
              </a:defRPr>
            </a:lvl8pPr>
            <a:lvl9pPr marL="3808865" indent="-222495" defTabSz="911763" eaLnBrk="0" fontAlgn="base" hangingPunct="0">
              <a:spcBef>
                <a:spcPct val="30000"/>
              </a:spcBef>
              <a:spcAft>
                <a:spcPct val="0"/>
              </a:spcAft>
              <a:defRPr sz="1200">
                <a:solidFill>
                  <a:schemeClr val="tx1"/>
                </a:solidFill>
                <a:latin typeface="Arial" charset="0"/>
                <a:ea typeface="ＭＳ Ｐゴシック" charset="0"/>
              </a:defRPr>
            </a:lvl9pPr>
          </a:lstStyle>
          <a:p>
            <a:fld id="{6AABEC3E-9808-A746-BD63-9BDD291562AC}" type="slidenum">
              <a:rPr lang="en-US"/>
              <a:pPr/>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a:xfrm>
            <a:off x="1114425" y="704850"/>
            <a:ext cx="4573588" cy="3430588"/>
          </a:xfrm>
          <a:ln/>
        </p:spPr>
      </p:sp>
      <p:sp>
        <p:nvSpPr>
          <p:cNvPr id="31747" name="Notes Placeholder 2"/>
          <p:cNvSpPr>
            <a:spLocks noGrp="1"/>
          </p:cNvSpPr>
          <p:nvPr>
            <p:ph type="body" idx="1"/>
          </p:nvPr>
        </p:nvSpPr>
        <p:spPr>
          <a:xfrm>
            <a:off x="687041" y="4305261"/>
            <a:ext cx="5483919" cy="411339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600" b="1" dirty="0" smtClean="0">
                <a:latin typeface="Palatino Linotype" charset="0"/>
              </a:rPr>
              <a:t> </a:t>
            </a:r>
            <a:endParaRPr lang="en-US" sz="1600" b="1" dirty="0">
              <a:latin typeface="Palatino Linotype" charset="0"/>
            </a:endParaRPr>
          </a:p>
        </p:txBody>
      </p:sp>
      <p:sp>
        <p:nvSpPr>
          <p:cNvPr id="31748" name="Slide Number Placeholder 3"/>
          <p:cNvSpPr txBox="1">
            <a:spLocks noGrp="1"/>
          </p:cNvSpPr>
          <p:nvPr/>
        </p:nvSpPr>
        <p:spPr bwMode="auto">
          <a:xfrm>
            <a:off x="3884960" y="8686957"/>
            <a:ext cx="2971490" cy="4554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12" tIns="45706" rIns="91412" bIns="45706" anchor="b"/>
          <a:lstStyle>
            <a:lvl1pPr defTabSz="931863">
              <a:defRPr sz="1200">
                <a:solidFill>
                  <a:schemeClr val="tx1"/>
                </a:solidFill>
                <a:latin typeface="Arial" charset="0"/>
                <a:ea typeface="ＭＳ Ｐゴシック" charset="0"/>
                <a:cs typeface="ＭＳ Ｐゴシック" charset="0"/>
              </a:defRPr>
            </a:lvl1pPr>
            <a:lvl2pPr marL="742950" indent="-285750" defTabSz="931863">
              <a:defRPr sz="1200">
                <a:solidFill>
                  <a:schemeClr val="tx1"/>
                </a:solidFill>
                <a:latin typeface="Arial" charset="0"/>
                <a:ea typeface="ＭＳ Ｐゴシック" charset="0"/>
              </a:defRPr>
            </a:lvl2pPr>
            <a:lvl3pPr marL="1143000" indent="-228600" defTabSz="931863">
              <a:defRPr sz="1200">
                <a:solidFill>
                  <a:schemeClr val="tx1"/>
                </a:solidFill>
                <a:latin typeface="Arial" charset="0"/>
                <a:ea typeface="ＭＳ Ｐゴシック" charset="0"/>
              </a:defRPr>
            </a:lvl3pPr>
            <a:lvl4pPr marL="1600200" indent="-228600" defTabSz="931863">
              <a:defRPr sz="1200">
                <a:solidFill>
                  <a:schemeClr val="tx1"/>
                </a:solidFill>
                <a:latin typeface="Arial" charset="0"/>
                <a:ea typeface="ＭＳ Ｐゴシック" charset="0"/>
              </a:defRPr>
            </a:lvl4pPr>
            <a:lvl5pPr marL="2057400" indent="-228600" defTabSz="931863">
              <a:defRPr sz="1200">
                <a:solidFill>
                  <a:schemeClr val="tx1"/>
                </a:solidFill>
                <a:latin typeface="Arial" charset="0"/>
                <a:ea typeface="ＭＳ Ｐゴシック" charset="0"/>
              </a:defRPr>
            </a:lvl5pPr>
            <a:lvl6pPr marL="2514600" indent="-228600" defTabSz="931863" eaLnBrk="0" fontAlgn="base" hangingPunct="0">
              <a:spcBef>
                <a:spcPct val="30000"/>
              </a:spcBef>
              <a:spcAft>
                <a:spcPct val="0"/>
              </a:spcAft>
              <a:defRPr sz="1200">
                <a:solidFill>
                  <a:schemeClr val="tx1"/>
                </a:solidFill>
                <a:latin typeface="Arial" charset="0"/>
                <a:ea typeface="ＭＳ Ｐゴシック" charset="0"/>
              </a:defRPr>
            </a:lvl6pPr>
            <a:lvl7pPr marL="2971800" indent="-228600" defTabSz="931863" eaLnBrk="0" fontAlgn="base" hangingPunct="0">
              <a:spcBef>
                <a:spcPct val="30000"/>
              </a:spcBef>
              <a:spcAft>
                <a:spcPct val="0"/>
              </a:spcAft>
              <a:defRPr sz="1200">
                <a:solidFill>
                  <a:schemeClr val="tx1"/>
                </a:solidFill>
                <a:latin typeface="Arial" charset="0"/>
                <a:ea typeface="ＭＳ Ｐゴシック" charset="0"/>
              </a:defRPr>
            </a:lvl7pPr>
            <a:lvl8pPr marL="3429000" indent="-228600" defTabSz="931863" eaLnBrk="0" fontAlgn="base" hangingPunct="0">
              <a:spcBef>
                <a:spcPct val="30000"/>
              </a:spcBef>
              <a:spcAft>
                <a:spcPct val="0"/>
              </a:spcAft>
              <a:defRPr sz="1200">
                <a:solidFill>
                  <a:schemeClr val="tx1"/>
                </a:solidFill>
                <a:latin typeface="Arial" charset="0"/>
                <a:ea typeface="ＭＳ Ｐゴシック" charset="0"/>
              </a:defRPr>
            </a:lvl8pPr>
            <a:lvl9pPr marL="3886200" indent="-228600" defTabSz="931863" eaLnBrk="0" fontAlgn="base" hangingPunct="0">
              <a:spcBef>
                <a:spcPct val="30000"/>
              </a:spcBef>
              <a:spcAft>
                <a:spcPct val="0"/>
              </a:spcAft>
              <a:defRPr sz="1200">
                <a:solidFill>
                  <a:schemeClr val="tx1"/>
                </a:solidFill>
                <a:latin typeface="Arial" charset="0"/>
                <a:ea typeface="ＭＳ Ｐゴシック" charset="0"/>
              </a:defRPr>
            </a:lvl9pPr>
          </a:lstStyle>
          <a:p>
            <a:pPr algn="r"/>
            <a:fld id="{F3B138FB-7DCA-E14D-8AE3-817BBC0B8345}" type="slidenum">
              <a:rPr lang="en-US"/>
              <a:pPr algn="r"/>
              <a:t>10</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xfrm>
            <a:off x="1130300" y="660400"/>
            <a:ext cx="4568825" cy="3427413"/>
          </a:xfrm>
          <a:ln/>
        </p:spPr>
      </p:sp>
      <p:sp>
        <p:nvSpPr>
          <p:cNvPr id="30723" name="Notes Placeholder 2"/>
          <p:cNvSpPr>
            <a:spLocks noGrp="1"/>
          </p:cNvSpPr>
          <p:nvPr>
            <p:ph type="body" idx="1"/>
          </p:nvPr>
        </p:nvSpPr>
        <p:spPr>
          <a:xfrm>
            <a:off x="687041" y="4150834"/>
            <a:ext cx="5533547" cy="450648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z="1400" b="1" dirty="0">
              <a:latin typeface="Palatino Linotype" charset="0"/>
            </a:endParaRPr>
          </a:p>
        </p:txBody>
      </p:sp>
      <p:sp>
        <p:nvSpPr>
          <p:cNvPr id="307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1763">
              <a:defRPr sz="1200">
                <a:solidFill>
                  <a:schemeClr val="tx1"/>
                </a:solidFill>
                <a:latin typeface="Arial" charset="0"/>
                <a:ea typeface="ＭＳ Ｐゴシック" charset="0"/>
                <a:cs typeface="ＭＳ Ｐゴシック" charset="0"/>
              </a:defRPr>
            </a:lvl1pPr>
            <a:lvl2pPr marL="726610" indent="-278508" defTabSz="911763">
              <a:defRPr sz="1200">
                <a:solidFill>
                  <a:schemeClr val="tx1"/>
                </a:solidFill>
                <a:latin typeface="Arial" charset="0"/>
                <a:ea typeface="ＭＳ Ｐゴシック" charset="0"/>
              </a:defRPr>
            </a:lvl2pPr>
            <a:lvl3pPr marL="1118699" indent="-222495" defTabSz="911763">
              <a:defRPr sz="1200">
                <a:solidFill>
                  <a:schemeClr val="tx1"/>
                </a:solidFill>
                <a:latin typeface="Arial" charset="0"/>
                <a:ea typeface="ＭＳ Ｐゴシック" charset="0"/>
              </a:defRPr>
            </a:lvl3pPr>
            <a:lvl4pPr marL="1568356" indent="-222495" defTabSz="911763">
              <a:defRPr sz="1200">
                <a:solidFill>
                  <a:schemeClr val="tx1"/>
                </a:solidFill>
                <a:latin typeface="Arial" charset="0"/>
                <a:ea typeface="ＭＳ Ｐゴシック" charset="0"/>
              </a:defRPr>
            </a:lvl4pPr>
            <a:lvl5pPr marL="2016458" indent="-222495" defTabSz="911763">
              <a:defRPr sz="1200">
                <a:solidFill>
                  <a:schemeClr val="tx1"/>
                </a:solidFill>
                <a:latin typeface="Arial" charset="0"/>
                <a:ea typeface="ＭＳ Ｐゴシック" charset="0"/>
              </a:defRPr>
            </a:lvl5pPr>
            <a:lvl6pPr marL="2464559" indent="-222495" defTabSz="911763" eaLnBrk="0" fontAlgn="base" hangingPunct="0">
              <a:spcBef>
                <a:spcPct val="30000"/>
              </a:spcBef>
              <a:spcAft>
                <a:spcPct val="0"/>
              </a:spcAft>
              <a:defRPr sz="1200">
                <a:solidFill>
                  <a:schemeClr val="tx1"/>
                </a:solidFill>
                <a:latin typeface="Arial" charset="0"/>
                <a:ea typeface="ＭＳ Ｐゴシック" charset="0"/>
              </a:defRPr>
            </a:lvl6pPr>
            <a:lvl7pPr marL="2912661" indent="-222495" defTabSz="911763" eaLnBrk="0" fontAlgn="base" hangingPunct="0">
              <a:spcBef>
                <a:spcPct val="30000"/>
              </a:spcBef>
              <a:spcAft>
                <a:spcPct val="0"/>
              </a:spcAft>
              <a:defRPr sz="1200">
                <a:solidFill>
                  <a:schemeClr val="tx1"/>
                </a:solidFill>
                <a:latin typeface="Arial" charset="0"/>
                <a:ea typeface="ＭＳ Ｐゴシック" charset="0"/>
              </a:defRPr>
            </a:lvl7pPr>
            <a:lvl8pPr marL="3360763" indent="-222495" defTabSz="911763" eaLnBrk="0" fontAlgn="base" hangingPunct="0">
              <a:spcBef>
                <a:spcPct val="30000"/>
              </a:spcBef>
              <a:spcAft>
                <a:spcPct val="0"/>
              </a:spcAft>
              <a:defRPr sz="1200">
                <a:solidFill>
                  <a:schemeClr val="tx1"/>
                </a:solidFill>
                <a:latin typeface="Arial" charset="0"/>
                <a:ea typeface="ＭＳ Ｐゴシック" charset="0"/>
              </a:defRPr>
            </a:lvl8pPr>
            <a:lvl9pPr marL="3808865" indent="-222495" defTabSz="911763" eaLnBrk="0" fontAlgn="base" hangingPunct="0">
              <a:spcBef>
                <a:spcPct val="30000"/>
              </a:spcBef>
              <a:spcAft>
                <a:spcPct val="0"/>
              </a:spcAft>
              <a:defRPr sz="1200">
                <a:solidFill>
                  <a:schemeClr val="tx1"/>
                </a:solidFill>
                <a:latin typeface="Arial" charset="0"/>
                <a:ea typeface="ＭＳ Ｐゴシック" charset="0"/>
              </a:defRPr>
            </a:lvl9pPr>
          </a:lstStyle>
          <a:p>
            <a:fld id="{FBCCF03B-6C00-EE46-87CC-C54CFFB03A60}" type="slidenum">
              <a:rPr lang="en-US"/>
              <a:pPr/>
              <a:t>11</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p:spPr>
        <p:txBody>
          <a:bodyPr/>
          <a:lstStyle/>
          <a:p>
            <a:fld id="{8F491638-65D5-466C-ADF4-E81C95DF51CE}" type="slidenum">
              <a:rPr lang="en-US"/>
              <a:pPr/>
              <a:t>12</a:t>
            </a:fld>
            <a:endParaRPr lang="en-US"/>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69206F4-2099-4FF2-92AB-6807680D7A3A}" type="datetimeFigureOut">
              <a:rPr lang="en-US" smtClean="0"/>
              <a:t>11/6/14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07F957-E5BC-41F7-A316-87690B5F941D}"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69206F4-2099-4FF2-92AB-6807680D7A3A}" type="datetimeFigureOut">
              <a:rPr lang="en-US" smtClean="0"/>
              <a:t>11/6/14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07F957-E5BC-41F7-A316-87690B5F941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69206F4-2099-4FF2-92AB-6807680D7A3A}" type="datetimeFigureOut">
              <a:rPr lang="en-US" smtClean="0"/>
              <a:t>11/6/14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07F957-E5BC-41F7-A316-87690B5F941D}"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lgn="ctr">
              <a:defRPr>
                <a:solidFill>
                  <a:srgbClr val="0070C0"/>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6D2F222-6C0B-49AF-B1E2-B10E3A6CC090}" type="datetimeFigureOut">
              <a:rPr lang="en-US" smtClean="0">
                <a:solidFill>
                  <a:prstClr val="black">
                    <a:tint val="75000"/>
                  </a:prstClr>
                </a:solidFill>
              </a:rPr>
              <a:pPr/>
              <a:t>11/6/14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1FF95FB-CBAD-4241-92EA-052A516708E1}" type="slidenum">
              <a:rPr lang="en-US" smtClean="0">
                <a:solidFill>
                  <a:prstClr val="black">
                    <a:tint val="75000"/>
                  </a:prstClr>
                </a:solidFill>
              </a:rPr>
              <a:pPr/>
              <a:t>‹#›</a:t>
            </a:fld>
            <a:endParaRPr lang="en-US">
              <a:solidFill>
                <a:prstClr val="black">
                  <a:tint val="75000"/>
                </a:prstClr>
              </a:solidFil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56D2F222-6C0B-49AF-B1E2-B10E3A6CC090}" type="datetimeFigureOut">
              <a:rPr lang="en-US" smtClean="0">
                <a:solidFill>
                  <a:prstClr val="black">
                    <a:tint val="75000"/>
                  </a:prstClr>
                </a:solidFill>
              </a:rPr>
              <a:pPr/>
              <a:t>11/6/14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1FF95FB-CBAD-4241-92EA-052A516708E1}" type="slidenum">
              <a:rPr lang="en-US" smtClean="0">
                <a:solidFill>
                  <a:prstClr val="black">
                    <a:tint val="75000"/>
                  </a:prstClr>
                </a:solidFill>
              </a:rPr>
              <a:pPr/>
              <a:t>‹#›</a:t>
            </a:fld>
            <a:endParaRPr lang="en-US">
              <a:solidFill>
                <a:prstClr val="black">
                  <a:tint val="75000"/>
                </a:prstClr>
              </a:solidFil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6D2F222-6C0B-49AF-B1E2-B10E3A6CC090}" type="datetimeFigureOut">
              <a:rPr lang="en-US" smtClean="0">
                <a:solidFill>
                  <a:prstClr val="black">
                    <a:tint val="75000"/>
                  </a:prstClr>
                </a:solidFill>
              </a:rPr>
              <a:pPr/>
              <a:t>11/6/14</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E1FF95FB-CBAD-4241-92EA-052A516708E1}" type="slidenum">
              <a:rPr lang="en-US" smtClean="0">
                <a:solidFill>
                  <a:prstClr val="black">
                    <a:tint val="75000"/>
                  </a:prstClr>
                </a:solidFill>
              </a:rPr>
              <a:pPr/>
              <a:t>‹#›</a:t>
            </a:fld>
            <a:endParaRPr lang="en-US">
              <a:solidFill>
                <a:prstClr val="black">
                  <a:tint val="75000"/>
                </a:prstClr>
              </a:solidFil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6D2F222-6C0B-49AF-B1E2-B10E3A6CC090}" type="datetimeFigureOut">
              <a:rPr lang="en-US" smtClean="0">
                <a:solidFill>
                  <a:prstClr val="black">
                    <a:tint val="75000"/>
                  </a:prstClr>
                </a:solidFill>
              </a:rPr>
              <a:pPr/>
              <a:t>11/6/14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1FF95FB-CBAD-4241-92EA-052A516708E1}" type="slidenum">
              <a:rPr lang="en-US" smtClean="0">
                <a:solidFill>
                  <a:prstClr val="black">
                    <a:tint val="75000"/>
                  </a:prstClr>
                </a:solidFill>
              </a:rPr>
              <a:pPr/>
              <a:t>‹#›</a:t>
            </a:fld>
            <a:endParaRPr lang="en-US">
              <a:solidFill>
                <a:prstClr val="black">
                  <a:tint val="75000"/>
                </a:prstClr>
              </a:solidFil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6D2F222-6C0B-49AF-B1E2-B10E3A6CC090}" type="datetimeFigureOut">
              <a:rPr lang="en-US" smtClean="0">
                <a:solidFill>
                  <a:prstClr val="black">
                    <a:tint val="75000"/>
                  </a:prstClr>
                </a:solidFill>
              </a:rPr>
              <a:pPr/>
              <a:t>11/6/14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E1FF95FB-CBAD-4241-92EA-052A516708E1}" type="slidenum">
              <a:rPr lang="en-US" smtClean="0">
                <a:solidFill>
                  <a:prstClr val="black">
                    <a:tint val="75000"/>
                  </a:prstClr>
                </a:solidFill>
              </a:rPr>
              <a:pPr/>
              <a:t>‹#›</a:t>
            </a:fld>
            <a:endParaRPr lang="en-US">
              <a:solidFill>
                <a:prstClr val="black">
                  <a:tint val="75000"/>
                </a:prstClr>
              </a:solidFil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6D2F222-6C0B-49AF-B1E2-B10E3A6CC090}" type="datetimeFigureOut">
              <a:rPr lang="en-US" smtClean="0">
                <a:solidFill>
                  <a:prstClr val="black">
                    <a:tint val="75000"/>
                  </a:prstClr>
                </a:solidFill>
              </a:rPr>
              <a:pPr/>
              <a:t>11/6/14</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E1FF95FB-CBAD-4241-92EA-052A516708E1}" type="slidenum">
              <a:rPr lang="en-US" smtClean="0">
                <a:solidFill>
                  <a:prstClr val="black">
                    <a:tint val="75000"/>
                  </a:prstClr>
                </a:solidFill>
              </a:rPr>
              <a:pPr/>
              <a:t>‹#›</a:t>
            </a:fld>
            <a:endParaRPr lang="en-US">
              <a:solidFill>
                <a:prstClr val="black">
                  <a:tint val="75000"/>
                </a:prstClr>
              </a:solidFil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6D2F222-6C0B-49AF-B1E2-B10E3A6CC090}" type="datetimeFigureOut">
              <a:rPr lang="en-US" smtClean="0">
                <a:solidFill>
                  <a:prstClr val="black">
                    <a:tint val="75000"/>
                  </a:prstClr>
                </a:solidFill>
              </a:rPr>
              <a:pPr/>
              <a:t>11/6/14</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E1FF95FB-CBAD-4241-92EA-052A516708E1}" type="slidenum">
              <a:rPr lang="en-US" smtClean="0">
                <a:solidFill>
                  <a:prstClr val="black">
                    <a:tint val="75000"/>
                  </a:prstClr>
                </a:solidFill>
              </a:rPr>
              <a:pPr/>
              <a:t>‹#›</a:t>
            </a:fld>
            <a:endParaRPr lang="en-US">
              <a:solidFill>
                <a:prstClr val="black">
                  <a:tint val="75000"/>
                </a:prstClr>
              </a:solidFil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D2F222-6C0B-49AF-B1E2-B10E3A6CC090}" type="datetimeFigureOut">
              <a:rPr lang="en-US" smtClean="0">
                <a:solidFill>
                  <a:prstClr val="black">
                    <a:tint val="75000"/>
                  </a:prstClr>
                </a:solidFill>
              </a:rPr>
              <a:pPr/>
              <a:t>11/6/14</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E1FF95FB-CBAD-4241-92EA-052A516708E1}" type="slidenum">
              <a:rPr lang="en-US" smtClean="0">
                <a:solidFill>
                  <a:prstClr val="black">
                    <a:tint val="75000"/>
                  </a:prstClr>
                </a:solidFill>
              </a:rPr>
              <a:pPr/>
              <a:t>‹#›</a:t>
            </a:fld>
            <a:endParaRPr lang="en-US">
              <a:solidFill>
                <a:prstClr val="black">
                  <a:tint val="75000"/>
                </a:prstClr>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69206F4-2099-4FF2-92AB-6807680D7A3A}" type="datetimeFigureOut">
              <a:rPr lang="en-US" smtClean="0"/>
              <a:t>11/6/14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07F957-E5BC-41F7-A316-87690B5F941D}" type="slidenum">
              <a:rPr lang="en-US" smtClean="0"/>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6D2F222-6C0B-49AF-B1E2-B10E3A6CC090}" type="datetimeFigureOut">
              <a:rPr lang="en-US" smtClean="0">
                <a:solidFill>
                  <a:prstClr val="black">
                    <a:tint val="75000"/>
                  </a:prstClr>
                </a:solidFill>
              </a:rPr>
              <a:pPr/>
              <a:t>11/6/14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E1FF95FB-CBAD-4241-92EA-052A516708E1}" type="slidenum">
              <a:rPr lang="en-US" smtClean="0">
                <a:solidFill>
                  <a:prstClr val="black">
                    <a:tint val="75000"/>
                  </a:prstClr>
                </a:solidFill>
              </a:rPr>
              <a:pPr/>
              <a:t>‹#›</a:t>
            </a:fld>
            <a:endParaRPr lang="en-US">
              <a:solidFill>
                <a:prstClr val="black">
                  <a:tint val="75000"/>
                </a:prstClr>
              </a:solidFil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6D2F222-6C0B-49AF-B1E2-B10E3A6CC090}" type="datetimeFigureOut">
              <a:rPr lang="en-US" smtClean="0">
                <a:solidFill>
                  <a:prstClr val="black">
                    <a:tint val="75000"/>
                  </a:prstClr>
                </a:solidFill>
              </a:rPr>
              <a:pPr/>
              <a:t>11/6/14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E1FF95FB-CBAD-4241-92EA-052A516708E1}" type="slidenum">
              <a:rPr lang="en-US" smtClean="0">
                <a:solidFill>
                  <a:prstClr val="black">
                    <a:tint val="75000"/>
                  </a:prstClr>
                </a:solidFill>
              </a:rPr>
              <a:pPr/>
              <a:t>‹#›</a:t>
            </a:fld>
            <a:endParaRPr lang="en-US">
              <a:solidFill>
                <a:prstClr val="black">
                  <a:tint val="75000"/>
                </a:prstClr>
              </a:solidFil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6D2F222-6C0B-49AF-B1E2-B10E3A6CC090}" type="datetimeFigureOut">
              <a:rPr lang="en-US" smtClean="0">
                <a:solidFill>
                  <a:prstClr val="black">
                    <a:tint val="75000"/>
                  </a:prstClr>
                </a:solidFill>
              </a:rPr>
              <a:pPr/>
              <a:t>11/6/14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1FF95FB-CBAD-4241-92EA-052A516708E1}" type="slidenum">
              <a:rPr lang="en-US" smtClean="0">
                <a:solidFill>
                  <a:prstClr val="black">
                    <a:tint val="75000"/>
                  </a:prstClr>
                </a:solidFill>
              </a:rPr>
              <a:pPr/>
              <a:t>‹#›</a:t>
            </a:fld>
            <a:endParaRPr lang="en-US">
              <a:solidFill>
                <a:prstClr val="black">
                  <a:tint val="75000"/>
                </a:prstClr>
              </a:solidFil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6D2F222-6C0B-49AF-B1E2-B10E3A6CC090}" type="datetimeFigureOut">
              <a:rPr lang="en-US" smtClean="0">
                <a:solidFill>
                  <a:prstClr val="black">
                    <a:tint val="75000"/>
                  </a:prstClr>
                </a:solidFill>
              </a:rPr>
              <a:pPr/>
              <a:t>11/6/14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1FF95FB-CBAD-4241-92EA-052A516708E1}" type="slidenum">
              <a:rPr lang="en-US" smtClean="0">
                <a:solidFill>
                  <a:prstClr val="black">
                    <a:tint val="75000"/>
                  </a:prstClr>
                </a:solidFill>
              </a:rPr>
              <a:pPr/>
              <a:t>‹#›</a:t>
            </a:fld>
            <a:endParaRPr lang="en-US">
              <a:solidFill>
                <a:prstClr val="black">
                  <a:tint val="75000"/>
                </a:prstClr>
              </a:solidFill>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44563" y="166688"/>
            <a:ext cx="7989887" cy="63817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558800" y="1511300"/>
            <a:ext cx="4038600" cy="44243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49800" y="1511300"/>
            <a:ext cx="4038600" cy="44243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xmlns:p14="http://schemas.microsoft.com/office/powerpoint/2010/mai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69206F4-2099-4FF2-92AB-6807680D7A3A}" type="datetimeFigureOut">
              <a:rPr lang="en-US" smtClean="0"/>
              <a:t>11/6/14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07F957-E5BC-41F7-A316-87690B5F941D}"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69206F4-2099-4FF2-92AB-6807680D7A3A}" type="datetimeFigureOut">
              <a:rPr lang="en-US" smtClean="0"/>
              <a:t>11/6/14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07F957-E5BC-41F7-A316-87690B5F941D}"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69206F4-2099-4FF2-92AB-6807680D7A3A}" type="datetimeFigureOut">
              <a:rPr lang="en-US" smtClean="0"/>
              <a:t>11/6/14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407F957-E5BC-41F7-A316-87690B5F941D}"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69206F4-2099-4FF2-92AB-6807680D7A3A}" type="datetimeFigureOut">
              <a:rPr lang="en-US" smtClean="0"/>
              <a:t>11/6/14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407F957-E5BC-41F7-A316-87690B5F941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69206F4-2099-4FF2-92AB-6807680D7A3A}" type="datetimeFigureOut">
              <a:rPr lang="en-US" smtClean="0"/>
              <a:t>11/6/14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407F957-E5BC-41F7-A316-87690B5F941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69206F4-2099-4FF2-92AB-6807680D7A3A}" type="datetimeFigureOut">
              <a:rPr lang="en-US" smtClean="0"/>
              <a:t>11/6/14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07F957-E5BC-41F7-A316-87690B5F941D}"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69206F4-2099-4FF2-92AB-6807680D7A3A}" type="datetimeFigureOut">
              <a:rPr lang="en-US" smtClean="0"/>
              <a:t>11/6/14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07F957-E5BC-41F7-A316-87690B5F941D}"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Relationship Id="rId14" Type="http://schemas.openxmlformats.org/officeDocument/2006/relationships/theme" Target="../theme/theme2.xml"/><Relationship Id="rId15" Type="http://schemas.openxmlformats.org/officeDocument/2006/relationships/image" Target="../media/image1.jpeg"/><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2ndaryV3.jpg"/>
          <p:cNvPicPr>
            <a:picLocks noChangeAspect="1"/>
          </p:cNvPicPr>
          <p:nvPr userDrawn="1"/>
        </p:nvPicPr>
        <p:blipFill>
          <a:blip r:embed="rId13" cstate="print"/>
          <a:srcRect/>
          <a:stretch>
            <a:fillRect/>
          </a:stretch>
        </p:blipFill>
        <p:spPr bwMode="auto">
          <a:xfrm>
            <a:off x="0" y="0"/>
            <a:ext cx="9144000" cy="6858000"/>
          </a:xfrm>
          <a:prstGeom prst="rect">
            <a:avLst/>
          </a:prstGeom>
          <a:noFill/>
          <a:ln w="9525">
            <a:noFill/>
            <a:miter lim="800000"/>
            <a:headEnd/>
            <a:tailEnd/>
          </a:ln>
        </p:spPr>
      </p:pic>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9206F4-2099-4FF2-92AB-6807680D7A3A}" type="datetimeFigureOut">
              <a:rPr lang="en-US" smtClean="0"/>
              <a:t>11/6/14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07F957-E5BC-41F7-A316-87690B5F941D}"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3600" b="1" kern="1200">
          <a:solidFill>
            <a:srgbClr val="454082"/>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2ndaryV3.jpg"/>
          <p:cNvPicPr>
            <a:picLocks noChangeAspect="1"/>
          </p:cNvPicPr>
          <p:nvPr userDrawn="1"/>
        </p:nvPicPr>
        <p:blipFill>
          <a:blip r:embed="rId15" cstate="print"/>
          <a:srcRect/>
          <a:stretch>
            <a:fillRect/>
          </a:stretch>
        </p:blipFill>
        <p:spPr bwMode="auto">
          <a:xfrm>
            <a:off x="0" y="0"/>
            <a:ext cx="9144000" cy="6858000"/>
          </a:xfrm>
          <a:prstGeom prst="rect">
            <a:avLst/>
          </a:prstGeom>
          <a:noFill/>
          <a:ln w="9525">
            <a:noFill/>
            <a:miter lim="800000"/>
            <a:headEnd/>
            <a:tailEnd/>
          </a:ln>
        </p:spPr>
      </p:pic>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6D2F222-6C0B-49AF-B1E2-B10E3A6CC090}" type="datetimeFigureOut">
              <a:rPr lang="en-US" smtClean="0">
                <a:solidFill>
                  <a:prstClr val="black">
                    <a:tint val="75000"/>
                  </a:prstClr>
                </a:solidFill>
              </a:rPr>
              <a:pPr/>
              <a:t>11/6/14</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1FF95FB-CBAD-4241-92EA-052A516708E1}" type="slidenum">
              <a:rPr lang="en-US" smtClean="0">
                <a:solidFill>
                  <a:prstClr val="black">
                    <a:tint val="75000"/>
                  </a:prstClr>
                </a:solidFill>
              </a:rPr>
              <a:pPr/>
              <a:t>‹#›</a:t>
            </a:fld>
            <a:endParaRPr lang="en-US">
              <a:solidFill>
                <a:prstClr val="black">
                  <a:tint val="75000"/>
                </a:prstClr>
              </a:solidFill>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ctr" defTabSz="914400" rtl="0" eaLnBrk="1" latinLnBrk="0" hangingPunct="1">
        <a:spcBef>
          <a:spcPct val="0"/>
        </a:spcBef>
        <a:buNone/>
        <a:defRPr sz="3600" b="0" kern="1200">
          <a:solidFill>
            <a:schemeClr val="tx2"/>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sz="2600" kern="120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2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4" Type="http://schemas.openxmlformats.org/officeDocument/2006/relationships/image" Target="../media/image4.png"/><Relationship Id="rId5" Type="http://schemas.openxmlformats.org/officeDocument/2006/relationships/image" Target="../media/image5.png"/><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4" Type="http://schemas.openxmlformats.org/officeDocument/2006/relationships/image" Target="../media/image8.png"/><Relationship Id="rId1" Type="http://schemas.openxmlformats.org/officeDocument/2006/relationships/slideLayout" Target="../slideLayouts/slideLayout19.xml"/><Relationship Id="rId2" Type="http://schemas.openxmlformats.org/officeDocument/2006/relationships/image" Target="../media/image6.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image" Target="../media/image9.png"/><Relationship Id="rId3"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772400" cy="1470025"/>
          </a:xfrm>
        </p:spPr>
        <p:txBody>
          <a:bodyPr/>
          <a:lstStyle/>
          <a:p>
            <a:r>
              <a:rPr lang="en-US" dirty="0"/>
              <a:t>Partnership </a:t>
            </a:r>
            <a:r>
              <a:rPr lang="en-US" dirty="0" smtClean="0"/>
              <a:t>For </a:t>
            </a:r>
            <a:r>
              <a:rPr lang="en-US" dirty="0"/>
              <a:t>Innovation: </a:t>
            </a:r>
            <a:r>
              <a:rPr lang="en-US" dirty="0" smtClean="0"/>
              <a:t/>
            </a:r>
            <a:br>
              <a:rPr lang="en-US" dirty="0" smtClean="0"/>
            </a:br>
            <a:r>
              <a:rPr lang="en-US" dirty="0" smtClean="0"/>
              <a:t>Broadening </a:t>
            </a:r>
            <a:r>
              <a:rPr lang="en-US" dirty="0"/>
              <a:t>Innovation Capacity</a:t>
            </a:r>
          </a:p>
        </p:txBody>
      </p:sp>
      <p:sp>
        <p:nvSpPr>
          <p:cNvPr id="3" name="Subtitle 2"/>
          <p:cNvSpPr>
            <a:spLocks noGrp="1"/>
          </p:cNvSpPr>
          <p:nvPr>
            <p:ph type="subTitle" idx="1"/>
          </p:nvPr>
        </p:nvSpPr>
        <p:spPr>
          <a:xfrm>
            <a:off x="1447800" y="3657600"/>
            <a:ext cx="6400800" cy="1981200"/>
          </a:xfrm>
        </p:spPr>
        <p:txBody>
          <a:bodyPr>
            <a:normAutofit/>
          </a:bodyPr>
          <a:lstStyle/>
          <a:p>
            <a:r>
              <a:rPr lang="en-US" sz="2800" dirty="0"/>
              <a:t>Gurdip Singh</a:t>
            </a:r>
          </a:p>
          <a:p>
            <a:r>
              <a:rPr lang="en-US" sz="2800" dirty="0"/>
              <a:t>CISE Computer and </a:t>
            </a:r>
            <a:r>
              <a:rPr lang="en-US" sz="2800"/>
              <a:t>Network </a:t>
            </a:r>
            <a:r>
              <a:rPr lang="en-US" sz="2800" smtClean="0"/>
              <a:t>Systems</a:t>
            </a:r>
            <a:endParaRPr lang="en-US" sz="2800" dirty="0"/>
          </a:p>
          <a:p>
            <a:r>
              <a:rPr lang="en-US" sz="2800" dirty="0"/>
              <a:t>National Science Foundation</a:t>
            </a:r>
          </a:p>
          <a:p>
            <a:endParaRPr lang="en-US" sz="2600" dirty="0"/>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idx="4294967295"/>
          </p:nvPr>
        </p:nvSpPr>
        <p:spPr>
          <a:xfrm>
            <a:off x="1447800" y="177800"/>
            <a:ext cx="7239000" cy="1187450"/>
          </a:xfrm>
        </p:spPr>
        <p:txBody>
          <a:bodyPr/>
          <a:lstStyle/>
          <a:p>
            <a:r>
              <a:rPr lang="en-US" sz="3600">
                <a:solidFill>
                  <a:srgbClr val="000099"/>
                </a:solidFill>
                <a:latin typeface="Palatino Linotype" charset="0"/>
              </a:rPr>
              <a:t>Solicitation: NSF 14-610</a:t>
            </a:r>
            <a:r>
              <a:rPr lang="en-US" sz="3200">
                <a:latin typeface="Palatino Linotype" charset="0"/>
              </a:rPr>
              <a:t/>
            </a:r>
            <a:br>
              <a:rPr lang="en-US" sz="3200">
                <a:latin typeface="Palatino Linotype" charset="0"/>
              </a:rPr>
            </a:br>
            <a:r>
              <a:rPr lang="en-US" sz="3200">
                <a:solidFill>
                  <a:srgbClr val="000099"/>
                </a:solidFill>
                <a:latin typeface="Palatino Linotype" charset="0"/>
              </a:rPr>
              <a:t>Key Facts</a:t>
            </a:r>
          </a:p>
        </p:txBody>
      </p:sp>
      <p:sp>
        <p:nvSpPr>
          <p:cNvPr id="8195" name="Content Placeholder 3"/>
          <p:cNvSpPr>
            <a:spLocks noGrp="1"/>
          </p:cNvSpPr>
          <p:nvPr>
            <p:ph idx="4294967295"/>
          </p:nvPr>
        </p:nvSpPr>
        <p:spPr>
          <a:xfrm>
            <a:off x="457200" y="1350963"/>
            <a:ext cx="8229600" cy="5307012"/>
          </a:xfrm>
        </p:spPr>
        <p:txBody>
          <a:bodyPr/>
          <a:lstStyle/>
          <a:p>
            <a:pPr eaLnBrk="1" hangingPunct="1"/>
            <a:r>
              <a:rPr lang="en-US" sz="2200" dirty="0">
                <a:latin typeface="Palatino Linotype" charset="0"/>
              </a:rPr>
              <a:t>Letter of Intent (LOI) required:  </a:t>
            </a:r>
            <a:r>
              <a:rPr lang="en-US" sz="2200" b="1" dirty="0">
                <a:latin typeface="Palatino Linotype" charset="0"/>
              </a:rPr>
              <a:t>December 3, 2014</a:t>
            </a:r>
          </a:p>
          <a:p>
            <a:pPr eaLnBrk="1" hangingPunct="1"/>
            <a:r>
              <a:rPr lang="en-US" sz="2200" dirty="0">
                <a:latin typeface="Palatino Linotype" charset="0"/>
              </a:rPr>
              <a:t>Full proposal submission deadline: </a:t>
            </a:r>
            <a:r>
              <a:rPr lang="en-US" sz="2200" b="1" dirty="0">
                <a:latin typeface="Palatino Linotype" charset="0"/>
              </a:rPr>
              <a:t>January 28, 2015</a:t>
            </a:r>
          </a:p>
          <a:p>
            <a:pPr eaLnBrk="1" hangingPunct="1"/>
            <a:r>
              <a:rPr lang="en-US" sz="2200" dirty="0">
                <a:latin typeface="Palatino Linotype" charset="0"/>
              </a:rPr>
              <a:t>Awards: up to $1,000,000/3-year </a:t>
            </a:r>
            <a:r>
              <a:rPr lang="en-US" sz="2200" dirty="0">
                <a:solidFill>
                  <a:srgbClr val="000000"/>
                </a:solidFill>
                <a:latin typeface="Palatino Linotype" charset="0"/>
              </a:rPr>
              <a:t>duration</a:t>
            </a:r>
          </a:p>
          <a:p>
            <a:pPr lvl="1" eaLnBrk="1" hangingPunct="1"/>
            <a:r>
              <a:rPr lang="en-US" sz="2000" dirty="0">
                <a:solidFill>
                  <a:srgbClr val="000000"/>
                </a:solidFill>
                <a:latin typeface="Palatino Linotype" charset="0"/>
              </a:rPr>
              <a:t>Estimated: 10 awards</a:t>
            </a:r>
          </a:p>
          <a:p>
            <a:pPr lvl="1"/>
            <a:r>
              <a:rPr lang="en-US" sz="2000" dirty="0">
                <a:latin typeface="Palatino Linotype" charset="0"/>
              </a:rPr>
              <a:t>Anticipated funding: $10,000,000</a:t>
            </a:r>
          </a:p>
          <a:p>
            <a:r>
              <a:rPr lang="en-US" sz="2200" dirty="0">
                <a:latin typeface="Palatino Linotype" charset="0"/>
              </a:rPr>
              <a:t>Submission restrictions:</a:t>
            </a:r>
          </a:p>
          <a:p>
            <a:pPr lvl="1"/>
            <a:r>
              <a:rPr lang="en-US" sz="2000" dirty="0">
                <a:latin typeface="Palatino Linotype" charset="0"/>
              </a:rPr>
              <a:t>One (1) </a:t>
            </a:r>
            <a:r>
              <a:rPr lang="en-US" sz="2000" u="sng" dirty="0">
                <a:latin typeface="Palatino Linotype" charset="0"/>
              </a:rPr>
              <a:t>submission opportunity/year</a:t>
            </a:r>
            <a:r>
              <a:rPr lang="en-US" sz="2000" dirty="0">
                <a:latin typeface="Palatino Linotype" charset="0"/>
              </a:rPr>
              <a:t> </a:t>
            </a:r>
          </a:p>
          <a:p>
            <a:pPr lvl="1"/>
            <a:r>
              <a:rPr lang="en-US" sz="2000" u="sng" dirty="0">
                <a:latin typeface="Palatino Linotype" charset="0"/>
              </a:rPr>
              <a:t>Two (2) proposals per institution</a:t>
            </a:r>
            <a:r>
              <a:rPr lang="en-US" sz="2000" dirty="0">
                <a:latin typeface="Palatino Linotype" charset="0"/>
              </a:rPr>
              <a:t>, each proposal, respectively, pursuant to its own LOI .</a:t>
            </a:r>
            <a:r>
              <a:rPr lang="en-US" sz="2000" u="sng" dirty="0">
                <a:latin typeface="Palatino Linotype" charset="0"/>
              </a:rPr>
              <a:t> </a:t>
            </a:r>
          </a:p>
          <a:p>
            <a:pPr lvl="1"/>
            <a:r>
              <a:rPr lang="en-US" sz="2000" u="sng" dirty="0">
                <a:latin typeface="Palatino Linotype" charset="0"/>
              </a:rPr>
              <a:t>Principal Investigator (PI) </a:t>
            </a:r>
            <a:r>
              <a:rPr lang="en-US" sz="2000" dirty="0">
                <a:latin typeface="Palatino Linotype" charset="0"/>
              </a:rPr>
              <a:t> who proposes</a:t>
            </a:r>
          </a:p>
          <a:p>
            <a:pPr lvl="2"/>
            <a:r>
              <a:rPr lang="en-US" sz="1800" dirty="0">
                <a:latin typeface="Palatino Linotype" charset="0"/>
              </a:rPr>
              <a:t>Cannot be concurrently a PI on an active award from the NSF PFI:BIC program</a:t>
            </a:r>
          </a:p>
          <a:p>
            <a:pPr lvl="2"/>
            <a:r>
              <a:rPr lang="en-US" sz="1800" dirty="0">
                <a:latin typeface="Palatino Linotype" charset="0"/>
              </a:rPr>
              <a:t>PI cannot submit both to the PFI:BIC and to the PFI:AIR program for funding with FY 2015 </a:t>
            </a:r>
            <a:r>
              <a:rPr lang="en-US" sz="1800" dirty="0" smtClean="0">
                <a:latin typeface="Palatino Linotype" charset="0"/>
              </a:rPr>
              <a:t>fund</a:t>
            </a:r>
            <a:endParaRPr lang="en-US" sz="1800" dirty="0">
              <a:latin typeface="Palatino Linotype" charset="0"/>
            </a:endParaRPr>
          </a:p>
          <a:p>
            <a:pPr lvl="1"/>
            <a:endParaRPr lang="en-US" sz="1800" b="1" dirty="0">
              <a:latin typeface="Palatino Linotype" charset="0"/>
            </a:endParaRPr>
          </a:p>
          <a:p>
            <a:pPr lvl="1"/>
            <a:endParaRPr lang="en-US" sz="1000" dirty="0">
              <a:latin typeface="Palatino Linotype" charset="0"/>
            </a:endParaRPr>
          </a:p>
          <a:p>
            <a:endParaRPr lang="en-US" sz="1800" dirty="0">
              <a:latin typeface="Palatino Linotype" charset="0"/>
            </a:endParaRPr>
          </a:p>
          <a:p>
            <a:pPr lvl="1"/>
            <a:endParaRPr lang="en-US" sz="1400" dirty="0">
              <a:latin typeface="Palatino Linotype" charset="0"/>
            </a:endParaRPr>
          </a:p>
          <a:p>
            <a:pPr lvl="1"/>
            <a:endParaRPr lang="en-US" sz="1400" dirty="0">
              <a:latin typeface="Palatino Linotype" charset="0"/>
            </a:endParaRPr>
          </a:p>
          <a:p>
            <a:pPr lvl="1">
              <a:buFont typeface="Arial" charset="0"/>
              <a:buNone/>
            </a:pPr>
            <a:endParaRPr lang="en-US" sz="2000" dirty="0">
              <a:latin typeface="Palatino Linotype" charset="0"/>
            </a:endParaRPr>
          </a:p>
        </p:txBody>
      </p:sp>
      <p:sp>
        <p:nvSpPr>
          <p:cNvPr id="8197" name="Slide Number Placeholder 7"/>
          <p:cNvSpPr txBox="1">
            <a:spLocks noGrp="1"/>
          </p:cNvSpPr>
          <p:nvPr/>
        </p:nvSpPr>
        <p:spPr bwMode="auto">
          <a:xfrm>
            <a:off x="65532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sz="3200">
                <a:solidFill>
                  <a:schemeClr val="tx1"/>
                </a:solidFill>
                <a:latin typeface="Calibri" charset="0"/>
                <a:ea typeface="ＭＳ Ｐゴシック" charset="0"/>
                <a:cs typeface="ＭＳ Ｐゴシック" charset="0"/>
              </a:defRPr>
            </a:lvl1pPr>
            <a:lvl2pPr>
              <a:defRPr sz="2800">
                <a:solidFill>
                  <a:schemeClr val="tx1"/>
                </a:solidFill>
                <a:latin typeface="Calibri" charset="0"/>
                <a:ea typeface="ＭＳ Ｐゴシック" charset="0"/>
              </a:defRPr>
            </a:lvl2pPr>
            <a:lvl3pPr>
              <a:defRPr sz="2400">
                <a:solidFill>
                  <a:schemeClr val="tx1"/>
                </a:solidFill>
                <a:latin typeface="Calibri" charset="0"/>
                <a:ea typeface="ＭＳ Ｐゴシック" charset="0"/>
              </a:defRPr>
            </a:lvl3pPr>
            <a:lvl4pPr>
              <a:defRPr sz="2000">
                <a:solidFill>
                  <a:schemeClr val="tx1"/>
                </a:solidFill>
                <a:latin typeface="Calibri" charset="0"/>
                <a:ea typeface="ＭＳ Ｐゴシック" charset="0"/>
              </a:defRPr>
            </a:lvl4pPr>
            <a:lvl5pPr>
              <a:defRPr sz="2000">
                <a:solidFill>
                  <a:schemeClr val="tx1"/>
                </a:solidFill>
                <a:latin typeface="Calibri" charset="0"/>
                <a:ea typeface="ＭＳ Ｐゴシック" charset="0"/>
              </a:defRPr>
            </a:lvl5pPr>
            <a:lvl6pPr eaLnBrk="0" fontAlgn="base" hangingPunct="0">
              <a:spcAft>
                <a:spcPct val="0"/>
              </a:spcAft>
              <a:buFont typeface="Arial" charset="0"/>
              <a:buChar char="»"/>
              <a:defRPr sz="2000">
                <a:solidFill>
                  <a:schemeClr val="tx1"/>
                </a:solidFill>
                <a:latin typeface="Calibri" charset="0"/>
                <a:ea typeface="ＭＳ Ｐゴシック" charset="0"/>
              </a:defRPr>
            </a:lvl6pPr>
            <a:lvl7pPr eaLnBrk="0" fontAlgn="base" hangingPunct="0">
              <a:spcAft>
                <a:spcPct val="0"/>
              </a:spcAft>
              <a:buFont typeface="Arial" charset="0"/>
              <a:buChar char="»"/>
              <a:defRPr sz="2000">
                <a:solidFill>
                  <a:schemeClr val="tx1"/>
                </a:solidFill>
                <a:latin typeface="Calibri" charset="0"/>
                <a:ea typeface="ＭＳ Ｐゴシック" charset="0"/>
              </a:defRPr>
            </a:lvl7pPr>
            <a:lvl8pPr eaLnBrk="0" fontAlgn="base" hangingPunct="0">
              <a:spcAft>
                <a:spcPct val="0"/>
              </a:spcAft>
              <a:buFont typeface="Arial" charset="0"/>
              <a:buChar char="»"/>
              <a:defRPr sz="2000">
                <a:solidFill>
                  <a:schemeClr val="tx1"/>
                </a:solidFill>
                <a:latin typeface="Calibri" charset="0"/>
                <a:ea typeface="ＭＳ Ｐゴシック" charset="0"/>
              </a:defRPr>
            </a:lvl8pPr>
            <a:lvl9pPr eaLnBrk="0" fontAlgn="base" hangingPunct="0">
              <a:spcAft>
                <a:spcPct val="0"/>
              </a:spcAft>
              <a:buFont typeface="Arial" charset="0"/>
              <a:buChar char="»"/>
              <a:defRPr sz="2000">
                <a:solidFill>
                  <a:schemeClr val="tx1"/>
                </a:solidFill>
                <a:latin typeface="Calibri" charset="0"/>
                <a:ea typeface="ＭＳ Ｐゴシック" charset="0"/>
              </a:defRPr>
            </a:lvl9pPr>
          </a:lstStyle>
          <a:p>
            <a:pPr algn="r"/>
            <a:fld id="{7D088906-7C3E-6C43-AFDB-83BD2433B0FB}" type="slidenum">
              <a:rPr lang="en-US" sz="1200">
                <a:solidFill>
                  <a:srgbClr val="898989"/>
                </a:solidFill>
                <a:latin typeface="Arial" charset="0"/>
              </a:rPr>
              <a:pPr algn="r"/>
              <a:t>10</a:t>
            </a:fld>
            <a:endParaRPr lang="en-US" sz="1200">
              <a:solidFill>
                <a:srgbClr val="898989"/>
              </a:solidFill>
              <a:latin typeface="Arial" charset="0"/>
            </a:endParaRPr>
          </a:p>
        </p:txBody>
      </p:sp>
    </p:spTree>
    <p:extLst>
      <p:ext uri="{BB962C8B-B14F-4D97-AF65-F5344CB8AC3E}">
        <p14:creationId xmlns:p14="http://schemas.microsoft.com/office/powerpoint/2010/main" val="199137326"/>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US">
                <a:solidFill>
                  <a:srgbClr val="000099"/>
                </a:solidFill>
                <a:latin typeface="Palatino Linotype" charset="0"/>
              </a:rPr>
              <a:t>Cognizant Program Officers</a:t>
            </a:r>
          </a:p>
        </p:txBody>
      </p:sp>
      <p:sp>
        <p:nvSpPr>
          <p:cNvPr id="7171" name="Content Placeholder 2"/>
          <p:cNvSpPr>
            <a:spLocks noGrp="1"/>
          </p:cNvSpPr>
          <p:nvPr>
            <p:ph idx="1"/>
          </p:nvPr>
        </p:nvSpPr>
        <p:spPr>
          <a:xfrm>
            <a:off x="457200" y="1333500"/>
            <a:ext cx="8229600" cy="4945063"/>
          </a:xfrm>
        </p:spPr>
        <p:txBody>
          <a:bodyPr/>
          <a:lstStyle/>
          <a:p>
            <a:endParaRPr lang="en-US" sz="2200">
              <a:latin typeface="Palatino Linotype" charset="0"/>
            </a:endParaRPr>
          </a:p>
          <a:p>
            <a:r>
              <a:rPr lang="en-US" sz="2200">
                <a:latin typeface="Palatino Linotype" charset="0"/>
              </a:rPr>
              <a:t>Sara B. Nerlove, ENG/IIP/PFI:BIC, Program Director, telephone: (703) 292-7077, email: snerlove@nsf.gov </a:t>
            </a:r>
          </a:p>
          <a:p>
            <a:r>
              <a:rPr lang="en-US" sz="2200">
                <a:latin typeface="Palatino Linotype" charset="0"/>
              </a:rPr>
              <a:t>Alexandra Medina-Borja, ENG/OAD, telephone: (703) 292-7557, email: amedinab@nsf.gov </a:t>
            </a:r>
          </a:p>
          <a:p>
            <a:r>
              <a:rPr lang="en-US" sz="2200">
                <a:latin typeface="Palatino Linotype" charset="0"/>
              </a:rPr>
              <a:t>Gurdip Singh, CISE, telephone: (703) 292-8950, email: gsingh@nsf.gov </a:t>
            </a:r>
          </a:p>
          <a:p>
            <a:r>
              <a:rPr lang="en-US" sz="2200">
                <a:latin typeface="Palatino Linotype" charset="0"/>
              </a:rPr>
              <a:t>Chris Paredis, ENG/CMMI, telephone: (703) 292-2241, email: cparedis@nsf.gov </a:t>
            </a:r>
          </a:p>
          <a:p>
            <a:r>
              <a:rPr lang="en-US" sz="2200">
                <a:latin typeface="Palatino Linotype" charset="0"/>
              </a:rPr>
              <a:t>Leon Esterowitz, ENG/CBET, telephone: (703) 292-7942, email: lesterow@nsf.gov </a:t>
            </a:r>
          </a:p>
          <a:p>
            <a:r>
              <a:rPr lang="en-US" sz="2200">
                <a:latin typeface="Palatino Linotype" charset="0"/>
              </a:rPr>
              <a:t>Alexander Leonessa, ENG/CBET, telephone: (703) 292-2678, email: aleoness@nsf.gov </a:t>
            </a:r>
          </a:p>
          <a:p>
            <a:endParaRPr lang="en-US" sz="2400">
              <a:latin typeface="Calibri" charset="0"/>
            </a:endParaRPr>
          </a:p>
          <a:p>
            <a:endParaRPr lang="en-US" sz="2600">
              <a:latin typeface="Palatino Linotype" charset="0"/>
            </a:endParaRPr>
          </a:p>
          <a:p>
            <a:pPr marL="457200" lvl="1" indent="0">
              <a:buFont typeface="Arial" charset="0"/>
              <a:buNone/>
            </a:pPr>
            <a:endParaRPr lang="en-US">
              <a:latin typeface="Palatino Linotype" charset="0"/>
            </a:endParaRPr>
          </a:p>
        </p:txBody>
      </p:sp>
      <p:sp>
        <p:nvSpPr>
          <p:cNvPr id="4" name="Footer Placeholder 3"/>
          <p:cNvSpPr>
            <a:spLocks noGrp="1"/>
          </p:cNvSpPr>
          <p:nvPr>
            <p:ph type="ftr" sz="quarter" idx="11"/>
          </p:nvPr>
        </p:nvSpPr>
        <p:spPr/>
        <p:txBody>
          <a:bodyPr/>
          <a:lstStyle/>
          <a:p>
            <a:pPr>
              <a:defRPr/>
            </a:pPr>
            <a:r>
              <a:rPr lang="en-US" smtClean="0"/>
              <a:t>Industrial Innovation &amp; Partnerships</a:t>
            </a:r>
            <a:endParaRPr lang="en-US"/>
          </a:p>
        </p:txBody>
      </p:sp>
      <p:sp>
        <p:nvSpPr>
          <p:cNvPr id="7173"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Calibri" charset="0"/>
                <a:ea typeface="ＭＳ Ｐゴシック" charset="0"/>
                <a:cs typeface="ＭＳ Ｐゴシック" charset="0"/>
              </a:defRPr>
            </a:lvl1pPr>
            <a:lvl2pPr>
              <a:defRPr sz="2800">
                <a:solidFill>
                  <a:schemeClr val="tx1"/>
                </a:solidFill>
                <a:latin typeface="Calibri" charset="0"/>
                <a:ea typeface="ＭＳ Ｐゴシック" charset="0"/>
              </a:defRPr>
            </a:lvl2pPr>
            <a:lvl3pPr>
              <a:defRPr sz="2400">
                <a:solidFill>
                  <a:schemeClr val="tx1"/>
                </a:solidFill>
                <a:latin typeface="Calibri" charset="0"/>
                <a:ea typeface="ＭＳ Ｐゴシック" charset="0"/>
              </a:defRPr>
            </a:lvl3pPr>
            <a:lvl4pPr>
              <a:defRPr sz="2000">
                <a:solidFill>
                  <a:schemeClr val="tx1"/>
                </a:solidFill>
                <a:latin typeface="Calibri" charset="0"/>
                <a:ea typeface="ＭＳ Ｐゴシック" charset="0"/>
              </a:defRPr>
            </a:lvl4pPr>
            <a:lvl5pPr>
              <a:defRPr sz="2000">
                <a:solidFill>
                  <a:schemeClr val="tx1"/>
                </a:solidFill>
                <a:latin typeface="Calibri" charset="0"/>
                <a:ea typeface="ＭＳ Ｐゴシック" charset="0"/>
              </a:defRPr>
            </a:lvl5pPr>
            <a:lvl6pPr eaLnBrk="0" fontAlgn="base" hangingPunct="0">
              <a:spcAft>
                <a:spcPct val="0"/>
              </a:spcAft>
              <a:buFont typeface="Arial" charset="0"/>
              <a:buChar char="»"/>
              <a:defRPr sz="2000">
                <a:solidFill>
                  <a:schemeClr val="tx1"/>
                </a:solidFill>
                <a:latin typeface="Calibri" charset="0"/>
                <a:ea typeface="ＭＳ Ｐゴシック" charset="0"/>
              </a:defRPr>
            </a:lvl6pPr>
            <a:lvl7pPr eaLnBrk="0" fontAlgn="base" hangingPunct="0">
              <a:spcAft>
                <a:spcPct val="0"/>
              </a:spcAft>
              <a:buFont typeface="Arial" charset="0"/>
              <a:buChar char="»"/>
              <a:defRPr sz="2000">
                <a:solidFill>
                  <a:schemeClr val="tx1"/>
                </a:solidFill>
                <a:latin typeface="Calibri" charset="0"/>
                <a:ea typeface="ＭＳ Ｐゴシック" charset="0"/>
              </a:defRPr>
            </a:lvl7pPr>
            <a:lvl8pPr eaLnBrk="0" fontAlgn="base" hangingPunct="0">
              <a:spcAft>
                <a:spcPct val="0"/>
              </a:spcAft>
              <a:buFont typeface="Arial" charset="0"/>
              <a:buChar char="»"/>
              <a:defRPr sz="2000">
                <a:solidFill>
                  <a:schemeClr val="tx1"/>
                </a:solidFill>
                <a:latin typeface="Calibri" charset="0"/>
                <a:ea typeface="ＭＳ Ｐゴシック" charset="0"/>
              </a:defRPr>
            </a:lvl8pPr>
            <a:lvl9pPr eaLnBrk="0" fontAlgn="base" hangingPunct="0">
              <a:spcAft>
                <a:spcPct val="0"/>
              </a:spcAft>
              <a:buFont typeface="Arial" charset="0"/>
              <a:buChar char="»"/>
              <a:defRPr sz="2000">
                <a:solidFill>
                  <a:schemeClr val="tx1"/>
                </a:solidFill>
                <a:latin typeface="Calibri" charset="0"/>
                <a:ea typeface="ＭＳ Ｐゴシック" charset="0"/>
              </a:defRPr>
            </a:lvl9pPr>
          </a:lstStyle>
          <a:p>
            <a:fld id="{63048AB2-73FD-4B40-8BAA-52214DEDCC98}" type="slidenum">
              <a:rPr lang="en-US" sz="1200">
                <a:solidFill>
                  <a:srgbClr val="898989"/>
                </a:solidFill>
                <a:latin typeface="Arial" charset="0"/>
              </a:rPr>
              <a:pPr/>
              <a:t>11</a:t>
            </a:fld>
            <a:endParaRPr lang="en-US" sz="1200">
              <a:solidFill>
                <a:srgbClr val="898989"/>
              </a:solidFill>
              <a:latin typeface="Arial" charset="0"/>
            </a:endParaRPr>
          </a:p>
        </p:txBody>
      </p:sp>
    </p:spTree>
    <p:extLst>
      <p:ext uri="{BB962C8B-B14F-4D97-AF65-F5344CB8AC3E}">
        <p14:creationId xmlns:p14="http://schemas.microsoft.com/office/powerpoint/2010/main" val="3447780911"/>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Title 1"/>
          <p:cNvSpPr>
            <a:spLocks noGrp="1"/>
          </p:cNvSpPr>
          <p:nvPr>
            <p:ph type="title"/>
          </p:nvPr>
        </p:nvSpPr>
        <p:spPr>
          <a:xfrm>
            <a:off x="457200" y="152400"/>
            <a:ext cx="3581400" cy="1295400"/>
          </a:xfrm>
        </p:spPr>
        <p:txBody>
          <a:bodyPr>
            <a:normAutofit/>
          </a:bodyPr>
          <a:lstStyle/>
          <a:p>
            <a:pPr algn="l"/>
            <a:r>
              <a:rPr lang="en-US" dirty="0" smtClean="0"/>
              <a:t>Projects funded in FY 2014</a:t>
            </a:r>
            <a:endParaRPr lang="en-US" dirty="0"/>
          </a:p>
        </p:txBody>
      </p:sp>
      <p:sp>
        <p:nvSpPr>
          <p:cNvPr id="47" name="Rounded Rectangle 46"/>
          <p:cNvSpPr/>
          <p:nvPr/>
        </p:nvSpPr>
        <p:spPr>
          <a:xfrm>
            <a:off x="304800" y="1752600"/>
            <a:ext cx="3200400" cy="838200"/>
          </a:xfrm>
          <a:prstGeom prst="roundRect">
            <a:avLst/>
          </a:prstGeom>
          <a:solidFill>
            <a:schemeClr val="accent5">
              <a:lumMod val="40000"/>
              <a:lumOff val="6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smtClean="0">
                <a:solidFill>
                  <a:schemeClr val="tx1"/>
                </a:solidFill>
              </a:rPr>
              <a:t>Affordable </a:t>
            </a:r>
            <a:r>
              <a:rPr lang="en-US" sz="1600" dirty="0">
                <a:solidFill>
                  <a:schemeClr val="tx1"/>
                </a:solidFill>
              </a:rPr>
              <a:t>and Mobile Assistive Robots for </a:t>
            </a:r>
            <a:r>
              <a:rPr lang="en-US" b="1" dirty="0">
                <a:solidFill>
                  <a:schemeClr val="accent6">
                    <a:lumMod val="75000"/>
                  </a:schemeClr>
                </a:solidFill>
              </a:rPr>
              <a:t>Elderly Care</a:t>
            </a:r>
          </a:p>
        </p:txBody>
      </p:sp>
      <p:sp>
        <p:nvSpPr>
          <p:cNvPr id="48" name="Rounded Rectangle 47"/>
          <p:cNvSpPr/>
          <p:nvPr/>
        </p:nvSpPr>
        <p:spPr>
          <a:xfrm>
            <a:off x="304800" y="2960536"/>
            <a:ext cx="3200400" cy="1382864"/>
          </a:xfrm>
          <a:prstGeom prst="roundRect">
            <a:avLst/>
          </a:prstGeom>
          <a:solidFill>
            <a:srgbClr val="B7DEE8"/>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smtClean="0">
                <a:solidFill>
                  <a:srgbClr val="000000"/>
                </a:solidFill>
              </a:rPr>
              <a:t>Making </a:t>
            </a:r>
            <a:r>
              <a:rPr lang="en-US" sz="1600" dirty="0">
                <a:solidFill>
                  <a:srgbClr val="000000"/>
                </a:solidFill>
              </a:rPr>
              <a:t>Full Use of the High-Resolution Image Capability of Smartphones to Collect Data through Ophthalmic Devices for Smart </a:t>
            </a:r>
            <a:r>
              <a:rPr lang="en-US" b="1" dirty="0">
                <a:solidFill>
                  <a:srgbClr val="E46C0A"/>
                </a:solidFill>
              </a:rPr>
              <a:t>Mobile- and Tele-Health</a:t>
            </a:r>
            <a:endParaRPr lang="en-US" sz="1600" b="1" dirty="0">
              <a:solidFill>
                <a:srgbClr val="E46C0A"/>
              </a:solidFill>
            </a:endParaRPr>
          </a:p>
        </p:txBody>
      </p:sp>
      <p:sp>
        <p:nvSpPr>
          <p:cNvPr id="49" name="Rounded Rectangle 48"/>
          <p:cNvSpPr/>
          <p:nvPr/>
        </p:nvSpPr>
        <p:spPr>
          <a:xfrm>
            <a:off x="304800" y="4648200"/>
            <a:ext cx="3200400" cy="1295400"/>
          </a:xfrm>
          <a:prstGeom prst="roundRect">
            <a:avLst/>
          </a:prstGeom>
          <a:solidFill>
            <a:srgbClr val="B7DEE8"/>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err="1" smtClean="0">
                <a:solidFill>
                  <a:srgbClr val="000000"/>
                </a:solidFill>
              </a:rPr>
              <a:t>Nutriphone</a:t>
            </a:r>
            <a:r>
              <a:rPr lang="en-US" sz="1600" dirty="0">
                <a:solidFill>
                  <a:srgbClr val="000000"/>
                </a:solidFill>
              </a:rPr>
              <a:t>: A Nanoparticle-based Optical Contrast Assay </a:t>
            </a:r>
            <a:r>
              <a:rPr lang="en-US" b="1" dirty="0">
                <a:solidFill>
                  <a:srgbClr val="E46C0A"/>
                </a:solidFill>
              </a:rPr>
              <a:t>to Monitor Vitamin and Micro-nutrient Levels </a:t>
            </a:r>
            <a:r>
              <a:rPr lang="en-US" sz="1600" dirty="0" smtClean="0">
                <a:solidFill>
                  <a:srgbClr val="000000"/>
                </a:solidFill>
              </a:rPr>
              <a:t>Using </a:t>
            </a:r>
            <a:r>
              <a:rPr lang="en-US" sz="1600" dirty="0">
                <a:solidFill>
                  <a:srgbClr val="000000"/>
                </a:solidFill>
              </a:rPr>
              <a:t>Smartphones</a:t>
            </a:r>
          </a:p>
        </p:txBody>
      </p:sp>
      <p:sp>
        <p:nvSpPr>
          <p:cNvPr id="50" name="Rounded Rectangle 49"/>
          <p:cNvSpPr/>
          <p:nvPr/>
        </p:nvSpPr>
        <p:spPr>
          <a:xfrm>
            <a:off x="5410200" y="3276600"/>
            <a:ext cx="3581400" cy="1295400"/>
          </a:xfrm>
          <a:prstGeom prst="roundRect">
            <a:avLst/>
          </a:prstGeom>
          <a:solidFill>
            <a:schemeClr val="accent4">
              <a:lumMod val="40000"/>
              <a:lumOff val="6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smtClean="0">
                <a:solidFill>
                  <a:srgbClr val="000000"/>
                </a:solidFill>
              </a:rPr>
              <a:t>A </a:t>
            </a:r>
            <a:r>
              <a:rPr lang="en-US" sz="1600" dirty="0">
                <a:solidFill>
                  <a:srgbClr val="000000"/>
                </a:solidFill>
              </a:rPr>
              <a:t>Wireless Networked </a:t>
            </a:r>
            <a:r>
              <a:rPr lang="en-US" sz="1600" dirty="0" err="1">
                <a:solidFill>
                  <a:srgbClr val="000000"/>
                </a:solidFill>
              </a:rPr>
              <a:t>Biophilic</a:t>
            </a:r>
            <a:r>
              <a:rPr lang="en-US" sz="1600" dirty="0">
                <a:solidFill>
                  <a:srgbClr val="000000"/>
                </a:solidFill>
              </a:rPr>
              <a:t> </a:t>
            </a:r>
            <a:r>
              <a:rPr lang="en-US" b="1" dirty="0">
                <a:solidFill>
                  <a:srgbClr val="E46C0A"/>
                </a:solidFill>
              </a:rPr>
              <a:t>Lighting System </a:t>
            </a:r>
            <a:r>
              <a:rPr lang="en-US" sz="1600" dirty="0">
                <a:solidFill>
                  <a:srgbClr val="000000"/>
                </a:solidFill>
              </a:rPr>
              <a:t>for the Delivery of Lighting for Enhancing Secondary </a:t>
            </a:r>
            <a:r>
              <a:rPr lang="en-US" b="1" dirty="0">
                <a:solidFill>
                  <a:srgbClr val="E46C0A"/>
                </a:solidFill>
              </a:rPr>
              <a:t>School Student Performance</a:t>
            </a:r>
          </a:p>
        </p:txBody>
      </p:sp>
      <p:sp>
        <p:nvSpPr>
          <p:cNvPr id="51" name="Rounded Rectangle 50"/>
          <p:cNvSpPr/>
          <p:nvPr/>
        </p:nvSpPr>
        <p:spPr>
          <a:xfrm>
            <a:off x="5410200" y="1905000"/>
            <a:ext cx="3505200" cy="1143000"/>
          </a:xfrm>
          <a:prstGeom prst="roundRect">
            <a:avLst/>
          </a:prstGeom>
          <a:solidFill>
            <a:schemeClr val="bg1">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smtClean="0">
                <a:solidFill>
                  <a:srgbClr val="000000"/>
                </a:solidFill>
              </a:rPr>
              <a:t>Self</a:t>
            </a:r>
            <a:r>
              <a:rPr lang="en-US" sz="1600" dirty="0">
                <a:solidFill>
                  <a:srgbClr val="000000"/>
                </a:solidFill>
              </a:rPr>
              <a:t>-Learning Algorithms for Advancement of </a:t>
            </a:r>
            <a:r>
              <a:rPr lang="en-US" b="1" dirty="0">
                <a:solidFill>
                  <a:srgbClr val="E46C0A"/>
                </a:solidFill>
              </a:rPr>
              <a:t>Smart </a:t>
            </a:r>
            <a:r>
              <a:rPr lang="en-US" b="1" dirty="0" err="1">
                <a:solidFill>
                  <a:srgbClr val="E46C0A"/>
                </a:solidFill>
              </a:rPr>
              <a:t>Stormwater</a:t>
            </a:r>
            <a:r>
              <a:rPr lang="en-US" b="1" dirty="0">
                <a:solidFill>
                  <a:srgbClr val="E46C0A"/>
                </a:solidFill>
              </a:rPr>
              <a:t> </a:t>
            </a:r>
            <a:r>
              <a:rPr lang="en-US" sz="1600" dirty="0">
                <a:solidFill>
                  <a:srgbClr val="000000"/>
                </a:solidFill>
              </a:rPr>
              <a:t>Green Infrastructure Systems</a:t>
            </a:r>
          </a:p>
        </p:txBody>
      </p:sp>
      <p:sp>
        <p:nvSpPr>
          <p:cNvPr id="52" name="Rounded Rectangle 51"/>
          <p:cNvSpPr/>
          <p:nvPr/>
        </p:nvSpPr>
        <p:spPr>
          <a:xfrm>
            <a:off x="4419600" y="609600"/>
            <a:ext cx="4495800" cy="914400"/>
          </a:xfrm>
          <a:prstGeom prst="roundRect">
            <a:avLst/>
          </a:prstGeom>
          <a:solidFill>
            <a:schemeClr val="accent6">
              <a:lumMod val="40000"/>
              <a:lumOff val="6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smtClean="0">
                <a:solidFill>
                  <a:srgbClr val="000000"/>
                </a:solidFill>
              </a:rPr>
              <a:t>Enhanced </a:t>
            </a:r>
            <a:r>
              <a:rPr lang="en-US" sz="1600" dirty="0">
                <a:solidFill>
                  <a:srgbClr val="000000"/>
                </a:solidFill>
              </a:rPr>
              <a:t>Situational Awareness Using Unmanned Autonomous Systems for </a:t>
            </a:r>
            <a:r>
              <a:rPr lang="en-US" b="1" dirty="0">
                <a:solidFill>
                  <a:srgbClr val="E46C0A"/>
                </a:solidFill>
              </a:rPr>
              <a:t>Disaster Remediation</a:t>
            </a:r>
          </a:p>
        </p:txBody>
      </p:sp>
      <p:sp>
        <p:nvSpPr>
          <p:cNvPr id="53" name="Rounded Rectangle 52"/>
          <p:cNvSpPr/>
          <p:nvPr/>
        </p:nvSpPr>
        <p:spPr>
          <a:xfrm>
            <a:off x="4419600" y="4876800"/>
            <a:ext cx="4502139" cy="1219200"/>
          </a:xfrm>
          <a:prstGeom prst="roundRect">
            <a:avLst/>
          </a:prstGeom>
          <a:solidFill>
            <a:schemeClr val="bg2">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smtClean="0">
                <a:solidFill>
                  <a:srgbClr val="000000"/>
                </a:solidFill>
              </a:rPr>
              <a:t>Fraud </a:t>
            </a:r>
            <a:r>
              <a:rPr lang="en-US" sz="1600" dirty="0">
                <a:solidFill>
                  <a:srgbClr val="000000"/>
                </a:solidFill>
              </a:rPr>
              <a:t>Detection via Visual Analytics: An Infrastructure to Support </a:t>
            </a:r>
            <a:r>
              <a:rPr lang="en-US" b="1" dirty="0">
                <a:solidFill>
                  <a:srgbClr val="E46C0A"/>
                </a:solidFill>
              </a:rPr>
              <a:t>Complex Financial Patterns </a:t>
            </a:r>
            <a:r>
              <a:rPr lang="en-US" sz="1600" dirty="0">
                <a:solidFill>
                  <a:srgbClr val="000000"/>
                </a:solidFill>
              </a:rPr>
              <a:t>(CFP)-based Real-Time Services Delivery</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p:cNvSpPr>
            <a:spLocks noGrp="1"/>
          </p:cNvSpPr>
          <p:nvPr>
            <p:ph type="title"/>
          </p:nvPr>
        </p:nvSpPr>
        <p:spPr>
          <a:xfrm>
            <a:off x="457200" y="274638"/>
            <a:ext cx="8229600" cy="1143000"/>
          </a:xfrm>
        </p:spPr>
        <p:txBody>
          <a:bodyPr>
            <a:noAutofit/>
          </a:bodyPr>
          <a:lstStyle/>
          <a:p>
            <a:r>
              <a:rPr lang="en-US" sz="3600" dirty="0" smtClean="0"/>
              <a:t>Partnerships For Innovation: Building Innovation Capacity (PFI:BIC)</a:t>
            </a:r>
            <a:endParaRPr lang="en-US" sz="3600" dirty="0"/>
          </a:p>
        </p:txBody>
      </p:sp>
      <p:sp>
        <p:nvSpPr>
          <p:cNvPr id="12" name="Content Placeholder 2"/>
          <p:cNvSpPr>
            <a:spLocks noGrp="1"/>
          </p:cNvSpPr>
          <p:nvPr>
            <p:ph idx="1"/>
          </p:nvPr>
        </p:nvSpPr>
        <p:spPr>
          <a:xfrm>
            <a:off x="457200" y="1600200"/>
            <a:ext cx="8229600" cy="4525963"/>
          </a:xfrm>
        </p:spPr>
        <p:txBody>
          <a:bodyPr/>
          <a:lstStyle/>
          <a:p>
            <a:r>
              <a:rPr lang="en-US" dirty="0"/>
              <a:t>A</a:t>
            </a:r>
            <a:r>
              <a:rPr lang="en-US" dirty="0" smtClean="0"/>
              <a:t>cademe-industry partnerships</a:t>
            </a:r>
          </a:p>
          <a:p>
            <a:pPr lvl="1"/>
            <a:r>
              <a:rPr lang="en-US" dirty="0"/>
              <a:t>I</a:t>
            </a:r>
            <a:r>
              <a:rPr lang="en-US" dirty="0" smtClean="0"/>
              <a:t>nterdisciplinary </a:t>
            </a:r>
            <a:r>
              <a:rPr lang="en-US" dirty="0"/>
              <a:t>academic research </a:t>
            </a:r>
            <a:r>
              <a:rPr lang="en-US" dirty="0" smtClean="0"/>
              <a:t>team</a:t>
            </a:r>
          </a:p>
          <a:p>
            <a:pPr lvl="1"/>
            <a:r>
              <a:rPr lang="en-US" dirty="0" smtClean="0"/>
              <a:t>At </a:t>
            </a:r>
            <a:r>
              <a:rPr lang="en-US" dirty="0"/>
              <a:t>least one industry </a:t>
            </a:r>
            <a:r>
              <a:rPr lang="en-US" dirty="0" smtClean="0"/>
              <a:t>partner</a:t>
            </a:r>
          </a:p>
          <a:p>
            <a:pPr marL="0" indent="0">
              <a:buNone/>
            </a:pPr>
            <a:endParaRPr lang="en-US" dirty="0" smtClean="0"/>
          </a:p>
          <a:p>
            <a:r>
              <a:rPr lang="en-US" dirty="0" smtClean="0"/>
              <a:t>Build technological and human </a:t>
            </a:r>
            <a:r>
              <a:rPr lang="en-US" dirty="0"/>
              <a:t>innovation capacity. </a:t>
            </a:r>
          </a:p>
        </p:txBody>
      </p:sp>
      <p:sp>
        <p:nvSpPr>
          <p:cNvPr id="2" name="Rectangle 1"/>
          <p:cNvSpPr/>
          <p:nvPr/>
        </p:nvSpPr>
        <p:spPr>
          <a:xfrm>
            <a:off x="533400" y="5181600"/>
            <a:ext cx="7010400" cy="646331"/>
          </a:xfrm>
          <a:prstGeom prst="rect">
            <a:avLst/>
          </a:prstGeom>
        </p:spPr>
        <p:txBody>
          <a:bodyPr wrap="square">
            <a:spAutoFit/>
          </a:bodyPr>
          <a:lstStyle/>
          <a:p>
            <a:r>
              <a:rPr lang="en-US" dirty="0" smtClean="0"/>
              <a:t>NSF Engineering Directorate, Industrial </a:t>
            </a:r>
            <a:r>
              <a:rPr lang="en-US" dirty="0"/>
              <a:t>Innovation and </a:t>
            </a:r>
            <a:r>
              <a:rPr lang="en-US" dirty="0" smtClean="0"/>
              <a:t>Partnerships</a:t>
            </a:r>
          </a:p>
          <a:p>
            <a:r>
              <a:rPr lang="en-US" dirty="0" smtClean="0"/>
              <a:t>NSF CISE Directorate, Computer and Network Systems</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1314450" y="-212725"/>
            <a:ext cx="7239000" cy="1771650"/>
          </a:xfrm>
        </p:spPr>
        <p:txBody>
          <a:bodyPr>
            <a:normAutofit fontScale="90000"/>
          </a:bodyPr>
          <a:lstStyle/>
          <a:p>
            <a:r>
              <a:rPr lang="en-US" sz="3600">
                <a:solidFill>
                  <a:srgbClr val="000099"/>
                </a:solidFill>
                <a:latin typeface="Palatino Linotype" charset="0"/>
              </a:rPr>
              <a:t/>
            </a:r>
            <a:br>
              <a:rPr lang="en-US" sz="3600">
                <a:solidFill>
                  <a:srgbClr val="000099"/>
                </a:solidFill>
                <a:latin typeface="Palatino Linotype" charset="0"/>
              </a:rPr>
            </a:br>
            <a:r>
              <a:rPr lang="en-US" sz="3600">
                <a:solidFill>
                  <a:srgbClr val="000099"/>
                </a:solidFill>
                <a:latin typeface="Palatino Linotype" charset="0"/>
              </a:rPr>
              <a:t>What Innovation Capacity Is Being Built?</a:t>
            </a:r>
            <a:r>
              <a:rPr lang="en-US" sz="3600">
                <a:latin typeface="Palatino Linotype" charset="0"/>
              </a:rPr>
              <a:t/>
            </a:r>
            <a:br>
              <a:rPr lang="en-US" sz="3600">
                <a:latin typeface="Palatino Linotype" charset="0"/>
              </a:rPr>
            </a:br>
            <a:r>
              <a:rPr lang="en-US" sz="1100">
                <a:latin typeface="Palatino Linotype" charset="0"/>
              </a:rPr>
              <a:t>.</a:t>
            </a:r>
            <a:endParaRPr lang="en-US" sz="3600">
              <a:latin typeface="Palatino Linotype" charset="0"/>
            </a:endParaRPr>
          </a:p>
        </p:txBody>
      </p:sp>
      <p:sp>
        <p:nvSpPr>
          <p:cNvPr id="7171" name="Content Placeholder 3"/>
          <p:cNvSpPr>
            <a:spLocks noGrp="1"/>
          </p:cNvSpPr>
          <p:nvPr>
            <p:ph idx="1"/>
          </p:nvPr>
        </p:nvSpPr>
        <p:spPr>
          <a:xfrm>
            <a:off x="457200" y="1524000"/>
            <a:ext cx="8542338" cy="4746625"/>
          </a:xfrm>
        </p:spPr>
        <p:txBody>
          <a:bodyPr>
            <a:normAutofit fontScale="92500" lnSpcReduction="10000"/>
          </a:bodyPr>
          <a:lstStyle/>
          <a:p>
            <a:pPr lvl="1">
              <a:buFontTx/>
              <a:buChar char="•"/>
              <a:defRPr/>
            </a:pPr>
            <a:r>
              <a:rPr lang="en-US" altLang="en-US" sz="3200" b="1" dirty="0" smtClean="0">
                <a:latin typeface="Palatino Linotype" pitchFamily="18" charset="0"/>
                <a:ea typeface="ＭＳ Ｐゴシック" pitchFamily="34" charset="-128"/>
              </a:rPr>
              <a:t>Technological Innovation Capacity</a:t>
            </a:r>
          </a:p>
          <a:p>
            <a:pPr lvl="2">
              <a:buFont typeface="Arial" charset="0"/>
              <a:buChar char="–"/>
              <a:defRPr/>
            </a:pPr>
            <a:r>
              <a:rPr lang="en-US" altLang="en-US" dirty="0">
                <a:solidFill>
                  <a:prstClr val="black"/>
                </a:solidFill>
                <a:latin typeface="Palatino Linotype" pitchFamily="18" charset="0"/>
                <a:ea typeface="ＭＳ Ｐゴシック" pitchFamily="34" charset="-128"/>
              </a:rPr>
              <a:t>Advancement and adaptation for integration and perhaps new thoughts about extending the technology to other application areas</a:t>
            </a:r>
            <a:r>
              <a:rPr lang="en-US" altLang="en-US" dirty="0" smtClean="0">
                <a:solidFill>
                  <a:prstClr val="black"/>
                </a:solidFill>
                <a:latin typeface="Palatino Linotype" pitchFamily="18" charset="0"/>
                <a:ea typeface="ＭＳ Ｐゴシック" pitchFamily="34" charset="-128"/>
              </a:rPr>
              <a:t>.</a:t>
            </a:r>
            <a:endParaRPr lang="en-US" altLang="en-US" sz="2800" dirty="0" smtClean="0">
              <a:latin typeface="Palatino Linotype" pitchFamily="18" charset="0"/>
              <a:ea typeface="ＭＳ Ｐゴシック" pitchFamily="34" charset="-128"/>
            </a:endParaRPr>
          </a:p>
          <a:p>
            <a:pPr lvl="1">
              <a:buFontTx/>
              <a:buChar char="•"/>
              <a:defRPr/>
            </a:pPr>
            <a:r>
              <a:rPr lang="en-US" altLang="en-US" sz="3200" b="1" dirty="0" smtClean="0">
                <a:latin typeface="Palatino Linotype" pitchFamily="18" charset="0"/>
                <a:ea typeface="ＭＳ Ｐゴシック" pitchFamily="34" charset="-128"/>
              </a:rPr>
              <a:t>Human Innovation Capacity</a:t>
            </a:r>
          </a:p>
          <a:p>
            <a:pPr lvl="2">
              <a:buFont typeface="Arial" charset="0"/>
              <a:buChar char="–"/>
              <a:defRPr/>
            </a:pPr>
            <a:r>
              <a:rPr lang="en-US" altLang="en-US" dirty="0" smtClean="0">
                <a:latin typeface="Palatino Linotype" pitchFamily="18" charset="0"/>
                <a:ea typeface="ＭＳ Ｐゴシック" pitchFamily="34" charset="-128"/>
              </a:rPr>
              <a:t>Growth and development of academic faculty and research scientists  and industrial partners through interdisciplinary and cross-organizational collaboration.</a:t>
            </a:r>
          </a:p>
          <a:p>
            <a:pPr lvl="2">
              <a:buFont typeface="Arial" charset="0"/>
              <a:buChar char="–"/>
              <a:defRPr/>
            </a:pPr>
            <a:r>
              <a:rPr lang="en-US" altLang="en-US" dirty="0" smtClean="0">
                <a:latin typeface="Palatino Linotype" pitchFamily="18" charset="0"/>
                <a:ea typeface="ＭＳ Ｐゴシック" pitchFamily="34" charset="-128"/>
              </a:rPr>
              <a:t>Preparation of next generation entrepreneurs:  mentoring plan for each undergraduate or graduate student (as well as for postdoctoral researchers) so that exposure to and participation in </a:t>
            </a:r>
            <a:r>
              <a:rPr lang="en-US" altLang="en-US" u="sng" dirty="0" smtClean="0">
                <a:latin typeface="Palatino Linotype" pitchFamily="18" charset="0"/>
                <a:ea typeface="ＭＳ Ｐゴシック" pitchFamily="34" charset="-128"/>
              </a:rPr>
              <a:t>this kind of collaboration</a:t>
            </a:r>
            <a:r>
              <a:rPr lang="en-US" altLang="en-US" dirty="0" smtClean="0">
                <a:latin typeface="Palatino Linotype" pitchFamily="18" charset="0"/>
                <a:ea typeface="ＭＳ Ｐゴシック" pitchFamily="34" charset="-128"/>
              </a:rPr>
              <a:t> is explicitly emphasized.</a:t>
            </a:r>
          </a:p>
          <a:p>
            <a:pPr marL="0" indent="0">
              <a:buFont typeface="Arial" charset="0"/>
              <a:buNone/>
              <a:defRPr/>
            </a:pPr>
            <a:endParaRPr lang="en-US" altLang="en-US" sz="3200" dirty="0" smtClean="0">
              <a:latin typeface="Palatino Linotype" pitchFamily="18" charset="0"/>
              <a:ea typeface="ＭＳ Ｐゴシック" pitchFamily="34" charset="-128"/>
            </a:endParaRPr>
          </a:p>
          <a:p>
            <a:pPr>
              <a:defRPr/>
            </a:pPr>
            <a:endParaRPr lang="en-US" altLang="en-US" dirty="0" smtClean="0">
              <a:latin typeface="Palatino Linotype" pitchFamily="18" charset="0"/>
              <a:ea typeface="ＭＳ Ｐゴシック" pitchFamily="34" charset="-128"/>
            </a:endParaRPr>
          </a:p>
          <a:p>
            <a:pPr lvl="2">
              <a:buFont typeface="Arial" charset="0"/>
              <a:buChar char="–"/>
              <a:defRPr/>
            </a:pPr>
            <a:endParaRPr lang="en-US" altLang="en-US" dirty="0" smtClean="0">
              <a:latin typeface="Palatino Linotype" pitchFamily="18" charset="0"/>
              <a:ea typeface="ＭＳ Ｐゴシック" pitchFamily="34" charset="-128"/>
            </a:endParaRPr>
          </a:p>
          <a:p>
            <a:pPr lvl="2">
              <a:buFontTx/>
              <a:buChar char="•"/>
              <a:defRPr/>
            </a:pPr>
            <a:endParaRPr lang="en-US" altLang="en-US" dirty="0" smtClean="0">
              <a:latin typeface="Palatino Linotype" pitchFamily="18" charset="0"/>
              <a:ea typeface="ＭＳ Ｐゴシック" pitchFamily="34" charset="-128"/>
            </a:endParaRPr>
          </a:p>
          <a:p>
            <a:pPr lvl="1">
              <a:defRPr/>
            </a:pPr>
            <a:endParaRPr lang="en-US" altLang="en-US" sz="2000" dirty="0" smtClean="0">
              <a:latin typeface="Palatino Linotype" pitchFamily="18" charset="0"/>
              <a:ea typeface="ＭＳ Ｐゴシック" pitchFamily="34" charset="-128"/>
            </a:endParaRPr>
          </a:p>
          <a:p>
            <a:pPr>
              <a:defRPr/>
            </a:pPr>
            <a:endParaRPr lang="en-US" altLang="en-US" sz="1800" dirty="0" smtClean="0">
              <a:latin typeface="Palatino Linotype" pitchFamily="18" charset="0"/>
              <a:ea typeface="ＭＳ Ｐゴシック" pitchFamily="34" charset="-128"/>
            </a:endParaRPr>
          </a:p>
          <a:p>
            <a:pPr lvl="1">
              <a:defRPr/>
            </a:pPr>
            <a:endParaRPr lang="en-US" altLang="en-US" sz="1400" dirty="0" smtClean="0">
              <a:latin typeface="Palatino Linotype" pitchFamily="18" charset="0"/>
              <a:ea typeface="ＭＳ Ｐゴシック" pitchFamily="34" charset="-128"/>
            </a:endParaRPr>
          </a:p>
          <a:p>
            <a:pPr lvl="1">
              <a:defRPr/>
            </a:pPr>
            <a:endParaRPr lang="en-US" altLang="en-US" sz="1400" dirty="0" smtClean="0">
              <a:latin typeface="Palatino Linotype" pitchFamily="18" charset="0"/>
              <a:ea typeface="ＭＳ Ｐゴシック" pitchFamily="34" charset="-128"/>
            </a:endParaRPr>
          </a:p>
          <a:p>
            <a:pPr lvl="1">
              <a:buFont typeface="Arial" charset="0"/>
              <a:buNone/>
              <a:defRPr/>
            </a:pPr>
            <a:endParaRPr lang="en-US" altLang="en-US" sz="2000" dirty="0" smtClean="0">
              <a:latin typeface="Palatino Linotype" pitchFamily="18" charset="0"/>
              <a:ea typeface="ＭＳ Ｐゴシック" pitchFamily="34" charset="-128"/>
            </a:endParaRPr>
          </a:p>
        </p:txBody>
      </p:sp>
      <p:sp>
        <p:nvSpPr>
          <p:cNvPr id="7" name="Footer Placeholder 6"/>
          <p:cNvSpPr>
            <a:spLocks noGrp="1"/>
          </p:cNvSpPr>
          <p:nvPr>
            <p:ph type="ftr" sz="quarter" idx="11"/>
          </p:nvPr>
        </p:nvSpPr>
        <p:spPr/>
        <p:txBody>
          <a:bodyPr/>
          <a:lstStyle/>
          <a:p>
            <a:pPr>
              <a:defRPr/>
            </a:pPr>
            <a:r>
              <a:rPr lang="en-US" smtClean="0">
                <a:latin typeface="Palatino Linotype" pitchFamily="18" charset="0"/>
              </a:rPr>
              <a:t>Industrial Innovation &amp; Partnerships</a:t>
            </a:r>
            <a:endParaRPr lang="en-US">
              <a:latin typeface="Palatino Linotype" pitchFamily="18" charset="0"/>
            </a:endParaRPr>
          </a:p>
        </p:txBody>
      </p:sp>
      <p:sp>
        <p:nvSpPr>
          <p:cNvPr id="9221" name="Slide Number Placeholder 7"/>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Calibri" charset="0"/>
                <a:ea typeface="ＭＳ Ｐゴシック" charset="0"/>
                <a:cs typeface="ＭＳ Ｐゴシック" charset="0"/>
              </a:defRPr>
            </a:lvl1pPr>
            <a:lvl2pPr>
              <a:defRPr sz="2800">
                <a:solidFill>
                  <a:schemeClr val="tx1"/>
                </a:solidFill>
                <a:latin typeface="Calibri" charset="0"/>
                <a:ea typeface="ＭＳ Ｐゴシック" charset="0"/>
              </a:defRPr>
            </a:lvl2pPr>
            <a:lvl3pPr>
              <a:defRPr sz="2400">
                <a:solidFill>
                  <a:schemeClr val="tx1"/>
                </a:solidFill>
                <a:latin typeface="Calibri" charset="0"/>
                <a:ea typeface="ＭＳ Ｐゴシック" charset="0"/>
              </a:defRPr>
            </a:lvl3pPr>
            <a:lvl4pPr>
              <a:defRPr sz="2000">
                <a:solidFill>
                  <a:schemeClr val="tx1"/>
                </a:solidFill>
                <a:latin typeface="Calibri" charset="0"/>
                <a:ea typeface="ＭＳ Ｐゴシック" charset="0"/>
              </a:defRPr>
            </a:lvl4pPr>
            <a:lvl5pPr>
              <a:defRPr sz="2000">
                <a:solidFill>
                  <a:schemeClr val="tx1"/>
                </a:solidFill>
                <a:latin typeface="Calibri" charset="0"/>
                <a:ea typeface="ＭＳ Ｐゴシック" charset="0"/>
              </a:defRPr>
            </a:lvl5pPr>
            <a:lvl6pPr eaLnBrk="0" fontAlgn="base" hangingPunct="0">
              <a:spcAft>
                <a:spcPct val="0"/>
              </a:spcAft>
              <a:buFont typeface="Arial" charset="0"/>
              <a:buChar char="»"/>
              <a:defRPr sz="2000">
                <a:solidFill>
                  <a:schemeClr val="tx1"/>
                </a:solidFill>
                <a:latin typeface="Calibri" charset="0"/>
                <a:ea typeface="ＭＳ Ｐゴシック" charset="0"/>
              </a:defRPr>
            </a:lvl6pPr>
            <a:lvl7pPr eaLnBrk="0" fontAlgn="base" hangingPunct="0">
              <a:spcAft>
                <a:spcPct val="0"/>
              </a:spcAft>
              <a:buFont typeface="Arial" charset="0"/>
              <a:buChar char="»"/>
              <a:defRPr sz="2000">
                <a:solidFill>
                  <a:schemeClr val="tx1"/>
                </a:solidFill>
                <a:latin typeface="Calibri" charset="0"/>
                <a:ea typeface="ＭＳ Ｐゴシック" charset="0"/>
              </a:defRPr>
            </a:lvl7pPr>
            <a:lvl8pPr eaLnBrk="0" fontAlgn="base" hangingPunct="0">
              <a:spcAft>
                <a:spcPct val="0"/>
              </a:spcAft>
              <a:buFont typeface="Arial" charset="0"/>
              <a:buChar char="»"/>
              <a:defRPr sz="2000">
                <a:solidFill>
                  <a:schemeClr val="tx1"/>
                </a:solidFill>
                <a:latin typeface="Calibri" charset="0"/>
                <a:ea typeface="ＭＳ Ｐゴシック" charset="0"/>
              </a:defRPr>
            </a:lvl8pPr>
            <a:lvl9pPr eaLnBrk="0" fontAlgn="base" hangingPunct="0">
              <a:spcAft>
                <a:spcPct val="0"/>
              </a:spcAft>
              <a:buFont typeface="Arial" charset="0"/>
              <a:buChar char="»"/>
              <a:defRPr sz="2000">
                <a:solidFill>
                  <a:schemeClr val="tx1"/>
                </a:solidFill>
                <a:latin typeface="Calibri" charset="0"/>
                <a:ea typeface="ＭＳ Ｐゴシック" charset="0"/>
              </a:defRPr>
            </a:lvl9pPr>
          </a:lstStyle>
          <a:p>
            <a:fld id="{8A1931FB-E46A-7A43-951B-DC47761FD415}" type="slidenum">
              <a:rPr lang="en-US" sz="1200">
                <a:solidFill>
                  <a:srgbClr val="898989"/>
                </a:solidFill>
                <a:latin typeface="Arial" charset="0"/>
              </a:rPr>
              <a:pPr/>
              <a:t>3</a:t>
            </a:fld>
            <a:endParaRPr lang="en-US" sz="1200">
              <a:solidFill>
                <a:srgbClr val="898989"/>
              </a:solidFill>
              <a:latin typeface="Arial" charset="0"/>
            </a:endParaRPr>
          </a:p>
        </p:txBody>
      </p:sp>
    </p:spTree>
    <p:extLst>
      <p:ext uri="{BB962C8B-B14F-4D97-AF65-F5344CB8AC3E}">
        <p14:creationId xmlns:p14="http://schemas.microsoft.com/office/powerpoint/2010/main" val="2749140207"/>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a:xfrm>
            <a:off x="457200" y="274638"/>
            <a:ext cx="8229600" cy="1143000"/>
          </a:xfrm>
        </p:spPr>
        <p:txBody>
          <a:bodyPr>
            <a:normAutofit fontScale="90000"/>
          </a:bodyPr>
          <a:lstStyle/>
          <a:p>
            <a:r>
              <a:rPr lang="en-US" b="1" dirty="0" smtClean="0"/>
              <a:t>FY14 and FY15 </a:t>
            </a:r>
            <a:r>
              <a:rPr lang="en-US" b="1" dirty="0" smtClean="0"/>
              <a:t>Focus: Smart </a:t>
            </a:r>
            <a:r>
              <a:rPr lang="en-US" b="1" dirty="0"/>
              <a:t>Service Systems</a:t>
            </a:r>
            <a:endParaRPr lang="en-US" dirty="0"/>
          </a:p>
        </p:txBody>
      </p:sp>
      <p:sp>
        <p:nvSpPr>
          <p:cNvPr id="12" name="Content Placeholder 2"/>
          <p:cNvSpPr>
            <a:spLocks noGrp="1"/>
          </p:cNvSpPr>
          <p:nvPr>
            <p:ph idx="1"/>
          </p:nvPr>
        </p:nvSpPr>
        <p:spPr>
          <a:xfrm>
            <a:off x="457200" y="1600200"/>
            <a:ext cx="8229600" cy="4525963"/>
          </a:xfrm>
        </p:spPr>
        <p:txBody>
          <a:bodyPr>
            <a:normAutofit/>
          </a:bodyPr>
          <a:lstStyle/>
          <a:p>
            <a:r>
              <a:rPr lang="en-US" b="1" dirty="0"/>
              <a:t>Service systems</a:t>
            </a:r>
            <a:r>
              <a:rPr lang="en-US" dirty="0"/>
              <a:t> </a:t>
            </a:r>
            <a:endParaRPr lang="en-US" dirty="0" smtClean="0"/>
          </a:p>
          <a:p>
            <a:pPr lvl="1"/>
            <a:r>
              <a:rPr lang="en-US" dirty="0"/>
              <a:t>s</a:t>
            </a:r>
            <a:r>
              <a:rPr lang="en-US" dirty="0" smtClean="0"/>
              <a:t>ocio</a:t>
            </a:r>
            <a:r>
              <a:rPr lang="en-US" dirty="0"/>
              <a:t>-technical configurations of people, technologies, </a:t>
            </a:r>
            <a:r>
              <a:rPr lang="en-US" dirty="0" smtClean="0"/>
              <a:t>and </a:t>
            </a:r>
            <a:r>
              <a:rPr lang="en-US" dirty="0"/>
              <a:t>information </a:t>
            </a:r>
            <a:endParaRPr lang="en-US" dirty="0" smtClean="0"/>
          </a:p>
          <a:p>
            <a:pPr lvl="1"/>
            <a:r>
              <a:rPr lang="en-US" dirty="0" smtClean="0"/>
              <a:t>designed </a:t>
            </a:r>
            <a:r>
              <a:rPr lang="en-US" dirty="0"/>
              <a:t>to deliver services that create and deliver value </a:t>
            </a:r>
            <a:endParaRPr lang="en-US" dirty="0" smtClean="0"/>
          </a:p>
          <a:p>
            <a:pPr marL="0" indent="0">
              <a:buNone/>
            </a:pPr>
            <a:endParaRPr lang="en-US" dirty="0" smtClean="0"/>
          </a:p>
          <a:p>
            <a:r>
              <a:rPr lang="en-US" b="1" dirty="0" smtClean="0"/>
              <a:t>Smart </a:t>
            </a:r>
            <a:r>
              <a:rPr lang="en-US" b="1" dirty="0"/>
              <a:t>service </a:t>
            </a:r>
            <a:r>
              <a:rPr lang="en-US" b="1" dirty="0" smtClean="0"/>
              <a:t>system</a:t>
            </a:r>
          </a:p>
          <a:p>
            <a:pPr lvl="1"/>
            <a:r>
              <a:rPr lang="en-US" dirty="0" smtClean="0"/>
              <a:t>capable </a:t>
            </a:r>
            <a:r>
              <a:rPr lang="en-US" dirty="0"/>
              <a:t>of learning, </a:t>
            </a:r>
            <a:r>
              <a:rPr lang="en-US" dirty="0" smtClean="0"/>
              <a:t>adaptation</a:t>
            </a:r>
            <a:r>
              <a:rPr lang="en-US" dirty="0"/>
              <a:t>, and decision </a:t>
            </a:r>
            <a:r>
              <a:rPr lang="en-US" dirty="0" smtClean="0"/>
              <a:t>making</a:t>
            </a:r>
          </a:p>
          <a:p>
            <a:pPr lvl="1"/>
            <a:r>
              <a:rPr lang="en-US" dirty="0" smtClean="0"/>
              <a:t>Improved </a:t>
            </a:r>
            <a:r>
              <a:rPr lang="en-US" dirty="0"/>
              <a:t>response to a future situation.</a:t>
            </a:r>
          </a:p>
        </p:txBody>
      </p:sp>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stretch>
            <a:fillRect/>
          </a:stretch>
        </p:blipFill>
        <p:spPr>
          <a:xfrm>
            <a:off x="7391400" y="2440197"/>
            <a:ext cx="1323281" cy="1750803"/>
          </a:xfrm>
          <a:prstGeom prst="rect">
            <a:avLst/>
          </a:prstGeom>
        </p:spPr>
      </p:pic>
      <p:sp>
        <p:nvSpPr>
          <p:cNvPr id="8" name="Title 1"/>
          <p:cNvSpPr>
            <a:spLocks noGrp="1"/>
          </p:cNvSpPr>
          <p:nvPr>
            <p:ph type="title"/>
          </p:nvPr>
        </p:nvSpPr>
        <p:spPr>
          <a:xfrm>
            <a:off x="533400" y="-31274"/>
            <a:ext cx="8229600" cy="1143000"/>
          </a:xfrm>
        </p:spPr>
        <p:txBody>
          <a:bodyPr/>
          <a:lstStyle/>
          <a:p>
            <a:r>
              <a:rPr lang="en-US" dirty="0" smtClean="0"/>
              <a:t>PFI: BIC program</a:t>
            </a:r>
            <a:endParaRPr lang="en-US" dirty="0"/>
          </a:p>
        </p:txBody>
      </p:sp>
      <p:sp>
        <p:nvSpPr>
          <p:cNvPr id="9" name="Rounded Rectangle 8"/>
          <p:cNvSpPr/>
          <p:nvPr/>
        </p:nvSpPr>
        <p:spPr>
          <a:xfrm>
            <a:off x="434622" y="1636659"/>
            <a:ext cx="1676400" cy="9144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Existing</a:t>
            </a:r>
          </a:p>
          <a:p>
            <a:pPr algn="ctr"/>
            <a:r>
              <a:rPr lang="en-US" dirty="0" smtClean="0">
                <a:solidFill>
                  <a:schemeClr val="tx1"/>
                </a:solidFill>
              </a:rPr>
              <a:t>Research and Technologies</a:t>
            </a:r>
            <a:endParaRPr lang="en-US" dirty="0">
              <a:solidFill>
                <a:schemeClr val="tx1"/>
              </a:solidFill>
            </a:endParaRPr>
          </a:p>
        </p:txBody>
      </p:sp>
      <p:sp>
        <p:nvSpPr>
          <p:cNvPr id="10" name="Rounded Rectangle 9"/>
          <p:cNvSpPr/>
          <p:nvPr/>
        </p:nvSpPr>
        <p:spPr>
          <a:xfrm>
            <a:off x="6759222" y="1712859"/>
            <a:ext cx="1752600" cy="7620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Commercialized services</a:t>
            </a:r>
            <a:endParaRPr lang="en-US" dirty="0">
              <a:solidFill>
                <a:schemeClr val="tx1"/>
              </a:solidFill>
            </a:endParaRPr>
          </a:p>
        </p:txBody>
      </p:sp>
      <p:sp>
        <p:nvSpPr>
          <p:cNvPr id="11" name="Right Arrow 10"/>
          <p:cNvSpPr/>
          <p:nvPr/>
        </p:nvSpPr>
        <p:spPr>
          <a:xfrm>
            <a:off x="3505200" y="1560459"/>
            <a:ext cx="2096441" cy="75734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extBox 11"/>
          <p:cNvSpPr txBox="1"/>
          <p:nvPr/>
        </p:nvSpPr>
        <p:spPr>
          <a:xfrm>
            <a:off x="2743200" y="2322459"/>
            <a:ext cx="3228526" cy="1831271"/>
          </a:xfrm>
          <a:prstGeom prst="rect">
            <a:avLst/>
          </a:prstGeom>
          <a:solidFill>
            <a:schemeClr val="accent1">
              <a:lumMod val="20000"/>
              <a:lumOff val="80000"/>
            </a:schemeClr>
          </a:solidFill>
        </p:spPr>
        <p:txBody>
          <a:bodyPr wrap="square" rtlCol="0">
            <a:spAutoFit/>
          </a:bodyPr>
          <a:lstStyle/>
          <a:p>
            <a:pPr>
              <a:spcAft>
                <a:spcPts val="600"/>
              </a:spcAft>
            </a:pPr>
            <a:r>
              <a:rPr lang="en-US" dirty="0" smtClean="0"/>
              <a:t>PFI: BIC Goals:</a:t>
            </a:r>
          </a:p>
          <a:p>
            <a:pPr marL="285750" indent="-285750">
              <a:buFontTx/>
              <a:buChar char="-"/>
            </a:pPr>
            <a:r>
              <a:rPr lang="en-US" dirty="0" smtClean="0"/>
              <a:t>Integration of technologies to create innovative services</a:t>
            </a:r>
          </a:p>
          <a:p>
            <a:endParaRPr lang="en-US" dirty="0" smtClean="0"/>
          </a:p>
          <a:p>
            <a:pPr marL="285750" indent="-285750">
              <a:buFontTx/>
              <a:buChar char="-"/>
            </a:pPr>
            <a:r>
              <a:rPr lang="en-US" dirty="0" smtClean="0"/>
              <a:t>Research needed to realize market value</a:t>
            </a:r>
            <a:endParaRPr lang="en-US" dirty="0"/>
          </a:p>
        </p:txBody>
      </p:sp>
      <p:pic>
        <p:nvPicPr>
          <p:cNvPr id="14" name="Picture 13"/>
          <p:cNvPicPr>
            <a:picLocks noChangeAspect="1"/>
          </p:cNvPicPr>
          <p:nvPr/>
        </p:nvPicPr>
        <p:blipFill>
          <a:blip r:embed="rId3"/>
          <a:stretch>
            <a:fillRect/>
          </a:stretch>
        </p:blipFill>
        <p:spPr>
          <a:xfrm>
            <a:off x="6587334" y="3617859"/>
            <a:ext cx="1721287" cy="1106541"/>
          </a:xfrm>
          <a:prstGeom prst="rect">
            <a:avLst/>
          </a:prstGeom>
        </p:spPr>
      </p:pic>
      <p:pic>
        <p:nvPicPr>
          <p:cNvPr id="15" name="Picture 14"/>
          <p:cNvPicPr>
            <a:picLocks noChangeAspect="1"/>
          </p:cNvPicPr>
          <p:nvPr/>
        </p:nvPicPr>
        <p:blipFill>
          <a:blip r:embed="rId4"/>
          <a:stretch>
            <a:fillRect/>
          </a:stretch>
        </p:blipFill>
        <p:spPr>
          <a:xfrm>
            <a:off x="381000" y="3733801"/>
            <a:ext cx="1447800" cy="1084452"/>
          </a:xfrm>
          <a:prstGeom prst="rect">
            <a:avLst/>
          </a:prstGeom>
        </p:spPr>
      </p:pic>
      <p:pic>
        <p:nvPicPr>
          <p:cNvPr id="16" name="Picture 15"/>
          <p:cNvPicPr>
            <a:picLocks noChangeAspect="1"/>
          </p:cNvPicPr>
          <p:nvPr/>
        </p:nvPicPr>
        <p:blipFill>
          <a:blip r:embed="rId5"/>
          <a:stretch>
            <a:fillRect/>
          </a:stretch>
        </p:blipFill>
        <p:spPr>
          <a:xfrm>
            <a:off x="76200" y="2627259"/>
            <a:ext cx="1676400" cy="1255681"/>
          </a:xfrm>
          <a:prstGeom prst="rect">
            <a:avLst/>
          </a:prstGeom>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idx="4294967295"/>
          </p:nvPr>
        </p:nvSpPr>
        <p:spPr>
          <a:xfrm>
            <a:off x="0" y="274638"/>
            <a:ext cx="8229600" cy="1143000"/>
          </a:xfrm>
        </p:spPr>
        <p:txBody>
          <a:bodyPr/>
          <a:lstStyle/>
          <a:p>
            <a:r>
              <a:rPr lang="en-US" dirty="0" smtClean="0"/>
              <a:t>Smart Service Systems</a:t>
            </a:r>
            <a:endParaRPr lang="en-US" dirty="0"/>
          </a:p>
        </p:txBody>
      </p:sp>
      <p:sp>
        <p:nvSpPr>
          <p:cNvPr id="7" name="Rounded Rectangle 6"/>
          <p:cNvSpPr/>
          <p:nvPr/>
        </p:nvSpPr>
        <p:spPr>
          <a:xfrm>
            <a:off x="1676400" y="2514600"/>
            <a:ext cx="2438400" cy="609600"/>
          </a:xfrm>
          <a:prstGeom prst="roundRect">
            <a:avLst/>
          </a:prstGeom>
          <a:solidFill>
            <a:srgbClr val="DCE6F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chemeClr val="tx1"/>
                </a:solidFill>
              </a:rPr>
              <a:t>Smart Service</a:t>
            </a:r>
            <a:endParaRPr lang="en-US" sz="2800" dirty="0">
              <a:solidFill>
                <a:schemeClr val="tx1"/>
              </a:solidFill>
            </a:endParaRPr>
          </a:p>
        </p:txBody>
      </p:sp>
      <p:sp>
        <p:nvSpPr>
          <p:cNvPr id="8" name="Oval 7"/>
          <p:cNvSpPr/>
          <p:nvPr/>
        </p:nvSpPr>
        <p:spPr>
          <a:xfrm>
            <a:off x="76200" y="3285067"/>
            <a:ext cx="1371600" cy="533400"/>
          </a:xfrm>
          <a:prstGeom prst="ellipse">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rPr>
              <a:t>Sense</a:t>
            </a:r>
            <a:endParaRPr lang="en-US" sz="2400" dirty="0">
              <a:solidFill>
                <a:schemeClr val="tx1"/>
              </a:solidFill>
            </a:endParaRPr>
          </a:p>
        </p:txBody>
      </p:sp>
      <p:sp>
        <p:nvSpPr>
          <p:cNvPr id="9" name="Oval 8"/>
          <p:cNvSpPr/>
          <p:nvPr/>
        </p:nvSpPr>
        <p:spPr>
          <a:xfrm>
            <a:off x="4191000" y="3299178"/>
            <a:ext cx="1752600" cy="533400"/>
          </a:xfrm>
          <a:prstGeom prst="ellipse">
            <a:avLst/>
          </a:prstGeom>
          <a:solidFill>
            <a:srgbClr val="CCC1D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rPr>
              <a:t>Actuate</a:t>
            </a:r>
            <a:endParaRPr lang="en-US" sz="2400" dirty="0">
              <a:solidFill>
                <a:schemeClr val="tx1"/>
              </a:solidFill>
            </a:endParaRPr>
          </a:p>
        </p:txBody>
      </p:sp>
      <p:sp>
        <p:nvSpPr>
          <p:cNvPr id="10" name="Oval 9"/>
          <p:cNvSpPr/>
          <p:nvPr/>
        </p:nvSpPr>
        <p:spPr>
          <a:xfrm>
            <a:off x="1752600" y="3644179"/>
            <a:ext cx="2247900" cy="566225"/>
          </a:xfrm>
          <a:prstGeom prst="ellipse">
            <a:avLst/>
          </a:prstGeom>
          <a:solidFill>
            <a:srgbClr val="CCC1D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rPr>
              <a:t>Coordinate</a:t>
            </a:r>
            <a:endParaRPr lang="en-US" sz="2400" dirty="0">
              <a:solidFill>
                <a:schemeClr val="tx1"/>
              </a:solidFill>
            </a:endParaRPr>
          </a:p>
        </p:txBody>
      </p:sp>
      <p:sp>
        <p:nvSpPr>
          <p:cNvPr id="11" name="Oval 10"/>
          <p:cNvSpPr/>
          <p:nvPr/>
        </p:nvSpPr>
        <p:spPr>
          <a:xfrm>
            <a:off x="838200" y="1600200"/>
            <a:ext cx="1752600" cy="533400"/>
          </a:xfrm>
          <a:prstGeom prst="ellipse">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rPr>
              <a:t>Analysis</a:t>
            </a:r>
            <a:endParaRPr lang="en-US" sz="2400" dirty="0">
              <a:solidFill>
                <a:schemeClr val="tx1"/>
              </a:solidFill>
            </a:endParaRPr>
          </a:p>
        </p:txBody>
      </p:sp>
      <p:sp>
        <p:nvSpPr>
          <p:cNvPr id="12" name="Oval 11"/>
          <p:cNvSpPr/>
          <p:nvPr/>
        </p:nvSpPr>
        <p:spPr>
          <a:xfrm>
            <a:off x="3276600" y="1600200"/>
            <a:ext cx="1752600" cy="533400"/>
          </a:xfrm>
          <a:prstGeom prst="ellipse">
            <a:avLst/>
          </a:prstGeom>
          <a:solidFill>
            <a:srgbClr val="BFBFB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rPr>
              <a:t>Learn</a:t>
            </a:r>
            <a:endParaRPr lang="en-US" sz="2400" dirty="0">
              <a:solidFill>
                <a:schemeClr val="tx1"/>
              </a:solidFill>
            </a:endParaRPr>
          </a:p>
        </p:txBody>
      </p:sp>
      <p:sp>
        <p:nvSpPr>
          <p:cNvPr id="13" name="Oval 12"/>
          <p:cNvSpPr/>
          <p:nvPr/>
        </p:nvSpPr>
        <p:spPr>
          <a:xfrm>
            <a:off x="6172200" y="2286000"/>
            <a:ext cx="1981200" cy="838200"/>
          </a:xfrm>
          <a:prstGeom prst="ellipse">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solidFill>
                  <a:schemeClr val="tx1"/>
                </a:solidFill>
              </a:rPr>
              <a:t>Human-Centere</a:t>
            </a:r>
            <a:r>
              <a:rPr lang="en-US" dirty="0" smtClean="0">
                <a:solidFill>
                  <a:schemeClr val="tx1"/>
                </a:solidFill>
              </a:rPr>
              <a:t>d</a:t>
            </a:r>
            <a:endParaRPr lang="en-US" dirty="0">
              <a:solidFill>
                <a:schemeClr val="tx1"/>
              </a:solidFill>
            </a:endParaRPr>
          </a:p>
        </p:txBody>
      </p:sp>
      <p:sp>
        <p:nvSpPr>
          <p:cNvPr id="14" name="TextBox 13"/>
          <p:cNvSpPr txBox="1"/>
          <p:nvPr/>
        </p:nvSpPr>
        <p:spPr>
          <a:xfrm>
            <a:off x="1447800" y="5181600"/>
            <a:ext cx="3505200" cy="954107"/>
          </a:xfrm>
          <a:prstGeom prst="rect">
            <a:avLst/>
          </a:prstGeom>
          <a:solidFill>
            <a:schemeClr val="accent5">
              <a:lumMod val="40000"/>
              <a:lumOff val="60000"/>
            </a:schemeClr>
          </a:solidFill>
        </p:spPr>
        <p:txBody>
          <a:bodyPr wrap="square" rtlCol="0">
            <a:spAutoFit/>
          </a:bodyPr>
          <a:lstStyle/>
          <a:p>
            <a:pPr algn="ctr"/>
            <a:r>
              <a:rPr lang="en-US" sz="2800" dirty="0" smtClean="0"/>
              <a:t>Cyber-Physical Systems</a:t>
            </a:r>
            <a:endParaRPr lang="en-US" sz="2800" dirty="0"/>
          </a:p>
        </p:txBody>
      </p:sp>
      <p:sp>
        <p:nvSpPr>
          <p:cNvPr id="15" name="TextBox 14"/>
          <p:cNvSpPr txBox="1"/>
          <p:nvPr/>
        </p:nvSpPr>
        <p:spPr>
          <a:xfrm>
            <a:off x="6172200" y="4267200"/>
            <a:ext cx="2775119" cy="1569660"/>
          </a:xfrm>
          <a:prstGeom prst="rect">
            <a:avLst/>
          </a:prstGeom>
          <a:noFill/>
        </p:spPr>
        <p:txBody>
          <a:bodyPr wrap="none" rtlCol="0">
            <a:spAutoFit/>
          </a:bodyPr>
          <a:lstStyle/>
          <a:p>
            <a:r>
              <a:rPr lang="en-US" sz="2400" dirty="0" smtClean="0"/>
              <a:t>Proposal Teams:</a:t>
            </a:r>
          </a:p>
          <a:p>
            <a:pPr marL="285750" indent="-285750">
              <a:buFontTx/>
              <a:buChar char="-"/>
            </a:pPr>
            <a:r>
              <a:rPr lang="en-US" sz="2400" dirty="0" smtClean="0"/>
              <a:t>Engineering</a:t>
            </a:r>
          </a:p>
          <a:p>
            <a:pPr marL="285750" indent="-285750">
              <a:buFontTx/>
              <a:buChar char="-"/>
            </a:pPr>
            <a:r>
              <a:rPr lang="en-US" sz="2400" dirty="0" smtClean="0"/>
              <a:t>Computer Science</a:t>
            </a:r>
          </a:p>
          <a:p>
            <a:pPr marL="285750" indent="-285750">
              <a:buFontTx/>
              <a:buChar char="-"/>
            </a:pPr>
            <a:r>
              <a:rPr lang="en-US" sz="2400" dirty="0"/>
              <a:t>B</a:t>
            </a:r>
            <a:r>
              <a:rPr lang="en-US" sz="2400" dirty="0" smtClean="0"/>
              <a:t>ehavioral </a:t>
            </a:r>
            <a:r>
              <a:rPr lang="en-US" sz="2400" dirty="0"/>
              <a:t>science </a:t>
            </a:r>
          </a:p>
        </p:txBody>
      </p:sp>
      <p:sp>
        <p:nvSpPr>
          <p:cNvPr id="16" name="Right Brace 15"/>
          <p:cNvSpPr/>
          <p:nvPr/>
        </p:nvSpPr>
        <p:spPr>
          <a:xfrm rot="5400000">
            <a:off x="2857500" y="2171700"/>
            <a:ext cx="685800" cy="5029200"/>
          </a:xfrm>
          <a:prstGeom prst="righ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22" name="Straight Arrow Connector 21"/>
          <p:cNvCxnSpPr/>
          <p:nvPr/>
        </p:nvCxnSpPr>
        <p:spPr>
          <a:xfrm>
            <a:off x="4114800" y="2819400"/>
            <a:ext cx="838200" cy="381000"/>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cxnSp>
        <p:nvCxnSpPr>
          <p:cNvPr id="25" name="Straight Arrow Connector 24"/>
          <p:cNvCxnSpPr/>
          <p:nvPr/>
        </p:nvCxnSpPr>
        <p:spPr>
          <a:xfrm flipH="1">
            <a:off x="838200" y="2819400"/>
            <a:ext cx="762000" cy="381000"/>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cxnSp>
        <p:nvCxnSpPr>
          <p:cNvPr id="27" name="Straight Arrow Connector 26"/>
          <p:cNvCxnSpPr/>
          <p:nvPr/>
        </p:nvCxnSpPr>
        <p:spPr>
          <a:xfrm flipV="1">
            <a:off x="3276600" y="2133600"/>
            <a:ext cx="304800" cy="304800"/>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cxnSp>
        <p:nvCxnSpPr>
          <p:cNvPr id="28" name="Straight Arrow Connector 27"/>
          <p:cNvCxnSpPr/>
          <p:nvPr/>
        </p:nvCxnSpPr>
        <p:spPr>
          <a:xfrm>
            <a:off x="2362200" y="2133600"/>
            <a:ext cx="304800" cy="304800"/>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cxnSp>
        <p:nvCxnSpPr>
          <p:cNvPr id="33" name="Straight Arrow Connector 32"/>
          <p:cNvCxnSpPr/>
          <p:nvPr/>
        </p:nvCxnSpPr>
        <p:spPr>
          <a:xfrm>
            <a:off x="2895600" y="3124200"/>
            <a:ext cx="0" cy="457200"/>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cxnSp>
        <p:nvCxnSpPr>
          <p:cNvPr id="39" name="Straight Arrow Connector 38"/>
          <p:cNvCxnSpPr/>
          <p:nvPr/>
        </p:nvCxnSpPr>
        <p:spPr>
          <a:xfrm>
            <a:off x="4648200" y="2743200"/>
            <a:ext cx="1371600" cy="0"/>
          </a:xfrm>
          <a:prstGeom prst="straightConnector1">
            <a:avLst/>
          </a:prstGeom>
          <a:ln w="38100" cmpd="sng">
            <a:solidFill>
              <a:srgbClr val="FF6600"/>
            </a:solidFill>
            <a:headEnd type="arrow"/>
            <a:tailEnd type="arrow"/>
          </a:ln>
        </p:spPr>
        <p:style>
          <a:lnRef idx="2">
            <a:schemeClr val="accent1"/>
          </a:lnRef>
          <a:fillRef idx="0">
            <a:schemeClr val="accent1"/>
          </a:fillRef>
          <a:effectRef idx="1">
            <a:schemeClr val="accent1"/>
          </a:effectRef>
          <a:fontRef idx="minor">
            <a:schemeClr val="tx1"/>
          </a:fontRef>
        </p:style>
      </p:cxnSp>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9"/>
                                        </p:tgtEl>
                                        <p:attrNameLst>
                                          <p:attrName>style.visibility</p:attrName>
                                        </p:attrNameLst>
                                      </p:cBhvr>
                                      <p:to>
                                        <p:strVal val="visible"/>
                                      </p:to>
                                    </p:set>
                                  </p:childTnLst>
                                </p:cTn>
                              </p:par>
                              <p:par>
                                <p:cTn id="13" presetID="1" presetClass="entr" presetSubtype="0" fill="hold" grpId="1" nodeType="with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1" animBg="1"/>
      <p:bldP spid="14" grpId="0" animBg="1"/>
      <p:bldP spid="15" grpId="0"/>
      <p:bldP spid="1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6"/>
          <p:cNvSpPr>
            <a:spLocks noGrp="1"/>
          </p:cNvSpPr>
          <p:nvPr>
            <p:ph type="title"/>
          </p:nvPr>
        </p:nvSpPr>
        <p:spPr>
          <a:xfrm>
            <a:off x="1447800" y="122238"/>
            <a:ext cx="7239000" cy="1325562"/>
          </a:xfrm>
        </p:spPr>
        <p:txBody>
          <a:bodyPr/>
          <a:lstStyle/>
          <a:p>
            <a:r>
              <a:rPr lang="en-US" sz="2400">
                <a:solidFill>
                  <a:srgbClr val="000099"/>
                </a:solidFill>
                <a:latin typeface="Palatino Linotype" charset="0"/>
              </a:rPr>
              <a:t>Successful Integration into a Smart Service System Requires a Range of Disciplines in Addition to those Related to the Technology</a:t>
            </a:r>
          </a:p>
        </p:txBody>
      </p:sp>
      <p:sp>
        <p:nvSpPr>
          <p:cNvPr id="11267" name="Content Placeholder 7"/>
          <p:cNvSpPr>
            <a:spLocks noGrp="1"/>
          </p:cNvSpPr>
          <p:nvPr>
            <p:ph idx="1"/>
          </p:nvPr>
        </p:nvSpPr>
        <p:spPr>
          <a:xfrm>
            <a:off x="204788" y="1533525"/>
            <a:ext cx="8482012" cy="4810125"/>
          </a:xfrm>
        </p:spPr>
        <p:txBody>
          <a:bodyPr/>
          <a:lstStyle/>
          <a:p>
            <a:pPr marL="0" indent="0">
              <a:buFont typeface="Arial" charset="0"/>
              <a:buNone/>
            </a:pPr>
            <a:r>
              <a:rPr lang="en-US" sz="2400" b="1">
                <a:latin typeface="Palatino Linotype" charset="0"/>
              </a:rPr>
              <a:t>(1) Systems Engineering or Engineering Design</a:t>
            </a:r>
          </a:p>
          <a:p>
            <a:pPr lvl="1"/>
            <a:r>
              <a:rPr lang="en-US" sz="2000">
                <a:latin typeface="Palatino Linotype" charset="0"/>
              </a:rPr>
              <a:t>To provide knowledge of service system design and system integration issues.</a:t>
            </a:r>
          </a:p>
          <a:p>
            <a:pPr marL="0" indent="0">
              <a:buFont typeface="Arial" charset="0"/>
              <a:buNone/>
            </a:pPr>
            <a:r>
              <a:rPr lang="en-US" sz="2400" b="1">
                <a:latin typeface="Palatino Linotype" charset="0"/>
              </a:rPr>
              <a:t>(2) Computer Science/Information Technology </a:t>
            </a:r>
            <a:endParaRPr lang="en-US" sz="2000">
              <a:latin typeface="Palatino Linotype" charset="0"/>
            </a:endParaRPr>
          </a:p>
          <a:p>
            <a:pPr lvl="1"/>
            <a:r>
              <a:rPr lang="en-US" sz="2000">
                <a:latin typeface="Palatino Linotype" charset="0"/>
              </a:rPr>
              <a:t>To provide knowledge of considerations involving data transfer, communication and/or data processing needed for successful integration of the technology into a “smart” service system.</a:t>
            </a:r>
          </a:p>
          <a:p>
            <a:pPr marL="0" indent="0">
              <a:buFont typeface="Arial" charset="0"/>
              <a:buNone/>
            </a:pPr>
            <a:r>
              <a:rPr lang="en-US" sz="2400" b="1">
                <a:latin typeface="Palatino Linotype" charset="0"/>
              </a:rPr>
              <a:t>(3) Human Factors/Behavioral Science/Cognitive            </a:t>
            </a:r>
          </a:p>
          <a:p>
            <a:pPr marL="0" indent="0">
              <a:buFont typeface="Arial" charset="0"/>
              <a:buNone/>
            </a:pPr>
            <a:r>
              <a:rPr lang="en-US" sz="2400" b="1">
                <a:latin typeface="Palatino Linotype" charset="0"/>
              </a:rPr>
              <a:t>      Engineering</a:t>
            </a:r>
            <a:endParaRPr lang="en-US" sz="2400">
              <a:latin typeface="Palatino Linotype" charset="0"/>
            </a:endParaRPr>
          </a:p>
          <a:p>
            <a:pPr lvl="1"/>
            <a:r>
              <a:rPr lang="en-US" sz="2000">
                <a:latin typeface="Palatino Linotype" charset="0"/>
              </a:rPr>
              <a:t>To provide knowledge of the potential effects of human factors as they interact with the technology proposed. These findings will have an impact on ensuring that the design of the “smart” service system is human-centered.</a:t>
            </a:r>
          </a:p>
        </p:txBody>
      </p:sp>
      <p:sp>
        <p:nvSpPr>
          <p:cNvPr id="5" name="Footer Placeholder 4"/>
          <p:cNvSpPr>
            <a:spLocks noGrp="1"/>
          </p:cNvSpPr>
          <p:nvPr>
            <p:ph type="ftr" sz="quarter" idx="11"/>
          </p:nvPr>
        </p:nvSpPr>
        <p:spPr/>
        <p:txBody>
          <a:bodyPr/>
          <a:lstStyle/>
          <a:p>
            <a:pPr>
              <a:defRPr/>
            </a:pPr>
            <a:r>
              <a:rPr lang="en-US" smtClean="0"/>
              <a:t>Industrial Innovation &amp; Partnerships</a:t>
            </a:r>
            <a:endParaRPr lang="en-US"/>
          </a:p>
        </p:txBody>
      </p:sp>
      <p:sp>
        <p:nvSpPr>
          <p:cNvPr id="11269"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Calibri" charset="0"/>
                <a:ea typeface="ＭＳ Ｐゴシック" charset="0"/>
                <a:cs typeface="ＭＳ Ｐゴシック" charset="0"/>
              </a:defRPr>
            </a:lvl1pPr>
            <a:lvl2pPr>
              <a:defRPr sz="2800">
                <a:solidFill>
                  <a:schemeClr val="tx1"/>
                </a:solidFill>
                <a:latin typeface="Calibri" charset="0"/>
                <a:ea typeface="ＭＳ Ｐゴシック" charset="0"/>
              </a:defRPr>
            </a:lvl2pPr>
            <a:lvl3pPr>
              <a:defRPr sz="2400">
                <a:solidFill>
                  <a:schemeClr val="tx1"/>
                </a:solidFill>
                <a:latin typeface="Calibri" charset="0"/>
                <a:ea typeface="ＭＳ Ｐゴシック" charset="0"/>
              </a:defRPr>
            </a:lvl3pPr>
            <a:lvl4pPr>
              <a:defRPr sz="2000">
                <a:solidFill>
                  <a:schemeClr val="tx1"/>
                </a:solidFill>
                <a:latin typeface="Calibri" charset="0"/>
                <a:ea typeface="ＭＳ Ｐゴシック" charset="0"/>
              </a:defRPr>
            </a:lvl4pPr>
            <a:lvl5pPr>
              <a:defRPr sz="2000">
                <a:solidFill>
                  <a:schemeClr val="tx1"/>
                </a:solidFill>
                <a:latin typeface="Calibri" charset="0"/>
                <a:ea typeface="ＭＳ Ｐゴシック" charset="0"/>
              </a:defRPr>
            </a:lvl5pPr>
            <a:lvl6pPr eaLnBrk="0" fontAlgn="base" hangingPunct="0">
              <a:spcAft>
                <a:spcPct val="0"/>
              </a:spcAft>
              <a:buFont typeface="Arial" charset="0"/>
              <a:buChar char="»"/>
              <a:defRPr sz="2000">
                <a:solidFill>
                  <a:schemeClr val="tx1"/>
                </a:solidFill>
                <a:latin typeface="Calibri" charset="0"/>
                <a:ea typeface="ＭＳ Ｐゴシック" charset="0"/>
              </a:defRPr>
            </a:lvl6pPr>
            <a:lvl7pPr eaLnBrk="0" fontAlgn="base" hangingPunct="0">
              <a:spcAft>
                <a:spcPct val="0"/>
              </a:spcAft>
              <a:buFont typeface="Arial" charset="0"/>
              <a:buChar char="»"/>
              <a:defRPr sz="2000">
                <a:solidFill>
                  <a:schemeClr val="tx1"/>
                </a:solidFill>
                <a:latin typeface="Calibri" charset="0"/>
                <a:ea typeface="ＭＳ Ｐゴシック" charset="0"/>
              </a:defRPr>
            </a:lvl7pPr>
            <a:lvl8pPr eaLnBrk="0" fontAlgn="base" hangingPunct="0">
              <a:spcAft>
                <a:spcPct val="0"/>
              </a:spcAft>
              <a:buFont typeface="Arial" charset="0"/>
              <a:buChar char="»"/>
              <a:defRPr sz="2000">
                <a:solidFill>
                  <a:schemeClr val="tx1"/>
                </a:solidFill>
                <a:latin typeface="Calibri" charset="0"/>
                <a:ea typeface="ＭＳ Ｐゴシック" charset="0"/>
              </a:defRPr>
            </a:lvl8pPr>
            <a:lvl9pPr eaLnBrk="0" fontAlgn="base" hangingPunct="0">
              <a:spcAft>
                <a:spcPct val="0"/>
              </a:spcAft>
              <a:buFont typeface="Arial" charset="0"/>
              <a:buChar char="»"/>
              <a:defRPr sz="2000">
                <a:solidFill>
                  <a:schemeClr val="tx1"/>
                </a:solidFill>
                <a:latin typeface="Calibri" charset="0"/>
                <a:ea typeface="ＭＳ Ｐゴシック" charset="0"/>
              </a:defRPr>
            </a:lvl9pPr>
          </a:lstStyle>
          <a:p>
            <a:fld id="{FAA70695-FD44-C048-BA4A-4F22288EE19C}" type="slidenum">
              <a:rPr lang="en-US" sz="1200">
                <a:solidFill>
                  <a:srgbClr val="898989"/>
                </a:solidFill>
                <a:latin typeface="Arial" charset="0"/>
              </a:rPr>
              <a:pPr/>
              <a:t>7</a:t>
            </a:fld>
            <a:endParaRPr lang="en-US" sz="1200">
              <a:solidFill>
                <a:srgbClr val="898989"/>
              </a:solidFill>
              <a:latin typeface="Arial" charset="0"/>
            </a:endParaRPr>
          </a:p>
        </p:txBody>
      </p:sp>
    </p:spTree>
    <p:extLst>
      <p:ext uri="{BB962C8B-B14F-4D97-AF65-F5344CB8AC3E}">
        <p14:creationId xmlns:p14="http://schemas.microsoft.com/office/powerpoint/2010/main" val="2255165667"/>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733800" y="152401"/>
            <a:ext cx="5257800" cy="1631216"/>
          </a:xfrm>
          <a:prstGeom prst="rect">
            <a:avLst/>
          </a:prstGeom>
        </p:spPr>
        <p:txBody>
          <a:bodyPr wrap="square">
            <a:spAutoFit/>
          </a:bodyPr>
          <a:lstStyle/>
          <a:p>
            <a:pPr algn="r"/>
            <a:r>
              <a:rPr lang="en-US" sz="2000" b="1" dirty="0">
                <a:solidFill>
                  <a:srgbClr val="000000"/>
                </a:solidFill>
              </a:rPr>
              <a:t>A Wireless Networked </a:t>
            </a:r>
            <a:r>
              <a:rPr lang="en-US" sz="2000" b="1" dirty="0" err="1">
                <a:solidFill>
                  <a:srgbClr val="000000"/>
                </a:solidFill>
              </a:rPr>
              <a:t>Biophilic</a:t>
            </a:r>
            <a:r>
              <a:rPr lang="en-US" sz="2000" b="1" dirty="0">
                <a:solidFill>
                  <a:srgbClr val="000000"/>
                </a:solidFill>
              </a:rPr>
              <a:t> Lighting System for the Delivery of Lighting for Enhancing Secondary School Student </a:t>
            </a:r>
            <a:r>
              <a:rPr lang="en-US" sz="2000" b="1" dirty="0" smtClean="0">
                <a:solidFill>
                  <a:srgbClr val="000000"/>
                </a:solidFill>
              </a:rPr>
              <a:t>Performance</a:t>
            </a:r>
          </a:p>
          <a:p>
            <a:pPr algn="r"/>
            <a:r>
              <a:rPr lang="en-US" sz="2000" dirty="0" smtClean="0">
                <a:solidFill>
                  <a:srgbClr val="000000"/>
                </a:solidFill>
              </a:rPr>
              <a:t>Brown University</a:t>
            </a:r>
          </a:p>
          <a:p>
            <a:pPr algn="r"/>
            <a:r>
              <a:rPr lang="en-US" sz="2000" dirty="0" smtClean="0">
                <a:solidFill>
                  <a:srgbClr val="000000"/>
                </a:solidFill>
              </a:rPr>
              <a:t>Digital Lumens, Inc.</a:t>
            </a:r>
            <a:endParaRPr lang="en-US" sz="2000" dirty="0">
              <a:solidFill>
                <a:srgbClr val="000000"/>
              </a:solidFill>
            </a:endParaRPr>
          </a:p>
        </p:txBody>
      </p:sp>
      <p:pic>
        <p:nvPicPr>
          <p:cNvPr id="3" name="Picture 2"/>
          <p:cNvPicPr>
            <a:picLocks noChangeAspect="1"/>
          </p:cNvPicPr>
          <p:nvPr/>
        </p:nvPicPr>
        <p:blipFill>
          <a:blip r:embed="rId2"/>
          <a:stretch>
            <a:fillRect/>
          </a:stretch>
        </p:blipFill>
        <p:spPr>
          <a:xfrm>
            <a:off x="457200" y="762000"/>
            <a:ext cx="2819400" cy="1879600"/>
          </a:xfrm>
          <a:prstGeom prst="rect">
            <a:avLst/>
          </a:prstGeom>
        </p:spPr>
      </p:pic>
      <p:sp>
        <p:nvSpPr>
          <p:cNvPr id="4" name="TextBox 3"/>
          <p:cNvSpPr txBox="1"/>
          <p:nvPr/>
        </p:nvSpPr>
        <p:spPr>
          <a:xfrm>
            <a:off x="152400" y="1676400"/>
            <a:ext cx="2133600" cy="646331"/>
          </a:xfrm>
          <a:prstGeom prst="rect">
            <a:avLst/>
          </a:prstGeom>
          <a:noFill/>
        </p:spPr>
        <p:txBody>
          <a:bodyPr wrap="square" rtlCol="0">
            <a:spAutoFit/>
          </a:bodyPr>
          <a:lstStyle/>
          <a:p>
            <a:r>
              <a:rPr lang="en-US" dirty="0" smtClean="0"/>
              <a:t>Intelligent </a:t>
            </a:r>
          </a:p>
          <a:p>
            <a:r>
              <a:rPr lang="en-US" dirty="0" smtClean="0"/>
              <a:t>Light Fixture</a:t>
            </a:r>
            <a:endParaRPr lang="en-US" dirty="0"/>
          </a:p>
        </p:txBody>
      </p:sp>
      <p:pic>
        <p:nvPicPr>
          <p:cNvPr id="5" name="Picture 4"/>
          <p:cNvPicPr>
            <a:picLocks noChangeAspect="1"/>
          </p:cNvPicPr>
          <p:nvPr/>
        </p:nvPicPr>
        <p:blipFill>
          <a:blip r:embed="rId3"/>
          <a:stretch>
            <a:fillRect/>
          </a:stretch>
        </p:blipFill>
        <p:spPr>
          <a:xfrm>
            <a:off x="228600" y="2590800"/>
            <a:ext cx="1371600" cy="1681144"/>
          </a:xfrm>
          <a:prstGeom prst="rect">
            <a:avLst/>
          </a:prstGeom>
        </p:spPr>
      </p:pic>
      <p:sp>
        <p:nvSpPr>
          <p:cNvPr id="6" name="TextBox 5"/>
          <p:cNvSpPr txBox="1"/>
          <p:nvPr/>
        </p:nvSpPr>
        <p:spPr>
          <a:xfrm>
            <a:off x="152400" y="4191000"/>
            <a:ext cx="1752600" cy="646331"/>
          </a:xfrm>
          <a:prstGeom prst="rect">
            <a:avLst/>
          </a:prstGeom>
          <a:noFill/>
        </p:spPr>
        <p:txBody>
          <a:bodyPr wrap="square" rtlCol="0">
            <a:spAutoFit/>
          </a:bodyPr>
          <a:lstStyle/>
          <a:p>
            <a:r>
              <a:rPr lang="en-US" dirty="0" smtClean="0"/>
              <a:t>Studies showing impact of light</a:t>
            </a:r>
            <a:endParaRPr lang="en-US" dirty="0"/>
          </a:p>
        </p:txBody>
      </p:sp>
      <p:pic>
        <p:nvPicPr>
          <p:cNvPr id="7" name="Picture 6"/>
          <p:cNvPicPr>
            <a:picLocks noChangeAspect="1"/>
          </p:cNvPicPr>
          <p:nvPr/>
        </p:nvPicPr>
        <p:blipFill>
          <a:blip r:embed="rId4"/>
          <a:stretch>
            <a:fillRect/>
          </a:stretch>
        </p:blipFill>
        <p:spPr>
          <a:xfrm>
            <a:off x="1066800" y="4800600"/>
            <a:ext cx="2057400" cy="1515102"/>
          </a:xfrm>
          <a:prstGeom prst="rect">
            <a:avLst/>
          </a:prstGeom>
        </p:spPr>
      </p:pic>
      <p:sp>
        <p:nvSpPr>
          <p:cNvPr id="8" name="Right Brace 7"/>
          <p:cNvSpPr/>
          <p:nvPr/>
        </p:nvSpPr>
        <p:spPr>
          <a:xfrm>
            <a:off x="3124200" y="1600200"/>
            <a:ext cx="914400" cy="3810000"/>
          </a:xfrm>
          <a:prstGeom prst="righ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9" name="Rounded Rectangle 8"/>
          <p:cNvSpPr/>
          <p:nvPr/>
        </p:nvSpPr>
        <p:spPr>
          <a:xfrm>
            <a:off x="4556566" y="2743200"/>
            <a:ext cx="3825434" cy="1143000"/>
          </a:xfrm>
          <a:prstGeom prst="roundRect">
            <a:avLst/>
          </a:prstGeom>
          <a:solidFill>
            <a:schemeClr val="accent3">
              <a:lumMod val="40000"/>
              <a:lumOff val="60000"/>
            </a:schemeClr>
          </a:solidFill>
        </p:spPr>
        <p:style>
          <a:lnRef idx="1">
            <a:schemeClr val="accent1"/>
          </a:lnRef>
          <a:fillRef idx="3">
            <a:schemeClr val="accent1"/>
          </a:fillRef>
          <a:effectRef idx="2">
            <a:schemeClr val="accent1"/>
          </a:effectRef>
          <a:fontRef idx="minor">
            <a:schemeClr val="lt1"/>
          </a:fontRef>
        </p:style>
        <p:txBody>
          <a:bodyPr rtlCol="0" anchor="ctr"/>
          <a:lstStyle/>
          <a:p>
            <a:r>
              <a:rPr lang="en-US" sz="2000" b="1" dirty="0" smtClean="0">
                <a:solidFill>
                  <a:srgbClr val="000000"/>
                </a:solidFill>
              </a:rPr>
              <a:t>Prescription Lighting</a:t>
            </a:r>
          </a:p>
          <a:p>
            <a:r>
              <a:rPr lang="en-US" sz="2000" b="1" dirty="0" smtClean="0">
                <a:solidFill>
                  <a:srgbClr val="000000"/>
                </a:solidFill>
              </a:rPr>
              <a:t>- </a:t>
            </a:r>
            <a:r>
              <a:rPr lang="en-US" sz="2000" dirty="0" smtClean="0">
                <a:solidFill>
                  <a:srgbClr val="000000"/>
                </a:solidFill>
              </a:rPr>
              <a:t>enhance </a:t>
            </a:r>
            <a:r>
              <a:rPr lang="en-US" sz="2000" dirty="0">
                <a:solidFill>
                  <a:srgbClr val="000000"/>
                </a:solidFill>
              </a:rPr>
              <a:t>student performance</a:t>
            </a:r>
            <a:endParaRPr lang="en-US" sz="2000" b="1" dirty="0" smtClean="0">
              <a:solidFill>
                <a:srgbClr val="000000"/>
              </a:solidFill>
            </a:endParaRPr>
          </a:p>
          <a:p>
            <a:pPr marL="169863" indent="-169863">
              <a:buFontTx/>
              <a:buChar char="-"/>
            </a:pPr>
            <a:endParaRPr lang="en-US" dirty="0">
              <a:solidFill>
                <a:schemeClr val="tx1"/>
              </a:solidFill>
            </a:endParaRPr>
          </a:p>
        </p:txBody>
      </p:sp>
      <p:sp>
        <p:nvSpPr>
          <p:cNvPr id="10" name="Rectangle 9"/>
          <p:cNvSpPr/>
          <p:nvPr/>
        </p:nvSpPr>
        <p:spPr>
          <a:xfrm>
            <a:off x="3810000" y="4114800"/>
            <a:ext cx="5334000" cy="1477328"/>
          </a:xfrm>
          <a:prstGeom prst="rect">
            <a:avLst/>
          </a:prstGeom>
        </p:spPr>
        <p:txBody>
          <a:bodyPr wrap="square">
            <a:spAutoFit/>
          </a:bodyPr>
          <a:lstStyle/>
          <a:p>
            <a:r>
              <a:rPr lang="en-US" dirty="0" smtClean="0"/>
              <a:t>Proposed tasks:</a:t>
            </a:r>
          </a:p>
          <a:p>
            <a:pPr marL="285750" indent="-285750">
              <a:buFont typeface="Arial"/>
              <a:buChar char="•"/>
            </a:pPr>
            <a:r>
              <a:rPr lang="en-US" dirty="0" smtClean="0"/>
              <a:t>Develop and deploy a prototype system</a:t>
            </a:r>
          </a:p>
          <a:p>
            <a:pPr marL="285750" indent="-285750">
              <a:buFont typeface="Arial"/>
              <a:buChar char="•"/>
            </a:pPr>
            <a:r>
              <a:rPr lang="en-US" dirty="0"/>
              <a:t>Q</a:t>
            </a:r>
            <a:r>
              <a:rPr lang="en-US" dirty="0" smtClean="0"/>
              <a:t>uantify </a:t>
            </a:r>
            <a:r>
              <a:rPr lang="en-US" dirty="0"/>
              <a:t>the effects of </a:t>
            </a:r>
            <a:r>
              <a:rPr lang="en-US" dirty="0" err="1"/>
              <a:t>biophilic</a:t>
            </a:r>
            <a:r>
              <a:rPr lang="en-US" dirty="0"/>
              <a:t> lighting on human </a:t>
            </a:r>
            <a:r>
              <a:rPr lang="en-US" dirty="0" smtClean="0"/>
              <a:t>behavior</a:t>
            </a:r>
          </a:p>
          <a:p>
            <a:pPr marL="285750" indent="-285750">
              <a:buFont typeface="Arial"/>
              <a:buChar char="•"/>
            </a:pPr>
            <a:r>
              <a:rPr lang="en-US" dirty="0" smtClean="0"/>
              <a:t>Collect relevant data for further investigation</a:t>
            </a:r>
          </a:p>
        </p:txBody>
      </p:sp>
    </p:spTree>
    <p:extLst>
      <p:ext uri="{BB962C8B-B14F-4D97-AF65-F5344CB8AC3E}">
        <p14:creationId xmlns:p14="http://schemas.microsoft.com/office/powerpoint/2010/main" val="226464867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8" grpId="0" animBg="1"/>
      <p:bldP spid="9" grpId="0" animBg="1"/>
      <p:bldP spid="1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 name="Picture 36"/>
          <p:cNvPicPr>
            <a:picLocks noChangeAspect="1"/>
          </p:cNvPicPr>
          <p:nvPr/>
        </p:nvPicPr>
        <p:blipFill>
          <a:blip r:embed="rId2"/>
          <a:stretch>
            <a:fillRect/>
          </a:stretch>
        </p:blipFill>
        <p:spPr>
          <a:xfrm>
            <a:off x="457200" y="2362200"/>
            <a:ext cx="1295400" cy="1774698"/>
          </a:xfrm>
          <a:prstGeom prst="rect">
            <a:avLst/>
          </a:prstGeom>
        </p:spPr>
      </p:pic>
      <p:pic>
        <p:nvPicPr>
          <p:cNvPr id="38" name="Picture 37"/>
          <p:cNvPicPr>
            <a:picLocks/>
          </p:cNvPicPr>
          <p:nvPr/>
        </p:nvPicPr>
        <p:blipFill>
          <a:blip r:embed="rId3"/>
          <a:stretch>
            <a:fillRect/>
          </a:stretch>
        </p:blipFill>
        <p:spPr>
          <a:xfrm>
            <a:off x="762000" y="4343400"/>
            <a:ext cx="1828800" cy="1703705"/>
          </a:xfrm>
          <a:prstGeom prst="rect">
            <a:avLst/>
          </a:prstGeom>
        </p:spPr>
      </p:pic>
      <p:sp>
        <p:nvSpPr>
          <p:cNvPr id="39" name="Rectangle 38"/>
          <p:cNvSpPr/>
          <p:nvPr/>
        </p:nvSpPr>
        <p:spPr>
          <a:xfrm>
            <a:off x="2743200" y="152400"/>
            <a:ext cx="5638800" cy="1569660"/>
          </a:xfrm>
          <a:prstGeom prst="rect">
            <a:avLst/>
          </a:prstGeom>
        </p:spPr>
        <p:txBody>
          <a:bodyPr wrap="square">
            <a:spAutoFit/>
          </a:bodyPr>
          <a:lstStyle/>
          <a:p>
            <a:pPr algn="r"/>
            <a:r>
              <a:rPr lang="en-US" sz="2800" dirty="0"/>
              <a:t>Affordable and Mobile Assistive Robots for Elderly </a:t>
            </a:r>
            <a:r>
              <a:rPr lang="en-US" sz="2800" dirty="0" smtClean="0"/>
              <a:t>Care</a:t>
            </a:r>
          </a:p>
          <a:p>
            <a:pPr algn="r"/>
            <a:r>
              <a:rPr lang="en-US" sz="2000" dirty="0" smtClean="0"/>
              <a:t>University of Pennsylvania</a:t>
            </a:r>
          </a:p>
          <a:p>
            <a:pPr algn="r"/>
            <a:r>
              <a:rPr lang="en-US" sz="2000" dirty="0" err="1" smtClean="0"/>
              <a:t>Savioke</a:t>
            </a:r>
            <a:r>
              <a:rPr lang="en-US" sz="2000" dirty="0" smtClean="0"/>
              <a:t>, Inc.</a:t>
            </a:r>
            <a:endParaRPr lang="en-US" sz="2000" dirty="0"/>
          </a:p>
        </p:txBody>
      </p:sp>
      <p:sp>
        <p:nvSpPr>
          <p:cNvPr id="40" name="Rectangle 39"/>
          <p:cNvSpPr/>
          <p:nvPr/>
        </p:nvSpPr>
        <p:spPr>
          <a:xfrm>
            <a:off x="457200" y="533400"/>
            <a:ext cx="2209800" cy="1524000"/>
          </a:xfrm>
          <a:prstGeom prst="rect">
            <a:avLst/>
          </a:prstGeom>
          <a:solidFill>
            <a:srgbClr val="B7DEE8"/>
          </a:solidFill>
        </p:spPr>
        <p:txBody>
          <a:bodyPr wrap="square">
            <a:spAutoFit/>
          </a:bodyPr>
          <a:lstStyle/>
          <a:p>
            <a:r>
              <a:rPr lang="en-US" dirty="0" smtClean="0"/>
              <a:t>Software</a:t>
            </a:r>
          </a:p>
          <a:p>
            <a:pPr marL="285750" indent="-285750">
              <a:buFontTx/>
              <a:buChar char="-"/>
            </a:pPr>
            <a:r>
              <a:rPr lang="en-US" dirty="0" smtClean="0"/>
              <a:t>ROS</a:t>
            </a:r>
          </a:p>
          <a:p>
            <a:pPr marL="285750" indent="-285750">
              <a:buFontTx/>
              <a:buChar char="-"/>
            </a:pPr>
            <a:r>
              <a:rPr lang="en-US" dirty="0" smtClean="0"/>
              <a:t>Mobility software</a:t>
            </a:r>
          </a:p>
          <a:p>
            <a:pPr marL="285750" indent="-285750">
              <a:buFontTx/>
              <a:buChar char="-"/>
            </a:pPr>
            <a:r>
              <a:rPr lang="en-US" dirty="0" smtClean="0"/>
              <a:t>Manipulator software</a:t>
            </a:r>
            <a:endParaRPr lang="en-US" dirty="0"/>
          </a:p>
        </p:txBody>
      </p:sp>
      <p:sp>
        <p:nvSpPr>
          <p:cNvPr id="41" name="Rectangle 40"/>
          <p:cNvSpPr/>
          <p:nvPr/>
        </p:nvSpPr>
        <p:spPr>
          <a:xfrm>
            <a:off x="762000" y="5410200"/>
            <a:ext cx="1752600" cy="646331"/>
          </a:xfrm>
          <a:prstGeom prst="rect">
            <a:avLst/>
          </a:prstGeom>
        </p:spPr>
        <p:txBody>
          <a:bodyPr wrap="square">
            <a:spAutoFit/>
          </a:bodyPr>
          <a:lstStyle/>
          <a:p>
            <a:pPr algn="ctr"/>
            <a:r>
              <a:rPr lang="en-US" dirty="0" smtClean="0"/>
              <a:t>Persona </a:t>
            </a:r>
            <a:r>
              <a:rPr lang="en-US" dirty="0"/>
              <a:t>mobile manipulator</a:t>
            </a:r>
          </a:p>
        </p:txBody>
      </p:sp>
      <p:sp>
        <p:nvSpPr>
          <p:cNvPr id="42" name="Rectangle 41"/>
          <p:cNvSpPr/>
          <p:nvPr/>
        </p:nvSpPr>
        <p:spPr>
          <a:xfrm>
            <a:off x="533400" y="3048000"/>
            <a:ext cx="1371600" cy="646331"/>
          </a:xfrm>
          <a:prstGeom prst="rect">
            <a:avLst/>
          </a:prstGeom>
        </p:spPr>
        <p:txBody>
          <a:bodyPr wrap="square">
            <a:spAutoFit/>
          </a:bodyPr>
          <a:lstStyle/>
          <a:p>
            <a:pPr algn="ctr"/>
            <a:r>
              <a:rPr lang="en-US" dirty="0" err="1"/>
              <a:t>SaviBot</a:t>
            </a:r>
            <a:r>
              <a:rPr lang="en-US" dirty="0"/>
              <a:t> mobile base</a:t>
            </a:r>
          </a:p>
        </p:txBody>
      </p:sp>
      <p:sp>
        <p:nvSpPr>
          <p:cNvPr id="43" name="Right Brace 42"/>
          <p:cNvSpPr/>
          <p:nvPr/>
        </p:nvSpPr>
        <p:spPr>
          <a:xfrm>
            <a:off x="2819400" y="1219200"/>
            <a:ext cx="914400" cy="3810000"/>
          </a:xfrm>
          <a:prstGeom prst="righ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4" name="Rounded Rectangle 43"/>
          <p:cNvSpPr/>
          <p:nvPr/>
        </p:nvSpPr>
        <p:spPr>
          <a:xfrm>
            <a:off x="4114800" y="2438400"/>
            <a:ext cx="3276600" cy="1447800"/>
          </a:xfrm>
          <a:prstGeom prst="roundRect">
            <a:avLst/>
          </a:prstGeom>
          <a:solidFill>
            <a:schemeClr val="accent3">
              <a:lumMod val="40000"/>
              <a:lumOff val="60000"/>
            </a:schemeClr>
          </a:solidFill>
        </p:spPr>
        <p:style>
          <a:lnRef idx="1">
            <a:schemeClr val="accent1"/>
          </a:lnRef>
          <a:fillRef idx="3">
            <a:schemeClr val="accent1"/>
          </a:fillRef>
          <a:effectRef idx="2">
            <a:schemeClr val="accent1"/>
          </a:effectRef>
          <a:fontRef idx="minor">
            <a:schemeClr val="lt1"/>
          </a:fontRef>
        </p:style>
        <p:txBody>
          <a:bodyPr rtlCol="0" anchor="ctr"/>
          <a:lstStyle/>
          <a:p>
            <a:r>
              <a:rPr lang="en-US" sz="2000" b="1" dirty="0" smtClean="0">
                <a:solidFill>
                  <a:srgbClr val="000000"/>
                </a:solidFill>
              </a:rPr>
              <a:t>Service robots</a:t>
            </a:r>
          </a:p>
          <a:p>
            <a:pPr marL="169863" indent="-169863">
              <a:buFontTx/>
              <a:buChar char="-"/>
            </a:pPr>
            <a:r>
              <a:rPr lang="en-US" dirty="0" smtClean="0">
                <a:solidFill>
                  <a:schemeClr val="tx1"/>
                </a:solidFill>
              </a:rPr>
              <a:t>limited </a:t>
            </a:r>
            <a:r>
              <a:rPr lang="en-US" dirty="0">
                <a:solidFill>
                  <a:schemeClr val="tx1"/>
                </a:solidFill>
              </a:rPr>
              <a:t>set of manipulation tasks on elders’ behalf.</a:t>
            </a:r>
          </a:p>
        </p:txBody>
      </p:sp>
      <p:sp>
        <p:nvSpPr>
          <p:cNvPr id="45" name="Rectangle 44"/>
          <p:cNvSpPr/>
          <p:nvPr/>
        </p:nvSpPr>
        <p:spPr>
          <a:xfrm>
            <a:off x="3581400" y="4038600"/>
            <a:ext cx="5486400" cy="2031325"/>
          </a:xfrm>
          <a:prstGeom prst="rect">
            <a:avLst/>
          </a:prstGeom>
        </p:spPr>
        <p:txBody>
          <a:bodyPr wrap="square">
            <a:spAutoFit/>
          </a:bodyPr>
          <a:lstStyle/>
          <a:p>
            <a:r>
              <a:rPr lang="en-US" dirty="0" smtClean="0"/>
              <a:t>Proposed tasks:</a:t>
            </a:r>
          </a:p>
          <a:p>
            <a:pPr marL="285750" indent="-285750">
              <a:buFont typeface="Arial"/>
              <a:buChar char="•"/>
            </a:pPr>
            <a:r>
              <a:rPr lang="en-US" dirty="0" smtClean="0"/>
              <a:t>Will service robots</a:t>
            </a:r>
            <a:r>
              <a:rPr lang="en-US" dirty="0"/>
              <a:t> </a:t>
            </a:r>
            <a:r>
              <a:rPr lang="en-US" dirty="0" smtClean="0"/>
              <a:t>lead </a:t>
            </a:r>
            <a:r>
              <a:rPr lang="en-US" dirty="0"/>
              <a:t>to smarter monitoring of elder adult </a:t>
            </a:r>
            <a:r>
              <a:rPr lang="en-US" dirty="0" smtClean="0"/>
              <a:t>health?</a:t>
            </a:r>
          </a:p>
          <a:p>
            <a:pPr marL="285750" indent="-285750">
              <a:buFont typeface="Arial"/>
              <a:buChar char="•"/>
            </a:pPr>
            <a:r>
              <a:rPr lang="en-US" dirty="0" smtClean="0"/>
              <a:t>Proactive services</a:t>
            </a:r>
          </a:p>
          <a:p>
            <a:pPr marL="285750" indent="-285750">
              <a:buFont typeface="Arial"/>
              <a:buChar char="•"/>
            </a:pPr>
            <a:r>
              <a:rPr lang="en-US" dirty="0" smtClean="0"/>
              <a:t>Integration activities</a:t>
            </a:r>
          </a:p>
          <a:p>
            <a:pPr marL="285750" indent="-285750">
              <a:buFont typeface="Arial"/>
              <a:buChar char="•"/>
            </a:pPr>
            <a:r>
              <a:rPr lang="en-US" dirty="0" smtClean="0"/>
              <a:t>New arm development</a:t>
            </a:r>
          </a:p>
          <a:p>
            <a:pPr marL="285750" indent="-285750">
              <a:buFont typeface="Arial"/>
              <a:buChar char="•"/>
            </a:pPr>
            <a:r>
              <a:rPr lang="en-US" dirty="0" smtClean="0"/>
              <a:t>Evaluate </a:t>
            </a:r>
            <a:r>
              <a:rPr lang="en-US" dirty="0"/>
              <a:t>and assess how elders interact with robots.</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2"/>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1"/>
                                        </p:tgtEl>
                                        <p:attrNameLst>
                                          <p:attrName>style.visibility</p:attrName>
                                        </p:attrNameLst>
                                      </p:cBhvr>
                                      <p:to>
                                        <p:strVal val="visible"/>
                                      </p:to>
                                    </p:set>
                                  </p:childTnLst>
                                </p:cTn>
                              </p:par>
                              <p:par>
                                <p:cTn id="13" presetID="1" presetClass="entr" presetSubtype="0" fill="hold" grpId="1" nodeType="withEffect">
                                  <p:stCondLst>
                                    <p:cond delay="0"/>
                                  </p:stCondLst>
                                  <p:childTnLst>
                                    <p:set>
                                      <p:cBhvr>
                                        <p:cTn id="14" dur="1" fill="hold">
                                          <p:stCondLst>
                                            <p:cond delay="0"/>
                                          </p:stCondLst>
                                        </p:cTn>
                                        <p:tgtEl>
                                          <p:spTgt spid="4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7"/>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3"/>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4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 grpId="1" animBg="1"/>
      <p:bldP spid="41" grpId="0"/>
      <p:bldP spid="42" grpId="0"/>
      <p:bldP spid="43" grpId="0" animBg="1"/>
      <p:bldP spid="44" grpId="0" animBg="1"/>
      <p:bldP spid="45"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1646</TotalTime>
  <Words>950</Words>
  <Application>Microsoft Macintosh PowerPoint</Application>
  <PresentationFormat>On-screen Show (4:3)</PresentationFormat>
  <Paragraphs>142</Paragraphs>
  <Slides>12</Slides>
  <Notes>8</Notes>
  <HiddenSlides>0</HiddenSlides>
  <MMClips>0</MMClips>
  <ScaleCrop>false</ScaleCrop>
  <HeadingPairs>
    <vt:vector size="4" baseType="variant">
      <vt:variant>
        <vt:lpstr>Theme</vt:lpstr>
      </vt:variant>
      <vt:variant>
        <vt:i4>2</vt:i4>
      </vt:variant>
      <vt:variant>
        <vt:lpstr>Slide Titles</vt:lpstr>
      </vt:variant>
      <vt:variant>
        <vt:i4>12</vt:i4>
      </vt:variant>
    </vt:vector>
  </HeadingPairs>
  <TitlesOfParts>
    <vt:vector size="14" baseType="lpstr">
      <vt:lpstr>Office Theme</vt:lpstr>
      <vt:lpstr>1_Office Theme</vt:lpstr>
      <vt:lpstr>Partnership For Innovation:  Broadening Innovation Capacity</vt:lpstr>
      <vt:lpstr>Partnerships For Innovation: Building Innovation Capacity (PFI:BIC)</vt:lpstr>
      <vt:lpstr> What Innovation Capacity Is Being Built? .</vt:lpstr>
      <vt:lpstr>FY14 and FY15 Focus: Smart Service Systems</vt:lpstr>
      <vt:lpstr>PFI: BIC program</vt:lpstr>
      <vt:lpstr>Smart Service Systems</vt:lpstr>
      <vt:lpstr>Successful Integration into a Smart Service System Requires a Range of Disciplines in Addition to those Related to the Technology</vt:lpstr>
      <vt:lpstr>PowerPoint Presentation</vt:lpstr>
      <vt:lpstr>PowerPoint Presentation</vt:lpstr>
      <vt:lpstr>Solicitation: NSF 14-610 Key Facts</vt:lpstr>
      <vt:lpstr>Cognizant Program Officers</vt:lpstr>
      <vt:lpstr>Projects funded in FY 2014</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parzberg</dc:creator>
  <cp:lastModifiedBy>Gurdip SIngh</cp:lastModifiedBy>
  <cp:revision>39</cp:revision>
  <dcterms:created xsi:type="dcterms:W3CDTF">2011-05-23T18:07:29Z</dcterms:created>
  <dcterms:modified xsi:type="dcterms:W3CDTF">2014-11-07T04:42:12Z</dcterms:modified>
</cp:coreProperties>
</file>