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42794238" cy="302672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5" d="100"/>
          <a:sy n="25" d="100"/>
        </p:scale>
        <p:origin x="-1656" y="-150"/>
      </p:cViewPr>
      <p:guideLst>
        <p:guide orient="horz" pos="9533"/>
        <p:guide pos="13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139480" y="1207440"/>
            <a:ext cx="38514240" cy="5054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2139480" y="7082280"/>
            <a:ext cx="37658520" cy="8373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139480" y="16251120"/>
            <a:ext cx="37658520" cy="8373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139480" y="1207440"/>
            <a:ext cx="38514240" cy="5054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139480" y="7082280"/>
            <a:ext cx="18376920" cy="8373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1435480" y="7082280"/>
            <a:ext cx="18376920" cy="8373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21435480" y="16251120"/>
            <a:ext cx="18376920" cy="8373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2139480" y="16251120"/>
            <a:ext cx="18376920" cy="8373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139480" y="1207440"/>
            <a:ext cx="38514240" cy="5054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2139480" y="7082280"/>
            <a:ext cx="18376920" cy="8373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1435480" y="7082280"/>
            <a:ext cx="18376920" cy="8373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139480" y="1207440"/>
            <a:ext cx="38514240" cy="5054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2139480" y="7082280"/>
            <a:ext cx="37658520" cy="17555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139480" y="1207440"/>
            <a:ext cx="38514240" cy="5054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2139480" y="7082280"/>
            <a:ext cx="37658520" cy="17554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139480" y="1207440"/>
            <a:ext cx="38514240" cy="5054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2139480" y="7082280"/>
            <a:ext cx="18376920" cy="17554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21435480" y="7082280"/>
            <a:ext cx="18376920" cy="17554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139480" y="1207440"/>
            <a:ext cx="38514240" cy="5054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139480" y="1207440"/>
            <a:ext cx="38514240" cy="23429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139480" y="1207440"/>
            <a:ext cx="38514240" cy="5054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2139480" y="7082280"/>
            <a:ext cx="18376920" cy="8373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2139480" y="16251120"/>
            <a:ext cx="18376920" cy="8373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21435480" y="7082280"/>
            <a:ext cx="18376920" cy="17554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139480" y="1207440"/>
            <a:ext cx="38514240" cy="5054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2139480" y="7082280"/>
            <a:ext cx="18376920" cy="17554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21435480" y="7082280"/>
            <a:ext cx="18376920" cy="8373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21435480" y="16251120"/>
            <a:ext cx="18376920" cy="8373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139480" y="1207440"/>
            <a:ext cx="38514240" cy="5054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2139480" y="7082280"/>
            <a:ext cx="18376920" cy="8373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1435480" y="7082280"/>
            <a:ext cx="18376920" cy="8373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139480" y="16251120"/>
            <a:ext cx="37657800" cy="8373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139480" y="1207440"/>
            <a:ext cx="38514240" cy="5054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2139480" y="7082280"/>
            <a:ext cx="37658520" cy="175546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.png"/><Relationship Id="rId18" Type="http://schemas.openxmlformats.org/officeDocument/2006/relationships/image" Target="../media/image15.jpeg"/><Relationship Id="rId3" Type="http://schemas.openxmlformats.org/officeDocument/2006/relationships/image" Target="../media/image2.png"/><Relationship Id="rId21" Type="http://schemas.openxmlformats.org/officeDocument/2006/relationships/image" Target="../media/image18.jpeg"/><Relationship Id="rId7" Type="http://schemas.openxmlformats.org/officeDocument/2006/relationships/image" Target="../media/image6.emf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14.png"/><Relationship Id="rId25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emf"/><Relationship Id="rId20" Type="http://schemas.openxmlformats.org/officeDocument/2006/relationships/image" Target="../media/image17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image" Target="../media/image10.jpeg"/><Relationship Id="rId24" Type="http://schemas.openxmlformats.org/officeDocument/2006/relationships/image" Target="../media/image21.png"/><Relationship Id="rId5" Type="http://schemas.openxmlformats.org/officeDocument/2006/relationships/image" Target="../media/image4.jpe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9.jpeg"/><Relationship Id="rId19" Type="http://schemas.openxmlformats.org/officeDocument/2006/relationships/image" Target="../media/image16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108" y="19307249"/>
            <a:ext cx="2097087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6" descr="TORV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4467" y="23886565"/>
            <a:ext cx="254793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ustomShape 1"/>
          <p:cNvSpPr/>
          <p:nvPr/>
        </p:nvSpPr>
        <p:spPr>
          <a:xfrm>
            <a:off x="1062360" y="288031"/>
            <a:ext cx="40728240" cy="3756374"/>
          </a:xfrm>
          <a:prstGeom prst="rect">
            <a:avLst/>
          </a:prstGeom>
          <a:solidFill>
            <a:srgbClr val="09190A"/>
          </a:solidFill>
        </p:spPr>
      </p:sp>
      <p:sp>
        <p:nvSpPr>
          <p:cNvPr id="35" name="CustomShape 2"/>
          <p:cNvSpPr/>
          <p:nvPr/>
        </p:nvSpPr>
        <p:spPr>
          <a:xfrm>
            <a:off x="8140680" y="28322400"/>
            <a:ext cx="26511480" cy="1868675"/>
          </a:xfrm>
          <a:prstGeom prst="rect">
            <a:avLst/>
          </a:prstGeom>
          <a:solidFill>
            <a:srgbClr val="09190A"/>
          </a:solidFill>
        </p:spPr>
      </p:sp>
      <p:sp>
        <p:nvSpPr>
          <p:cNvPr id="36" name="CustomShape 3"/>
          <p:cNvSpPr/>
          <p:nvPr/>
        </p:nvSpPr>
        <p:spPr>
          <a:xfrm>
            <a:off x="1696333" y="564220"/>
            <a:ext cx="39460295" cy="3251584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0" b="1" dirty="0" smtClean="0">
                <a:solidFill>
                  <a:srgbClr val="FFFFFF"/>
                </a:solidFill>
                <a:latin typeface="Plantagenet Cherokee"/>
              </a:rPr>
              <a:t>Physically Informed Assertions for CPS Development and Debugging </a:t>
            </a:r>
            <a:r>
              <a:rPr lang="en-US" sz="9600" b="1" i="1" dirty="0" smtClean="0">
                <a:solidFill>
                  <a:srgbClr val="FFFFFF"/>
                </a:solidFill>
                <a:latin typeface="Plantagenet Cherokee"/>
              </a:rPr>
              <a:t>Progress in T</a:t>
            </a:r>
            <a:r>
              <a:rPr lang="en-US" sz="8800" b="1" i="1" dirty="0" smtClean="0">
                <a:solidFill>
                  <a:srgbClr val="FFFFFF"/>
                </a:solidFill>
                <a:latin typeface="Plantagenet Cherokee"/>
              </a:rPr>
              <a:t>est-Bed Development</a:t>
            </a:r>
            <a:endParaRPr i="1" dirty="0" smtClean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7" name="CustomShape 4"/>
          <p:cNvSpPr/>
          <p:nvPr/>
        </p:nvSpPr>
        <p:spPr>
          <a:xfrm>
            <a:off x="2558520" y="4188421"/>
            <a:ext cx="37735920" cy="590040"/>
          </a:xfrm>
          <a:prstGeom prst="rect">
            <a:avLst/>
          </a:prstGeom>
          <a:solidFill>
            <a:srgbClr val="D7E4BD"/>
          </a:solidFill>
        </p:spPr>
      </p:sp>
      <p:sp>
        <p:nvSpPr>
          <p:cNvPr id="38" name="CustomShape 5"/>
          <p:cNvSpPr/>
          <p:nvPr/>
        </p:nvSpPr>
        <p:spPr>
          <a:xfrm>
            <a:off x="9652680" y="28426080"/>
            <a:ext cx="23487840" cy="1764995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400" b="1" dirty="0" smtClean="0">
                <a:solidFill>
                  <a:srgbClr val="FFFFFF"/>
                </a:solidFill>
                <a:latin typeface="Arial"/>
              </a:rPr>
              <a:t>Christine Julien, </a:t>
            </a:r>
            <a:r>
              <a:rPr lang="en-US" sz="3400" b="1" dirty="0" err="1" smtClean="0">
                <a:solidFill>
                  <a:srgbClr val="FFFFFF"/>
                </a:solidFill>
                <a:latin typeface="Arial"/>
              </a:rPr>
              <a:t>Sarfraz</a:t>
            </a:r>
            <a:r>
              <a:rPr lang="en-US" sz="34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400" b="1" dirty="0" err="1" smtClean="0">
                <a:solidFill>
                  <a:srgbClr val="FFFFFF"/>
                </a:solidFill>
                <a:latin typeface="Arial"/>
              </a:rPr>
              <a:t>Khurshid</a:t>
            </a:r>
            <a:r>
              <a:rPr lang="en-US" sz="3400" b="1" dirty="0" smtClean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3400" b="1" dirty="0" err="1" smtClean="0">
                <a:solidFill>
                  <a:srgbClr val="FFFFFF"/>
                </a:solidFill>
                <a:latin typeface="Arial"/>
              </a:rPr>
              <a:t>Miryung</a:t>
            </a:r>
            <a:r>
              <a:rPr lang="en-US" sz="3400" b="1" dirty="0" smtClean="0">
                <a:solidFill>
                  <a:srgbClr val="FFFFFF"/>
                </a:solidFill>
                <a:latin typeface="Arial"/>
              </a:rPr>
              <a:t> Kim, and Raul Longoria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3400" b="1" dirty="0">
                <a:solidFill>
                  <a:srgbClr val="FFFFFF"/>
                </a:solidFill>
                <a:latin typeface="Arial"/>
              </a:rPr>
              <a:t>The University of Texas at </a:t>
            </a:r>
            <a:r>
              <a:rPr lang="en-US" sz="3400" b="1" dirty="0" smtClean="0">
                <a:solidFill>
                  <a:srgbClr val="FFFFFF"/>
                </a:solidFill>
                <a:latin typeface="Arial"/>
              </a:rPr>
              <a:t>Austin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3400" b="1" dirty="0" err="1" smtClean="0">
                <a:solidFill>
                  <a:srgbClr val="FFFFFF"/>
                </a:solidFill>
                <a:latin typeface="Arial"/>
              </a:rPr>
              <a:t>r.longoria@</a:t>
            </a:r>
            <a:r>
              <a:rPr lang="en-US" sz="3400" b="1" dirty="0" err="1">
                <a:solidFill>
                  <a:srgbClr val="FFFFFF"/>
                </a:solidFill>
                <a:latin typeface="Arial"/>
              </a:rPr>
              <a:t>mail.utexas.edu</a:t>
            </a:r>
            <a:endParaRPr dirty="0"/>
          </a:p>
        </p:txBody>
      </p:sp>
      <p:sp>
        <p:nvSpPr>
          <p:cNvPr id="39" name="CustomShape 6"/>
          <p:cNvSpPr/>
          <p:nvPr/>
        </p:nvSpPr>
        <p:spPr>
          <a:xfrm>
            <a:off x="1062360" y="5299170"/>
            <a:ext cx="12633120" cy="136080"/>
          </a:xfrm>
          <a:prstGeom prst="rect">
            <a:avLst/>
          </a:prstGeom>
          <a:solidFill>
            <a:srgbClr val="09190A"/>
          </a:solidFill>
        </p:spPr>
      </p:sp>
      <p:sp>
        <p:nvSpPr>
          <p:cNvPr id="40" name="CustomShape 7"/>
          <p:cNvSpPr/>
          <p:nvPr/>
        </p:nvSpPr>
        <p:spPr>
          <a:xfrm>
            <a:off x="1062360" y="6402960"/>
            <a:ext cx="12633120" cy="10094340"/>
          </a:xfrm>
          <a:prstGeom prst="rect">
            <a:avLst/>
          </a:prstGeom>
          <a:ln w="9360">
            <a:solidFill>
              <a:srgbClr val="EBF1DE"/>
            </a:solidFill>
            <a:round/>
          </a:ln>
        </p:spPr>
      </p:sp>
      <p:sp>
        <p:nvSpPr>
          <p:cNvPr id="41" name="CustomShape 8"/>
          <p:cNvSpPr/>
          <p:nvPr/>
        </p:nvSpPr>
        <p:spPr>
          <a:xfrm>
            <a:off x="1062360" y="5508000"/>
            <a:ext cx="12633120" cy="8665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5400" b="1" dirty="0" smtClean="0">
                <a:latin typeface="Arial"/>
              </a:rPr>
              <a:t>Project Description and Goals</a:t>
            </a:r>
            <a:endParaRPr sz="2000" dirty="0"/>
          </a:p>
        </p:txBody>
      </p:sp>
      <p:sp>
        <p:nvSpPr>
          <p:cNvPr id="46" name="CustomShape 13"/>
          <p:cNvSpPr/>
          <p:nvPr/>
        </p:nvSpPr>
        <p:spPr>
          <a:xfrm>
            <a:off x="14120666" y="18878052"/>
            <a:ext cx="14568120" cy="9217026"/>
          </a:xfrm>
          <a:prstGeom prst="rect">
            <a:avLst/>
          </a:prstGeom>
          <a:ln w="9360">
            <a:solidFill>
              <a:srgbClr val="EBF1DE"/>
            </a:solidFill>
            <a:round/>
          </a:ln>
        </p:spPr>
      </p:sp>
      <p:sp>
        <p:nvSpPr>
          <p:cNvPr id="48" name="CustomShape 15"/>
          <p:cNvSpPr/>
          <p:nvPr/>
        </p:nvSpPr>
        <p:spPr>
          <a:xfrm>
            <a:off x="29157480" y="5299170"/>
            <a:ext cx="12633120" cy="136080"/>
          </a:xfrm>
          <a:prstGeom prst="rect">
            <a:avLst/>
          </a:prstGeom>
          <a:solidFill>
            <a:srgbClr val="09190A"/>
          </a:solidFill>
        </p:spPr>
      </p:sp>
      <p:sp>
        <p:nvSpPr>
          <p:cNvPr id="50" name="CustomShape 17"/>
          <p:cNvSpPr/>
          <p:nvPr/>
        </p:nvSpPr>
        <p:spPr>
          <a:xfrm>
            <a:off x="29157479" y="5508000"/>
            <a:ext cx="13121959" cy="91266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5400" b="1" dirty="0" smtClean="0">
                <a:latin typeface="Arial"/>
              </a:rPr>
              <a:t>Progress and Challenges</a:t>
            </a:r>
            <a:endParaRPr sz="1400" dirty="0"/>
          </a:p>
        </p:txBody>
      </p:sp>
      <p:sp>
        <p:nvSpPr>
          <p:cNvPr id="58" name="CustomShape 25"/>
          <p:cNvSpPr/>
          <p:nvPr/>
        </p:nvSpPr>
        <p:spPr>
          <a:xfrm>
            <a:off x="1062360" y="6949440"/>
            <a:ext cx="12195720" cy="7497360"/>
          </a:xfrm>
          <a:prstGeom prst="rect">
            <a:avLst/>
          </a:prstGeom>
        </p:spPr>
      </p:sp>
      <p:sp>
        <p:nvSpPr>
          <p:cNvPr id="4" name="TextBox 3"/>
          <p:cNvSpPr txBox="1"/>
          <p:nvPr/>
        </p:nvSpPr>
        <p:spPr>
          <a:xfrm>
            <a:off x="1234879" y="6492677"/>
            <a:ext cx="12313368" cy="1034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600" b="1" dirty="0" smtClean="0"/>
              <a:t>Hypothesis</a:t>
            </a:r>
            <a:r>
              <a:rPr lang="en-US" sz="3600" dirty="0" smtClean="0"/>
              <a:t>: An assertion-driven approach that balances logical (cyber-side) and physical system constraints and characteristics </a:t>
            </a:r>
            <a:r>
              <a:rPr lang="en-US" sz="3600" dirty="0" smtClean="0"/>
              <a:t>facilitates</a:t>
            </a:r>
            <a:r>
              <a:rPr lang="en-US" sz="3600" dirty="0" smtClean="0"/>
              <a:t> CPS </a:t>
            </a:r>
            <a:r>
              <a:rPr lang="en-US" sz="3600" dirty="0" smtClean="0"/>
              <a:t>development and debugging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/>
              <a:t>Current Goals</a:t>
            </a:r>
            <a:r>
              <a:rPr lang="en-US" sz="3600" dirty="0" smtClean="0"/>
              <a:t>: 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Identify application test beds that demonstrate needs, motivate assertion-based development, and promote integration with evolving CPS development  tools and frameworks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Develop methodology for formulating CPS assertions to aid developers that bridge cyber and physical domains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Develop and assess runtime verification methods for CPS systems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Develop assertion approach that can be applied on multiple platforms and languages to aid automated verification and validation (V&amp;V) procedures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70" name="CustomShape 12"/>
          <p:cNvSpPr/>
          <p:nvPr/>
        </p:nvSpPr>
        <p:spPr>
          <a:xfrm>
            <a:off x="14142420" y="5299170"/>
            <a:ext cx="14568120" cy="136080"/>
          </a:xfrm>
          <a:prstGeom prst="rect">
            <a:avLst/>
          </a:prstGeom>
          <a:solidFill>
            <a:srgbClr val="09190A"/>
          </a:solidFill>
        </p:spPr>
      </p:sp>
      <p:sp>
        <p:nvSpPr>
          <p:cNvPr id="71" name="CustomShape 8"/>
          <p:cNvSpPr/>
          <p:nvPr/>
        </p:nvSpPr>
        <p:spPr>
          <a:xfrm>
            <a:off x="14052303" y="5508000"/>
            <a:ext cx="12633120" cy="8665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5400" b="1" dirty="0" smtClean="0">
                <a:latin typeface="Arial"/>
              </a:rPr>
              <a:t>Identifying Development Test Beds</a:t>
            </a:r>
            <a:endParaRPr sz="2000" dirty="0"/>
          </a:p>
        </p:txBody>
      </p:sp>
      <p:sp>
        <p:nvSpPr>
          <p:cNvPr id="134" name="CustomShape 6"/>
          <p:cNvSpPr/>
          <p:nvPr/>
        </p:nvSpPr>
        <p:spPr>
          <a:xfrm>
            <a:off x="1018855" y="17013039"/>
            <a:ext cx="12633120" cy="136080"/>
          </a:xfrm>
          <a:prstGeom prst="rect">
            <a:avLst/>
          </a:prstGeom>
          <a:solidFill>
            <a:srgbClr val="09190A"/>
          </a:solidFill>
        </p:spPr>
      </p:sp>
      <p:sp>
        <p:nvSpPr>
          <p:cNvPr id="135" name="CustomShape 8"/>
          <p:cNvSpPr/>
          <p:nvPr/>
        </p:nvSpPr>
        <p:spPr>
          <a:xfrm>
            <a:off x="1018855" y="17221868"/>
            <a:ext cx="12633120" cy="8665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5400" b="1" dirty="0" smtClean="0">
                <a:latin typeface="Arial"/>
              </a:rPr>
              <a:t>Research and Teaching </a:t>
            </a:r>
            <a:r>
              <a:rPr lang="en-US" sz="5400" b="1" dirty="0" smtClean="0">
                <a:latin typeface="Arial"/>
              </a:rPr>
              <a:t>Platform</a:t>
            </a:r>
            <a:endParaRPr sz="2000" dirty="0"/>
          </a:p>
        </p:txBody>
      </p:sp>
      <p:sp>
        <p:nvSpPr>
          <p:cNvPr id="136" name="CustomShape 15"/>
          <p:cNvSpPr/>
          <p:nvPr/>
        </p:nvSpPr>
        <p:spPr>
          <a:xfrm>
            <a:off x="29113975" y="17013039"/>
            <a:ext cx="12633120" cy="136080"/>
          </a:xfrm>
          <a:prstGeom prst="rect">
            <a:avLst/>
          </a:prstGeom>
          <a:solidFill>
            <a:srgbClr val="09190A"/>
          </a:solidFill>
        </p:spPr>
      </p:sp>
      <p:sp>
        <p:nvSpPr>
          <p:cNvPr id="137" name="CustomShape 17"/>
          <p:cNvSpPr/>
          <p:nvPr/>
        </p:nvSpPr>
        <p:spPr>
          <a:xfrm>
            <a:off x="29113975" y="17221868"/>
            <a:ext cx="12805424" cy="2304255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5400" b="1" dirty="0" smtClean="0">
                <a:latin typeface="Arial"/>
              </a:rPr>
              <a:t>Cardiovascular Assist Device Design, Sensing and Control</a:t>
            </a:r>
            <a:endParaRPr sz="1400" dirty="0"/>
          </a:p>
        </p:txBody>
      </p:sp>
      <p:sp>
        <p:nvSpPr>
          <p:cNvPr id="138" name="CustomShape 12"/>
          <p:cNvSpPr/>
          <p:nvPr/>
        </p:nvSpPr>
        <p:spPr>
          <a:xfrm>
            <a:off x="14098915" y="17013039"/>
            <a:ext cx="14568120" cy="136080"/>
          </a:xfrm>
          <a:prstGeom prst="rect">
            <a:avLst/>
          </a:prstGeom>
          <a:solidFill>
            <a:srgbClr val="09190A"/>
          </a:solidFill>
        </p:spPr>
      </p:sp>
      <p:sp>
        <p:nvSpPr>
          <p:cNvPr id="139" name="CustomShape 8"/>
          <p:cNvSpPr/>
          <p:nvPr/>
        </p:nvSpPr>
        <p:spPr>
          <a:xfrm>
            <a:off x="14008797" y="17221868"/>
            <a:ext cx="14589121" cy="864096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5400" b="1" dirty="0"/>
              <a:t>Cooperative Human-Robot Interaction with Human Embedded Sensing</a:t>
            </a:r>
            <a:endParaRPr sz="2000" dirty="0"/>
          </a:p>
        </p:txBody>
      </p:sp>
      <p:sp>
        <p:nvSpPr>
          <p:cNvPr id="143" name="CustomShape 13"/>
          <p:cNvSpPr/>
          <p:nvPr/>
        </p:nvSpPr>
        <p:spPr>
          <a:xfrm>
            <a:off x="29390008" y="18931467"/>
            <a:ext cx="12601400" cy="9163611"/>
          </a:xfrm>
          <a:prstGeom prst="rect">
            <a:avLst/>
          </a:prstGeom>
          <a:ln w="9360">
            <a:solidFill>
              <a:srgbClr val="EBF1DE"/>
            </a:solidFill>
            <a:round/>
          </a:ln>
        </p:spPr>
      </p:sp>
      <p:sp>
        <p:nvSpPr>
          <p:cNvPr id="144" name="TextBox 143"/>
          <p:cNvSpPr txBox="1"/>
          <p:nvPr/>
        </p:nvSpPr>
        <p:spPr>
          <a:xfrm>
            <a:off x="29390007" y="19022069"/>
            <a:ext cx="5760640" cy="767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 b="1" dirty="0" smtClean="0"/>
              <a:t>Safety-critical need</a:t>
            </a:r>
            <a:r>
              <a:rPr lang="en-US" sz="3200" dirty="0" smtClean="0"/>
              <a:t> for validation processes </a:t>
            </a:r>
            <a:r>
              <a:rPr lang="en-US" sz="3200" dirty="0" smtClean="0"/>
              <a:t>from early </a:t>
            </a:r>
            <a:r>
              <a:rPr lang="en-US" sz="3200" dirty="0" smtClean="0"/>
              <a:t>development to FDA approval</a:t>
            </a:r>
          </a:p>
          <a:p>
            <a:pPr marL="571500" indent="-571500">
              <a:spcBef>
                <a:spcPts val="1800"/>
              </a:spcBef>
              <a:buFont typeface="Arial"/>
              <a:buChar char="•"/>
            </a:pPr>
            <a:r>
              <a:rPr lang="en-US" sz="3200" dirty="0" smtClean="0"/>
              <a:t>New type of left-ventricular assist device </a:t>
            </a:r>
            <a:r>
              <a:rPr lang="en-US" sz="3200" dirty="0"/>
              <a:t>(TORVAD</a:t>
            </a:r>
            <a:r>
              <a:rPr lang="en-US" sz="3200" baseline="30000" dirty="0"/>
              <a:t>TM</a:t>
            </a:r>
            <a:r>
              <a:rPr lang="en-US" sz="3200" dirty="0" smtClean="0"/>
              <a:t>) with </a:t>
            </a:r>
            <a:r>
              <a:rPr lang="en-US" sz="3200" dirty="0" smtClean="0"/>
              <a:t>cyber-enhanced monitoring and </a:t>
            </a:r>
            <a:r>
              <a:rPr lang="en-US" sz="3200" dirty="0" smtClean="0"/>
              <a:t>control</a:t>
            </a:r>
            <a:endParaRPr lang="en-US" sz="3200" dirty="0" smtClean="0"/>
          </a:p>
          <a:p>
            <a:pPr marL="571500" indent="-571500">
              <a:spcBef>
                <a:spcPts val="1800"/>
              </a:spcBef>
              <a:buFont typeface="Arial"/>
              <a:buChar char="•"/>
            </a:pPr>
            <a:r>
              <a:rPr lang="en-US" sz="3200" dirty="0"/>
              <a:t>Custom embedded controller with sensing, drive, and communications</a:t>
            </a:r>
          </a:p>
          <a:p>
            <a:pPr marL="571500" indent="-571500">
              <a:spcBef>
                <a:spcPts val="1800"/>
              </a:spcBef>
              <a:buFont typeface="Arial"/>
              <a:buChar char="•"/>
            </a:pPr>
            <a:r>
              <a:rPr lang="en-US" sz="3200" dirty="0" smtClean="0"/>
              <a:t>Fault </a:t>
            </a:r>
            <a:r>
              <a:rPr lang="en-US" sz="3200" dirty="0" smtClean="0"/>
              <a:t>detection, monitoring, and compensation </a:t>
            </a:r>
            <a:r>
              <a:rPr lang="en-US" sz="3200" dirty="0" smtClean="0"/>
              <a:t>algorithms</a:t>
            </a:r>
            <a:endParaRPr lang="en-US" sz="32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14196319" y="6492677"/>
            <a:ext cx="14175272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600" b="1" dirty="0" smtClean="0"/>
              <a:t>Propose</a:t>
            </a:r>
            <a:r>
              <a:rPr lang="en-US" sz="3600" dirty="0" smtClean="0"/>
              <a:t> </a:t>
            </a:r>
            <a:r>
              <a:rPr lang="en-US" sz="3600" dirty="0"/>
              <a:t>test </a:t>
            </a:r>
            <a:r>
              <a:rPr lang="en-US" sz="3600" dirty="0" smtClean="0"/>
              <a:t>beds for developing and evaluating assertion-driven framework that contain key CPS elements:</a:t>
            </a:r>
          </a:p>
          <a:p>
            <a:pPr marL="742950" lvl="1" indent="-285750">
              <a:spcBef>
                <a:spcPts val="1800"/>
              </a:spcBef>
              <a:buFont typeface="Arial"/>
              <a:buChar char="•"/>
            </a:pPr>
            <a:r>
              <a:rPr lang="en-US" sz="3600" dirty="0" smtClean="0"/>
              <a:t>Physical motion, sensing </a:t>
            </a:r>
            <a:r>
              <a:rPr lang="en-US" sz="3600" dirty="0" smtClean="0"/>
              <a:t>and </a:t>
            </a:r>
            <a:r>
              <a:rPr lang="en-US" sz="3600" dirty="0" smtClean="0"/>
              <a:t>actuation hardware</a:t>
            </a:r>
          </a:p>
          <a:p>
            <a:pPr marL="742950" lvl="1" indent="-285750">
              <a:spcBef>
                <a:spcPts val="1800"/>
              </a:spcBef>
              <a:buFont typeface="Arial"/>
              <a:buChar char="•"/>
            </a:pPr>
            <a:r>
              <a:rPr lang="en-US" sz="3600" dirty="0" smtClean="0"/>
              <a:t>Adjustable </a:t>
            </a:r>
            <a:r>
              <a:rPr lang="en-US" sz="3600" dirty="0"/>
              <a:t>level of </a:t>
            </a:r>
            <a:r>
              <a:rPr lang="en-US" sz="3600" dirty="0" smtClean="0"/>
              <a:t>complexity and failure modes</a:t>
            </a:r>
            <a:endParaRPr lang="en-US" sz="3600" dirty="0"/>
          </a:p>
          <a:p>
            <a:pPr marL="742950" lvl="1" indent="-285750">
              <a:spcBef>
                <a:spcPts val="1800"/>
              </a:spcBef>
              <a:buFont typeface="Arial"/>
              <a:buChar char="•"/>
            </a:pPr>
            <a:r>
              <a:rPr lang="en-US" sz="3600" dirty="0"/>
              <a:t>Distributed </a:t>
            </a:r>
            <a:r>
              <a:rPr lang="en-US" sz="3600" dirty="0" smtClean="0"/>
              <a:t>computing and embedded </a:t>
            </a:r>
            <a:r>
              <a:rPr lang="en-US" sz="3600" dirty="0"/>
              <a:t>architectures</a:t>
            </a:r>
          </a:p>
          <a:p>
            <a:pPr marL="742950" lvl="1" indent="-285750">
              <a:spcBef>
                <a:spcPts val="1800"/>
              </a:spcBef>
              <a:buFont typeface="Arial"/>
              <a:buChar char="•"/>
            </a:pPr>
            <a:r>
              <a:rPr lang="en-US" sz="3600" dirty="0" smtClean="0"/>
              <a:t>Data aggregation and </a:t>
            </a:r>
            <a:r>
              <a:rPr lang="en-US" sz="3600" dirty="0"/>
              <a:t>communication</a:t>
            </a:r>
          </a:p>
          <a:p>
            <a:pPr marL="742950" lvl="1" indent="-285750">
              <a:spcBef>
                <a:spcPts val="1800"/>
              </a:spcBef>
              <a:buFont typeface="Arial"/>
              <a:buChar char="•"/>
            </a:pPr>
            <a:r>
              <a:rPr lang="en-US" sz="3600" dirty="0"/>
              <a:t>High level programming </a:t>
            </a:r>
            <a:r>
              <a:rPr lang="en-US" sz="3600" dirty="0" smtClean="0"/>
              <a:t>language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29462015" y="26899430"/>
            <a:ext cx="125293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20"/>
              </a:lnSpc>
              <a:spcBef>
                <a:spcPts val="1800"/>
              </a:spcBef>
            </a:pPr>
            <a:r>
              <a:rPr lang="en-US" sz="3200" b="1" dirty="0" smtClean="0"/>
              <a:t>Collaboration</a:t>
            </a:r>
            <a:r>
              <a:rPr lang="en-US" sz="3200" dirty="0" smtClean="0"/>
              <a:t> with Windmill Cardiovascular Systems, Inc. (Austin) and </a:t>
            </a:r>
            <a:r>
              <a:rPr lang="en-US" sz="3200" dirty="0" smtClean="0"/>
              <a:t>UTHealth/Cardiology (</a:t>
            </a:r>
            <a:r>
              <a:rPr lang="en-US" sz="3200" dirty="0" smtClean="0"/>
              <a:t>Houston)</a:t>
            </a:r>
            <a:endParaRPr lang="en-US" sz="3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21743651" y="19832345"/>
            <a:ext cx="6926276" cy="4305424"/>
            <a:chOff x="1509163" y="1477038"/>
            <a:chExt cx="7433138" cy="4583013"/>
          </a:xfrm>
        </p:grpSpPr>
        <p:grpSp>
          <p:nvGrpSpPr>
            <p:cNvPr id="32" name="Group 31"/>
            <p:cNvGrpSpPr/>
            <p:nvPr/>
          </p:nvGrpSpPr>
          <p:grpSpPr>
            <a:xfrm>
              <a:off x="1753553" y="1477038"/>
              <a:ext cx="7188748" cy="4583013"/>
              <a:chOff x="1138770" y="1540934"/>
              <a:chExt cx="7188748" cy="4069608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1138770" y="1550424"/>
                <a:ext cx="4052400" cy="2592889"/>
                <a:chOff x="1138770" y="1271023"/>
                <a:chExt cx="4052400" cy="2592889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1354667" y="1271023"/>
                  <a:ext cx="1689100" cy="1719448"/>
                  <a:chOff x="1358900" y="1320801"/>
                  <a:chExt cx="1689100" cy="1719448"/>
                </a:xfrm>
              </p:grpSpPr>
              <p:sp>
                <p:nvSpPr>
                  <p:cNvPr id="99" name="Rounded Rectangle 98"/>
                  <p:cNvSpPr/>
                  <p:nvPr/>
                </p:nvSpPr>
                <p:spPr>
                  <a:xfrm>
                    <a:off x="1358900" y="1355725"/>
                    <a:ext cx="1689100" cy="1684524"/>
                  </a:xfrm>
                  <a:prstGeom prst="roundRect">
                    <a:avLst>
                      <a:gd name="adj" fmla="val 6517"/>
                    </a:avLst>
                  </a:prstGeom>
                  <a:solidFill>
                    <a:schemeClr val="bg2"/>
                  </a:solidFill>
                  <a:ln>
                    <a:noFill/>
                  </a:ln>
                  <a:effectLst>
                    <a:outerShdw blurRad="44450" dist="25400" dir="2700000" algn="tl" rotWithShape="0">
                      <a:srgbClr val="000000">
                        <a:alpha val="2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174"/>
                    <a:endParaRPr lang="en-US">
                      <a:solidFill>
                        <a:prstClr val="white"/>
                      </a:solidFill>
                      <a:latin typeface="Univers Com 45 Light"/>
                    </a:endParaRPr>
                  </a:p>
                </p:txBody>
              </p:sp>
              <p:sp>
                <p:nvSpPr>
                  <p:cNvPr id="100" name="Round Same Side Corner Rectangle 99"/>
                  <p:cNvSpPr/>
                  <p:nvPr/>
                </p:nvSpPr>
                <p:spPr>
                  <a:xfrm>
                    <a:off x="1358900" y="1320801"/>
                    <a:ext cx="1689100" cy="476249"/>
                  </a:xfrm>
                  <a:prstGeom prst="round2SameRect">
                    <a:avLst/>
                  </a:prstGeom>
                  <a:solidFill>
                    <a:srgbClr val="FAF8F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174"/>
                    <a:endParaRPr lang="en-US">
                      <a:solidFill>
                        <a:prstClr val="white"/>
                      </a:solidFill>
                      <a:latin typeface="Univers Com 45 Light"/>
                    </a:endParaRPr>
                  </a:p>
                </p:txBody>
              </p:sp>
            </p:grpSp>
            <p:grpSp>
              <p:nvGrpSpPr>
                <p:cNvPr id="93" name="Group 92"/>
                <p:cNvGrpSpPr/>
                <p:nvPr/>
              </p:nvGrpSpPr>
              <p:grpSpPr>
                <a:xfrm>
                  <a:off x="3155951" y="1271023"/>
                  <a:ext cx="1689100" cy="1719448"/>
                  <a:chOff x="3191933" y="1188888"/>
                  <a:chExt cx="1689100" cy="1719448"/>
                </a:xfrm>
              </p:grpSpPr>
              <p:sp>
                <p:nvSpPr>
                  <p:cNvPr id="97" name="Rounded Rectangle 96"/>
                  <p:cNvSpPr/>
                  <p:nvPr/>
                </p:nvSpPr>
                <p:spPr>
                  <a:xfrm>
                    <a:off x="3191933" y="1223812"/>
                    <a:ext cx="1689100" cy="1684524"/>
                  </a:xfrm>
                  <a:prstGeom prst="roundRect">
                    <a:avLst>
                      <a:gd name="adj" fmla="val 6517"/>
                    </a:avLst>
                  </a:prstGeom>
                  <a:solidFill>
                    <a:schemeClr val="bg2"/>
                  </a:solidFill>
                  <a:ln>
                    <a:noFill/>
                  </a:ln>
                  <a:effectLst>
                    <a:outerShdw blurRad="44450" dist="25400" dir="2700000" algn="tl" rotWithShape="0">
                      <a:srgbClr val="000000">
                        <a:alpha val="2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174"/>
                    <a:endParaRPr lang="en-US">
                      <a:solidFill>
                        <a:prstClr val="white"/>
                      </a:solidFill>
                      <a:latin typeface="Univers Com 45 Light"/>
                    </a:endParaRPr>
                  </a:p>
                </p:txBody>
              </p:sp>
              <p:sp>
                <p:nvSpPr>
                  <p:cNvPr id="98" name="Round Same Side Corner Rectangle 97"/>
                  <p:cNvSpPr/>
                  <p:nvPr/>
                </p:nvSpPr>
                <p:spPr>
                  <a:xfrm>
                    <a:off x="3191933" y="1188888"/>
                    <a:ext cx="1689100" cy="476249"/>
                  </a:xfrm>
                  <a:prstGeom prst="round2SameRect">
                    <a:avLst/>
                  </a:prstGeom>
                  <a:solidFill>
                    <a:srgbClr val="FAF8F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174"/>
                    <a:endParaRPr lang="en-US">
                      <a:solidFill>
                        <a:prstClr val="white"/>
                      </a:solidFill>
                      <a:latin typeface="Univers Com 45 Light"/>
                    </a:endParaRPr>
                  </a:p>
                </p:txBody>
              </p:sp>
            </p:grpSp>
            <p:cxnSp>
              <p:nvCxnSpPr>
                <p:cNvPr id="94" name="Elbow Connector 93"/>
                <p:cNvCxnSpPr/>
                <p:nvPr/>
              </p:nvCxnSpPr>
              <p:spPr>
                <a:xfrm rot="16200000" flipH="1">
                  <a:off x="999069" y="2327153"/>
                  <a:ext cx="292101" cy="12700"/>
                </a:xfrm>
                <a:prstGeom prst="bentConnector5">
                  <a:avLst>
                    <a:gd name="adj1" fmla="val -78261"/>
                    <a:gd name="adj2" fmla="val 22558339"/>
                    <a:gd name="adj3" fmla="val 173913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Rectangle 94"/>
                <p:cNvSpPr/>
                <p:nvPr/>
              </p:nvSpPr>
              <p:spPr>
                <a:xfrm>
                  <a:off x="3376088" y="2184274"/>
                  <a:ext cx="1202268" cy="292101"/>
                </a:xfrm>
                <a:prstGeom prst="rect">
                  <a:avLst/>
                </a:prstGeom>
                <a:solidFill>
                  <a:srgbClr val="08487A"/>
                </a:solidFill>
                <a:ln w="6350" cmpd="sng">
                  <a:solidFill>
                    <a:srgbClr val="FFFF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74">
                    <a:lnSpc>
                      <a:spcPct val="90000"/>
                    </a:lnSpc>
                  </a:pPr>
                  <a:r>
                    <a:rPr lang="en-US" sz="900" dirty="0" smtClean="0">
                      <a:solidFill>
                        <a:prstClr val="white"/>
                      </a:solidFill>
                      <a:latin typeface="Univers Com 45 Light"/>
                    </a:rPr>
                    <a:t>Real-Time Vision</a:t>
                  </a:r>
                  <a:endParaRPr lang="en-US" sz="900" dirty="0">
                    <a:solidFill>
                      <a:prstClr val="white"/>
                    </a:solidFill>
                    <a:latin typeface="Univers Com 45 Light"/>
                  </a:endParaRPr>
                </a:p>
              </p:txBody>
            </p:sp>
            <p:cxnSp>
              <p:nvCxnSpPr>
                <p:cNvPr id="96" name="Elbow Connector 95"/>
                <p:cNvCxnSpPr>
                  <a:stCxn id="95" idx="3"/>
                </p:cNvCxnSpPr>
                <p:nvPr/>
              </p:nvCxnSpPr>
              <p:spPr>
                <a:xfrm>
                  <a:off x="4578356" y="2330325"/>
                  <a:ext cx="612814" cy="1533587"/>
                </a:xfrm>
                <a:prstGeom prst="bentConnector2">
                  <a:avLst/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/>
              <p:cNvGrpSpPr/>
              <p:nvPr/>
            </p:nvGrpSpPr>
            <p:grpSpPr>
              <a:xfrm>
                <a:off x="4975354" y="1585348"/>
                <a:ext cx="215814" cy="4025194"/>
                <a:chOff x="4975354" y="1305947"/>
                <a:chExt cx="215814" cy="4025194"/>
              </a:xfrm>
            </p:grpSpPr>
            <p:sp>
              <p:nvSpPr>
                <p:cNvPr id="88" name="Rounded Rectangle 87"/>
                <p:cNvSpPr/>
                <p:nvPr/>
              </p:nvSpPr>
              <p:spPr>
                <a:xfrm rot="16200000">
                  <a:off x="4716498" y="1766881"/>
                  <a:ext cx="733525" cy="215814"/>
                </a:xfrm>
                <a:prstGeom prst="roundRect">
                  <a:avLst>
                    <a:gd name="adj" fmla="val 0"/>
                  </a:avLst>
                </a:prstGeom>
                <a:noFill/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74"/>
                  <a:r>
                    <a:rPr lang="en-US" sz="900" spc="-20" dirty="0" smtClean="0">
                      <a:solidFill>
                        <a:srgbClr val="0A60A3">
                          <a:lumMod val="60000"/>
                          <a:lumOff val="40000"/>
                        </a:srgbClr>
                      </a:solidFill>
                      <a:latin typeface="Univers Com 45 Light"/>
                    </a:rPr>
                    <a:t>The Edge</a:t>
                  </a:r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5086350" y="2184400"/>
                  <a:ext cx="0" cy="1098173"/>
                </a:xfrm>
                <a:prstGeom prst="line">
                  <a:avLst/>
                </a:prstGeom>
                <a:ln w="12700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5092700" y="1305947"/>
                  <a:ext cx="0" cy="256153"/>
                </a:xfrm>
                <a:prstGeom prst="line">
                  <a:avLst/>
                </a:prstGeom>
                <a:ln w="12700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5086350" y="3297387"/>
                  <a:ext cx="6350" cy="2033754"/>
                </a:xfrm>
                <a:prstGeom prst="line">
                  <a:avLst/>
                </a:prstGeom>
                <a:ln w="12700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>
                <a:off x="5572120" y="1585348"/>
                <a:ext cx="2532461" cy="3168650"/>
                <a:chOff x="5572120" y="1305947"/>
                <a:chExt cx="2532461" cy="3168650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5572120" y="1305947"/>
                  <a:ext cx="2532461" cy="3168650"/>
                  <a:chOff x="3419205" y="1188888"/>
                  <a:chExt cx="2532461" cy="3168650"/>
                </a:xfrm>
              </p:grpSpPr>
              <p:sp>
                <p:nvSpPr>
                  <p:cNvPr id="86" name="Rounded Rectangle 85"/>
                  <p:cNvSpPr/>
                  <p:nvPr/>
                </p:nvSpPr>
                <p:spPr>
                  <a:xfrm>
                    <a:off x="3451769" y="1188888"/>
                    <a:ext cx="2499897" cy="3168650"/>
                  </a:xfrm>
                  <a:prstGeom prst="roundRect">
                    <a:avLst>
                      <a:gd name="adj" fmla="val 3899"/>
                    </a:avLst>
                  </a:prstGeom>
                  <a:solidFill>
                    <a:schemeClr val="bg2"/>
                  </a:solidFill>
                  <a:ln>
                    <a:noFill/>
                  </a:ln>
                  <a:effectLst>
                    <a:outerShdw blurRad="44450" dist="25400" dir="2700000" algn="tl" rotWithShape="0">
                      <a:srgbClr val="000000">
                        <a:alpha val="2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174"/>
                    <a:endParaRPr lang="en-US">
                      <a:solidFill>
                        <a:prstClr val="white"/>
                      </a:solidFill>
                      <a:latin typeface="Univers Com 45 Light"/>
                    </a:endParaRPr>
                  </a:p>
                </p:txBody>
              </p:sp>
              <p:sp>
                <p:nvSpPr>
                  <p:cNvPr id="87" name="Round Same Side Corner Rectangle 86"/>
                  <p:cNvSpPr/>
                  <p:nvPr/>
                </p:nvSpPr>
                <p:spPr>
                  <a:xfrm>
                    <a:off x="3419205" y="1188888"/>
                    <a:ext cx="2499897" cy="476249"/>
                  </a:xfrm>
                  <a:prstGeom prst="round2SameRect">
                    <a:avLst/>
                  </a:prstGeom>
                  <a:solidFill>
                    <a:srgbClr val="FAF8F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174"/>
                    <a:endParaRPr lang="en-US">
                      <a:solidFill>
                        <a:prstClr val="white"/>
                      </a:solidFill>
                      <a:latin typeface="Univers Com 45 Light"/>
                    </a:endParaRPr>
                  </a:p>
                </p:txBody>
              </p:sp>
            </p:grpSp>
            <p:sp>
              <p:nvSpPr>
                <p:cNvPr id="75" name="Rectangle 74"/>
                <p:cNvSpPr/>
                <p:nvPr/>
              </p:nvSpPr>
              <p:spPr>
                <a:xfrm>
                  <a:off x="6699250" y="3689351"/>
                  <a:ext cx="825500" cy="29210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6350" cmpd="sng">
                  <a:solidFill>
                    <a:srgbClr val="FFFF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74">
                    <a:lnSpc>
                      <a:spcPct val="90000"/>
                    </a:lnSpc>
                  </a:pPr>
                  <a:r>
                    <a:rPr lang="en-US" sz="900" spc="-100" dirty="0" smtClean="0">
                      <a:solidFill>
                        <a:prstClr val="white"/>
                      </a:solidFill>
                      <a:latin typeface="Univers Com 45 Light"/>
                    </a:rPr>
                    <a:t>Plant Node Server</a:t>
                  </a:r>
                  <a:endParaRPr lang="en-US" sz="900" spc="-100" dirty="0">
                    <a:solidFill>
                      <a:prstClr val="white"/>
                    </a:solidFill>
                    <a:latin typeface="Univers Com 45 Light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5812370" y="3689351"/>
                  <a:ext cx="825500" cy="292101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 w="6350" cmpd="sng">
                  <a:solidFill>
                    <a:srgbClr val="FFFF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74">
                    <a:lnSpc>
                      <a:spcPct val="90000"/>
                    </a:lnSpc>
                  </a:pPr>
                  <a:r>
                    <a:rPr lang="en-US" sz="900" spc="-100" dirty="0" smtClean="0">
                      <a:solidFill>
                        <a:prstClr val="white"/>
                      </a:solidFill>
                      <a:latin typeface="Univers Com 45 Light"/>
                    </a:rPr>
                    <a:t>PC</a:t>
                  </a:r>
                  <a:endParaRPr lang="en-US" sz="900" spc="-100" dirty="0">
                    <a:solidFill>
                      <a:prstClr val="white"/>
                    </a:solidFill>
                    <a:latin typeface="Univers Com 45 Light"/>
                  </a:endParaRPr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>
                <a:xfrm flipV="1">
                  <a:off x="6045200" y="2671234"/>
                  <a:ext cx="0" cy="319237"/>
                </a:xfrm>
                <a:prstGeom prst="line">
                  <a:avLst/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7156450" y="2671234"/>
                  <a:ext cx="0" cy="319237"/>
                </a:xfrm>
                <a:prstGeom prst="line">
                  <a:avLst/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>
                  <a:stCxn id="76" idx="0"/>
                </p:cNvCxnSpPr>
                <p:nvPr/>
              </p:nvCxnSpPr>
              <p:spPr>
                <a:xfrm flipV="1">
                  <a:off x="6225120" y="3282572"/>
                  <a:ext cx="0" cy="406779"/>
                </a:xfrm>
                <a:prstGeom prst="line">
                  <a:avLst/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>
                  <a:stCxn id="75" idx="0"/>
                </p:cNvCxnSpPr>
                <p:nvPr/>
              </p:nvCxnSpPr>
              <p:spPr>
                <a:xfrm flipV="1">
                  <a:off x="7112000" y="3282573"/>
                  <a:ext cx="0" cy="406778"/>
                </a:xfrm>
                <a:prstGeom prst="line">
                  <a:avLst/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V="1">
                  <a:off x="6553200" y="2671234"/>
                  <a:ext cx="0" cy="319237"/>
                </a:xfrm>
                <a:prstGeom prst="line">
                  <a:avLst/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Rectangle 81"/>
                <p:cNvSpPr/>
                <p:nvPr/>
              </p:nvSpPr>
              <p:spPr>
                <a:xfrm rot="5400000">
                  <a:off x="6654608" y="2994892"/>
                  <a:ext cx="2413383" cy="29210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6350" cmpd="sng">
                  <a:solidFill>
                    <a:srgbClr val="FFFF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74">
                    <a:lnSpc>
                      <a:spcPct val="90000"/>
                    </a:lnSpc>
                  </a:pPr>
                  <a:r>
                    <a:rPr lang="en-US" sz="900" dirty="0" smtClean="0">
                      <a:solidFill>
                        <a:prstClr val="white"/>
                      </a:solidFill>
                      <a:latin typeface="Univers Com 45 Light"/>
                    </a:rPr>
                    <a:t>Processes &amp; Rules Management</a:t>
                  </a:r>
                  <a:endParaRPr lang="en-US" sz="900" dirty="0">
                    <a:solidFill>
                      <a:prstClr val="white"/>
                    </a:solidFill>
                    <a:latin typeface="Univers Com 45 Light"/>
                  </a:endParaRPr>
                </a:p>
              </p:txBody>
            </p:sp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45344" y="3676652"/>
                  <a:ext cx="139700" cy="304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69000" y="2404534"/>
                  <a:ext cx="152400" cy="266700"/>
                </a:xfrm>
                <a:prstGeom prst="rect">
                  <a:avLst/>
                </a:prstGeom>
              </p:spPr>
            </p:pic>
            <p:sp>
              <p:nvSpPr>
                <p:cNvPr id="85" name="Rectangle 84"/>
                <p:cNvSpPr/>
                <p:nvPr/>
              </p:nvSpPr>
              <p:spPr>
                <a:xfrm>
                  <a:off x="5852582" y="2990471"/>
                  <a:ext cx="1640418" cy="29210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6350" cmpd="sng">
                  <a:solidFill>
                    <a:srgbClr val="FFFF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74">
                    <a:lnSpc>
                      <a:spcPct val="90000"/>
                    </a:lnSpc>
                  </a:pPr>
                  <a:r>
                    <a:rPr lang="en-US" sz="900" dirty="0" smtClean="0">
                      <a:solidFill>
                        <a:prstClr val="white"/>
                      </a:solidFill>
                      <a:latin typeface="Univers Com 45 Light"/>
                    </a:rPr>
                    <a:t>Network &amp; PLM</a:t>
                  </a:r>
                  <a:endParaRPr lang="en-US" sz="900" dirty="0">
                    <a:solidFill>
                      <a:prstClr val="white"/>
                    </a:solidFill>
                    <a:latin typeface="Univers Com 45 Light"/>
                  </a:endParaRPr>
                </a:p>
              </p:txBody>
            </p:sp>
          </p:grpSp>
          <p:sp>
            <p:nvSpPr>
              <p:cNvPr id="66" name="Round Same Side Corner Rectangle 65"/>
              <p:cNvSpPr/>
              <p:nvPr/>
            </p:nvSpPr>
            <p:spPr>
              <a:xfrm>
                <a:off x="1355752" y="1540934"/>
                <a:ext cx="1691045" cy="482600"/>
              </a:xfrm>
              <a:prstGeom prst="round2SameRect">
                <a:avLst>
                  <a:gd name="adj1" fmla="val 18421"/>
                  <a:gd name="adj2" fmla="val 0"/>
                </a:avLst>
              </a:prstGeom>
              <a:solidFill>
                <a:srgbClr val="3588C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74"/>
                <a:endParaRPr lang="en-US">
                  <a:solidFill>
                    <a:prstClr val="white"/>
                  </a:solidFill>
                  <a:latin typeface="Univers Com 45 Light"/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1354667" y="1633652"/>
                <a:ext cx="1689100" cy="297091"/>
              </a:xfrm>
              <a:prstGeom prst="roundRect">
                <a:avLst>
                  <a:gd name="adj" fmla="val 0"/>
                </a:avLst>
              </a:prstGeom>
              <a:noFill/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74"/>
                <a:r>
                  <a:rPr lang="en-US" sz="1200" spc="-20" dirty="0" smtClean="0">
                    <a:solidFill>
                      <a:prstClr val="white"/>
                    </a:solidFill>
                    <a:latin typeface="Univers Com 45 Light"/>
                  </a:rPr>
                  <a:t>Sensors/Actuators</a:t>
                </a:r>
              </a:p>
            </p:txBody>
          </p:sp>
          <p:sp>
            <p:nvSpPr>
              <p:cNvPr id="68" name="Round Same Side Corner Rectangle 67"/>
              <p:cNvSpPr/>
              <p:nvPr/>
            </p:nvSpPr>
            <p:spPr>
              <a:xfrm>
                <a:off x="3156229" y="1549401"/>
                <a:ext cx="1691045" cy="482600"/>
              </a:xfrm>
              <a:prstGeom prst="round2SameRect">
                <a:avLst>
                  <a:gd name="adj1" fmla="val 18422"/>
                  <a:gd name="adj2" fmla="val 0"/>
                </a:avLst>
              </a:prstGeom>
              <a:solidFill>
                <a:srgbClr val="3588C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74"/>
                <a:endParaRPr lang="en-US">
                  <a:solidFill>
                    <a:prstClr val="white"/>
                  </a:solidFill>
                  <a:latin typeface="Univers Com 45 Light"/>
                </a:endParaRP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3124200" y="1633652"/>
                <a:ext cx="1752602" cy="297091"/>
              </a:xfrm>
              <a:prstGeom prst="roundRect">
                <a:avLst>
                  <a:gd name="adj" fmla="val 0"/>
                </a:avLst>
              </a:prstGeom>
              <a:noFill/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74"/>
                <a:r>
                  <a:rPr lang="en-US" sz="1200" spc="-30" dirty="0" smtClean="0">
                    <a:solidFill>
                      <a:srgbClr val="FFFFFF"/>
                    </a:solidFill>
                    <a:latin typeface="Univers Com 45 Light"/>
                  </a:rPr>
                  <a:t>Data Acquisition and</a:t>
                </a:r>
                <a:br>
                  <a:rPr lang="en-US" sz="1200" spc="-30" dirty="0" smtClean="0">
                    <a:solidFill>
                      <a:srgbClr val="FFFFFF"/>
                    </a:solidFill>
                    <a:latin typeface="Univers Com 45 Light"/>
                  </a:rPr>
                </a:br>
                <a:r>
                  <a:rPr lang="en-US" sz="1200" spc="-30" dirty="0" smtClean="0">
                    <a:solidFill>
                      <a:srgbClr val="FFFFFF"/>
                    </a:solidFill>
                    <a:latin typeface="Univers Com 45 Light"/>
                  </a:rPr>
                  <a:t>Control Systems</a:t>
                </a:r>
              </a:p>
            </p:txBody>
          </p:sp>
          <p:sp>
            <p:nvSpPr>
              <p:cNvPr id="72" name="Round Same Side Corner Rectangle 71"/>
              <p:cNvSpPr/>
              <p:nvPr/>
            </p:nvSpPr>
            <p:spPr>
              <a:xfrm>
                <a:off x="5612825" y="1549401"/>
                <a:ext cx="2499897" cy="482600"/>
              </a:xfrm>
              <a:prstGeom prst="round2SameRect">
                <a:avLst>
                  <a:gd name="adj1" fmla="val 18422"/>
                  <a:gd name="adj2" fmla="val 0"/>
                </a:avLst>
              </a:prstGeom>
              <a:solidFill>
                <a:srgbClr val="3588C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74"/>
                <a:endParaRPr lang="en-US">
                  <a:solidFill>
                    <a:prstClr val="white"/>
                  </a:solidFill>
                  <a:latin typeface="Univers Com 45 Light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5377412" y="1668576"/>
                <a:ext cx="2950106" cy="297091"/>
              </a:xfrm>
              <a:prstGeom prst="roundRect">
                <a:avLst>
                  <a:gd name="adj" fmla="val 0"/>
                </a:avLst>
              </a:prstGeom>
              <a:noFill/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74"/>
                <a:r>
                  <a:rPr lang="en-US" sz="1200" spc="-20" dirty="0" smtClean="0">
                    <a:solidFill>
                      <a:srgbClr val="FFFFFF"/>
                    </a:solidFill>
                    <a:latin typeface="Univers Com 45 Light"/>
                  </a:rPr>
                  <a:t>IT Infrastructure</a:t>
                </a:r>
              </a:p>
            </p:txBody>
          </p:sp>
        </p:grpSp>
        <p:sp>
          <p:nvSpPr>
            <p:cNvPr id="33" name="Rounded Rectangle 32"/>
            <p:cNvSpPr/>
            <p:nvPr/>
          </p:nvSpPr>
          <p:spPr>
            <a:xfrm>
              <a:off x="3772957" y="4778924"/>
              <a:ext cx="1689100" cy="1221190"/>
            </a:xfrm>
            <a:prstGeom prst="roundRect">
              <a:avLst>
                <a:gd name="adj" fmla="val 6517"/>
              </a:avLst>
            </a:prstGeom>
            <a:solidFill>
              <a:schemeClr val="bg2"/>
            </a:solidFill>
            <a:ln>
              <a:noFill/>
            </a:ln>
            <a:effectLst>
              <a:outerShdw blurRad="44450" dist="25400" dir="2700000" algn="tl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4"/>
              <a:endParaRPr lang="en-US">
                <a:solidFill>
                  <a:prstClr val="white"/>
                </a:solidFill>
                <a:latin typeface="Univers Com 45 Light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969450" y="4778923"/>
              <a:ext cx="1689100" cy="1221191"/>
            </a:xfrm>
            <a:prstGeom prst="roundRect">
              <a:avLst>
                <a:gd name="adj" fmla="val 6517"/>
              </a:avLst>
            </a:prstGeom>
            <a:solidFill>
              <a:schemeClr val="bg2"/>
            </a:solidFill>
            <a:ln>
              <a:noFill/>
            </a:ln>
            <a:effectLst>
              <a:outerShdw blurRad="44450" dist="25400" dir="2700000" algn="tl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4"/>
              <a:endParaRPr lang="en-US">
                <a:solidFill>
                  <a:prstClr val="white"/>
                </a:solidFill>
                <a:latin typeface="Univers Com 45 Light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15583" y="2704590"/>
              <a:ext cx="304800" cy="3810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48983" y="2629240"/>
              <a:ext cx="444500" cy="431800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/>
          </p:nvCxnSpPr>
          <p:spPr>
            <a:xfrm>
              <a:off x="1766253" y="2680665"/>
              <a:ext cx="2224617" cy="64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2231915" y="2535256"/>
              <a:ext cx="1202268" cy="29210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4">
                <a:lnSpc>
                  <a:spcPct val="90000"/>
                </a:lnSpc>
              </a:pPr>
              <a:r>
                <a:rPr lang="en-US" sz="900" dirty="0" smtClean="0">
                  <a:solidFill>
                    <a:prstClr val="white"/>
                  </a:solidFill>
                  <a:latin typeface="Univers Com 45 Light"/>
                </a:rPr>
                <a:t>RGB Camera</a:t>
              </a:r>
              <a:endParaRPr lang="en-US" sz="900" dirty="0">
                <a:solidFill>
                  <a:prstClr val="white"/>
                </a:solidFill>
                <a:latin typeface="Univers Com 45 Ligh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31915" y="2171189"/>
              <a:ext cx="1202268" cy="29210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4">
                <a:lnSpc>
                  <a:spcPct val="90000"/>
                </a:lnSpc>
              </a:pPr>
              <a:r>
                <a:rPr lang="en-US" sz="900" dirty="0" smtClean="0">
                  <a:solidFill>
                    <a:prstClr val="white"/>
                  </a:solidFill>
                  <a:latin typeface="Univers Com 45 Light"/>
                </a:rPr>
                <a:t>RFID</a:t>
              </a:r>
              <a:endParaRPr lang="en-US" sz="900" dirty="0">
                <a:solidFill>
                  <a:prstClr val="white"/>
                </a:solidFill>
                <a:latin typeface="Univers Com 45 Light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1915" y="2899323"/>
              <a:ext cx="1202268" cy="29210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4">
                <a:lnSpc>
                  <a:spcPct val="90000"/>
                </a:lnSpc>
              </a:pPr>
              <a:r>
                <a:rPr lang="en-US" sz="900" dirty="0" smtClean="0">
                  <a:solidFill>
                    <a:prstClr val="white"/>
                  </a:solidFill>
                  <a:latin typeface="Univers Com 45 Light"/>
                </a:rPr>
                <a:t>Switches</a:t>
              </a:r>
              <a:endParaRPr lang="en-US" sz="900" dirty="0">
                <a:solidFill>
                  <a:prstClr val="white"/>
                </a:solidFill>
                <a:latin typeface="Univers Com 45 Light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5805953" y="4407723"/>
              <a:ext cx="454174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3990871" y="5251920"/>
              <a:ext cx="1202268" cy="292101"/>
            </a:xfrm>
            <a:prstGeom prst="rect">
              <a:avLst/>
            </a:prstGeom>
            <a:solidFill>
              <a:srgbClr val="08487A"/>
            </a:solidFill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4">
                <a:lnSpc>
                  <a:spcPct val="90000"/>
                </a:lnSpc>
              </a:pPr>
              <a:r>
                <a:rPr lang="en-US" sz="900" dirty="0" smtClean="0">
                  <a:solidFill>
                    <a:prstClr val="white"/>
                  </a:solidFill>
                  <a:latin typeface="Univers Com 45 Light"/>
                </a:rPr>
                <a:t>Real-Time Control and FPGA</a:t>
              </a:r>
              <a:endParaRPr lang="en-US" sz="900" dirty="0">
                <a:solidFill>
                  <a:prstClr val="white"/>
                </a:solidFill>
                <a:latin typeface="Univers Com 45 Light"/>
              </a:endParaRPr>
            </a:p>
          </p:txBody>
        </p:sp>
        <p:cxnSp>
          <p:nvCxnSpPr>
            <p:cNvPr id="54" name="Elbow Connector 53"/>
            <p:cNvCxnSpPr>
              <a:endCxn id="53" idx="3"/>
            </p:cNvCxnSpPr>
            <p:nvPr/>
          </p:nvCxnSpPr>
          <p:spPr>
            <a:xfrm rot="5400000">
              <a:off x="5004422" y="4596440"/>
              <a:ext cx="990248" cy="612814"/>
            </a:xfrm>
            <a:prstGeom prst="bentConnector2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509163" y="5399484"/>
              <a:ext cx="2481707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2231915" y="5251920"/>
              <a:ext cx="1202268" cy="29210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4">
                <a:lnSpc>
                  <a:spcPct val="90000"/>
                </a:lnSpc>
              </a:pPr>
              <a:r>
                <a:rPr lang="en-US" sz="900" dirty="0" smtClean="0">
                  <a:solidFill>
                    <a:prstClr val="white"/>
                  </a:solidFill>
                  <a:latin typeface="Univers Com 45 Light"/>
                </a:rPr>
                <a:t>RFID</a:t>
              </a:r>
              <a:endParaRPr lang="en-US" sz="900" dirty="0">
                <a:solidFill>
                  <a:prstClr val="white"/>
                </a:solidFill>
                <a:latin typeface="Univers Com 45 Ligh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231915" y="5619220"/>
              <a:ext cx="1202268" cy="29210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4">
                <a:lnSpc>
                  <a:spcPct val="90000"/>
                </a:lnSpc>
              </a:pPr>
              <a:r>
                <a:rPr lang="en-US" sz="900" dirty="0" smtClean="0">
                  <a:solidFill>
                    <a:prstClr val="white"/>
                  </a:solidFill>
                  <a:latin typeface="Univers Com 45 Light"/>
                </a:rPr>
                <a:t>Motor Drives</a:t>
              </a:r>
              <a:endParaRPr lang="en-US" sz="900" dirty="0">
                <a:solidFill>
                  <a:prstClr val="white"/>
                </a:solidFill>
                <a:latin typeface="Univers Com 45 Light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231915" y="4890002"/>
              <a:ext cx="1202268" cy="29210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4">
                <a:lnSpc>
                  <a:spcPct val="90000"/>
                </a:lnSpc>
              </a:pPr>
              <a:r>
                <a:rPr lang="en-US" sz="900" dirty="0" smtClean="0">
                  <a:solidFill>
                    <a:prstClr val="white"/>
                  </a:solidFill>
                  <a:latin typeface="Univers Com 45 Light"/>
                </a:rPr>
                <a:t>PWM</a:t>
              </a:r>
              <a:endParaRPr lang="en-US" sz="900" dirty="0">
                <a:solidFill>
                  <a:prstClr val="white"/>
                </a:solidFill>
                <a:latin typeface="Univers Com 45 Light"/>
              </a:endParaRPr>
            </a:p>
          </p:txBody>
        </p:sp>
        <p:sp>
          <p:nvSpPr>
            <p:cNvPr id="61" name="Down Arrow 60"/>
            <p:cNvSpPr/>
            <p:nvPr/>
          </p:nvSpPr>
          <p:spPr>
            <a:xfrm>
              <a:off x="4436672" y="3432234"/>
              <a:ext cx="276783" cy="135483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20894" y="3508887"/>
              <a:ext cx="25297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200" dirty="0" smtClean="0"/>
                <a:t>Estimation of distance/position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200" dirty="0" smtClean="0"/>
                <a:t>Situational awareness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200" dirty="0" smtClean="0"/>
                <a:t>Update/reprioritize required tasks in real-time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200" dirty="0" smtClean="0"/>
                <a:t>Log tasks for verification</a:t>
              </a:r>
              <a:endParaRPr lang="en-US" sz="1200" dirty="0"/>
            </a:p>
          </p:txBody>
        </p:sp>
      </p:grpSp>
      <p:cxnSp>
        <p:nvCxnSpPr>
          <p:cNvPr id="102" name="Straight Connector 101"/>
          <p:cNvCxnSpPr>
            <a:endCxn id="59" idx="1"/>
          </p:cNvCxnSpPr>
          <p:nvPr/>
        </p:nvCxnSpPr>
        <p:spPr>
          <a:xfrm>
            <a:off x="21743651" y="23860844"/>
            <a:ext cx="67346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1655727" y="23166237"/>
            <a:ext cx="761392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4472502" y="27476511"/>
            <a:ext cx="1389908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20"/>
              </a:lnSpc>
              <a:spcBef>
                <a:spcPts val="1800"/>
              </a:spcBef>
            </a:pPr>
            <a:r>
              <a:rPr lang="en-US" sz="3200" b="1" dirty="0" smtClean="0"/>
              <a:t>Collaboration</a:t>
            </a:r>
            <a:r>
              <a:rPr lang="en-US" sz="3200" dirty="0" smtClean="0"/>
              <a:t> with National Instruments (Austin) and </a:t>
            </a:r>
            <a:r>
              <a:rPr lang="en-US" sz="3200" dirty="0" smtClean="0"/>
              <a:t>Airbus </a:t>
            </a:r>
            <a:r>
              <a:rPr lang="en-US" sz="3200" dirty="0" smtClean="0"/>
              <a:t>(France)</a:t>
            </a:r>
            <a:endParaRPr lang="en-US" sz="3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4196318" y="18952952"/>
            <a:ext cx="582041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 b="1" dirty="0" smtClean="0"/>
              <a:t>Safe CPS </a:t>
            </a:r>
            <a:r>
              <a:rPr lang="en-US" sz="3200" b="1" dirty="0" smtClean="0"/>
              <a:t>in </a:t>
            </a:r>
            <a:r>
              <a:rPr lang="en-US" sz="3200" b="1" dirty="0" smtClean="0"/>
              <a:t>production</a:t>
            </a:r>
            <a:endParaRPr lang="en-US" sz="3200" b="1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Real-time information from design to production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“Smart” components </a:t>
            </a:r>
            <a:r>
              <a:rPr lang="en-US" sz="2800" dirty="0" smtClean="0"/>
              <a:t>that </a:t>
            </a:r>
            <a:r>
              <a:rPr lang="en-US" sz="2800" dirty="0" smtClean="0"/>
              <a:t>interact with </a:t>
            </a:r>
            <a:r>
              <a:rPr lang="en-US" sz="2800" dirty="0"/>
              <a:t>automated </a:t>
            </a:r>
            <a:r>
              <a:rPr lang="en-US" sz="2800" dirty="0" smtClean="0"/>
              <a:t>machines to enhance reliability</a:t>
            </a:r>
            <a:endParaRPr lang="en-US" sz="2800" dirty="0"/>
          </a:p>
          <a:p>
            <a:pPr>
              <a:spcBef>
                <a:spcPts val="1800"/>
              </a:spcBef>
            </a:pPr>
            <a:r>
              <a:rPr lang="en-US" sz="3200" b="1" dirty="0"/>
              <a:t>Human-centered </a:t>
            </a:r>
            <a:r>
              <a:rPr lang="en-US" sz="3200" b="1" dirty="0" smtClean="0"/>
              <a:t>enhancement</a:t>
            </a:r>
            <a:endParaRPr lang="en-US" sz="32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Smart </a:t>
            </a:r>
            <a:r>
              <a:rPr lang="en-US" sz="2800" dirty="0" smtClean="0"/>
              <a:t>wearable devices</a:t>
            </a:r>
            <a:endParaRPr lang="en-US" sz="28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Smart production robots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Smart </a:t>
            </a:r>
            <a:r>
              <a:rPr lang="en-US" sz="2800" dirty="0" smtClean="0"/>
              <a:t>hand-tools</a:t>
            </a:r>
            <a:endParaRPr lang="en-US" sz="2800" dirty="0"/>
          </a:p>
          <a:p>
            <a:pPr>
              <a:spcBef>
                <a:spcPts val="1800"/>
              </a:spcBef>
            </a:pPr>
            <a:r>
              <a:rPr lang="en-US" sz="3200" b="1" dirty="0"/>
              <a:t>Connected </a:t>
            </a:r>
            <a:r>
              <a:rPr lang="en-US" sz="3200" b="1" dirty="0" smtClean="0"/>
              <a:t>factory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High </a:t>
            </a:r>
            <a:r>
              <a:rPr lang="en-US" sz="2800" dirty="0"/>
              <a:t>data volumes through safety standards</a:t>
            </a:r>
            <a:endParaRPr lang="en-US" sz="3600" dirty="0"/>
          </a:p>
        </p:txBody>
      </p:sp>
      <p:sp>
        <p:nvSpPr>
          <p:cNvPr id="107" name="CustomShape 7"/>
          <p:cNvSpPr/>
          <p:nvPr/>
        </p:nvSpPr>
        <p:spPr>
          <a:xfrm>
            <a:off x="1062360" y="18169509"/>
            <a:ext cx="12633120" cy="9925569"/>
          </a:xfrm>
          <a:prstGeom prst="rect">
            <a:avLst/>
          </a:prstGeom>
          <a:ln w="9360">
            <a:solidFill>
              <a:srgbClr val="EBF1DE"/>
            </a:solidFill>
            <a:round/>
          </a:ln>
        </p:spPr>
      </p:sp>
      <p:sp>
        <p:nvSpPr>
          <p:cNvPr id="108" name="TextBox 107"/>
          <p:cNvSpPr txBox="1"/>
          <p:nvPr/>
        </p:nvSpPr>
        <p:spPr>
          <a:xfrm>
            <a:off x="1229398" y="18229981"/>
            <a:ext cx="6911282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 b="1" dirty="0" smtClean="0"/>
              <a:t>Objectives</a:t>
            </a:r>
            <a:endParaRPr lang="en-US" sz="3200" b="1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Introduce assertion-driven development</a:t>
            </a:r>
            <a:endParaRPr lang="en-US" sz="28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Establish realistic development conditions and challenges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/>
              <a:t>Graduate </a:t>
            </a:r>
            <a:r>
              <a:rPr lang="en-US" sz="3200" b="1" dirty="0"/>
              <a:t>Research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Advance </a:t>
            </a:r>
            <a:r>
              <a:rPr lang="en-US" sz="2800" dirty="0"/>
              <a:t>model-based assertions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Develop run-time verification platform on mobile robot </a:t>
            </a:r>
            <a:r>
              <a:rPr lang="en-US" sz="2800" dirty="0" smtClean="0"/>
              <a:t>platform</a:t>
            </a:r>
            <a:endParaRPr lang="en-US" sz="2800" dirty="0"/>
          </a:p>
          <a:p>
            <a:pPr>
              <a:spcBef>
                <a:spcPts val="1800"/>
              </a:spcBef>
            </a:pPr>
            <a:r>
              <a:rPr lang="en-US" sz="3200" b="1" dirty="0" smtClean="0"/>
              <a:t>Transform Course in Vehicle Dynamics into </a:t>
            </a:r>
            <a:r>
              <a:rPr lang="en-US" sz="3200" b="1" i="1" dirty="0" smtClean="0"/>
              <a:t>Cyber Vehicle Systems</a:t>
            </a:r>
            <a:r>
              <a:rPr lang="en-US" sz="3200" b="1" dirty="0" smtClean="0"/>
              <a:t> Course with Laboratory</a:t>
            </a:r>
            <a:endParaRPr lang="en-US" sz="32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Blend physics of vehicle dynamics with sensing, actuation, </a:t>
            </a:r>
            <a:r>
              <a:rPr lang="en-US" sz="2800" dirty="0" smtClean="0"/>
              <a:t>and programming </a:t>
            </a:r>
            <a:r>
              <a:rPr lang="en-US" sz="2800" dirty="0" smtClean="0"/>
              <a:t>for autonomy</a:t>
            </a:r>
            <a:endParaRPr lang="en-US" sz="28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Introduce a laboratory component (</a:t>
            </a:r>
            <a:r>
              <a:rPr lang="en-US" sz="2800" dirty="0" smtClean="0"/>
              <a:t>LabVIEW</a:t>
            </a:r>
            <a:r>
              <a:rPr lang="en-US" sz="2800" baseline="-25000" dirty="0" smtClean="0"/>
              <a:t>TM</a:t>
            </a:r>
            <a:r>
              <a:rPr lang="en-US" sz="2800" dirty="0" smtClean="0"/>
              <a:t>-based </a:t>
            </a:r>
            <a:r>
              <a:rPr lang="en-US" sz="2800" dirty="0" smtClean="0"/>
              <a:t>real-time platforms)</a:t>
            </a:r>
            <a:endParaRPr lang="en-US" sz="2800" dirty="0"/>
          </a:p>
        </p:txBody>
      </p:sp>
      <p:sp>
        <p:nvSpPr>
          <p:cNvPr id="110" name="CustomShape 7"/>
          <p:cNvSpPr/>
          <p:nvPr/>
        </p:nvSpPr>
        <p:spPr>
          <a:xfrm>
            <a:off x="14098914" y="6402960"/>
            <a:ext cx="14611625" cy="9958680"/>
          </a:xfrm>
          <a:prstGeom prst="rect">
            <a:avLst/>
          </a:prstGeom>
          <a:ln w="9360">
            <a:solidFill>
              <a:srgbClr val="EBF1DE"/>
            </a:solidFill>
            <a:round/>
          </a:ln>
        </p:spPr>
      </p:sp>
      <p:sp>
        <p:nvSpPr>
          <p:cNvPr id="111" name="CustomShape 7"/>
          <p:cNvSpPr/>
          <p:nvPr/>
        </p:nvSpPr>
        <p:spPr>
          <a:xfrm>
            <a:off x="29203596" y="6402960"/>
            <a:ext cx="12787812" cy="9958680"/>
          </a:xfrm>
          <a:prstGeom prst="rect">
            <a:avLst/>
          </a:prstGeom>
          <a:ln w="9360">
            <a:solidFill>
              <a:srgbClr val="EBF1DE"/>
            </a:solidFill>
            <a:round/>
          </a:ln>
        </p:spPr>
      </p:sp>
      <p:sp>
        <p:nvSpPr>
          <p:cNvPr id="112" name="TextBox 111"/>
          <p:cNvSpPr txBox="1"/>
          <p:nvPr/>
        </p:nvSpPr>
        <p:spPr>
          <a:xfrm>
            <a:off x="1162871" y="27476511"/>
            <a:ext cx="1130525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20"/>
              </a:lnSpc>
              <a:spcBef>
                <a:spcPts val="1800"/>
              </a:spcBef>
            </a:pPr>
            <a:r>
              <a:rPr lang="en-US" sz="3200" b="1" dirty="0" smtClean="0"/>
              <a:t>Course site: </a:t>
            </a:r>
            <a:r>
              <a:rPr lang="en-US" sz="3200" dirty="0" smtClean="0"/>
              <a:t>http://www.me.utexas.edu/~longoria/CyVS</a:t>
            </a:r>
            <a:endParaRPr lang="en-US" sz="3200" dirty="0"/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603" y="24134636"/>
            <a:ext cx="3320975" cy="2622321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9643682" y="26377928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DaNI 2.0 Robotic </a:t>
            </a:r>
          </a:p>
          <a:p>
            <a:r>
              <a:rPr lang="en-US" dirty="0" smtClean="0"/>
              <a:t>Ground Vehicle</a:t>
            </a:r>
            <a:endParaRPr lang="en-US" dirty="0"/>
          </a:p>
        </p:txBody>
      </p:sp>
      <p:sp>
        <p:nvSpPr>
          <p:cNvPr id="117" name="Rounded Rectangle 116"/>
          <p:cNvSpPr/>
          <p:nvPr/>
        </p:nvSpPr>
        <p:spPr>
          <a:xfrm>
            <a:off x="8011799" y="22806784"/>
            <a:ext cx="2152072" cy="1143000"/>
          </a:xfrm>
          <a:prstGeom prst="roundRect">
            <a:avLst>
              <a:gd name="adj" fmla="val 4050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8267205" y="22910501"/>
            <a:ext cx="152393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/>
                </a:solidFill>
              </a:rPr>
              <a:t>Model of Physical System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8011798" y="20040044"/>
            <a:ext cx="2152073" cy="1604690"/>
          </a:xfrm>
          <a:prstGeom prst="roundRect">
            <a:avLst>
              <a:gd name="adj" fmla="val 4050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126288" y="20673112"/>
            <a:ext cx="1838965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/>
                </a:solidFill>
              </a:rPr>
              <a:t>System Software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8304587" y="21073520"/>
            <a:ext cx="1399227" cy="293462"/>
          </a:xfrm>
          <a:prstGeom prst="roundRect">
            <a:avLst>
              <a:gd name="adj" fmla="val 4050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429563" y="21038293"/>
            <a:ext cx="1149273" cy="2788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Assertions</a:t>
            </a:r>
            <a:endParaRPr lang="en-US" sz="1600" dirty="0">
              <a:solidFill>
                <a:schemeClr val="accent6"/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10646522" y="20148134"/>
            <a:ext cx="2005677" cy="1942049"/>
            <a:chOff x="2138473" y="2667000"/>
            <a:chExt cx="3571658" cy="1371600"/>
          </a:xfrm>
        </p:grpSpPr>
        <p:sp>
          <p:nvSpPr>
            <p:cNvPr id="128" name="Rounded Rectangle 127"/>
            <p:cNvSpPr/>
            <p:nvPr/>
          </p:nvSpPr>
          <p:spPr>
            <a:xfrm>
              <a:off x="2209800" y="2667000"/>
              <a:ext cx="3429000" cy="1371600"/>
            </a:xfrm>
            <a:prstGeom prst="roundRect">
              <a:avLst>
                <a:gd name="adj" fmla="val 405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138473" y="3183523"/>
              <a:ext cx="3571658" cy="260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Physical System</a:t>
              </a:r>
              <a:endParaRPr lang="en-US" b="1" dirty="0"/>
            </a:p>
          </p:txBody>
        </p:sp>
      </p:grpSp>
      <p:sp>
        <p:nvSpPr>
          <p:cNvPr id="131" name="Rectangle 130"/>
          <p:cNvSpPr/>
          <p:nvPr/>
        </p:nvSpPr>
        <p:spPr>
          <a:xfrm>
            <a:off x="11274676" y="22107198"/>
            <a:ext cx="794093" cy="2931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>
            <a:off x="11238148" y="22082884"/>
            <a:ext cx="841897" cy="30777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400" dirty="0" smtClean="0"/>
              <a:t>Sensors</a:t>
            </a:r>
            <a:endParaRPr lang="en-US" sz="1400" dirty="0"/>
          </a:p>
        </p:txBody>
      </p:sp>
      <p:grpSp>
        <p:nvGrpSpPr>
          <p:cNvPr id="133" name="Group 132"/>
          <p:cNvGrpSpPr/>
          <p:nvPr/>
        </p:nvGrpSpPr>
        <p:grpSpPr>
          <a:xfrm>
            <a:off x="11178240" y="19863665"/>
            <a:ext cx="888320" cy="307777"/>
            <a:chOff x="3061199" y="3618827"/>
            <a:chExt cx="888320" cy="307777"/>
          </a:xfrm>
        </p:grpSpPr>
        <p:sp>
          <p:nvSpPr>
            <p:cNvPr id="140" name="Rectangle 139"/>
            <p:cNvSpPr/>
            <p:nvPr/>
          </p:nvSpPr>
          <p:spPr>
            <a:xfrm>
              <a:off x="3116254" y="3642137"/>
              <a:ext cx="778211" cy="261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061199" y="3618827"/>
              <a:ext cx="888320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400" dirty="0" smtClean="0"/>
                <a:t>Actuators</a:t>
              </a:r>
              <a:endParaRPr lang="en-US" sz="1400" dirty="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1021694" y="23041289"/>
            <a:ext cx="1524001" cy="276999"/>
            <a:chOff x="6019800" y="5168591"/>
            <a:chExt cx="1676400" cy="276999"/>
          </a:xfrm>
        </p:grpSpPr>
        <p:sp>
          <p:nvSpPr>
            <p:cNvPr id="146" name="Rectangle 145"/>
            <p:cNvSpPr/>
            <p:nvPr/>
          </p:nvSpPr>
          <p:spPr>
            <a:xfrm>
              <a:off x="7086600" y="5236246"/>
              <a:ext cx="609600" cy="152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019800" y="5168591"/>
              <a:ext cx="10695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/>
                <a:t>Cyber Domain</a:t>
              </a:r>
              <a:endParaRPr lang="en-US" sz="1200" dirty="0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0891298" y="23282898"/>
            <a:ext cx="1648187" cy="276999"/>
            <a:chOff x="5883194" y="5500300"/>
            <a:chExt cx="1813006" cy="276999"/>
          </a:xfrm>
        </p:grpSpPr>
        <p:sp>
          <p:nvSpPr>
            <p:cNvPr id="149" name="Rectangle 148"/>
            <p:cNvSpPr/>
            <p:nvPr/>
          </p:nvSpPr>
          <p:spPr>
            <a:xfrm>
              <a:off x="7086600" y="5562600"/>
              <a:ext cx="6096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883194" y="5500300"/>
              <a:ext cx="1203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/>
                <a:t>Physical Domain</a:t>
              </a:r>
              <a:endParaRPr lang="en-US" sz="1200" dirty="0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0811943" y="23497598"/>
            <a:ext cx="1727544" cy="276999"/>
            <a:chOff x="5795903" y="5168591"/>
            <a:chExt cx="1900297" cy="276999"/>
          </a:xfrm>
        </p:grpSpPr>
        <p:sp>
          <p:nvSpPr>
            <p:cNvPr id="152" name="Rectangle 151"/>
            <p:cNvSpPr/>
            <p:nvPr/>
          </p:nvSpPr>
          <p:spPr>
            <a:xfrm>
              <a:off x="7086600" y="5236246"/>
              <a:ext cx="609600" cy="152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795903" y="5168591"/>
              <a:ext cx="12934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/>
                <a:t>Communication</a:t>
              </a:r>
              <a:endParaRPr lang="en-US" sz="1200" dirty="0"/>
            </a:p>
          </p:txBody>
        </p:sp>
      </p:grpSp>
      <p:cxnSp>
        <p:nvCxnSpPr>
          <p:cNvPr id="10" name="Elbow Connector 9"/>
          <p:cNvCxnSpPr>
            <a:stCxn id="120" idx="0"/>
            <a:endCxn id="140" idx="0"/>
          </p:cNvCxnSpPr>
          <p:nvPr/>
        </p:nvCxnSpPr>
        <p:spPr>
          <a:xfrm rot="5400000" flipH="1" flipV="1">
            <a:off x="10278584" y="18696227"/>
            <a:ext cx="153069" cy="2534566"/>
          </a:xfrm>
          <a:prstGeom prst="bentConnector3">
            <a:avLst>
              <a:gd name="adj1" fmla="val 57292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500664" y="21492334"/>
            <a:ext cx="332597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8921535" y="21492334"/>
            <a:ext cx="332597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8335071" y="21505985"/>
            <a:ext cx="332597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8929078" y="22824842"/>
            <a:ext cx="332597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8342614" y="22819443"/>
            <a:ext cx="332597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>
            <a:stCxn id="131" idx="2"/>
            <a:endCxn id="13" idx="2"/>
          </p:cNvCxnSpPr>
          <p:nvPr/>
        </p:nvCxnSpPr>
        <p:spPr>
          <a:xfrm rot="5400000" flipH="1">
            <a:off x="10291544" y="21020153"/>
            <a:ext cx="755597" cy="2004760"/>
          </a:xfrm>
          <a:prstGeom prst="bentConnector3">
            <a:avLst>
              <a:gd name="adj1" fmla="val -3025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7" idx="0"/>
            <a:endCxn id="159" idx="2"/>
          </p:cNvCxnSpPr>
          <p:nvPr/>
        </p:nvCxnSpPr>
        <p:spPr>
          <a:xfrm flipH="1" flipV="1">
            <a:off x="9087834" y="21644734"/>
            <a:ext cx="1" cy="11620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0" idx="2"/>
            <a:endCxn id="162" idx="0"/>
          </p:cNvCxnSpPr>
          <p:nvPr/>
        </p:nvCxnSpPr>
        <p:spPr>
          <a:xfrm>
            <a:off x="8501370" y="21658385"/>
            <a:ext cx="7543" cy="11610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" name="Picture 1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937" y="20287822"/>
            <a:ext cx="451666" cy="3269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7886699" y="19818192"/>
            <a:ext cx="2444965" cy="431644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12493918" y="20928750"/>
            <a:ext cx="159530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Environment</a:t>
            </a:r>
            <a:endParaRPr lang="en-US" b="1" dirty="0"/>
          </a:p>
        </p:txBody>
      </p:sp>
      <p:cxnSp>
        <p:nvCxnSpPr>
          <p:cNvPr id="26" name="Straight Arrow Connector 25"/>
          <p:cNvCxnSpPr>
            <a:stCxn id="24" idx="0"/>
            <a:endCxn id="128" idx="3"/>
          </p:cNvCxnSpPr>
          <p:nvPr/>
        </p:nvCxnSpPr>
        <p:spPr>
          <a:xfrm flipH="1">
            <a:off x="12612143" y="21113416"/>
            <a:ext cx="494764" cy="5743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 Box 7"/>
          <p:cNvSpPr txBox="1">
            <a:spLocks noChangeArrowheads="1"/>
          </p:cNvSpPr>
          <p:nvPr/>
        </p:nvSpPr>
        <p:spPr bwMode="auto">
          <a:xfrm>
            <a:off x="39625015" y="24343765"/>
            <a:ext cx="2438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 dirty="0"/>
              <a:t>Sensing wish list:</a:t>
            </a:r>
          </a:p>
          <a:p>
            <a:pPr>
              <a:buFontTx/>
              <a:buChar char="•"/>
            </a:pPr>
            <a:r>
              <a:rPr lang="en-US" altLang="en-US" sz="1200" dirty="0"/>
              <a:t>Heart rate (HR) – from ECG</a:t>
            </a:r>
          </a:p>
          <a:p>
            <a:pPr>
              <a:buFontTx/>
              <a:buChar char="•"/>
            </a:pPr>
            <a:r>
              <a:rPr lang="en-US" altLang="en-US" sz="1200" dirty="0"/>
              <a:t>Rhythm – from ECG</a:t>
            </a:r>
          </a:p>
          <a:p>
            <a:pPr>
              <a:buFontTx/>
              <a:buChar char="•"/>
            </a:pPr>
            <a:r>
              <a:rPr lang="en-US" altLang="en-US" sz="1200" dirty="0"/>
              <a:t>Aortic Pressure (AoP)</a:t>
            </a:r>
          </a:p>
          <a:p>
            <a:pPr>
              <a:buFontTx/>
              <a:buChar char="•"/>
            </a:pPr>
            <a:r>
              <a:rPr lang="en-US" altLang="en-US" sz="1200" dirty="0"/>
              <a:t>Left-atrial Pressure (LAP)</a:t>
            </a:r>
          </a:p>
          <a:p>
            <a:pPr>
              <a:buFontTx/>
              <a:buChar char="•"/>
            </a:pPr>
            <a:r>
              <a:rPr lang="en-US" altLang="en-US" sz="1200" dirty="0"/>
              <a:t>Left-ventricular Pressure (LVP)</a:t>
            </a:r>
          </a:p>
          <a:p>
            <a:pPr>
              <a:buFontTx/>
              <a:buChar char="•"/>
            </a:pPr>
            <a:r>
              <a:rPr lang="en-US" altLang="en-US" sz="1200" dirty="0"/>
              <a:t>Cardiac Output (CO) - flow</a:t>
            </a:r>
          </a:p>
          <a:p>
            <a:pPr>
              <a:buFontTx/>
              <a:buChar char="•"/>
            </a:pPr>
            <a:r>
              <a:rPr lang="en-US" altLang="en-US" sz="1200" dirty="0"/>
              <a:t>VAD output flow</a:t>
            </a:r>
          </a:p>
          <a:p>
            <a:pPr>
              <a:buFontTx/>
              <a:buChar char="•"/>
            </a:pPr>
            <a:r>
              <a:rPr lang="en-US" altLang="en-US" sz="1200" dirty="0"/>
              <a:t>Additional patient monitoring (motion, respiration, etc.)</a:t>
            </a:r>
          </a:p>
        </p:txBody>
      </p:sp>
      <p:sp>
        <p:nvSpPr>
          <p:cNvPr id="168" name="Text Box 10"/>
          <p:cNvSpPr txBox="1">
            <a:spLocks noChangeArrowheads="1"/>
          </p:cNvSpPr>
          <p:nvPr/>
        </p:nvSpPr>
        <p:spPr bwMode="auto">
          <a:xfrm>
            <a:off x="35424267" y="26420215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200"/>
              <a:t>Network-enabled LVAD controller</a:t>
            </a:r>
          </a:p>
        </p:txBody>
      </p:sp>
      <p:sp>
        <p:nvSpPr>
          <p:cNvPr id="169" name="Text Box 12"/>
          <p:cNvSpPr txBox="1">
            <a:spLocks noChangeArrowheads="1"/>
          </p:cNvSpPr>
          <p:nvPr/>
        </p:nvSpPr>
        <p:spPr bwMode="auto">
          <a:xfrm>
            <a:off x="39005667" y="25334365"/>
            <a:ext cx="82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000" b="1"/>
              <a:t>Epicardial</a:t>
            </a:r>
          </a:p>
          <a:p>
            <a:r>
              <a:rPr lang="en-US" altLang="en-US" sz="1000" b="1"/>
              <a:t>ECG</a:t>
            </a:r>
          </a:p>
        </p:txBody>
      </p:sp>
      <p:sp>
        <p:nvSpPr>
          <p:cNvPr id="170" name="Line 13"/>
          <p:cNvSpPr>
            <a:spLocks noChangeShapeType="1"/>
          </p:cNvSpPr>
          <p:nvPr/>
        </p:nvSpPr>
        <p:spPr bwMode="auto">
          <a:xfrm flipH="1">
            <a:off x="38548467" y="2548676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" name="Text Box 14"/>
          <p:cNvSpPr txBox="1">
            <a:spLocks noChangeArrowheads="1"/>
          </p:cNvSpPr>
          <p:nvPr/>
        </p:nvSpPr>
        <p:spPr bwMode="auto">
          <a:xfrm>
            <a:off x="38319867" y="26321790"/>
            <a:ext cx="598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/>
              <a:t>LVAD</a:t>
            </a:r>
          </a:p>
        </p:txBody>
      </p:sp>
      <p:sp>
        <p:nvSpPr>
          <p:cNvPr id="172" name="Text Box 15"/>
          <p:cNvSpPr txBox="1">
            <a:spLocks noChangeArrowheads="1"/>
          </p:cNvSpPr>
          <p:nvPr/>
        </p:nvSpPr>
        <p:spPr bwMode="auto">
          <a:xfrm>
            <a:off x="35733830" y="2601699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200"/>
              <a:t>Drive line through skin</a:t>
            </a:r>
          </a:p>
        </p:txBody>
      </p:sp>
      <p:sp>
        <p:nvSpPr>
          <p:cNvPr id="173" name="Text Box 17"/>
          <p:cNvSpPr txBox="1">
            <a:spLocks noChangeArrowheads="1"/>
          </p:cNvSpPr>
          <p:nvPr/>
        </p:nvSpPr>
        <p:spPr bwMode="auto">
          <a:xfrm>
            <a:off x="36114830" y="25562965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200"/>
              <a:t>Battery pack</a:t>
            </a:r>
          </a:p>
        </p:txBody>
      </p:sp>
      <p:sp>
        <p:nvSpPr>
          <p:cNvPr id="174" name="AutoShape 23"/>
          <p:cNvSpPr>
            <a:spLocks noChangeArrowheads="1"/>
          </p:cNvSpPr>
          <p:nvPr/>
        </p:nvSpPr>
        <p:spPr bwMode="auto">
          <a:xfrm>
            <a:off x="35150647" y="23505565"/>
            <a:ext cx="6768752" cy="343910"/>
          </a:xfrm>
          <a:prstGeom prst="leftRightArrow">
            <a:avLst>
              <a:gd name="adj1" fmla="val 50000"/>
              <a:gd name="adj2" fmla="val 103686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Internet</a:t>
            </a:r>
          </a:p>
        </p:txBody>
      </p:sp>
      <p:sp>
        <p:nvSpPr>
          <p:cNvPr id="175" name="Rectangle 24"/>
          <p:cNvSpPr>
            <a:spLocks noChangeArrowheads="1"/>
          </p:cNvSpPr>
          <p:nvPr/>
        </p:nvSpPr>
        <p:spPr bwMode="auto">
          <a:xfrm>
            <a:off x="35844831" y="23276965"/>
            <a:ext cx="1524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6" name="Group 27"/>
          <p:cNvGrpSpPr>
            <a:grpSpLocks/>
          </p:cNvGrpSpPr>
          <p:nvPr/>
        </p:nvGrpSpPr>
        <p:grpSpPr bwMode="auto">
          <a:xfrm>
            <a:off x="38091267" y="24800965"/>
            <a:ext cx="609600" cy="609600"/>
            <a:chOff x="3600" y="432"/>
            <a:chExt cx="384" cy="384"/>
          </a:xfrm>
        </p:grpSpPr>
        <p:sp>
          <p:nvSpPr>
            <p:cNvPr id="177" name="Oval 25"/>
            <p:cNvSpPr>
              <a:spLocks noChangeArrowheads="1"/>
            </p:cNvSpPr>
            <p:nvPr/>
          </p:nvSpPr>
          <p:spPr bwMode="auto">
            <a:xfrm>
              <a:off x="3768" y="6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Oval 26"/>
            <p:cNvSpPr>
              <a:spLocks noChangeArrowheads="1"/>
            </p:cNvSpPr>
            <p:nvPr/>
          </p:nvSpPr>
          <p:spPr bwMode="auto">
            <a:xfrm>
              <a:off x="3600" y="432"/>
              <a:ext cx="384" cy="384"/>
            </a:xfrm>
            <a:prstGeom prst="ellipse">
              <a:avLst/>
            </a:prstGeom>
            <a:solidFill>
              <a:srgbClr val="BBE0E3">
                <a:alpha val="47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9" name="Text Box 28"/>
          <p:cNvSpPr txBox="1">
            <a:spLocks noChangeArrowheads="1"/>
          </p:cNvSpPr>
          <p:nvPr/>
        </p:nvSpPr>
        <p:spPr bwMode="auto">
          <a:xfrm>
            <a:off x="38837392" y="2407547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80" name="Text Box 29"/>
          <p:cNvSpPr txBox="1">
            <a:spLocks noChangeArrowheads="1"/>
          </p:cNvSpPr>
          <p:nvPr/>
        </p:nvSpPr>
        <p:spPr bwMode="auto">
          <a:xfrm>
            <a:off x="38853267" y="2419136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000" b="1"/>
              <a:t>Wireless sensors</a:t>
            </a:r>
          </a:p>
        </p:txBody>
      </p:sp>
      <p:sp>
        <p:nvSpPr>
          <p:cNvPr id="181" name="Line 30"/>
          <p:cNvSpPr>
            <a:spLocks noChangeShapeType="1"/>
          </p:cNvSpPr>
          <p:nvPr/>
        </p:nvSpPr>
        <p:spPr bwMode="auto">
          <a:xfrm flipH="1">
            <a:off x="38624667" y="2457236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" name="Oval 31"/>
          <p:cNvSpPr>
            <a:spLocks noChangeArrowheads="1"/>
          </p:cNvSpPr>
          <p:nvPr/>
        </p:nvSpPr>
        <p:spPr bwMode="auto">
          <a:xfrm>
            <a:off x="37481667" y="2655356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AutoShape 40"/>
          <p:cNvSpPr>
            <a:spLocks noChangeArrowheads="1"/>
          </p:cNvSpPr>
          <p:nvPr/>
        </p:nvSpPr>
        <p:spPr bwMode="auto">
          <a:xfrm>
            <a:off x="37334823" y="23429365"/>
            <a:ext cx="304800" cy="2286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42"/>
          <p:cNvSpPr>
            <a:spLocks noChangeArrowheads="1"/>
          </p:cNvSpPr>
          <p:nvPr/>
        </p:nvSpPr>
        <p:spPr bwMode="auto">
          <a:xfrm>
            <a:off x="39849423" y="23353165"/>
            <a:ext cx="1524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" name="Picture 41" descr="model_databas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223" y="22265728"/>
            <a:ext cx="1981200" cy="12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753856"/>
              </p:ext>
            </p:extLst>
          </p:nvPr>
        </p:nvGraphicFramePr>
        <p:xfrm>
          <a:off x="35616231" y="22895965"/>
          <a:ext cx="5889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Image" r:id="rId12" imgW="889203" imgH="902224" progId="Photoshop.Image.5">
                  <p:embed/>
                </p:oleObj>
              </mc:Choice>
              <mc:Fallback>
                <p:oleObj name="Image" r:id="rId12" imgW="889203" imgH="902224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16231" y="22895965"/>
                        <a:ext cx="58896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" name="Picture 39" descr="doct_with_smartphone_s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423" y="22426065"/>
            <a:ext cx="962025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4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350" y="23886565"/>
            <a:ext cx="10763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" name="Rectangle 45"/>
          <p:cNvSpPr>
            <a:spLocks noChangeArrowheads="1"/>
          </p:cNvSpPr>
          <p:nvPr/>
        </p:nvSpPr>
        <p:spPr bwMode="auto">
          <a:xfrm>
            <a:off x="36366399" y="23657965"/>
            <a:ext cx="1524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Text Box 46"/>
          <p:cNvSpPr txBox="1">
            <a:spLocks noChangeArrowheads="1"/>
          </p:cNvSpPr>
          <p:nvPr/>
        </p:nvSpPr>
        <p:spPr bwMode="auto">
          <a:xfrm>
            <a:off x="35120931" y="22743565"/>
            <a:ext cx="91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1"/>
              <a:t>Supervisory</a:t>
            </a:r>
          </a:p>
        </p:txBody>
      </p:sp>
      <p:sp>
        <p:nvSpPr>
          <p:cNvPr id="191" name="Text Box 47"/>
          <p:cNvSpPr txBox="1">
            <a:spLocks noChangeArrowheads="1"/>
          </p:cNvSpPr>
          <p:nvPr/>
        </p:nvSpPr>
        <p:spPr bwMode="auto">
          <a:xfrm>
            <a:off x="36029750" y="24572365"/>
            <a:ext cx="841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1"/>
              <a:t>Monitoring</a:t>
            </a:r>
          </a:p>
        </p:txBody>
      </p:sp>
      <p:sp>
        <p:nvSpPr>
          <p:cNvPr id="192" name="Text Box 48"/>
          <p:cNvSpPr txBox="1">
            <a:spLocks noChangeArrowheads="1"/>
          </p:cNvSpPr>
          <p:nvPr/>
        </p:nvSpPr>
        <p:spPr bwMode="auto">
          <a:xfrm>
            <a:off x="37792023" y="23124565"/>
            <a:ext cx="8429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1"/>
              <a:t>Physicians</a:t>
            </a:r>
          </a:p>
        </p:txBody>
      </p:sp>
      <p:sp>
        <p:nvSpPr>
          <p:cNvPr id="193" name="Text Box 49"/>
          <p:cNvSpPr txBox="1">
            <a:spLocks noChangeArrowheads="1"/>
          </p:cNvSpPr>
          <p:nvPr/>
        </p:nvSpPr>
        <p:spPr bwMode="auto">
          <a:xfrm>
            <a:off x="40230423" y="23276965"/>
            <a:ext cx="1550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1"/>
              <a:t>Computational models</a:t>
            </a:r>
          </a:p>
        </p:txBody>
      </p:sp>
      <p:sp>
        <p:nvSpPr>
          <p:cNvPr id="194" name="Oval 50"/>
          <p:cNvSpPr>
            <a:spLocks noChangeArrowheads="1"/>
          </p:cNvSpPr>
          <p:nvPr/>
        </p:nvSpPr>
        <p:spPr bwMode="auto">
          <a:xfrm>
            <a:off x="37907117" y="25778865"/>
            <a:ext cx="152400" cy="152400"/>
          </a:xfrm>
          <a:prstGeom prst="ellipse">
            <a:avLst/>
          </a:prstGeom>
          <a:solidFill>
            <a:srgbClr val="E3BBBB">
              <a:alpha val="1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5" name="AutoShape 52"/>
          <p:cNvCxnSpPr>
            <a:cxnSpLocks noChangeShapeType="1"/>
            <a:stCxn id="172" idx="3"/>
            <a:endCxn id="194" idx="4"/>
          </p:cNvCxnSpPr>
          <p:nvPr/>
        </p:nvCxnSpPr>
        <p:spPr bwMode="auto">
          <a:xfrm flipV="1">
            <a:off x="36876830" y="25931265"/>
            <a:ext cx="1106487" cy="3143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6" name="Oval 53"/>
          <p:cNvSpPr>
            <a:spLocks noChangeArrowheads="1"/>
          </p:cNvSpPr>
          <p:nvPr/>
        </p:nvSpPr>
        <p:spPr bwMode="auto">
          <a:xfrm>
            <a:off x="37405467" y="25715365"/>
            <a:ext cx="152400" cy="152400"/>
          </a:xfrm>
          <a:prstGeom prst="ellipse">
            <a:avLst/>
          </a:prstGeom>
          <a:solidFill>
            <a:srgbClr val="E3BBBB">
              <a:alpha val="1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7" name="AutoShape 54"/>
          <p:cNvCxnSpPr>
            <a:cxnSpLocks noChangeShapeType="1"/>
            <a:stCxn id="173" idx="3"/>
            <a:endCxn id="196" idx="2"/>
          </p:cNvCxnSpPr>
          <p:nvPr/>
        </p:nvCxnSpPr>
        <p:spPr bwMode="auto">
          <a:xfrm>
            <a:off x="36876830" y="25791565"/>
            <a:ext cx="5286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AutoShape 55"/>
          <p:cNvCxnSpPr>
            <a:cxnSpLocks noChangeShapeType="1"/>
            <a:stCxn id="168" idx="3"/>
            <a:endCxn id="182" idx="2"/>
          </p:cNvCxnSpPr>
          <p:nvPr/>
        </p:nvCxnSpPr>
        <p:spPr bwMode="auto">
          <a:xfrm flipV="1">
            <a:off x="36876830" y="26591665"/>
            <a:ext cx="604837" cy="57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0" name="Picture 19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3179" y="19022070"/>
            <a:ext cx="4607386" cy="2904074"/>
          </a:xfrm>
          <a:prstGeom prst="rect">
            <a:avLst/>
          </a:prstGeom>
        </p:spPr>
      </p:pic>
      <p:sp>
        <p:nvSpPr>
          <p:cNvPr id="201" name="Rounded Rectangle 200"/>
          <p:cNvSpPr/>
          <p:nvPr/>
        </p:nvSpPr>
        <p:spPr>
          <a:xfrm>
            <a:off x="21585893" y="11847989"/>
            <a:ext cx="6199915" cy="449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ounded Rectangle 201"/>
          <p:cNvSpPr/>
          <p:nvPr/>
        </p:nvSpPr>
        <p:spPr>
          <a:xfrm>
            <a:off x="14472502" y="11840800"/>
            <a:ext cx="5277625" cy="449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Connector 202"/>
          <p:cNvCxnSpPr/>
          <p:nvPr/>
        </p:nvCxnSpPr>
        <p:spPr>
          <a:xfrm>
            <a:off x="20645177" y="12291388"/>
            <a:ext cx="0" cy="614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203"/>
          <p:cNvGrpSpPr/>
          <p:nvPr/>
        </p:nvGrpSpPr>
        <p:grpSpPr>
          <a:xfrm>
            <a:off x="19806977" y="16136664"/>
            <a:ext cx="1733752" cy="733308"/>
            <a:chOff x="7072264" y="5858854"/>
            <a:chExt cx="1733752" cy="733308"/>
          </a:xfrm>
        </p:grpSpPr>
        <p:grpSp>
          <p:nvGrpSpPr>
            <p:cNvPr id="205" name="Group 204"/>
            <p:cNvGrpSpPr/>
            <p:nvPr/>
          </p:nvGrpSpPr>
          <p:grpSpPr>
            <a:xfrm>
              <a:off x="7282015" y="5858854"/>
              <a:ext cx="1524001" cy="276999"/>
              <a:chOff x="6019800" y="5168591"/>
              <a:chExt cx="1676400" cy="276999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7086600" y="5236246"/>
                <a:ext cx="609600" cy="1524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6019800" y="5168591"/>
                <a:ext cx="10695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 smtClean="0"/>
                  <a:t>Cyber Domain</a:t>
                </a:r>
                <a:endParaRPr lang="en-US" sz="1200" dirty="0"/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7151619" y="6100463"/>
              <a:ext cx="1648187" cy="276999"/>
              <a:chOff x="5883194" y="5500300"/>
              <a:chExt cx="1813006" cy="276999"/>
            </a:xfrm>
          </p:grpSpPr>
          <p:sp>
            <p:nvSpPr>
              <p:cNvPr id="210" name="Rectangle 209"/>
              <p:cNvSpPr/>
              <p:nvPr/>
            </p:nvSpPr>
            <p:spPr>
              <a:xfrm>
                <a:off x="7086600" y="5562600"/>
                <a:ext cx="6096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5883194" y="5500300"/>
                <a:ext cx="12034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 smtClean="0"/>
                  <a:t>Physical Domain</a:t>
                </a:r>
                <a:endParaRPr lang="en-US" sz="1200" dirty="0"/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7072264" y="6315163"/>
              <a:ext cx="1727544" cy="276999"/>
              <a:chOff x="5795903" y="5168591"/>
              <a:chExt cx="1900297" cy="276999"/>
            </a:xfrm>
          </p:grpSpPr>
          <p:sp>
            <p:nvSpPr>
              <p:cNvPr id="208" name="Rectangle 207"/>
              <p:cNvSpPr/>
              <p:nvPr/>
            </p:nvSpPr>
            <p:spPr>
              <a:xfrm>
                <a:off x="7086600" y="5236246"/>
                <a:ext cx="609600" cy="1524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5795903" y="5168591"/>
                <a:ext cx="12934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 smtClean="0"/>
                  <a:t>Communication</a:t>
                </a:r>
                <a:endParaRPr lang="en-US" sz="1200" dirty="0"/>
              </a:p>
            </p:txBody>
          </p:sp>
        </p:grpSp>
      </p:grpSp>
      <p:sp>
        <p:nvSpPr>
          <p:cNvPr id="214" name="TextBox 213"/>
          <p:cNvSpPr txBox="1"/>
          <p:nvPr/>
        </p:nvSpPr>
        <p:spPr>
          <a:xfrm>
            <a:off x="17520977" y="12032669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“Cyber Side”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 System</a:t>
            </a:r>
            <a:endParaRPr lang="en-US" dirty="0"/>
          </a:p>
        </p:txBody>
      </p:sp>
      <p:sp>
        <p:nvSpPr>
          <p:cNvPr id="215" name="TextBox 214"/>
          <p:cNvSpPr txBox="1"/>
          <p:nvPr/>
        </p:nvSpPr>
        <p:spPr>
          <a:xfrm>
            <a:off x="22431843" y="12108869"/>
            <a:ext cx="1566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“Physical Side”</a:t>
            </a:r>
          </a:p>
          <a:p>
            <a:pPr algn="ctr"/>
            <a:r>
              <a:rPr lang="en-US" dirty="0" smtClean="0"/>
              <a:t>Of System</a:t>
            </a:r>
            <a:endParaRPr lang="en-US" dirty="0"/>
          </a:p>
        </p:txBody>
      </p:sp>
      <p:grpSp>
        <p:nvGrpSpPr>
          <p:cNvPr id="216" name="Group 215"/>
          <p:cNvGrpSpPr/>
          <p:nvPr/>
        </p:nvGrpSpPr>
        <p:grpSpPr>
          <a:xfrm>
            <a:off x="14843732" y="13014028"/>
            <a:ext cx="2560321" cy="692727"/>
            <a:chOff x="2209800" y="2667000"/>
            <a:chExt cx="3429000" cy="1371600"/>
          </a:xfrm>
        </p:grpSpPr>
        <p:sp>
          <p:nvSpPr>
            <p:cNvPr id="217" name="Rounded Rectangle 216"/>
            <p:cNvSpPr/>
            <p:nvPr/>
          </p:nvSpPr>
          <p:spPr>
            <a:xfrm>
              <a:off x="2209800" y="2667000"/>
              <a:ext cx="3429000" cy="1371600"/>
            </a:xfrm>
            <a:prstGeom prst="roundRect">
              <a:avLst>
                <a:gd name="adj" fmla="val 4050"/>
              </a:avLst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2869634" y="3075801"/>
              <a:ext cx="2109351" cy="55399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System Software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21929031" y="13082617"/>
            <a:ext cx="2329936" cy="680675"/>
            <a:chOff x="2209800" y="2667000"/>
            <a:chExt cx="3429000" cy="1371600"/>
          </a:xfrm>
        </p:grpSpPr>
        <p:sp>
          <p:nvSpPr>
            <p:cNvPr id="220" name="Rounded Rectangle 219"/>
            <p:cNvSpPr/>
            <p:nvPr/>
          </p:nvSpPr>
          <p:spPr>
            <a:xfrm>
              <a:off x="2209800" y="2667000"/>
              <a:ext cx="3429000" cy="1371600"/>
            </a:xfrm>
            <a:prstGeom prst="roundRect">
              <a:avLst>
                <a:gd name="adj" fmla="val 405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2834368" y="3029251"/>
              <a:ext cx="2179868" cy="682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Physical System</a:t>
              </a:r>
              <a:endParaRPr lang="en-US" sz="1600" dirty="0"/>
            </a:p>
          </p:txBody>
        </p:sp>
      </p:grpSp>
      <p:sp>
        <p:nvSpPr>
          <p:cNvPr id="222" name="TextBox 221"/>
          <p:cNvSpPr txBox="1"/>
          <p:nvPr/>
        </p:nvSpPr>
        <p:spPr>
          <a:xfrm>
            <a:off x="20019604" y="12907600"/>
            <a:ext cx="130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Transducers</a:t>
            </a:r>
            <a:endParaRPr lang="en-US" dirty="0"/>
          </a:p>
        </p:txBody>
      </p:sp>
      <p:cxnSp>
        <p:nvCxnSpPr>
          <p:cNvPr id="223" name="Straight Connector 222"/>
          <p:cNvCxnSpPr/>
          <p:nvPr/>
        </p:nvCxnSpPr>
        <p:spPr>
          <a:xfrm>
            <a:off x="20645177" y="13360392"/>
            <a:ext cx="0" cy="614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19806977" y="14050600"/>
            <a:ext cx="1673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Communication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&amp; 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Signaling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25" name="Straight Connector 224"/>
          <p:cNvCxnSpPr/>
          <p:nvPr/>
        </p:nvCxnSpPr>
        <p:spPr>
          <a:xfrm flipH="1">
            <a:off x="20645177" y="15041200"/>
            <a:ext cx="17253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6" name="Picture 2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111" y="15628601"/>
            <a:ext cx="451666" cy="326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377" y="15498400"/>
            <a:ext cx="515114" cy="4979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8" name="Rounded Rectangle 227"/>
          <p:cNvSpPr/>
          <p:nvPr/>
        </p:nvSpPr>
        <p:spPr>
          <a:xfrm>
            <a:off x="16613496" y="13915229"/>
            <a:ext cx="2560321" cy="692727"/>
          </a:xfrm>
          <a:prstGeom prst="roundRect">
            <a:avLst>
              <a:gd name="adj" fmla="val 4050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17376861" y="14121694"/>
            <a:ext cx="1050288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Assertions</a:t>
            </a: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230" name="Picture 2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298" y="15225986"/>
            <a:ext cx="1223500" cy="9057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1" name="Picture 230" descr="pharos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281" y="14402051"/>
            <a:ext cx="1793733" cy="1345300"/>
          </a:xfrm>
          <a:prstGeom prst="rect">
            <a:avLst/>
          </a:prstGeom>
        </p:spPr>
      </p:pic>
      <p:pic>
        <p:nvPicPr>
          <p:cNvPr id="234" name="Image 13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3" t="8597" r="-484" b="53266"/>
          <a:stretch/>
        </p:blipFill>
        <p:spPr>
          <a:xfrm>
            <a:off x="24630479" y="12368884"/>
            <a:ext cx="2446776" cy="1507994"/>
          </a:xfrm>
          <a:prstGeom prst="rect">
            <a:avLst/>
          </a:prstGeom>
        </p:spPr>
      </p:pic>
      <p:pic>
        <p:nvPicPr>
          <p:cNvPr id="237" name="Picture 2" descr="C:\Users\DIMARCO_J\Desktop\External_conferences_presentations\136002NEWOVERALLSCREATEDBYINNOVATIONCELLfXJzcbbTC_P.jp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8" t="2952" r="5659"/>
          <a:stretch/>
        </p:blipFill>
        <p:spPr bwMode="auto">
          <a:xfrm>
            <a:off x="25814380" y="13090962"/>
            <a:ext cx="1764334" cy="31227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" name="Image 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8" b="7872"/>
          <a:stretch/>
        </p:blipFill>
        <p:spPr>
          <a:xfrm>
            <a:off x="24577736" y="14064122"/>
            <a:ext cx="1434124" cy="937399"/>
          </a:xfrm>
          <a:prstGeom prst="rect">
            <a:avLst/>
          </a:prstGeom>
        </p:spPr>
      </p:pic>
      <p:sp>
        <p:nvSpPr>
          <p:cNvPr id="238" name="TextBox 237"/>
          <p:cNvSpPr txBox="1"/>
          <p:nvPr/>
        </p:nvSpPr>
        <p:spPr>
          <a:xfrm>
            <a:off x="29267583" y="6492677"/>
            <a:ext cx="12313368" cy="9648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Conducted </a:t>
            </a:r>
            <a:r>
              <a:rPr lang="en-US" sz="3600" dirty="0"/>
              <a:t>empirical study of </a:t>
            </a:r>
            <a:r>
              <a:rPr lang="en-US" sz="3600" dirty="0" smtClean="0"/>
              <a:t>V&amp;V </a:t>
            </a:r>
            <a:r>
              <a:rPr lang="en-US" sz="3600" dirty="0"/>
              <a:t>in CPS </a:t>
            </a:r>
            <a:endParaRPr lang="en-US" sz="3600" dirty="0" smtClean="0"/>
          </a:p>
          <a:p>
            <a:pPr marL="1028700" lvl="1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Surveyed and interviewed </a:t>
            </a:r>
            <a:r>
              <a:rPr lang="en-US" sz="2800" dirty="0"/>
              <a:t>CPS developers and </a:t>
            </a:r>
            <a:r>
              <a:rPr lang="en-US" sz="2800" dirty="0" smtClean="0"/>
              <a:t>researchers</a:t>
            </a:r>
            <a:endParaRPr lang="en-US" sz="2800" dirty="0"/>
          </a:p>
          <a:p>
            <a:pPr marL="1028700" lvl="1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Confirmed </a:t>
            </a:r>
            <a:r>
              <a:rPr lang="en-US" sz="2800" dirty="0"/>
              <a:t>that traditional and state of the art </a:t>
            </a:r>
            <a:r>
              <a:rPr lang="en-US" sz="2800" dirty="0" smtClean="0"/>
              <a:t>V&amp;V methodologies </a:t>
            </a:r>
            <a:r>
              <a:rPr lang="en-US" sz="2800" dirty="0"/>
              <a:t>are not sufficient for </a:t>
            </a:r>
            <a:r>
              <a:rPr lang="en-US" sz="2800" dirty="0" smtClean="0"/>
              <a:t>CPS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Developed new </a:t>
            </a:r>
            <a:r>
              <a:rPr lang="en-US" sz="3600" dirty="0"/>
              <a:t>course in Mechanical Engineering titled </a:t>
            </a:r>
            <a:r>
              <a:rPr lang="en-US" sz="3600" i="1" dirty="0"/>
              <a:t>Cyber Vehicle </a:t>
            </a:r>
            <a:r>
              <a:rPr lang="en-US" sz="3600" i="1" dirty="0" smtClean="0"/>
              <a:t>Systems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Established multiple industry collaborations and applications test-beds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Exploring run-time verification using model-based assertions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Developing general approach to systematically formulate model-based assertions 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Investigating ways to integrate and assess assertion-usage in time-critical application areas, particularly ongoing collaborations</a:t>
            </a:r>
            <a:endParaRPr lang="en-US" sz="3600" dirty="0"/>
          </a:p>
        </p:txBody>
      </p:sp>
      <p:sp>
        <p:nvSpPr>
          <p:cNvPr id="232" name="TextBox 231"/>
          <p:cNvSpPr txBox="1"/>
          <p:nvPr/>
        </p:nvSpPr>
        <p:spPr>
          <a:xfrm>
            <a:off x="20138636" y="25262371"/>
            <a:ext cx="845928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 b="1" dirty="0" smtClean="0"/>
              <a:t>Reliable and user-friendly framework</a:t>
            </a:r>
            <a:endParaRPr lang="en-US" sz="3200" b="1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Open-robot interface development (LabVIEW</a:t>
            </a:r>
            <a:r>
              <a:rPr lang="en-US" sz="2800" baseline="30000" dirty="0" smtClean="0"/>
              <a:t>TM</a:t>
            </a:r>
            <a:r>
              <a:rPr lang="en-US" sz="2800" dirty="0" smtClean="0"/>
              <a:t>)</a:t>
            </a:r>
            <a:endParaRPr lang="en-US" sz="3200" b="1" dirty="0" smtClean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Integration of assertion-driven framework</a:t>
            </a:r>
            <a:endParaRPr lang="en-US" sz="3600" dirty="0"/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751" y="20080841"/>
            <a:ext cx="2590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076" y="21924826"/>
            <a:ext cx="18954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" name="Picture 3" descr="C:\Users\DIMARCO_J\Desktop\External_conferences_presentations\145115-MIXED REALITY MIRA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5"/>
          <a:stretch/>
        </p:blipFill>
        <p:spPr bwMode="auto">
          <a:xfrm>
            <a:off x="14753452" y="14849807"/>
            <a:ext cx="2017467" cy="126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3512</TotalTime>
  <Words>628</Words>
  <Application>Microsoft Office PowerPoint</Application>
  <PresentationFormat>Custom</PresentationFormat>
  <Paragraphs>125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Image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longoria</cp:lastModifiedBy>
  <cp:revision>56</cp:revision>
  <dcterms:modified xsi:type="dcterms:W3CDTF">2014-10-20T17:02:15Z</dcterms:modified>
</cp:coreProperties>
</file>