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0" r:id="rId2"/>
  </p:sldIdLst>
  <p:sldSz cx="36576000" cy="27432000"/>
  <p:notesSz cx="6858000" cy="9144000"/>
  <p:defaultTextStyle>
    <a:defPPr>
      <a:defRPr lang="en-US"/>
    </a:defPPr>
    <a:lvl1pPr marL="0" algn="l" defTabSz="1828216" rtl="0" eaLnBrk="1" latinLnBrk="0" hangingPunct="1">
      <a:defRPr sz="7083" kern="1200">
        <a:solidFill>
          <a:schemeClr val="tx1"/>
        </a:solidFill>
        <a:latin typeface="+mn-lt"/>
        <a:ea typeface="+mn-ea"/>
        <a:cs typeface="+mn-cs"/>
      </a:defRPr>
    </a:lvl1pPr>
    <a:lvl2pPr marL="1828216" algn="l" defTabSz="1828216" rtl="0" eaLnBrk="1" latinLnBrk="0" hangingPunct="1">
      <a:defRPr sz="7083" kern="1200">
        <a:solidFill>
          <a:schemeClr val="tx1"/>
        </a:solidFill>
        <a:latin typeface="+mn-lt"/>
        <a:ea typeface="+mn-ea"/>
        <a:cs typeface="+mn-cs"/>
      </a:defRPr>
    </a:lvl2pPr>
    <a:lvl3pPr marL="3656431" algn="l" defTabSz="1828216" rtl="0" eaLnBrk="1" latinLnBrk="0" hangingPunct="1">
      <a:defRPr sz="7083" kern="1200">
        <a:solidFill>
          <a:schemeClr val="tx1"/>
        </a:solidFill>
        <a:latin typeface="+mn-lt"/>
        <a:ea typeface="+mn-ea"/>
        <a:cs typeface="+mn-cs"/>
      </a:defRPr>
    </a:lvl3pPr>
    <a:lvl4pPr marL="5484647" algn="l" defTabSz="1828216" rtl="0" eaLnBrk="1" latinLnBrk="0" hangingPunct="1">
      <a:defRPr sz="7083" kern="1200">
        <a:solidFill>
          <a:schemeClr val="tx1"/>
        </a:solidFill>
        <a:latin typeface="+mn-lt"/>
        <a:ea typeface="+mn-ea"/>
        <a:cs typeface="+mn-cs"/>
      </a:defRPr>
    </a:lvl4pPr>
    <a:lvl5pPr marL="7312858" algn="l" defTabSz="1828216" rtl="0" eaLnBrk="1" latinLnBrk="0" hangingPunct="1">
      <a:defRPr sz="7083" kern="1200">
        <a:solidFill>
          <a:schemeClr val="tx1"/>
        </a:solidFill>
        <a:latin typeface="+mn-lt"/>
        <a:ea typeface="+mn-ea"/>
        <a:cs typeface="+mn-cs"/>
      </a:defRPr>
    </a:lvl5pPr>
    <a:lvl6pPr marL="9141074" algn="l" defTabSz="1828216" rtl="0" eaLnBrk="1" latinLnBrk="0" hangingPunct="1">
      <a:defRPr sz="7083" kern="1200">
        <a:solidFill>
          <a:schemeClr val="tx1"/>
        </a:solidFill>
        <a:latin typeface="+mn-lt"/>
        <a:ea typeface="+mn-ea"/>
        <a:cs typeface="+mn-cs"/>
      </a:defRPr>
    </a:lvl6pPr>
    <a:lvl7pPr marL="10969290" algn="l" defTabSz="1828216" rtl="0" eaLnBrk="1" latinLnBrk="0" hangingPunct="1">
      <a:defRPr sz="7083" kern="1200">
        <a:solidFill>
          <a:schemeClr val="tx1"/>
        </a:solidFill>
        <a:latin typeface="+mn-lt"/>
        <a:ea typeface="+mn-ea"/>
        <a:cs typeface="+mn-cs"/>
      </a:defRPr>
    </a:lvl7pPr>
    <a:lvl8pPr marL="12797504" algn="l" defTabSz="1828216" rtl="0" eaLnBrk="1" latinLnBrk="0" hangingPunct="1">
      <a:defRPr sz="7083" kern="1200">
        <a:solidFill>
          <a:schemeClr val="tx1"/>
        </a:solidFill>
        <a:latin typeface="+mn-lt"/>
        <a:ea typeface="+mn-ea"/>
        <a:cs typeface="+mn-cs"/>
      </a:defRPr>
    </a:lvl8pPr>
    <a:lvl9pPr marL="14625720" algn="l" defTabSz="1828216" rtl="0" eaLnBrk="1" latinLnBrk="0" hangingPunct="1">
      <a:defRPr sz="708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userDrawn="1">
          <p15:clr>
            <a:srgbClr val="A4A3A4"/>
          </p15:clr>
        </p15:guide>
        <p15:guide id="2" pos="11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3"/>
    <p:restoredTop sz="94653"/>
  </p:normalViewPr>
  <p:slideViewPr>
    <p:cSldViewPr snapToGrid="0" snapToObjects="1">
      <p:cViewPr varScale="1">
        <p:scale>
          <a:sx n="41" d="100"/>
          <a:sy n="41" d="100"/>
        </p:scale>
        <p:origin x="720" y="248"/>
      </p:cViewPr>
      <p:guideLst>
        <p:guide orient="horz" pos="8640"/>
        <p:guide pos="1152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443E6-53A8-FB44-B724-BC6D8131EAE4}" type="datetimeFigureOut">
              <a:rPr lang="en-US" smtClean="0"/>
              <a:t>4/17/23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8BEA17-8AD0-DA43-9D94-FC84CBF9606D}" type="slidenum">
              <a:rPr lang="en-US" smtClean="0"/>
              <a:t>‹#›</a:t>
            </a:fld>
            <a:endParaRPr lang="en-US"/>
          </a:p>
        </p:txBody>
      </p:sp>
    </p:spTree>
    <p:extLst>
      <p:ext uri="{BB962C8B-B14F-4D97-AF65-F5344CB8AC3E}">
        <p14:creationId xmlns:p14="http://schemas.microsoft.com/office/powerpoint/2010/main" val="5551432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3"/>
          <p:cNvSpPr>
            <a:spLocks noGrp="1"/>
          </p:cNvSpPr>
          <p:nvPr>
            <p:ph type="title" hasCustomPrompt="1"/>
          </p:nvPr>
        </p:nvSpPr>
        <p:spPr>
          <a:xfrm>
            <a:off x="1745793" y="828193"/>
            <a:ext cx="33333446" cy="2520377"/>
          </a:xfrm>
          <a:prstGeom prst="rect">
            <a:avLst/>
          </a:prstGeom>
          <a:noFill/>
        </p:spPr>
        <p:txBody>
          <a:bodyPr lIns="91428" tIns="45714" rIns="91428" bIns="45714">
            <a:normAutofit/>
          </a:bodyPr>
          <a:lstStyle>
            <a:lvl1pPr algn="l">
              <a:defRPr sz="7000" b="1">
                <a:solidFill>
                  <a:schemeClr val="bg1"/>
                </a:solidFill>
              </a:defRPr>
            </a:lvl1pPr>
          </a:lstStyle>
          <a:p>
            <a:r>
              <a:rPr lang="en-US" dirty="0"/>
              <a:t>Click to add a Poster Title</a:t>
            </a:r>
          </a:p>
        </p:txBody>
      </p:sp>
      <p:sp>
        <p:nvSpPr>
          <p:cNvPr id="9" name="Text Placeholder 20"/>
          <p:cNvSpPr>
            <a:spLocks noGrp="1"/>
          </p:cNvSpPr>
          <p:nvPr>
            <p:ph type="body" sz="quarter" idx="16" hasCustomPrompt="1"/>
          </p:nvPr>
        </p:nvSpPr>
        <p:spPr>
          <a:xfrm>
            <a:off x="1745793" y="4084292"/>
            <a:ext cx="33333446" cy="809625"/>
          </a:xfrm>
          <a:prstGeom prst="rect">
            <a:avLst/>
          </a:prstGeom>
          <a:noFill/>
        </p:spPr>
        <p:txBody>
          <a:bodyPr lIns="91428" tIns="45714" rIns="91428" bIns="45714">
            <a:noAutofit/>
          </a:bodyPr>
          <a:lstStyle>
            <a:lvl1pPr algn="l">
              <a:buNone/>
              <a:defRPr sz="4167">
                <a:solidFill>
                  <a:schemeClr val="bg1"/>
                </a:solidFill>
                <a:latin typeface="+mj-lt"/>
              </a:defRPr>
            </a:lvl1pPr>
          </a:lstStyle>
          <a:p>
            <a:pPr lvl="0"/>
            <a:r>
              <a:rPr lang="en-US" dirty="0"/>
              <a:t>Click to add Project URL</a:t>
            </a:r>
          </a:p>
        </p:txBody>
      </p:sp>
      <p:sp>
        <p:nvSpPr>
          <p:cNvPr id="10" name="Text Placeholder 23"/>
          <p:cNvSpPr>
            <a:spLocks noGrp="1"/>
          </p:cNvSpPr>
          <p:nvPr>
            <p:ph type="body" sz="quarter" idx="17" hasCustomPrompt="1"/>
          </p:nvPr>
        </p:nvSpPr>
        <p:spPr>
          <a:xfrm>
            <a:off x="1745793" y="3348570"/>
            <a:ext cx="33333446" cy="735724"/>
          </a:xfrm>
          <a:prstGeom prst="rect">
            <a:avLst/>
          </a:prstGeom>
          <a:noFill/>
        </p:spPr>
        <p:txBody>
          <a:bodyPr lIns="91428" tIns="45714" rIns="91428" bIns="45714" anchor="ctr">
            <a:noAutofit/>
          </a:bodyPr>
          <a:lstStyle>
            <a:lvl1pPr algn="l">
              <a:buNone/>
              <a:defRPr sz="5166">
                <a:solidFill>
                  <a:schemeClr val="bg1"/>
                </a:solidFill>
                <a:latin typeface="Calibri" pitchFamily="34" charset="0"/>
              </a:defRPr>
            </a:lvl1pPr>
          </a:lstStyle>
          <a:p>
            <a:pPr lvl="0"/>
            <a:r>
              <a:rPr lang="en-US" dirty="0"/>
              <a:t>Click to add PIs: PI Names and Affiliations </a:t>
            </a:r>
          </a:p>
        </p:txBody>
      </p:sp>
      <p:sp>
        <p:nvSpPr>
          <p:cNvPr id="15" name="Content Placeholder 27"/>
          <p:cNvSpPr>
            <a:spLocks noGrp="1"/>
          </p:cNvSpPr>
          <p:nvPr>
            <p:ph sz="quarter" idx="19" hasCustomPrompt="1"/>
          </p:nvPr>
        </p:nvSpPr>
        <p:spPr>
          <a:xfrm>
            <a:off x="1745793" y="14870337"/>
            <a:ext cx="33333446" cy="3810000"/>
          </a:xfrm>
          <a:prstGeom prst="rect">
            <a:avLst/>
          </a:prstGeom>
          <a:noFill/>
        </p:spPr>
        <p:txBody>
          <a:bodyPr lIns="91428" tIns="45714" rIns="91428" bIns="45714" numCol="2">
            <a:normAutofit/>
          </a:bodyPr>
          <a:lstStyle>
            <a:lvl1pPr marL="226209" indent="0" algn="l">
              <a:buNone/>
              <a:tabLst/>
              <a:defRPr sz="5000">
                <a:solidFill>
                  <a:schemeClr val="tx1"/>
                </a:solidFill>
                <a:latin typeface="+mj-lt"/>
              </a:defRPr>
            </a:lvl1pPr>
            <a:lvl2pPr marL="1295193" indent="-609503" algn="l">
              <a:defRPr sz="4167">
                <a:solidFill>
                  <a:schemeClr val="tx1"/>
                </a:solidFill>
                <a:latin typeface="+mj-lt"/>
              </a:defRPr>
            </a:lvl2pPr>
            <a:lvl3pPr marL="1752319" indent="-380939" algn="l">
              <a:defRPr sz="3583">
                <a:solidFill>
                  <a:schemeClr val="tx1"/>
                </a:solidFill>
                <a:latin typeface="+mj-lt"/>
              </a:defRPr>
            </a:lvl3pPr>
            <a:lvl4pPr marL="2361822" indent="-533314" algn="l">
              <a:defRPr sz="3417">
                <a:solidFill>
                  <a:schemeClr val="tx1"/>
                </a:solidFill>
                <a:latin typeface="+mj-lt"/>
              </a:defRPr>
            </a:lvl4pPr>
            <a:lvl5pPr marL="2818950" indent="-380939" algn="l">
              <a:defRPr sz="3000">
                <a:solidFill>
                  <a:schemeClr val="tx1"/>
                </a:solidFill>
                <a:latin typeface="+mj-lt"/>
              </a:defRPr>
            </a:lvl5pPr>
          </a:lstStyle>
          <a:p>
            <a:pPr lvl="0"/>
            <a:r>
              <a:rPr lang="en-US" dirty="0"/>
              <a:t>Add Solution (technical approach , key innovations, new contributions)</a:t>
            </a:r>
          </a:p>
          <a:p>
            <a:pPr lvl="1"/>
            <a:r>
              <a:rPr lang="en-US" dirty="0"/>
              <a:t>Second level</a:t>
            </a:r>
          </a:p>
          <a:p>
            <a:pPr lvl="2"/>
            <a:r>
              <a:rPr lang="en-US" dirty="0"/>
              <a:t>Third level</a:t>
            </a:r>
          </a:p>
          <a:p>
            <a:pPr lvl="3"/>
            <a:r>
              <a:rPr lang="en-US" dirty="0"/>
              <a:t>Fourth level</a:t>
            </a:r>
          </a:p>
        </p:txBody>
      </p:sp>
      <p:sp>
        <p:nvSpPr>
          <p:cNvPr id="18" name="Content Placeholder 2"/>
          <p:cNvSpPr>
            <a:spLocks noGrp="1"/>
          </p:cNvSpPr>
          <p:nvPr>
            <p:ph sz="half" idx="20" hasCustomPrompt="1"/>
          </p:nvPr>
        </p:nvSpPr>
        <p:spPr>
          <a:xfrm>
            <a:off x="1757493" y="19085498"/>
            <a:ext cx="10749893" cy="5733242"/>
          </a:xfrm>
          <a:prstGeom prst="rect">
            <a:avLst/>
          </a:prstGeom>
          <a:noFill/>
        </p:spPr>
        <p:txBody>
          <a:bodyPr lIns="91428" tIns="45714" rIns="91428" bIns="45714"/>
          <a:lstStyle>
            <a:lvl1pPr marL="226210" indent="0">
              <a:buNone/>
              <a:tabLst/>
              <a:defRPr sz="5000">
                <a:solidFill>
                  <a:schemeClr val="tx1"/>
                </a:solidFill>
              </a:defRPr>
            </a:lvl1pPr>
            <a:lvl2pPr marL="2133259" indent="-609503">
              <a:defRPr sz="4000">
                <a:solidFill>
                  <a:schemeClr val="tx1"/>
                </a:solidFill>
              </a:defRPr>
            </a:lvl2pPr>
            <a:lvl3pPr marL="2590386" indent="-380939">
              <a:defRPr sz="3583">
                <a:solidFill>
                  <a:schemeClr val="tx1"/>
                </a:solidFill>
              </a:defRPr>
            </a:lvl3pPr>
            <a:lvl4pPr marL="3276076" indent="-380939">
              <a:defRPr sz="3000">
                <a:solidFill>
                  <a:schemeClr val="tx1"/>
                </a:solidFill>
              </a:defRPr>
            </a:lvl4pPr>
            <a:lvl5pPr marL="3657015" indent="-380939">
              <a:defRPr sz="3000">
                <a:solidFill>
                  <a:schemeClr val="tx1"/>
                </a:solidFill>
              </a:defRPr>
            </a:lvl5pPr>
            <a:lvl6pPr>
              <a:defRPr sz="7083"/>
            </a:lvl6pPr>
            <a:lvl7pPr>
              <a:defRPr sz="7083"/>
            </a:lvl7pPr>
            <a:lvl8pPr>
              <a:defRPr sz="7083"/>
            </a:lvl8pPr>
            <a:lvl9pPr>
              <a:defRPr sz="7083"/>
            </a:lvl9pPr>
          </a:lstStyle>
          <a:p>
            <a:pPr lvl="0"/>
            <a:r>
              <a:rPr lang="en-US" dirty="0"/>
              <a:t>Broader Impact (impact on society </a:t>
            </a:r>
            <a:r>
              <a:rPr lang="mr-IN" dirty="0"/>
              <a:t>–</a:t>
            </a:r>
            <a:r>
              <a:rPr lang="en-US" dirty="0"/>
              <a:t> who will care)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sz="half" idx="21" hasCustomPrompt="1"/>
          </p:nvPr>
        </p:nvSpPr>
        <p:spPr>
          <a:xfrm>
            <a:off x="1745793" y="8753037"/>
            <a:ext cx="16153106" cy="5806302"/>
          </a:xfrm>
          <a:prstGeom prst="rect">
            <a:avLst/>
          </a:prstGeom>
          <a:noFill/>
        </p:spPr>
        <p:txBody>
          <a:bodyPr lIns="91428" tIns="45714" rIns="91428" bIns="45714"/>
          <a:lstStyle>
            <a:lvl1pPr marL="150806" indent="0">
              <a:buNone/>
              <a:tabLst/>
              <a:defRPr sz="5000">
                <a:solidFill>
                  <a:schemeClr val="tx1"/>
                </a:solidFill>
              </a:defRPr>
            </a:lvl1pPr>
            <a:lvl2pPr marL="1371380" indent="-609503">
              <a:defRPr sz="4000">
                <a:solidFill>
                  <a:schemeClr val="tx1"/>
                </a:solidFill>
              </a:defRPr>
            </a:lvl2pPr>
            <a:lvl3pPr marL="1828508" indent="-380939">
              <a:defRPr sz="3583">
                <a:solidFill>
                  <a:schemeClr val="tx1"/>
                </a:solidFill>
              </a:defRPr>
            </a:lvl3pPr>
            <a:lvl4pPr marL="2361822" indent="-380939">
              <a:defRPr sz="3000">
                <a:solidFill>
                  <a:schemeClr val="tx1"/>
                </a:solidFill>
              </a:defRPr>
            </a:lvl4pPr>
            <a:lvl5pPr marL="2742761" indent="-380939">
              <a:defRPr sz="3000">
                <a:solidFill>
                  <a:schemeClr val="tx1"/>
                </a:solidFill>
              </a:defRPr>
            </a:lvl5pPr>
            <a:lvl6pPr>
              <a:defRPr sz="7083"/>
            </a:lvl6pPr>
            <a:lvl7pPr>
              <a:defRPr sz="7083"/>
            </a:lvl7pPr>
            <a:lvl8pPr>
              <a:defRPr sz="7083"/>
            </a:lvl8pPr>
            <a:lvl9pPr>
              <a:defRPr sz="7083"/>
            </a:lvl9pPr>
          </a:lstStyle>
          <a:p>
            <a:pPr lvl="0"/>
            <a:r>
              <a:rPr lang="en-US" dirty="0"/>
              <a:t>Add Challenge Content (Key problem(s) to be addressed and their significance)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2"/>
          <p:cNvSpPr>
            <a:spLocks noGrp="1"/>
          </p:cNvSpPr>
          <p:nvPr>
            <p:ph sz="half" idx="22" hasCustomPrompt="1"/>
          </p:nvPr>
        </p:nvSpPr>
        <p:spPr>
          <a:xfrm>
            <a:off x="18926133" y="8753037"/>
            <a:ext cx="16153106" cy="5806302"/>
          </a:xfrm>
          <a:prstGeom prst="rect">
            <a:avLst/>
          </a:prstGeom>
          <a:noFill/>
        </p:spPr>
        <p:txBody>
          <a:bodyPr lIns="91428" tIns="45714" rIns="91428" bIns="45714"/>
          <a:lstStyle>
            <a:lvl1pPr marL="226209" indent="0">
              <a:buNone/>
              <a:tabLst/>
              <a:defRPr sz="5000">
                <a:solidFill>
                  <a:schemeClr val="tx1"/>
                </a:solidFill>
              </a:defRPr>
            </a:lvl1pPr>
            <a:lvl2pPr marL="1371380" indent="-609503">
              <a:defRPr sz="4000">
                <a:solidFill>
                  <a:schemeClr val="tx1"/>
                </a:solidFill>
              </a:defRPr>
            </a:lvl2pPr>
            <a:lvl3pPr marL="1828508" indent="-380939">
              <a:defRPr sz="3583">
                <a:solidFill>
                  <a:schemeClr val="tx1"/>
                </a:solidFill>
              </a:defRPr>
            </a:lvl3pPr>
            <a:lvl4pPr marL="2361822" indent="-380939">
              <a:defRPr sz="3000">
                <a:solidFill>
                  <a:schemeClr val="tx1"/>
                </a:solidFill>
              </a:defRPr>
            </a:lvl4pPr>
            <a:lvl5pPr marL="2742761" indent="-380939">
              <a:defRPr sz="3000">
                <a:solidFill>
                  <a:schemeClr val="tx1"/>
                </a:solidFill>
              </a:defRPr>
            </a:lvl5pPr>
            <a:lvl6pPr>
              <a:defRPr sz="7083"/>
            </a:lvl6pPr>
            <a:lvl7pPr>
              <a:defRPr sz="7083"/>
            </a:lvl7pPr>
            <a:lvl8pPr>
              <a:defRPr sz="7083"/>
            </a:lvl8pPr>
            <a:lvl9pPr>
              <a:defRPr sz="7083"/>
            </a:lvl9pPr>
          </a:lstStyle>
          <a:p>
            <a:pPr lvl="0"/>
            <a:r>
              <a:rPr lang="en-US" dirty="0"/>
              <a:t>Add Scientific Impact (How project contributions might generalize to other CPS research)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Content Placeholder 2"/>
          <p:cNvSpPr>
            <a:spLocks noGrp="1"/>
          </p:cNvSpPr>
          <p:nvPr>
            <p:ph sz="half" idx="23" hasCustomPrompt="1"/>
          </p:nvPr>
        </p:nvSpPr>
        <p:spPr>
          <a:xfrm>
            <a:off x="13053131" y="19115791"/>
            <a:ext cx="10749893" cy="5702949"/>
          </a:xfrm>
          <a:prstGeom prst="rect">
            <a:avLst/>
          </a:prstGeom>
          <a:noFill/>
        </p:spPr>
        <p:txBody>
          <a:bodyPr lIns="91428" tIns="45714" rIns="91428" bIns="45714"/>
          <a:lstStyle>
            <a:lvl1pPr marL="226210" indent="0">
              <a:buNone/>
              <a:tabLst/>
              <a:defRPr sz="5000">
                <a:solidFill>
                  <a:schemeClr val="tx1"/>
                </a:solidFill>
              </a:defRPr>
            </a:lvl1pPr>
            <a:lvl2pPr marL="2133259" indent="-609503">
              <a:defRPr sz="4000">
                <a:solidFill>
                  <a:schemeClr val="tx1"/>
                </a:solidFill>
              </a:defRPr>
            </a:lvl2pPr>
            <a:lvl3pPr marL="2590386" indent="-380939">
              <a:defRPr sz="3583">
                <a:solidFill>
                  <a:schemeClr val="tx1"/>
                </a:solidFill>
              </a:defRPr>
            </a:lvl3pPr>
            <a:lvl4pPr marL="3276076" indent="-380939">
              <a:defRPr sz="3000">
                <a:solidFill>
                  <a:schemeClr val="tx1"/>
                </a:solidFill>
              </a:defRPr>
            </a:lvl4pPr>
            <a:lvl5pPr marL="3657015" indent="-380939">
              <a:defRPr sz="3000">
                <a:solidFill>
                  <a:schemeClr val="tx1"/>
                </a:solidFill>
              </a:defRPr>
            </a:lvl5pPr>
            <a:lvl6pPr>
              <a:defRPr sz="7083"/>
            </a:lvl6pPr>
            <a:lvl7pPr>
              <a:defRPr sz="7083"/>
            </a:lvl7pPr>
            <a:lvl8pPr>
              <a:defRPr sz="7083"/>
            </a:lvl8pPr>
            <a:lvl9pPr>
              <a:defRPr sz="7083"/>
            </a:lvl9pPr>
          </a:lstStyle>
          <a:p>
            <a:pPr lvl="0"/>
            <a:r>
              <a:rPr lang="en-US" dirty="0"/>
              <a:t>Broader Impact (education and outreach)</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Content Placeholder 2"/>
          <p:cNvSpPr>
            <a:spLocks noGrp="1"/>
          </p:cNvSpPr>
          <p:nvPr>
            <p:ph sz="half" idx="24" hasCustomPrompt="1"/>
          </p:nvPr>
        </p:nvSpPr>
        <p:spPr>
          <a:xfrm>
            <a:off x="24329344" y="19115791"/>
            <a:ext cx="10749893" cy="5702949"/>
          </a:xfrm>
          <a:prstGeom prst="rect">
            <a:avLst/>
          </a:prstGeom>
          <a:noFill/>
        </p:spPr>
        <p:txBody>
          <a:bodyPr lIns="91428" tIns="45714" rIns="91428" bIns="45714"/>
          <a:lstStyle>
            <a:lvl1pPr marL="75404" indent="0">
              <a:buNone/>
              <a:tabLst/>
              <a:defRPr sz="5000">
                <a:solidFill>
                  <a:schemeClr val="tx1"/>
                </a:solidFill>
              </a:defRPr>
            </a:lvl1pPr>
            <a:lvl2pPr marL="2133259" indent="-609503">
              <a:defRPr sz="4000">
                <a:solidFill>
                  <a:schemeClr val="tx1"/>
                </a:solidFill>
              </a:defRPr>
            </a:lvl2pPr>
            <a:lvl3pPr marL="2590386" indent="-380939">
              <a:defRPr sz="3583">
                <a:solidFill>
                  <a:schemeClr val="tx1"/>
                </a:solidFill>
              </a:defRPr>
            </a:lvl3pPr>
            <a:lvl4pPr marL="3276076" indent="-380939">
              <a:defRPr sz="3000">
                <a:solidFill>
                  <a:schemeClr val="tx1"/>
                </a:solidFill>
              </a:defRPr>
            </a:lvl4pPr>
            <a:lvl5pPr marL="3657015" indent="-380939">
              <a:defRPr sz="3000">
                <a:solidFill>
                  <a:schemeClr val="tx1"/>
                </a:solidFill>
              </a:defRPr>
            </a:lvl5pPr>
            <a:lvl6pPr>
              <a:defRPr sz="7083"/>
            </a:lvl6pPr>
            <a:lvl7pPr>
              <a:defRPr sz="7083"/>
            </a:lvl7pPr>
            <a:lvl8pPr>
              <a:defRPr sz="7083"/>
            </a:lvl8pPr>
            <a:lvl9pPr>
              <a:defRPr sz="7083"/>
            </a:lvl9pPr>
          </a:lstStyle>
          <a:p>
            <a:pPr lvl="0"/>
            <a:r>
              <a:rPr lang="en-US" dirty="0"/>
              <a:t>Broader Impact (quantify potential impact)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sz="half" idx="25" hasCustomPrompt="1"/>
          </p:nvPr>
        </p:nvSpPr>
        <p:spPr>
          <a:xfrm>
            <a:off x="1745793" y="6025361"/>
            <a:ext cx="33333446" cy="2317080"/>
          </a:xfrm>
          <a:prstGeom prst="rect">
            <a:avLst/>
          </a:prstGeom>
          <a:noFill/>
        </p:spPr>
        <p:txBody>
          <a:bodyPr lIns="91428" tIns="45714" rIns="91428" bIns="45714"/>
          <a:lstStyle>
            <a:lvl1pPr marL="0" indent="0">
              <a:buNone/>
              <a:defRPr sz="5000">
                <a:solidFill>
                  <a:schemeClr val="tx1"/>
                </a:solidFill>
              </a:defRPr>
            </a:lvl1pPr>
            <a:lvl2pPr marL="1371380" indent="-609503">
              <a:defRPr sz="4000">
                <a:solidFill>
                  <a:srgbClr val="FFFFFF"/>
                </a:solidFill>
              </a:defRPr>
            </a:lvl2pPr>
            <a:lvl3pPr marL="1828508" indent="-380939">
              <a:defRPr sz="3583">
                <a:solidFill>
                  <a:srgbClr val="FFFFFF"/>
                </a:solidFill>
              </a:defRPr>
            </a:lvl3pPr>
            <a:lvl4pPr marL="2361822" indent="-380939">
              <a:defRPr sz="3000">
                <a:solidFill>
                  <a:srgbClr val="FFFFFF"/>
                </a:solidFill>
              </a:defRPr>
            </a:lvl4pPr>
            <a:lvl5pPr marL="2742761" indent="-380939">
              <a:defRPr sz="3000">
                <a:solidFill>
                  <a:srgbClr val="FFFFFF"/>
                </a:solidFill>
              </a:defRPr>
            </a:lvl5pPr>
            <a:lvl6pPr>
              <a:defRPr sz="7083"/>
            </a:lvl6pPr>
            <a:lvl7pPr>
              <a:defRPr sz="7083"/>
            </a:lvl7pPr>
            <a:lvl8pPr>
              <a:defRPr sz="7083"/>
            </a:lvl8pPr>
            <a:lvl9pPr>
              <a:defRPr sz="7083"/>
            </a:lvl9pPr>
          </a:lstStyle>
          <a:p>
            <a:pPr lvl="0"/>
            <a:r>
              <a:rPr lang="en-US" dirty="0"/>
              <a:t>Use this space as you wish, but consider this structure.</a:t>
            </a:r>
          </a:p>
        </p:txBody>
      </p:sp>
    </p:spTree>
    <p:extLst>
      <p:ext uri="{BB962C8B-B14F-4D97-AF65-F5344CB8AC3E}">
        <p14:creationId xmlns:p14="http://schemas.microsoft.com/office/powerpoint/2010/main" val="32997257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82056D-D8E5-044E-B898-2075B7938A7D}"/>
              </a:ext>
            </a:extLst>
          </p:cNvPr>
          <p:cNvPicPr>
            <a:picLocks noChangeAspect="1"/>
          </p:cNvPicPr>
          <p:nvPr userDrawn="1"/>
        </p:nvPicPr>
        <p:blipFill>
          <a:blip r:embed="rId3"/>
          <a:srcRect t="35288" b="35288"/>
          <a:stretch/>
        </p:blipFill>
        <p:spPr>
          <a:xfrm>
            <a:off x="0" y="0"/>
            <a:ext cx="36728132" cy="5403273"/>
          </a:xfrm>
          <a:prstGeom prst="rect">
            <a:avLst/>
          </a:prstGeom>
        </p:spPr>
      </p:pic>
      <p:pic>
        <p:nvPicPr>
          <p:cNvPr id="7" name="Picture 6" descr="A picture containing night sky&#10;&#10;Description automatically generated">
            <a:extLst>
              <a:ext uri="{FF2B5EF4-FFF2-40B4-BE49-F238E27FC236}">
                <a16:creationId xmlns:a16="http://schemas.microsoft.com/office/drawing/2014/main" id="{3FFA8E4A-1BDA-D049-9F8D-1515086DD96C}"/>
              </a:ext>
            </a:extLst>
          </p:cNvPr>
          <p:cNvPicPr>
            <a:picLocks noChangeAspect="1"/>
          </p:cNvPicPr>
          <p:nvPr userDrawn="1"/>
        </p:nvPicPr>
        <p:blipFill rotWithShape="1">
          <a:blip r:embed="rId4"/>
          <a:srcRect b="88192"/>
          <a:stretch/>
        </p:blipFill>
        <p:spPr>
          <a:xfrm>
            <a:off x="0" y="25277753"/>
            <a:ext cx="36576000" cy="2154247"/>
          </a:xfrm>
          <a:prstGeom prst="rect">
            <a:avLst/>
          </a:prstGeom>
        </p:spPr>
      </p:pic>
    </p:spTree>
    <p:extLst>
      <p:ext uri="{BB962C8B-B14F-4D97-AF65-F5344CB8AC3E}">
        <p14:creationId xmlns:p14="http://schemas.microsoft.com/office/powerpoint/2010/main" val="1688651136"/>
      </p:ext>
    </p:extLst>
  </p:cSld>
  <p:clrMap bg1="lt1" tx1="dk1" bg2="lt2" tx2="dk2" accent1="accent1" accent2="accent2" accent3="accent3" accent4="accent4" accent5="accent5" accent6="accent6" hlink="hlink" folHlink="folHlink"/>
  <p:sldLayoutIdLst>
    <p:sldLayoutId id="2147483652" r:id="rId1"/>
  </p:sldLayoutIdLst>
  <p:txStyles>
    <p:titleStyle>
      <a:lvl1pPr algn="ctr" defTabSz="1828508" rtl="0" eaLnBrk="1" latinLnBrk="0" hangingPunct="1">
        <a:spcBef>
          <a:spcPct val="0"/>
        </a:spcBef>
        <a:buNone/>
        <a:defRPr sz="17583" kern="1200">
          <a:solidFill>
            <a:schemeClr val="tx1"/>
          </a:solidFill>
          <a:latin typeface="+mj-lt"/>
          <a:ea typeface="+mj-ea"/>
          <a:cs typeface="+mj-cs"/>
        </a:defRPr>
      </a:lvl1pPr>
    </p:titleStyle>
    <p:bodyStyle>
      <a:lvl1pPr marL="1371380" indent="-1371380" algn="l" defTabSz="1828508" rtl="0" eaLnBrk="1" latinLnBrk="0" hangingPunct="1">
        <a:spcBef>
          <a:spcPct val="20000"/>
        </a:spcBef>
        <a:buFont typeface="Arial"/>
        <a:buChar char="•"/>
        <a:defRPr sz="12833" kern="1200">
          <a:solidFill>
            <a:schemeClr val="tx1"/>
          </a:solidFill>
          <a:latin typeface="+mn-lt"/>
          <a:ea typeface="+mn-ea"/>
          <a:cs typeface="+mn-cs"/>
        </a:defRPr>
      </a:lvl1pPr>
      <a:lvl2pPr marL="2971324" indent="-1142818" algn="l" defTabSz="1828508" rtl="0" eaLnBrk="1" latinLnBrk="0" hangingPunct="1">
        <a:spcBef>
          <a:spcPct val="20000"/>
        </a:spcBef>
        <a:buFont typeface="Arial"/>
        <a:buChar char="–"/>
        <a:defRPr sz="11166" kern="1200">
          <a:solidFill>
            <a:schemeClr val="tx1"/>
          </a:solidFill>
          <a:latin typeface="+mn-lt"/>
          <a:ea typeface="+mn-ea"/>
          <a:cs typeface="+mn-cs"/>
        </a:defRPr>
      </a:lvl2pPr>
      <a:lvl3pPr marL="4571269" indent="-914253" algn="l" defTabSz="1828508" rtl="0" eaLnBrk="1" latinLnBrk="0" hangingPunct="1">
        <a:spcBef>
          <a:spcPct val="20000"/>
        </a:spcBef>
        <a:buFont typeface="Arial"/>
        <a:buChar char="•"/>
        <a:defRPr sz="9583" kern="1200">
          <a:solidFill>
            <a:schemeClr val="tx1"/>
          </a:solidFill>
          <a:latin typeface="+mn-lt"/>
          <a:ea typeface="+mn-ea"/>
          <a:cs typeface="+mn-cs"/>
        </a:defRPr>
      </a:lvl3pPr>
      <a:lvl4pPr marL="6399776" indent="-914253" algn="l" defTabSz="1828508" rtl="0" eaLnBrk="1" latinLnBrk="0" hangingPunct="1">
        <a:spcBef>
          <a:spcPct val="20000"/>
        </a:spcBef>
        <a:buFont typeface="Arial"/>
        <a:buChar char="–"/>
        <a:defRPr sz="8083" kern="1200">
          <a:solidFill>
            <a:schemeClr val="tx1"/>
          </a:solidFill>
          <a:latin typeface="+mn-lt"/>
          <a:ea typeface="+mn-ea"/>
          <a:cs typeface="+mn-cs"/>
        </a:defRPr>
      </a:lvl4pPr>
      <a:lvl5pPr marL="8228283" indent="-914253" algn="l" defTabSz="1828508" rtl="0" eaLnBrk="1" latinLnBrk="0" hangingPunct="1">
        <a:spcBef>
          <a:spcPct val="20000"/>
        </a:spcBef>
        <a:buFont typeface="Arial"/>
        <a:buChar char="»"/>
        <a:defRPr sz="8083" kern="1200">
          <a:solidFill>
            <a:schemeClr val="tx1"/>
          </a:solidFill>
          <a:latin typeface="+mn-lt"/>
          <a:ea typeface="+mn-ea"/>
          <a:cs typeface="+mn-cs"/>
        </a:defRPr>
      </a:lvl5pPr>
      <a:lvl6pPr marL="10056790" indent="-914253" algn="l" defTabSz="1828508" rtl="0" eaLnBrk="1" latinLnBrk="0" hangingPunct="1">
        <a:spcBef>
          <a:spcPct val="20000"/>
        </a:spcBef>
        <a:buFont typeface="Arial"/>
        <a:buChar char="•"/>
        <a:defRPr sz="8083" kern="1200">
          <a:solidFill>
            <a:schemeClr val="tx1"/>
          </a:solidFill>
          <a:latin typeface="+mn-lt"/>
          <a:ea typeface="+mn-ea"/>
          <a:cs typeface="+mn-cs"/>
        </a:defRPr>
      </a:lvl6pPr>
      <a:lvl7pPr marL="11885298" indent="-914253" algn="l" defTabSz="1828508" rtl="0" eaLnBrk="1" latinLnBrk="0" hangingPunct="1">
        <a:spcBef>
          <a:spcPct val="20000"/>
        </a:spcBef>
        <a:buFont typeface="Arial"/>
        <a:buChar char="•"/>
        <a:defRPr sz="8083" kern="1200">
          <a:solidFill>
            <a:schemeClr val="tx1"/>
          </a:solidFill>
          <a:latin typeface="+mn-lt"/>
          <a:ea typeface="+mn-ea"/>
          <a:cs typeface="+mn-cs"/>
        </a:defRPr>
      </a:lvl7pPr>
      <a:lvl8pPr marL="13713806" indent="-914253" algn="l" defTabSz="1828508" rtl="0" eaLnBrk="1" latinLnBrk="0" hangingPunct="1">
        <a:spcBef>
          <a:spcPct val="20000"/>
        </a:spcBef>
        <a:buFont typeface="Arial"/>
        <a:buChar char="•"/>
        <a:defRPr sz="8083" kern="1200">
          <a:solidFill>
            <a:schemeClr val="tx1"/>
          </a:solidFill>
          <a:latin typeface="+mn-lt"/>
          <a:ea typeface="+mn-ea"/>
          <a:cs typeface="+mn-cs"/>
        </a:defRPr>
      </a:lvl8pPr>
      <a:lvl9pPr marL="15542312" indent="-914253" algn="l" defTabSz="1828508" rtl="0" eaLnBrk="1" latinLnBrk="0" hangingPunct="1">
        <a:spcBef>
          <a:spcPct val="20000"/>
        </a:spcBef>
        <a:buFont typeface="Arial"/>
        <a:buChar char="•"/>
        <a:defRPr sz="8083" kern="1200">
          <a:solidFill>
            <a:schemeClr val="tx1"/>
          </a:solidFill>
          <a:latin typeface="+mn-lt"/>
          <a:ea typeface="+mn-ea"/>
          <a:cs typeface="+mn-cs"/>
        </a:defRPr>
      </a:lvl9pPr>
    </p:bodyStyle>
    <p:otherStyle>
      <a:defPPr>
        <a:defRPr lang="en-US"/>
      </a:defPPr>
      <a:lvl1pPr marL="0" algn="l" defTabSz="1828508" rtl="0" eaLnBrk="1" latinLnBrk="0" hangingPunct="1">
        <a:defRPr sz="7083" kern="1200">
          <a:solidFill>
            <a:schemeClr val="tx1"/>
          </a:solidFill>
          <a:latin typeface="+mn-lt"/>
          <a:ea typeface="+mn-ea"/>
          <a:cs typeface="+mn-cs"/>
        </a:defRPr>
      </a:lvl1pPr>
      <a:lvl2pPr marL="1828508" algn="l" defTabSz="1828508" rtl="0" eaLnBrk="1" latinLnBrk="0" hangingPunct="1">
        <a:defRPr sz="7083" kern="1200">
          <a:solidFill>
            <a:schemeClr val="tx1"/>
          </a:solidFill>
          <a:latin typeface="+mn-lt"/>
          <a:ea typeface="+mn-ea"/>
          <a:cs typeface="+mn-cs"/>
        </a:defRPr>
      </a:lvl2pPr>
      <a:lvl3pPr marL="3657015" algn="l" defTabSz="1828508" rtl="0" eaLnBrk="1" latinLnBrk="0" hangingPunct="1">
        <a:defRPr sz="7083" kern="1200">
          <a:solidFill>
            <a:schemeClr val="tx1"/>
          </a:solidFill>
          <a:latin typeface="+mn-lt"/>
          <a:ea typeface="+mn-ea"/>
          <a:cs typeface="+mn-cs"/>
        </a:defRPr>
      </a:lvl3pPr>
      <a:lvl4pPr marL="5485522" algn="l" defTabSz="1828508" rtl="0" eaLnBrk="1" latinLnBrk="0" hangingPunct="1">
        <a:defRPr sz="7083" kern="1200">
          <a:solidFill>
            <a:schemeClr val="tx1"/>
          </a:solidFill>
          <a:latin typeface="+mn-lt"/>
          <a:ea typeface="+mn-ea"/>
          <a:cs typeface="+mn-cs"/>
        </a:defRPr>
      </a:lvl4pPr>
      <a:lvl5pPr marL="7314030" algn="l" defTabSz="1828508" rtl="0" eaLnBrk="1" latinLnBrk="0" hangingPunct="1">
        <a:defRPr sz="7083" kern="1200">
          <a:solidFill>
            <a:schemeClr val="tx1"/>
          </a:solidFill>
          <a:latin typeface="+mn-lt"/>
          <a:ea typeface="+mn-ea"/>
          <a:cs typeface="+mn-cs"/>
        </a:defRPr>
      </a:lvl5pPr>
      <a:lvl6pPr marL="9142538" algn="l" defTabSz="1828508" rtl="0" eaLnBrk="1" latinLnBrk="0" hangingPunct="1">
        <a:defRPr sz="7083" kern="1200">
          <a:solidFill>
            <a:schemeClr val="tx1"/>
          </a:solidFill>
          <a:latin typeface="+mn-lt"/>
          <a:ea typeface="+mn-ea"/>
          <a:cs typeface="+mn-cs"/>
        </a:defRPr>
      </a:lvl6pPr>
      <a:lvl7pPr marL="10971045" algn="l" defTabSz="1828508" rtl="0" eaLnBrk="1" latinLnBrk="0" hangingPunct="1">
        <a:defRPr sz="7083" kern="1200">
          <a:solidFill>
            <a:schemeClr val="tx1"/>
          </a:solidFill>
          <a:latin typeface="+mn-lt"/>
          <a:ea typeface="+mn-ea"/>
          <a:cs typeface="+mn-cs"/>
        </a:defRPr>
      </a:lvl7pPr>
      <a:lvl8pPr marL="12799551" algn="l" defTabSz="1828508" rtl="0" eaLnBrk="1" latinLnBrk="0" hangingPunct="1">
        <a:defRPr sz="7083" kern="1200">
          <a:solidFill>
            <a:schemeClr val="tx1"/>
          </a:solidFill>
          <a:latin typeface="+mn-lt"/>
          <a:ea typeface="+mn-ea"/>
          <a:cs typeface="+mn-cs"/>
        </a:defRPr>
      </a:lvl8pPr>
      <a:lvl9pPr marL="14628059" algn="l" defTabSz="1828508" rtl="0" eaLnBrk="1" latinLnBrk="0" hangingPunct="1">
        <a:defRPr sz="708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897B8E93-49A4-CCF9-5895-F3040508C2DC}"/>
              </a:ext>
            </a:extLst>
          </p:cNvPr>
          <p:cNvPicPr>
            <a:picLocks noChangeAspect="1"/>
          </p:cNvPicPr>
          <p:nvPr/>
        </p:nvPicPr>
        <p:blipFill>
          <a:blip r:embed="rId2"/>
          <a:stretch>
            <a:fillRect/>
          </a:stretch>
        </p:blipFill>
        <p:spPr>
          <a:xfrm>
            <a:off x="13685008" y="20247196"/>
            <a:ext cx="22132900" cy="5006248"/>
          </a:xfrm>
          <a:prstGeom prst="rect">
            <a:avLst/>
          </a:prstGeom>
        </p:spPr>
      </p:pic>
      <p:pic>
        <p:nvPicPr>
          <p:cNvPr id="19" name="图片 21">
            <a:extLst>
              <a:ext uri="{FF2B5EF4-FFF2-40B4-BE49-F238E27FC236}">
                <a16:creationId xmlns:a16="http://schemas.microsoft.com/office/drawing/2014/main" id="{D4FD738F-1E6E-D33C-8E80-698D12F42182}"/>
              </a:ext>
            </a:extLst>
          </p:cNvPr>
          <p:cNvPicPr>
            <a:picLocks noChangeAspect="1"/>
          </p:cNvPicPr>
          <p:nvPr/>
        </p:nvPicPr>
        <p:blipFill>
          <a:blip r:embed="rId3"/>
          <a:stretch>
            <a:fillRect/>
          </a:stretch>
        </p:blipFill>
        <p:spPr>
          <a:xfrm>
            <a:off x="1893878" y="21629839"/>
            <a:ext cx="9683758" cy="3551957"/>
          </a:xfrm>
          <a:prstGeom prst="rect">
            <a:avLst/>
          </a:prstGeom>
        </p:spPr>
      </p:pic>
      <p:sp>
        <p:nvSpPr>
          <p:cNvPr id="2" name="Title 1"/>
          <p:cNvSpPr>
            <a:spLocks noGrp="1"/>
          </p:cNvSpPr>
          <p:nvPr>
            <p:ph type="title"/>
          </p:nvPr>
        </p:nvSpPr>
        <p:spPr/>
        <p:txBody>
          <a:bodyPr/>
          <a:lstStyle/>
          <a:p>
            <a:r>
              <a:rPr lang="en-US" dirty="0"/>
              <a:t>Planning for Multi-Object Manipulation </a:t>
            </a:r>
            <a:br>
              <a:rPr lang="en-US" dirty="0"/>
            </a:br>
            <a:r>
              <a:rPr lang="en-US" dirty="0"/>
              <a:t>with Graph Neural Network Relational Classifiers</a:t>
            </a:r>
          </a:p>
        </p:txBody>
      </p:sp>
      <p:sp>
        <p:nvSpPr>
          <p:cNvPr id="3" name="Text Placeholder 2"/>
          <p:cNvSpPr>
            <a:spLocks noGrp="1"/>
          </p:cNvSpPr>
          <p:nvPr>
            <p:ph type="body" sz="quarter" idx="16"/>
          </p:nvPr>
        </p:nvSpPr>
        <p:spPr/>
        <p:txBody>
          <a:bodyPr/>
          <a:lstStyle/>
          <a:p>
            <a:r>
              <a:rPr lang="en-US" sz="4000" i="1" dirty="0">
                <a:latin typeface="Times New Roman" panose="02020603050405020304" pitchFamily="18" charset="0"/>
                <a:cs typeface="Times New Roman" panose="02020603050405020304" pitchFamily="18" charset="0"/>
              </a:rPr>
              <a:t>https://robot-</a:t>
            </a:r>
            <a:r>
              <a:rPr lang="en-US" sz="4000" i="1" dirty="0" err="1">
                <a:latin typeface="Times New Roman" panose="02020603050405020304" pitchFamily="18" charset="0"/>
                <a:cs typeface="Times New Roman" panose="02020603050405020304" pitchFamily="18" charset="0"/>
              </a:rPr>
              <a:t>learning.cs.utah.edu</a:t>
            </a:r>
            <a:r>
              <a:rPr lang="en-US" sz="4000" i="1" dirty="0">
                <a:latin typeface="Times New Roman" panose="02020603050405020304" pitchFamily="18" charset="0"/>
                <a:cs typeface="Times New Roman" panose="02020603050405020304" pitchFamily="18" charset="0"/>
              </a:rPr>
              <a:t>/project/</a:t>
            </a:r>
            <a:r>
              <a:rPr lang="en-US" sz="4000" i="1" dirty="0" err="1">
                <a:latin typeface="Times New Roman" panose="02020603050405020304" pitchFamily="18" charset="0"/>
                <a:cs typeface="Times New Roman" panose="02020603050405020304" pitchFamily="18" charset="0"/>
              </a:rPr>
              <a:t>graph_nets</a:t>
            </a:r>
            <a:endParaRPr lang="en-US" sz="4000" i="1" u="sng" dirty="0">
              <a:latin typeface="Times New Roman" panose="02020603050405020304" pitchFamily="18" charset="0"/>
              <a:cs typeface="Times New Roman" panose="02020603050405020304" pitchFamily="18" charset="0"/>
            </a:endParaRPr>
          </a:p>
          <a:p>
            <a:endParaRPr lang="en-US" dirty="0"/>
          </a:p>
        </p:txBody>
      </p:sp>
      <p:sp>
        <p:nvSpPr>
          <p:cNvPr id="4" name="Text Placeholder 3"/>
          <p:cNvSpPr>
            <a:spLocks noGrp="1"/>
          </p:cNvSpPr>
          <p:nvPr>
            <p:ph type="body" sz="quarter" idx="17"/>
          </p:nvPr>
        </p:nvSpPr>
        <p:spPr/>
        <p:txBody>
          <a:bodyPr/>
          <a:lstStyle/>
          <a:p>
            <a:r>
              <a:rPr kumimoji="1" lang="en-US" altLang="zh-CN" sz="4800" dirty="0"/>
              <a:t>Tucker Hermans; University of Utah</a:t>
            </a:r>
            <a:endParaRPr kumimoji="1" lang="zh-CN" altLang="en-US" sz="4800" dirty="0"/>
          </a:p>
        </p:txBody>
      </p:sp>
      <p:sp>
        <p:nvSpPr>
          <p:cNvPr id="13" name="Content Placeholder 2"/>
          <p:cNvSpPr txBox="1">
            <a:spLocks/>
          </p:cNvSpPr>
          <p:nvPr/>
        </p:nvSpPr>
        <p:spPr>
          <a:xfrm>
            <a:off x="27940001" y="25943560"/>
            <a:ext cx="7162800" cy="1122680"/>
          </a:xfrm>
          <a:prstGeom prst="rect">
            <a:avLst/>
          </a:prstGeom>
          <a:noFill/>
        </p:spPr>
        <p:txBody>
          <a:bodyPr lIns="91428" tIns="45714" rIns="91428" bIns="45714"/>
          <a:lstStyle>
            <a:lvl1pPr marL="582060" indent="-423316" algn="l" defTabSz="1828508" rtl="0" eaLnBrk="1" latinLnBrk="0" hangingPunct="1">
              <a:spcBef>
                <a:spcPct val="20000"/>
              </a:spcBef>
              <a:buFont typeface="Arial"/>
              <a:buChar char="•"/>
              <a:tabLst/>
              <a:defRPr sz="5000" kern="1200">
                <a:solidFill>
                  <a:srgbClr val="FFFFFF"/>
                </a:solidFill>
                <a:latin typeface="+mn-lt"/>
                <a:ea typeface="+mn-ea"/>
                <a:cs typeface="+mn-cs"/>
              </a:defRPr>
            </a:lvl1pPr>
            <a:lvl2pPr marL="2133259" indent="-609503" algn="l" defTabSz="1828508" rtl="0" eaLnBrk="1" latinLnBrk="0" hangingPunct="1">
              <a:spcBef>
                <a:spcPct val="20000"/>
              </a:spcBef>
              <a:buFont typeface="Arial"/>
              <a:buChar char="–"/>
              <a:defRPr sz="4000" kern="1200">
                <a:solidFill>
                  <a:srgbClr val="FFFFFF"/>
                </a:solidFill>
                <a:latin typeface="+mn-lt"/>
                <a:ea typeface="+mn-ea"/>
                <a:cs typeface="+mn-cs"/>
              </a:defRPr>
            </a:lvl2pPr>
            <a:lvl3pPr marL="2590386" indent="-380939" algn="l" defTabSz="1828508" rtl="0" eaLnBrk="1" latinLnBrk="0" hangingPunct="1">
              <a:spcBef>
                <a:spcPct val="20000"/>
              </a:spcBef>
              <a:buFont typeface="Arial"/>
              <a:buChar char="•"/>
              <a:defRPr sz="3583" kern="1200">
                <a:solidFill>
                  <a:srgbClr val="FFFFFF"/>
                </a:solidFill>
                <a:latin typeface="+mn-lt"/>
                <a:ea typeface="+mn-ea"/>
                <a:cs typeface="+mn-cs"/>
              </a:defRPr>
            </a:lvl3pPr>
            <a:lvl4pPr marL="3276076" indent="-380939" algn="l" defTabSz="1828508" rtl="0" eaLnBrk="1" latinLnBrk="0" hangingPunct="1">
              <a:spcBef>
                <a:spcPct val="20000"/>
              </a:spcBef>
              <a:buFont typeface="Arial"/>
              <a:buChar char="–"/>
              <a:defRPr sz="3000" kern="1200">
                <a:solidFill>
                  <a:srgbClr val="FFFFFF"/>
                </a:solidFill>
                <a:latin typeface="+mn-lt"/>
                <a:ea typeface="+mn-ea"/>
                <a:cs typeface="+mn-cs"/>
              </a:defRPr>
            </a:lvl4pPr>
            <a:lvl5pPr marL="3657015" indent="-380939" algn="l" defTabSz="1828508" rtl="0" eaLnBrk="1" latinLnBrk="0" hangingPunct="1">
              <a:spcBef>
                <a:spcPct val="20000"/>
              </a:spcBef>
              <a:buFont typeface="Arial"/>
              <a:buChar char="»"/>
              <a:defRPr sz="3000" kern="1200">
                <a:solidFill>
                  <a:srgbClr val="FFFFFF"/>
                </a:solidFill>
                <a:latin typeface="+mn-lt"/>
                <a:ea typeface="+mn-ea"/>
                <a:cs typeface="+mn-cs"/>
              </a:defRPr>
            </a:lvl5pPr>
            <a:lvl6pPr marL="10056790" indent="-914253" algn="l" defTabSz="1828508" rtl="0" eaLnBrk="1" latinLnBrk="0" hangingPunct="1">
              <a:spcBef>
                <a:spcPct val="20000"/>
              </a:spcBef>
              <a:buFont typeface="Arial"/>
              <a:buChar char="•"/>
              <a:defRPr sz="7083" kern="1200">
                <a:solidFill>
                  <a:schemeClr val="tx1"/>
                </a:solidFill>
                <a:latin typeface="+mn-lt"/>
                <a:ea typeface="+mn-ea"/>
                <a:cs typeface="+mn-cs"/>
              </a:defRPr>
            </a:lvl6pPr>
            <a:lvl7pPr marL="11885298" indent="-914253" algn="l" defTabSz="1828508" rtl="0" eaLnBrk="1" latinLnBrk="0" hangingPunct="1">
              <a:spcBef>
                <a:spcPct val="20000"/>
              </a:spcBef>
              <a:buFont typeface="Arial"/>
              <a:buChar char="•"/>
              <a:defRPr sz="7083" kern="1200">
                <a:solidFill>
                  <a:schemeClr val="tx1"/>
                </a:solidFill>
                <a:latin typeface="+mn-lt"/>
                <a:ea typeface="+mn-ea"/>
                <a:cs typeface="+mn-cs"/>
              </a:defRPr>
            </a:lvl7pPr>
            <a:lvl8pPr marL="13713806" indent="-914253" algn="l" defTabSz="1828508" rtl="0" eaLnBrk="1" latinLnBrk="0" hangingPunct="1">
              <a:spcBef>
                <a:spcPct val="20000"/>
              </a:spcBef>
              <a:buFont typeface="Arial"/>
              <a:buChar char="•"/>
              <a:defRPr sz="7083" kern="1200">
                <a:solidFill>
                  <a:schemeClr val="tx1"/>
                </a:solidFill>
                <a:latin typeface="+mn-lt"/>
                <a:ea typeface="+mn-ea"/>
                <a:cs typeface="+mn-cs"/>
              </a:defRPr>
            </a:lvl8pPr>
            <a:lvl9pPr marL="15542312" indent="-914253" algn="l" defTabSz="1828508" rtl="0" eaLnBrk="1" latinLnBrk="0" hangingPunct="1">
              <a:spcBef>
                <a:spcPct val="20000"/>
              </a:spcBef>
              <a:buFont typeface="Arial"/>
              <a:buChar char="•"/>
              <a:defRPr sz="7083" kern="1200">
                <a:solidFill>
                  <a:schemeClr val="tx1"/>
                </a:solidFill>
                <a:latin typeface="+mn-lt"/>
                <a:ea typeface="+mn-ea"/>
                <a:cs typeface="+mn-cs"/>
              </a:defRPr>
            </a:lvl9pPr>
          </a:lstStyle>
          <a:p>
            <a:pPr marL="158744" indent="0">
              <a:buNone/>
            </a:pPr>
            <a:r>
              <a:rPr lang="en-US" sz="3600" dirty="0"/>
              <a:t>Award ID#: 2024778</a:t>
            </a:r>
          </a:p>
        </p:txBody>
      </p:sp>
      <p:sp>
        <p:nvSpPr>
          <p:cNvPr id="14" name="Content Placeholder 2">
            <a:extLst>
              <a:ext uri="{FF2B5EF4-FFF2-40B4-BE49-F238E27FC236}">
                <a16:creationId xmlns:a16="http://schemas.microsoft.com/office/drawing/2014/main" id="{41581ABC-9A03-424E-A00E-2E07DC558A26}"/>
              </a:ext>
            </a:extLst>
          </p:cNvPr>
          <p:cNvSpPr txBox="1">
            <a:spLocks/>
          </p:cNvSpPr>
          <p:nvPr/>
        </p:nvSpPr>
        <p:spPr>
          <a:xfrm>
            <a:off x="1473199" y="25806400"/>
            <a:ext cx="14770241" cy="1071880"/>
          </a:xfrm>
          <a:prstGeom prst="rect">
            <a:avLst/>
          </a:prstGeom>
          <a:noFill/>
        </p:spPr>
        <p:txBody>
          <a:bodyPr lIns="91428" tIns="45714" rIns="91428" bIns="45714"/>
          <a:lstStyle>
            <a:lvl1pPr marL="582060" indent="-423316" algn="l" defTabSz="1828508" rtl="0" eaLnBrk="1" latinLnBrk="0" hangingPunct="1">
              <a:spcBef>
                <a:spcPct val="20000"/>
              </a:spcBef>
              <a:buFont typeface="Arial"/>
              <a:buChar char="•"/>
              <a:tabLst/>
              <a:defRPr sz="5000" kern="1200">
                <a:solidFill>
                  <a:srgbClr val="FFFFFF"/>
                </a:solidFill>
                <a:latin typeface="+mn-lt"/>
                <a:ea typeface="+mn-ea"/>
                <a:cs typeface="+mn-cs"/>
              </a:defRPr>
            </a:lvl1pPr>
            <a:lvl2pPr marL="2133259" indent="-609503" algn="l" defTabSz="1828508" rtl="0" eaLnBrk="1" latinLnBrk="0" hangingPunct="1">
              <a:spcBef>
                <a:spcPct val="20000"/>
              </a:spcBef>
              <a:buFont typeface="Arial"/>
              <a:buChar char="–"/>
              <a:defRPr sz="4000" kern="1200">
                <a:solidFill>
                  <a:srgbClr val="FFFFFF"/>
                </a:solidFill>
                <a:latin typeface="+mn-lt"/>
                <a:ea typeface="+mn-ea"/>
                <a:cs typeface="+mn-cs"/>
              </a:defRPr>
            </a:lvl2pPr>
            <a:lvl3pPr marL="2590386" indent="-380939" algn="l" defTabSz="1828508" rtl="0" eaLnBrk="1" latinLnBrk="0" hangingPunct="1">
              <a:spcBef>
                <a:spcPct val="20000"/>
              </a:spcBef>
              <a:buFont typeface="Arial"/>
              <a:buChar char="•"/>
              <a:defRPr sz="3583" kern="1200">
                <a:solidFill>
                  <a:srgbClr val="FFFFFF"/>
                </a:solidFill>
                <a:latin typeface="+mn-lt"/>
                <a:ea typeface="+mn-ea"/>
                <a:cs typeface="+mn-cs"/>
              </a:defRPr>
            </a:lvl3pPr>
            <a:lvl4pPr marL="3276076" indent="-380939" algn="l" defTabSz="1828508" rtl="0" eaLnBrk="1" latinLnBrk="0" hangingPunct="1">
              <a:spcBef>
                <a:spcPct val="20000"/>
              </a:spcBef>
              <a:buFont typeface="Arial"/>
              <a:buChar char="–"/>
              <a:defRPr sz="3000" kern="1200">
                <a:solidFill>
                  <a:srgbClr val="FFFFFF"/>
                </a:solidFill>
                <a:latin typeface="+mn-lt"/>
                <a:ea typeface="+mn-ea"/>
                <a:cs typeface="+mn-cs"/>
              </a:defRPr>
            </a:lvl4pPr>
            <a:lvl5pPr marL="3657015" indent="-380939" algn="l" defTabSz="1828508" rtl="0" eaLnBrk="1" latinLnBrk="0" hangingPunct="1">
              <a:spcBef>
                <a:spcPct val="20000"/>
              </a:spcBef>
              <a:buFont typeface="Arial"/>
              <a:buChar char="»"/>
              <a:defRPr sz="3000" kern="1200">
                <a:solidFill>
                  <a:srgbClr val="FFFFFF"/>
                </a:solidFill>
                <a:latin typeface="+mn-lt"/>
                <a:ea typeface="+mn-ea"/>
                <a:cs typeface="+mn-cs"/>
              </a:defRPr>
            </a:lvl5pPr>
            <a:lvl6pPr marL="10056790" indent="-914253" algn="l" defTabSz="1828508" rtl="0" eaLnBrk="1" latinLnBrk="0" hangingPunct="1">
              <a:spcBef>
                <a:spcPct val="20000"/>
              </a:spcBef>
              <a:buFont typeface="Arial"/>
              <a:buChar char="•"/>
              <a:defRPr sz="7083" kern="1200">
                <a:solidFill>
                  <a:schemeClr val="tx1"/>
                </a:solidFill>
                <a:latin typeface="+mn-lt"/>
                <a:ea typeface="+mn-ea"/>
                <a:cs typeface="+mn-cs"/>
              </a:defRPr>
            </a:lvl6pPr>
            <a:lvl7pPr marL="11885298" indent="-914253" algn="l" defTabSz="1828508" rtl="0" eaLnBrk="1" latinLnBrk="0" hangingPunct="1">
              <a:spcBef>
                <a:spcPct val="20000"/>
              </a:spcBef>
              <a:buFont typeface="Arial"/>
              <a:buChar char="•"/>
              <a:defRPr sz="7083" kern="1200">
                <a:solidFill>
                  <a:schemeClr val="tx1"/>
                </a:solidFill>
                <a:latin typeface="+mn-lt"/>
                <a:ea typeface="+mn-ea"/>
                <a:cs typeface="+mn-cs"/>
              </a:defRPr>
            </a:lvl7pPr>
            <a:lvl8pPr marL="13713806" indent="-914253" algn="l" defTabSz="1828508" rtl="0" eaLnBrk="1" latinLnBrk="0" hangingPunct="1">
              <a:spcBef>
                <a:spcPct val="20000"/>
              </a:spcBef>
              <a:buFont typeface="Arial"/>
              <a:buChar char="•"/>
              <a:defRPr sz="7083" kern="1200">
                <a:solidFill>
                  <a:schemeClr val="tx1"/>
                </a:solidFill>
                <a:latin typeface="+mn-lt"/>
                <a:ea typeface="+mn-ea"/>
                <a:cs typeface="+mn-cs"/>
              </a:defRPr>
            </a:lvl8pPr>
            <a:lvl9pPr marL="15542312" indent="-914253" algn="l" defTabSz="1828508" rtl="0" eaLnBrk="1" latinLnBrk="0" hangingPunct="1">
              <a:spcBef>
                <a:spcPct val="20000"/>
              </a:spcBef>
              <a:buFont typeface="Arial"/>
              <a:buChar char="•"/>
              <a:defRPr sz="7083" kern="1200">
                <a:solidFill>
                  <a:schemeClr val="tx1"/>
                </a:solidFill>
                <a:latin typeface="+mn-lt"/>
                <a:ea typeface="+mn-ea"/>
                <a:cs typeface="+mn-cs"/>
              </a:defRPr>
            </a:lvl9pPr>
          </a:lstStyle>
          <a:p>
            <a:pPr marL="126995" indent="0">
              <a:buNone/>
            </a:pPr>
            <a:r>
              <a:rPr lang="en-US" sz="3600" dirty="0"/>
              <a:t>2023 FRR &amp; NRI Principal Investigators' Meeting</a:t>
            </a:r>
          </a:p>
          <a:p>
            <a:pPr marL="126995" indent="0">
              <a:buNone/>
            </a:pPr>
            <a:r>
              <a:rPr lang="en-US" sz="3600" dirty="0"/>
              <a:t>May 2-3, 2023</a:t>
            </a:r>
          </a:p>
        </p:txBody>
      </p:sp>
      <p:sp>
        <p:nvSpPr>
          <p:cNvPr id="12" name="矩形 130">
            <a:extLst>
              <a:ext uri="{FF2B5EF4-FFF2-40B4-BE49-F238E27FC236}">
                <a16:creationId xmlns:a16="http://schemas.microsoft.com/office/drawing/2014/main" id="{C1AAB6E3-2BD0-66FB-E5EB-5E435EAAC24C}"/>
              </a:ext>
            </a:extLst>
          </p:cNvPr>
          <p:cNvSpPr/>
          <p:nvPr/>
        </p:nvSpPr>
        <p:spPr>
          <a:xfrm>
            <a:off x="743383" y="5386389"/>
            <a:ext cx="11401425" cy="726994"/>
          </a:xfrm>
          <a:prstGeom prst="rect">
            <a:avLst/>
          </a:prstGeom>
        </p:spPr>
        <p:txBody>
          <a:bodyPr wrap="square">
            <a:spAutoFit/>
          </a:bodyPr>
          <a:lstStyle/>
          <a:p>
            <a:r>
              <a:rPr lang="en-US" altLang="zh-CN" sz="4124" b="1" u="sng" dirty="0">
                <a:solidFill>
                  <a:srgbClr val="3E2E80"/>
                </a:solidFill>
                <a:latin typeface="Times New Roman" panose="02020603050405020304" pitchFamily="18" charset="0"/>
                <a:cs typeface="Times New Roman" panose="02020603050405020304" pitchFamily="18" charset="0"/>
              </a:rPr>
              <a:t>Motivation</a:t>
            </a:r>
            <a:endParaRPr lang="zh-CN" altLang="en-US" sz="4124" u="sng" dirty="0">
              <a:latin typeface="Times New Roman" panose="02020603050405020304" pitchFamily="18" charset="0"/>
              <a:cs typeface="Times New Roman" panose="02020603050405020304" pitchFamily="18" charset="0"/>
            </a:endParaRPr>
          </a:p>
        </p:txBody>
      </p:sp>
      <p:sp>
        <p:nvSpPr>
          <p:cNvPr id="15" name="矩形 130">
            <a:extLst>
              <a:ext uri="{FF2B5EF4-FFF2-40B4-BE49-F238E27FC236}">
                <a16:creationId xmlns:a16="http://schemas.microsoft.com/office/drawing/2014/main" id="{AD53F51F-8C3E-4521-CDF8-85FB01904711}"/>
              </a:ext>
            </a:extLst>
          </p:cNvPr>
          <p:cNvSpPr/>
          <p:nvPr/>
        </p:nvSpPr>
        <p:spPr>
          <a:xfrm>
            <a:off x="743383" y="15891075"/>
            <a:ext cx="11401425" cy="726994"/>
          </a:xfrm>
          <a:prstGeom prst="rect">
            <a:avLst/>
          </a:prstGeom>
        </p:spPr>
        <p:txBody>
          <a:bodyPr wrap="square">
            <a:spAutoFit/>
          </a:bodyPr>
          <a:lstStyle/>
          <a:p>
            <a:r>
              <a:rPr lang="en-US" altLang="zh-CN" sz="4124" b="1" u="sng" dirty="0">
                <a:solidFill>
                  <a:srgbClr val="3E2E80"/>
                </a:solidFill>
                <a:latin typeface="Times New Roman" panose="02020603050405020304" pitchFamily="18" charset="0"/>
                <a:cs typeface="Times New Roman" panose="02020603050405020304" pitchFamily="18" charset="0"/>
              </a:rPr>
              <a:t>Main Contributions</a:t>
            </a:r>
            <a:endParaRPr lang="zh-CN" altLang="en-US" sz="4124" u="sng" dirty="0">
              <a:latin typeface="Times New Roman" panose="02020603050405020304" pitchFamily="18" charset="0"/>
              <a:cs typeface="Times New Roman" panose="02020603050405020304" pitchFamily="18" charset="0"/>
            </a:endParaRPr>
          </a:p>
        </p:txBody>
      </p:sp>
      <p:sp>
        <p:nvSpPr>
          <p:cNvPr id="16" name="文本框 16">
            <a:extLst>
              <a:ext uri="{FF2B5EF4-FFF2-40B4-BE49-F238E27FC236}">
                <a16:creationId xmlns:a16="http://schemas.microsoft.com/office/drawing/2014/main" id="{35EF780A-96A9-63A0-B786-8B205D637FC6}"/>
              </a:ext>
            </a:extLst>
          </p:cNvPr>
          <p:cNvSpPr txBox="1"/>
          <p:nvPr/>
        </p:nvSpPr>
        <p:spPr>
          <a:xfrm>
            <a:off x="743383" y="6236353"/>
            <a:ext cx="11683518" cy="2246769"/>
          </a:xfrm>
          <a:prstGeom prst="rect">
            <a:avLst/>
          </a:prstGeom>
          <a:noFill/>
        </p:spPr>
        <p:txBody>
          <a:bodyPr wrap="square">
            <a:spAutoFit/>
          </a:bodyPr>
          <a:lstStyle/>
          <a:p>
            <a:r>
              <a:rPr lang="zh-CN" altLang="en-US" sz="3500" dirty="0">
                <a:latin typeface="Times New Roman" panose="02020603050405020304" pitchFamily="18" charset="0"/>
                <a:cs typeface="Times New Roman" panose="02020603050405020304" pitchFamily="18" charset="0"/>
              </a:rPr>
              <a:t>Objects rarely sit in isolation in human environments. As such, we'd like our robots to reason about how multiple objects relate to one another and how those relations may change as the robot interacts with the world.</a:t>
            </a:r>
          </a:p>
        </p:txBody>
      </p:sp>
      <p:sp>
        <p:nvSpPr>
          <p:cNvPr id="17" name="文本框 18">
            <a:extLst>
              <a:ext uri="{FF2B5EF4-FFF2-40B4-BE49-F238E27FC236}">
                <a16:creationId xmlns:a16="http://schemas.microsoft.com/office/drawing/2014/main" id="{5BCF965A-9A14-4A37-01DA-FCBDC683FE10}"/>
              </a:ext>
            </a:extLst>
          </p:cNvPr>
          <p:cNvSpPr txBox="1"/>
          <p:nvPr/>
        </p:nvSpPr>
        <p:spPr>
          <a:xfrm>
            <a:off x="743383" y="16738270"/>
            <a:ext cx="12116538" cy="4401205"/>
          </a:xfrm>
          <a:prstGeom prst="rect">
            <a:avLst/>
          </a:prstGeom>
          <a:noFill/>
        </p:spPr>
        <p:txBody>
          <a:bodyPr wrap="square" rtlCol="0">
            <a:spAutoFit/>
          </a:bodyPr>
          <a:lstStyle/>
          <a:p>
            <a:pPr marL="164850" indent="-164850">
              <a:buFont typeface="Arial" panose="020B0604020202020204" pitchFamily="34" charset="0"/>
              <a:buChar char="•"/>
            </a:pPr>
            <a:r>
              <a:rPr kumimoji="1" lang="en-US" altLang="zh-CN" sz="3500" dirty="0"/>
              <a:t>Proposed a novel graph neural network framework for multi-object manipulation to predict how inter-object relations change given robot actions.</a:t>
            </a:r>
          </a:p>
          <a:p>
            <a:pPr marL="164850" indent="-164850">
              <a:buFont typeface="Arial" panose="020B0604020202020204" pitchFamily="34" charset="0"/>
              <a:buChar char="•"/>
            </a:pPr>
            <a:r>
              <a:rPr kumimoji="1" lang="en-US" altLang="zh-CN" sz="3500" dirty="0"/>
              <a:t>Achieved multi-step planning to reach target goal relations.</a:t>
            </a:r>
          </a:p>
          <a:p>
            <a:pPr marL="164850" indent="-164850">
              <a:buFont typeface="Arial" panose="020B0604020202020204" pitchFamily="34" charset="0"/>
              <a:buChar char="•"/>
            </a:pPr>
            <a:r>
              <a:rPr kumimoji="1" lang="en-US" altLang="zh-CN" sz="3500" dirty="0"/>
              <a:t>Showed our model trained purely in simulation transfers well to the real world</a:t>
            </a:r>
          </a:p>
          <a:p>
            <a:pPr marL="164850" indent="-164850">
              <a:buFont typeface="Arial" panose="020B0604020202020204" pitchFamily="34" charset="0"/>
              <a:buChar char="•"/>
            </a:pPr>
            <a:r>
              <a:rPr kumimoji="1" lang="en-US" altLang="zh-CN" sz="3500" dirty="0"/>
              <a:t>A system to rearrange a variable number of objects with a range of shapes and sizes using both push and pick and place skills.</a:t>
            </a:r>
            <a:endParaRPr kumimoji="1" lang="zh-CN" altLang="en-US" sz="3500" dirty="0"/>
          </a:p>
        </p:txBody>
      </p:sp>
      <p:sp>
        <p:nvSpPr>
          <p:cNvPr id="18" name="矩形 130">
            <a:extLst>
              <a:ext uri="{FF2B5EF4-FFF2-40B4-BE49-F238E27FC236}">
                <a16:creationId xmlns:a16="http://schemas.microsoft.com/office/drawing/2014/main" id="{B56A54B8-A17A-49CE-12B2-ACE8B9AF3959}"/>
              </a:ext>
            </a:extLst>
          </p:cNvPr>
          <p:cNvSpPr/>
          <p:nvPr/>
        </p:nvSpPr>
        <p:spPr>
          <a:xfrm>
            <a:off x="743383" y="21186562"/>
            <a:ext cx="11401425" cy="726994"/>
          </a:xfrm>
          <a:prstGeom prst="rect">
            <a:avLst/>
          </a:prstGeom>
        </p:spPr>
        <p:txBody>
          <a:bodyPr wrap="square">
            <a:spAutoFit/>
          </a:bodyPr>
          <a:lstStyle/>
          <a:p>
            <a:r>
              <a:rPr lang="en-US" altLang="zh-CN" sz="4124" b="1" u="sng" dirty="0">
                <a:solidFill>
                  <a:srgbClr val="3E2E80"/>
                </a:solidFill>
                <a:latin typeface="Times New Roman" panose="02020603050405020304" pitchFamily="18" charset="0"/>
                <a:cs typeface="Times New Roman" panose="02020603050405020304" pitchFamily="18" charset="0"/>
              </a:rPr>
              <a:t>Problem Definition</a:t>
            </a:r>
            <a:endParaRPr lang="zh-CN" altLang="en-US" sz="4124" u="sng" dirty="0">
              <a:latin typeface="Times New Roman" panose="02020603050405020304" pitchFamily="18" charset="0"/>
              <a:cs typeface="Times New Roman" panose="02020603050405020304" pitchFamily="18" charset="0"/>
            </a:endParaRPr>
          </a:p>
        </p:txBody>
      </p:sp>
      <p:sp>
        <p:nvSpPr>
          <p:cNvPr id="20" name="矩形 130">
            <a:extLst>
              <a:ext uri="{FF2B5EF4-FFF2-40B4-BE49-F238E27FC236}">
                <a16:creationId xmlns:a16="http://schemas.microsoft.com/office/drawing/2014/main" id="{3CDBBFE0-8094-419F-3773-1CACD3E5A0D7}"/>
              </a:ext>
            </a:extLst>
          </p:cNvPr>
          <p:cNvSpPr/>
          <p:nvPr/>
        </p:nvSpPr>
        <p:spPr>
          <a:xfrm>
            <a:off x="743383" y="12215962"/>
            <a:ext cx="11401425" cy="726994"/>
          </a:xfrm>
          <a:prstGeom prst="rect">
            <a:avLst/>
          </a:prstGeom>
        </p:spPr>
        <p:txBody>
          <a:bodyPr wrap="square">
            <a:spAutoFit/>
          </a:bodyPr>
          <a:lstStyle/>
          <a:p>
            <a:r>
              <a:rPr lang="en-US" altLang="zh-CN" sz="4124" b="1" u="sng" dirty="0">
                <a:solidFill>
                  <a:srgbClr val="3E2E80"/>
                </a:solidFill>
                <a:latin typeface="Times New Roman" panose="02020603050405020304" pitchFamily="18" charset="0"/>
                <a:cs typeface="Times New Roman" panose="02020603050405020304" pitchFamily="18" charset="0"/>
              </a:rPr>
              <a:t>Challenges</a:t>
            </a:r>
            <a:endParaRPr lang="zh-CN" altLang="en-US" sz="4124" u="sng" dirty="0">
              <a:latin typeface="Times New Roman" panose="02020603050405020304" pitchFamily="18" charset="0"/>
              <a:cs typeface="Times New Roman" panose="02020603050405020304" pitchFamily="18" charset="0"/>
            </a:endParaRPr>
          </a:p>
        </p:txBody>
      </p:sp>
      <p:pic>
        <p:nvPicPr>
          <p:cNvPr id="21" name="图片 28">
            <a:extLst>
              <a:ext uri="{FF2B5EF4-FFF2-40B4-BE49-F238E27FC236}">
                <a16:creationId xmlns:a16="http://schemas.microsoft.com/office/drawing/2014/main" id="{60B99E63-7A12-21B4-75E4-D750866BAC5C}"/>
              </a:ext>
            </a:extLst>
          </p:cNvPr>
          <p:cNvPicPr>
            <a:picLocks noChangeAspect="1"/>
          </p:cNvPicPr>
          <p:nvPr/>
        </p:nvPicPr>
        <p:blipFill rotWithShape="1">
          <a:blip r:embed="rId4"/>
          <a:srcRect l="8958" r="8958"/>
          <a:stretch/>
        </p:blipFill>
        <p:spPr>
          <a:xfrm>
            <a:off x="743383" y="8599974"/>
            <a:ext cx="3555887" cy="3555887"/>
          </a:xfrm>
          <a:prstGeom prst="rect">
            <a:avLst/>
          </a:prstGeom>
        </p:spPr>
      </p:pic>
      <p:sp>
        <p:nvSpPr>
          <p:cNvPr id="22" name="文本框 29">
            <a:extLst>
              <a:ext uri="{FF2B5EF4-FFF2-40B4-BE49-F238E27FC236}">
                <a16:creationId xmlns:a16="http://schemas.microsoft.com/office/drawing/2014/main" id="{0443C383-4D17-F4ED-7576-BB3CDB0DE1CA}"/>
              </a:ext>
            </a:extLst>
          </p:cNvPr>
          <p:cNvSpPr txBox="1"/>
          <p:nvPr/>
        </p:nvSpPr>
        <p:spPr>
          <a:xfrm>
            <a:off x="743383" y="13048584"/>
            <a:ext cx="12758127" cy="2785378"/>
          </a:xfrm>
          <a:prstGeom prst="rect">
            <a:avLst/>
          </a:prstGeom>
          <a:noFill/>
        </p:spPr>
        <p:txBody>
          <a:bodyPr wrap="square" rtlCol="0">
            <a:spAutoFit/>
          </a:bodyPr>
          <a:lstStyle/>
          <a:p>
            <a:pPr marL="164850" indent="-164850">
              <a:buFont typeface="Arial" panose="020B0604020202020204" pitchFamily="34" charset="0"/>
              <a:buChar char="•"/>
            </a:pPr>
            <a:r>
              <a:rPr kumimoji="1" lang="en-US" altLang="zh-CN" sz="3500" dirty="0"/>
              <a:t>Multi-object interaction.   </a:t>
            </a:r>
          </a:p>
          <a:p>
            <a:pPr marL="164850" indent="-164850">
              <a:buFont typeface="Arial" panose="020B0604020202020204" pitchFamily="34" charset="0"/>
              <a:buChar char="•"/>
            </a:pPr>
            <a:r>
              <a:rPr kumimoji="1" lang="en-US" altLang="zh-CN" sz="3500" dirty="0"/>
              <a:t>Sim-to-real transfer without finetuning. </a:t>
            </a:r>
          </a:p>
          <a:p>
            <a:pPr marL="164850" indent="-164850">
              <a:buFont typeface="Arial" panose="020B0604020202020204" pitchFamily="34" charset="0"/>
              <a:buChar char="•"/>
            </a:pPr>
            <a:r>
              <a:rPr kumimoji="1" lang="en-US" altLang="zh-CN" sz="3500" dirty="0"/>
              <a:t>Partial-view point clouds as input. </a:t>
            </a:r>
          </a:p>
          <a:p>
            <a:pPr marL="164850" indent="-164850">
              <a:buFont typeface="Arial" panose="020B0604020202020204" pitchFamily="34" charset="0"/>
              <a:buChar char="•"/>
            </a:pPr>
            <a:r>
              <a:rPr kumimoji="1" lang="en-US" altLang="zh-CN" sz="3500" dirty="0"/>
              <a:t>Multi-step planning based on multiple logical goal relations.</a:t>
            </a:r>
          </a:p>
          <a:p>
            <a:pPr marL="164850" indent="-164850">
              <a:buFont typeface="Arial" panose="020B0604020202020204" pitchFamily="34" charset="0"/>
              <a:buChar char="•"/>
            </a:pPr>
            <a:r>
              <a:rPr kumimoji="1" lang="en-US" altLang="zh-CN" sz="3500" dirty="0"/>
              <a:t>Generalization to a variable number of objects with different shape.  </a:t>
            </a:r>
          </a:p>
        </p:txBody>
      </p:sp>
      <p:pic>
        <p:nvPicPr>
          <p:cNvPr id="23" name="Picture 2">
            <a:extLst>
              <a:ext uri="{FF2B5EF4-FFF2-40B4-BE49-F238E27FC236}">
                <a16:creationId xmlns:a16="http://schemas.microsoft.com/office/drawing/2014/main" id="{778A7E69-195F-D248-956C-0A5A4E71A79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500" b="12500"/>
          <a:stretch/>
        </p:blipFill>
        <p:spPr bwMode="auto">
          <a:xfrm>
            <a:off x="5227064" y="8610823"/>
            <a:ext cx="3555887" cy="3555887"/>
          </a:xfrm>
          <a:prstGeom prst="rect">
            <a:avLst/>
          </a:prstGeom>
          <a:noFill/>
          <a:extLst>
            <a:ext uri="{909E8E84-426E-40DD-AFC4-6F175D3DCCD1}">
              <a14:hiddenFill xmlns:a14="http://schemas.microsoft.com/office/drawing/2010/main">
                <a:solidFill>
                  <a:srgbClr val="FFFFFF"/>
                </a:solidFill>
              </a14:hiddenFill>
            </a:ext>
          </a:extLst>
        </p:spPr>
      </p:pic>
      <p:sp>
        <p:nvSpPr>
          <p:cNvPr id="27" name="文本框 6">
            <a:extLst>
              <a:ext uri="{FF2B5EF4-FFF2-40B4-BE49-F238E27FC236}">
                <a16:creationId xmlns:a16="http://schemas.microsoft.com/office/drawing/2014/main" id="{E418587C-18C8-C2F0-B8E4-57A8E0169C43}"/>
              </a:ext>
            </a:extLst>
          </p:cNvPr>
          <p:cNvSpPr txBox="1"/>
          <p:nvPr/>
        </p:nvSpPr>
        <p:spPr>
          <a:xfrm>
            <a:off x="13501510" y="16701132"/>
            <a:ext cx="4447948" cy="3323987"/>
          </a:xfrm>
          <a:prstGeom prst="rect">
            <a:avLst/>
          </a:prstGeom>
          <a:noFill/>
        </p:spPr>
        <p:txBody>
          <a:bodyPr wrap="square">
            <a:spAutoFit/>
          </a:bodyPr>
          <a:lstStyle/>
          <a:p>
            <a:r>
              <a:rPr lang="en-US" altLang="zh-CN" sz="3500" dirty="0"/>
              <a:t>For the same initial scene (left) we show different valid states found by our planner and model for two different goal settings</a:t>
            </a:r>
            <a:endParaRPr lang="zh-CN" altLang="en-US" sz="3500" dirty="0"/>
          </a:p>
        </p:txBody>
      </p:sp>
      <p:pic>
        <p:nvPicPr>
          <p:cNvPr id="28" name="图片 31">
            <a:extLst>
              <a:ext uri="{FF2B5EF4-FFF2-40B4-BE49-F238E27FC236}">
                <a16:creationId xmlns:a16="http://schemas.microsoft.com/office/drawing/2014/main" id="{DE1FD159-FAEE-E821-0176-034C18399134}"/>
              </a:ext>
            </a:extLst>
          </p:cNvPr>
          <p:cNvPicPr>
            <a:picLocks noChangeAspect="1"/>
          </p:cNvPicPr>
          <p:nvPr/>
        </p:nvPicPr>
        <p:blipFill>
          <a:blip r:embed="rId6"/>
          <a:stretch>
            <a:fillRect/>
          </a:stretch>
        </p:blipFill>
        <p:spPr>
          <a:xfrm>
            <a:off x="17811770" y="16524078"/>
            <a:ext cx="18366165" cy="3891412"/>
          </a:xfrm>
          <a:prstGeom prst="rect">
            <a:avLst/>
          </a:prstGeom>
        </p:spPr>
      </p:pic>
      <p:pic>
        <p:nvPicPr>
          <p:cNvPr id="29" name="图片 14">
            <a:extLst>
              <a:ext uri="{FF2B5EF4-FFF2-40B4-BE49-F238E27FC236}">
                <a16:creationId xmlns:a16="http://schemas.microsoft.com/office/drawing/2014/main" id="{C11566B9-37BA-25E2-FA96-3065F7C60C69}"/>
              </a:ext>
            </a:extLst>
          </p:cNvPr>
          <p:cNvPicPr>
            <a:picLocks noChangeAspect="1"/>
          </p:cNvPicPr>
          <p:nvPr/>
        </p:nvPicPr>
        <p:blipFill>
          <a:blip r:embed="rId7"/>
          <a:stretch>
            <a:fillRect/>
          </a:stretch>
        </p:blipFill>
        <p:spPr>
          <a:xfrm>
            <a:off x="12802533" y="11639551"/>
            <a:ext cx="15621105" cy="5006248"/>
          </a:xfrm>
          <a:prstGeom prst="rect">
            <a:avLst/>
          </a:prstGeom>
        </p:spPr>
      </p:pic>
      <p:pic>
        <p:nvPicPr>
          <p:cNvPr id="30" name="图片 8">
            <a:extLst>
              <a:ext uri="{FF2B5EF4-FFF2-40B4-BE49-F238E27FC236}">
                <a16:creationId xmlns:a16="http://schemas.microsoft.com/office/drawing/2014/main" id="{B60FEC1D-2BF2-7B1D-135D-F90AF0CE2F6E}"/>
              </a:ext>
            </a:extLst>
          </p:cNvPr>
          <p:cNvPicPr>
            <a:picLocks noChangeAspect="1"/>
          </p:cNvPicPr>
          <p:nvPr/>
        </p:nvPicPr>
        <p:blipFill rotWithShape="1">
          <a:blip r:embed="rId8">
            <a:clrChange>
              <a:clrFrom>
                <a:srgbClr val="FFFFFF"/>
              </a:clrFrom>
              <a:clrTo>
                <a:srgbClr val="FFFFFF">
                  <a:alpha val="0"/>
                </a:srgbClr>
              </a:clrTo>
            </a:clrChange>
          </a:blip>
          <a:srcRect t="3553"/>
          <a:stretch/>
        </p:blipFill>
        <p:spPr>
          <a:xfrm>
            <a:off x="13203333" y="5401153"/>
            <a:ext cx="21921626" cy="6187424"/>
          </a:xfrm>
          <a:prstGeom prst="rect">
            <a:avLst/>
          </a:prstGeom>
        </p:spPr>
      </p:pic>
      <p:pic>
        <p:nvPicPr>
          <p:cNvPr id="31" name="图片 12">
            <a:extLst>
              <a:ext uri="{FF2B5EF4-FFF2-40B4-BE49-F238E27FC236}">
                <a16:creationId xmlns:a16="http://schemas.microsoft.com/office/drawing/2014/main" id="{F84AEFBB-B4DE-946E-68FD-02746E0E17BB}"/>
              </a:ext>
            </a:extLst>
          </p:cNvPr>
          <p:cNvPicPr>
            <a:picLocks noChangeAspect="1"/>
          </p:cNvPicPr>
          <p:nvPr/>
        </p:nvPicPr>
        <p:blipFill>
          <a:blip r:embed="rId9"/>
          <a:stretch>
            <a:fillRect/>
          </a:stretch>
        </p:blipFill>
        <p:spPr>
          <a:xfrm>
            <a:off x="28302008" y="11559609"/>
            <a:ext cx="8273992" cy="5006248"/>
          </a:xfrm>
          <a:prstGeom prst="rect">
            <a:avLst/>
          </a:prstGeom>
        </p:spPr>
      </p:pic>
    </p:spTree>
    <p:extLst>
      <p:ext uri="{BB962C8B-B14F-4D97-AF65-F5344CB8AC3E}">
        <p14:creationId xmlns:p14="http://schemas.microsoft.com/office/powerpoint/2010/main" val="15143656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TotalTime>
  <Words>360</Words>
  <Application>Microsoft Macintosh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Planning for Multi-Object Manipulation  with Graph Neural Network Relational Classifiers</vt:lpstr>
    </vt:vector>
  </TitlesOfParts>
  <Company>Vanderbilt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Karns</dc:creator>
  <cp:lastModifiedBy>Tucker Hermans</cp:lastModifiedBy>
  <cp:revision>51</cp:revision>
  <dcterms:created xsi:type="dcterms:W3CDTF">2015-11-02T16:42:22Z</dcterms:created>
  <dcterms:modified xsi:type="dcterms:W3CDTF">2023-04-17T15:46:40Z</dcterms:modified>
</cp:coreProperties>
</file>