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22" d="100"/>
          <a:sy n="22" d="100"/>
        </p:scale>
        <p:origin x="-1584" y="-149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FA627-A0E8-42D0-896C-E000A13BAADC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15CFC-DEDE-4509-9A89-FD78139CE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87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8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2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6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1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5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59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3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7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5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9" y="6324600"/>
            <a:ext cx="47404018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7" y="6324600"/>
            <a:ext cx="141480542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9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81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9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21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8419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2629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6834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1043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5253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59462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3672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1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84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210" indent="0">
              <a:buNone/>
              <a:defRPr sz="9600" b="1"/>
            </a:lvl2pPr>
            <a:lvl3pPr marL="4388419" indent="0">
              <a:buNone/>
              <a:defRPr sz="8600" b="1"/>
            </a:lvl3pPr>
            <a:lvl4pPr marL="6582629" indent="0">
              <a:buNone/>
              <a:defRPr sz="7700" b="1"/>
            </a:lvl4pPr>
            <a:lvl5pPr marL="8776834" indent="0">
              <a:buNone/>
              <a:defRPr sz="7700" b="1"/>
            </a:lvl5pPr>
            <a:lvl6pPr marL="10971043" indent="0">
              <a:buNone/>
              <a:defRPr sz="7700" b="1"/>
            </a:lvl6pPr>
            <a:lvl7pPr marL="13165253" indent="0">
              <a:buNone/>
              <a:defRPr sz="7700" b="1"/>
            </a:lvl7pPr>
            <a:lvl8pPr marL="15359462" indent="0">
              <a:buNone/>
              <a:defRPr sz="7700" b="1"/>
            </a:lvl8pPr>
            <a:lvl9pPr marL="17553672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210" indent="0">
              <a:buNone/>
              <a:defRPr sz="9600" b="1"/>
            </a:lvl2pPr>
            <a:lvl3pPr marL="4388419" indent="0">
              <a:buNone/>
              <a:defRPr sz="8600" b="1"/>
            </a:lvl3pPr>
            <a:lvl4pPr marL="6582629" indent="0">
              <a:buNone/>
              <a:defRPr sz="7700" b="1"/>
            </a:lvl4pPr>
            <a:lvl5pPr marL="8776834" indent="0">
              <a:buNone/>
              <a:defRPr sz="7700" b="1"/>
            </a:lvl5pPr>
            <a:lvl6pPr marL="10971043" indent="0">
              <a:buNone/>
              <a:defRPr sz="7700" b="1"/>
            </a:lvl6pPr>
            <a:lvl7pPr marL="13165253" indent="0">
              <a:buNone/>
              <a:defRPr sz="7700" b="1"/>
            </a:lvl7pPr>
            <a:lvl8pPr marL="15359462" indent="0">
              <a:buNone/>
              <a:defRPr sz="7700" b="1"/>
            </a:lvl8pPr>
            <a:lvl9pPr marL="17553672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7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94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0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7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7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7" y="6888487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210" indent="0">
              <a:buNone/>
              <a:defRPr sz="5800"/>
            </a:lvl2pPr>
            <a:lvl3pPr marL="4388419" indent="0">
              <a:buNone/>
              <a:defRPr sz="4800"/>
            </a:lvl3pPr>
            <a:lvl4pPr marL="6582629" indent="0">
              <a:buNone/>
              <a:defRPr sz="4300"/>
            </a:lvl4pPr>
            <a:lvl5pPr marL="8776834" indent="0">
              <a:buNone/>
              <a:defRPr sz="4300"/>
            </a:lvl5pPr>
            <a:lvl6pPr marL="10971043" indent="0">
              <a:buNone/>
              <a:defRPr sz="4300"/>
            </a:lvl6pPr>
            <a:lvl7pPr marL="13165253" indent="0">
              <a:buNone/>
              <a:defRPr sz="4300"/>
            </a:lvl7pPr>
            <a:lvl8pPr marL="15359462" indent="0">
              <a:buNone/>
              <a:defRPr sz="4300"/>
            </a:lvl8pPr>
            <a:lvl9pPr marL="17553672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40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210" indent="0">
              <a:buNone/>
              <a:defRPr sz="13400"/>
            </a:lvl2pPr>
            <a:lvl3pPr marL="4388419" indent="0">
              <a:buNone/>
              <a:defRPr sz="11500"/>
            </a:lvl3pPr>
            <a:lvl4pPr marL="6582629" indent="0">
              <a:buNone/>
              <a:defRPr sz="9600"/>
            </a:lvl4pPr>
            <a:lvl5pPr marL="8776834" indent="0">
              <a:buNone/>
              <a:defRPr sz="9600"/>
            </a:lvl5pPr>
            <a:lvl6pPr marL="10971043" indent="0">
              <a:buNone/>
              <a:defRPr sz="9600"/>
            </a:lvl6pPr>
            <a:lvl7pPr marL="13165253" indent="0">
              <a:buNone/>
              <a:defRPr sz="9600"/>
            </a:lvl7pPr>
            <a:lvl8pPr marL="15359462" indent="0">
              <a:buNone/>
              <a:defRPr sz="9600"/>
            </a:lvl8pPr>
            <a:lvl9pPr marL="17553672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210" indent="0">
              <a:buNone/>
              <a:defRPr sz="5800"/>
            </a:lvl2pPr>
            <a:lvl3pPr marL="4388419" indent="0">
              <a:buNone/>
              <a:defRPr sz="4800"/>
            </a:lvl3pPr>
            <a:lvl4pPr marL="6582629" indent="0">
              <a:buNone/>
              <a:defRPr sz="4300"/>
            </a:lvl4pPr>
            <a:lvl5pPr marL="8776834" indent="0">
              <a:buNone/>
              <a:defRPr sz="4300"/>
            </a:lvl5pPr>
            <a:lvl6pPr marL="10971043" indent="0">
              <a:buNone/>
              <a:defRPr sz="4300"/>
            </a:lvl6pPr>
            <a:lvl7pPr marL="13165253" indent="0">
              <a:buNone/>
              <a:defRPr sz="4300"/>
            </a:lvl7pPr>
            <a:lvl8pPr marL="15359462" indent="0">
              <a:buNone/>
              <a:defRPr sz="4300"/>
            </a:lvl8pPr>
            <a:lvl9pPr marL="17553672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56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840" tIns="219422" rIns="438840" bIns="21942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7"/>
            <a:ext cx="39502080" cy="21724622"/>
          </a:xfrm>
          <a:prstGeom prst="rect">
            <a:avLst/>
          </a:prstGeom>
        </p:spPr>
        <p:txBody>
          <a:bodyPr vert="horz" lIns="438840" tIns="219422" rIns="438840" bIns="2194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840" tIns="219422" rIns="438840" bIns="219422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840" tIns="219422" rIns="438840" bIns="219422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840" tIns="219422" rIns="438840" bIns="219422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5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388419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656" indent="-1645656" algn="l" defTabSz="438841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589" indent="-1371379" algn="l" defTabSz="4388419" rtl="0" eaLnBrk="1" latinLnBrk="0" hangingPunct="1">
        <a:spcBef>
          <a:spcPct val="20000"/>
        </a:spcBef>
        <a:buFont typeface="Arial" panose="020B0604020202020204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5522" indent="-1097102" algn="l" defTabSz="4388419" rtl="0" eaLnBrk="1" latinLnBrk="0" hangingPunct="1">
        <a:spcBef>
          <a:spcPct val="20000"/>
        </a:spcBef>
        <a:buFont typeface="Arial" panose="020B0604020202020204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79731" indent="-1097102" algn="l" defTabSz="4388419" rtl="0" eaLnBrk="1" latinLnBrk="0" hangingPunct="1">
        <a:spcBef>
          <a:spcPct val="20000"/>
        </a:spcBef>
        <a:buFont typeface="Arial" panose="020B0604020202020204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3941" indent="-1097102" algn="l" defTabSz="4388419" rtl="0" eaLnBrk="1" latinLnBrk="0" hangingPunct="1">
        <a:spcBef>
          <a:spcPct val="20000"/>
        </a:spcBef>
        <a:buFont typeface="Arial" panose="020B0604020202020204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8150" indent="-1097102" algn="l" defTabSz="4388419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2360" indent="-1097102" algn="l" defTabSz="4388419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6565" indent="-1097102" algn="l" defTabSz="4388419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0774" indent="-1097102" algn="l" defTabSz="4388419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210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8419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2629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6834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1043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5253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59462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3672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emf"/><Relationship Id="rId4" Type="http://schemas.openxmlformats.org/officeDocument/2006/relationships/image" Target="../media/image3.jpeg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724400" y="838200"/>
            <a:ext cx="386334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CPS: Synergy: </a:t>
            </a:r>
            <a:r>
              <a:rPr lang="en-US" sz="6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Plug-and-Play Cyber-Physical Systems </a:t>
            </a:r>
            <a:r>
              <a:rPr lang="en-US" sz="6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6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 Intelligent Buildings</a:t>
            </a:r>
            <a:endParaRPr lang="en-US" altLang="en-US" sz="6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ts val="1200"/>
              </a:spcBef>
            </a:pPr>
            <a:r>
              <a:rPr lang="en-US" altLang="en-US" sz="4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en-US" altLang="en-US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Jianghai Hu, Co-PI: </a:t>
            </a:r>
            <a:r>
              <a:rPr lang="en-US" altLang="en-US" sz="4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Panagiota</a:t>
            </a:r>
            <a:r>
              <a:rPr lang="en-US" altLang="en-US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Karava</a:t>
            </a:r>
            <a:r>
              <a:rPr lang="en-US" altLang="en-US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Thanos</a:t>
            </a:r>
            <a:r>
              <a:rPr lang="en-US" altLang="en-US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Tzempelikos</a:t>
            </a:r>
            <a:r>
              <a:rPr lang="en-US" altLang="en-US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James </a:t>
            </a:r>
            <a:r>
              <a:rPr lang="en-US" altLang="en-US" sz="4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Braun,  Purdue </a:t>
            </a:r>
            <a:r>
              <a:rPr lang="en-US" altLang="en-US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endParaRPr lang="en-US" altLang="en-US" sz="4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ts val="1200"/>
              </a:spcBef>
            </a:pPr>
            <a:r>
              <a:rPr lang="en-US" altLang="en-US" sz="4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CPS Award 1329875, 1/1/2014-12/31/2016</a:t>
            </a:r>
            <a:endParaRPr lang="en-US" altLang="en-US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ct val="0"/>
              </a:spcBef>
            </a:pPr>
            <a:endParaRPr lang="en-US" altLang="en-US" sz="5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[Purdue logo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65" y="1017057"/>
            <a:ext cx="5553563" cy="185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-70338" y="4267200"/>
            <a:ext cx="44043600" cy="0"/>
          </a:xfrm>
          <a:prstGeom prst="line">
            <a:avLst/>
          </a:prstGeom>
          <a:ln w="130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6" name="Group 285"/>
          <p:cNvGrpSpPr/>
          <p:nvPr/>
        </p:nvGrpSpPr>
        <p:grpSpPr>
          <a:xfrm>
            <a:off x="15518906" y="15239125"/>
            <a:ext cx="13960941" cy="8302884"/>
            <a:chOff x="380999" y="609600"/>
            <a:chExt cx="8731811" cy="5345518"/>
          </a:xfrm>
        </p:grpSpPr>
        <p:sp>
          <p:nvSpPr>
            <p:cNvPr id="287" name="Parallelogram 286"/>
            <p:cNvSpPr/>
            <p:nvPr/>
          </p:nvSpPr>
          <p:spPr>
            <a:xfrm>
              <a:off x="4419600" y="3590731"/>
              <a:ext cx="4572000" cy="2352869"/>
            </a:xfrm>
            <a:prstGeom prst="parallelogram">
              <a:avLst>
                <a:gd name="adj" fmla="val 40417"/>
              </a:avLst>
            </a:prstGeom>
            <a:solidFill>
              <a:schemeClr val="accent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Parallelogram 287"/>
            <p:cNvSpPr/>
            <p:nvPr/>
          </p:nvSpPr>
          <p:spPr>
            <a:xfrm>
              <a:off x="4685983" y="1791645"/>
              <a:ext cx="4191001" cy="1514669"/>
            </a:xfrm>
            <a:prstGeom prst="parallelogram">
              <a:avLst>
                <a:gd name="adj" fmla="val 58545"/>
              </a:avLst>
            </a:prstGeom>
            <a:solidFill>
              <a:schemeClr val="accent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9" name="Picture 2" descr="Building Infiltratio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2118566"/>
              <a:ext cx="3434133" cy="3815703"/>
            </a:xfrm>
            <a:prstGeom prst="rect">
              <a:avLst/>
            </a:prstGeom>
            <a:noFill/>
          </p:spPr>
        </p:pic>
        <p:pic>
          <p:nvPicPr>
            <p:cNvPr id="290" name="Picture 6" descr="Sun Rain clip ar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2011" y="1009262"/>
              <a:ext cx="647336" cy="533400"/>
            </a:xfrm>
            <a:prstGeom prst="rect">
              <a:avLst/>
            </a:prstGeom>
            <a:noFill/>
          </p:spPr>
        </p:pic>
        <p:sp>
          <p:nvSpPr>
            <p:cNvPr id="291" name="TextBox 290"/>
            <p:cNvSpPr txBox="1"/>
            <p:nvPr/>
          </p:nvSpPr>
          <p:spPr>
            <a:xfrm>
              <a:off x="805597" y="632736"/>
              <a:ext cx="810037" cy="305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weather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TextBox 291"/>
            <p:cNvSpPr txBox="1"/>
            <p:nvPr/>
          </p:nvSpPr>
          <p:spPr>
            <a:xfrm>
              <a:off x="2443533" y="609600"/>
              <a:ext cx="1042085" cy="305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Power grid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Cube 292"/>
            <p:cNvSpPr/>
            <p:nvPr/>
          </p:nvSpPr>
          <p:spPr>
            <a:xfrm>
              <a:off x="690933" y="3429000"/>
              <a:ext cx="2819400" cy="1334276"/>
            </a:xfrm>
            <a:prstGeom prst="cube">
              <a:avLst>
                <a:gd name="adj" fmla="val 28656"/>
              </a:avLst>
            </a:prstGeom>
            <a:noFill/>
            <a:ln w="12700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Oval 293"/>
            <p:cNvSpPr/>
            <p:nvPr/>
          </p:nvSpPr>
          <p:spPr>
            <a:xfrm>
              <a:off x="1778423" y="4343400"/>
              <a:ext cx="76200" cy="76200"/>
            </a:xfrm>
            <a:prstGeom prst="ellipse">
              <a:avLst/>
            </a:prstGeom>
            <a:solidFill>
              <a:srgbClr val="EA3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" name="Oval 294"/>
            <p:cNvSpPr/>
            <p:nvPr/>
          </p:nvSpPr>
          <p:spPr>
            <a:xfrm>
              <a:off x="2430022" y="4592214"/>
              <a:ext cx="76200" cy="76200"/>
            </a:xfrm>
            <a:prstGeom prst="ellipse">
              <a:avLst/>
            </a:prstGeom>
            <a:solidFill>
              <a:srgbClr val="EA3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6" name="Oval 295"/>
            <p:cNvSpPr/>
            <p:nvPr/>
          </p:nvSpPr>
          <p:spPr>
            <a:xfrm>
              <a:off x="2759692" y="4495800"/>
              <a:ext cx="76200" cy="76200"/>
            </a:xfrm>
            <a:prstGeom prst="ellipse">
              <a:avLst/>
            </a:prstGeom>
            <a:solidFill>
              <a:srgbClr val="EA3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Oval 296"/>
            <p:cNvSpPr/>
            <p:nvPr/>
          </p:nvSpPr>
          <p:spPr>
            <a:xfrm>
              <a:off x="2531092" y="4191000"/>
              <a:ext cx="76200" cy="76200"/>
            </a:xfrm>
            <a:prstGeom prst="ellipse">
              <a:avLst/>
            </a:prstGeom>
            <a:solidFill>
              <a:srgbClr val="EA3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Oval 297"/>
            <p:cNvSpPr/>
            <p:nvPr/>
          </p:nvSpPr>
          <p:spPr>
            <a:xfrm>
              <a:off x="1958816" y="4505131"/>
              <a:ext cx="76200" cy="76200"/>
            </a:xfrm>
            <a:prstGeom prst="ellipse">
              <a:avLst/>
            </a:prstGeom>
            <a:solidFill>
              <a:srgbClr val="EA3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99" name="Straight Connector 298"/>
            <p:cNvCxnSpPr>
              <a:stCxn id="298" idx="0"/>
              <a:endCxn id="297" idx="2"/>
            </p:cNvCxnSpPr>
            <p:nvPr/>
          </p:nvCxnSpPr>
          <p:spPr>
            <a:xfrm flipV="1">
              <a:off x="1996916" y="4229100"/>
              <a:ext cx="534176" cy="276031"/>
            </a:xfrm>
            <a:prstGeom prst="line">
              <a:avLst/>
            </a:prstGeom>
            <a:ln>
              <a:solidFill>
                <a:srgbClr val="EA302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>
              <a:stCxn id="297" idx="5"/>
              <a:endCxn id="296" idx="1"/>
            </p:cNvCxnSpPr>
            <p:nvPr/>
          </p:nvCxnSpPr>
          <p:spPr>
            <a:xfrm>
              <a:off x="2596133" y="4256041"/>
              <a:ext cx="174718" cy="250918"/>
            </a:xfrm>
            <a:prstGeom prst="line">
              <a:avLst/>
            </a:prstGeom>
            <a:ln>
              <a:solidFill>
                <a:srgbClr val="EA302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>
              <a:stCxn id="297" idx="3"/>
              <a:endCxn id="295" idx="0"/>
            </p:cNvCxnSpPr>
            <p:nvPr/>
          </p:nvCxnSpPr>
          <p:spPr>
            <a:xfrm flipH="1">
              <a:off x="2468122" y="4256041"/>
              <a:ext cx="74129" cy="336173"/>
            </a:xfrm>
            <a:prstGeom prst="line">
              <a:avLst/>
            </a:prstGeom>
            <a:ln>
              <a:solidFill>
                <a:srgbClr val="EA302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>
              <a:stCxn id="294" idx="5"/>
              <a:endCxn id="298" idx="1"/>
            </p:cNvCxnSpPr>
            <p:nvPr/>
          </p:nvCxnSpPr>
          <p:spPr>
            <a:xfrm>
              <a:off x="1843464" y="4408441"/>
              <a:ext cx="126511" cy="107849"/>
            </a:xfrm>
            <a:prstGeom prst="line">
              <a:avLst/>
            </a:prstGeom>
            <a:ln>
              <a:solidFill>
                <a:srgbClr val="EA302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>
              <a:stCxn id="298" idx="4"/>
              <a:endCxn id="295" idx="2"/>
            </p:cNvCxnSpPr>
            <p:nvPr/>
          </p:nvCxnSpPr>
          <p:spPr>
            <a:xfrm>
              <a:off x="1996916" y="4581331"/>
              <a:ext cx="433106" cy="48983"/>
            </a:xfrm>
            <a:prstGeom prst="line">
              <a:avLst/>
            </a:prstGeom>
            <a:ln>
              <a:solidFill>
                <a:srgbClr val="EA302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4" name="Picture 12" descr="https://encrypted-tbn1.gstatic.com/images?q=tbn:ANd9GcQvbuxvIbOdBvjI67E_CQzIlKJhwlJBmg9pW9bGDzWcmYJ8ZKdgA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69048" y="914400"/>
              <a:ext cx="608492" cy="914400"/>
            </a:xfrm>
            <a:prstGeom prst="rect">
              <a:avLst/>
            </a:prstGeom>
            <a:noFill/>
          </p:spPr>
        </p:pic>
        <p:sp>
          <p:nvSpPr>
            <p:cNvPr id="305" name="TextBox 304"/>
            <p:cNvSpPr txBox="1"/>
            <p:nvPr/>
          </p:nvSpPr>
          <p:spPr>
            <a:xfrm>
              <a:off x="2464223" y="4520245"/>
              <a:ext cx="733081" cy="282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sensors</a:t>
              </a:r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06" name="Straight Arrow Connector 305"/>
            <p:cNvCxnSpPr/>
            <p:nvPr/>
          </p:nvCxnSpPr>
          <p:spPr>
            <a:xfrm>
              <a:off x="1300533" y="1600200"/>
              <a:ext cx="457200" cy="533400"/>
            </a:xfrm>
            <a:prstGeom prst="straightConnector1">
              <a:avLst/>
            </a:prstGeom>
            <a:ln>
              <a:solidFill>
                <a:srgbClr val="EA3022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Arrow Connector 306"/>
            <p:cNvCxnSpPr>
              <a:stCxn id="304" idx="2"/>
            </p:cNvCxnSpPr>
            <p:nvPr/>
          </p:nvCxnSpPr>
          <p:spPr>
            <a:xfrm flipH="1">
              <a:off x="2367333" y="1828800"/>
              <a:ext cx="505961" cy="304800"/>
            </a:xfrm>
            <a:prstGeom prst="straightConnector1">
              <a:avLst/>
            </a:prstGeom>
            <a:ln>
              <a:solidFill>
                <a:srgbClr val="EA3022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" name="TextBox 307"/>
            <p:cNvSpPr txBox="1"/>
            <p:nvPr/>
          </p:nvSpPr>
          <p:spPr>
            <a:xfrm>
              <a:off x="1973533" y="2105749"/>
              <a:ext cx="496298" cy="282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AHU</a:t>
              </a:r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Oval 310"/>
            <p:cNvSpPr/>
            <p:nvPr/>
          </p:nvSpPr>
          <p:spPr>
            <a:xfrm>
              <a:off x="1957898" y="4160772"/>
              <a:ext cx="76200" cy="76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Oval 311"/>
            <p:cNvSpPr/>
            <p:nvPr/>
          </p:nvSpPr>
          <p:spPr>
            <a:xfrm>
              <a:off x="2362199" y="4153215"/>
              <a:ext cx="76200" cy="76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Oval 312"/>
            <p:cNvSpPr/>
            <p:nvPr/>
          </p:nvSpPr>
          <p:spPr>
            <a:xfrm>
              <a:off x="1310513" y="4162032"/>
              <a:ext cx="76200" cy="76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Oval 313"/>
            <p:cNvSpPr/>
            <p:nvPr/>
          </p:nvSpPr>
          <p:spPr>
            <a:xfrm>
              <a:off x="3283526" y="4085202"/>
              <a:ext cx="76200" cy="76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Oval 314"/>
            <p:cNvSpPr/>
            <p:nvPr/>
          </p:nvSpPr>
          <p:spPr>
            <a:xfrm>
              <a:off x="914399" y="4160142"/>
              <a:ext cx="76200" cy="76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Oval 315"/>
            <p:cNvSpPr/>
            <p:nvPr/>
          </p:nvSpPr>
          <p:spPr>
            <a:xfrm>
              <a:off x="1480547" y="4145028"/>
              <a:ext cx="76200" cy="76200"/>
            </a:xfrm>
            <a:prstGeom prst="ellipse">
              <a:avLst/>
            </a:prstGeom>
            <a:solidFill>
              <a:srgbClr val="EA3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Oval 316"/>
            <p:cNvSpPr/>
            <p:nvPr/>
          </p:nvSpPr>
          <p:spPr>
            <a:xfrm>
              <a:off x="1543050" y="4523824"/>
              <a:ext cx="76200" cy="76200"/>
            </a:xfrm>
            <a:prstGeom prst="ellipse">
              <a:avLst/>
            </a:prstGeom>
            <a:solidFill>
              <a:srgbClr val="EA3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18" name="Straight Connector 317"/>
            <p:cNvCxnSpPr>
              <a:stCxn id="317" idx="1"/>
              <a:endCxn id="316" idx="3"/>
            </p:cNvCxnSpPr>
            <p:nvPr/>
          </p:nvCxnSpPr>
          <p:spPr>
            <a:xfrm flipH="1" flipV="1">
              <a:off x="1491706" y="4210069"/>
              <a:ext cx="62503" cy="324914"/>
            </a:xfrm>
            <a:prstGeom prst="line">
              <a:avLst/>
            </a:prstGeom>
            <a:ln>
              <a:solidFill>
                <a:srgbClr val="EA302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>
              <a:stCxn id="316" idx="6"/>
              <a:endCxn id="294" idx="2"/>
            </p:cNvCxnSpPr>
            <p:nvPr/>
          </p:nvCxnSpPr>
          <p:spPr>
            <a:xfrm>
              <a:off x="1556747" y="4183128"/>
              <a:ext cx="221676" cy="198372"/>
            </a:xfrm>
            <a:prstGeom prst="line">
              <a:avLst/>
            </a:prstGeom>
            <a:ln>
              <a:solidFill>
                <a:srgbClr val="EA302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0" name="TextBox 319"/>
            <p:cNvSpPr txBox="1"/>
            <p:nvPr/>
          </p:nvSpPr>
          <p:spPr>
            <a:xfrm>
              <a:off x="784670" y="4157715"/>
              <a:ext cx="837267" cy="282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actuators</a:t>
              </a:r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21" name="Straight Connector 320"/>
            <p:cNvCxnSpPr>
              <a:endCxn id="312" idx="2"/>
            </p:cNvCxnSpPr>
            <p:nvPr/>
          </p:nvCxnSpPr>
          <p:spPr>
            <a:xfrm>
              <a:off x="2035016" y="4191315"/>
              <a:ext cx="327183" cy="0"/>
            </a:xfrm>
            <a:prstGeom prst="line">
              <a:avLst/>
            </a:prstGeom>
            <a:ln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>
              <a:endCxn id="311" idx="2"/>
            </p:cNvCxnSpPr>
            <p:nvPr/>
          </p:nvCxnSpPr>
          <p:spPr>
            <a:xfrm>
              <a:off x="1379156" y="4198557"/>
              <a:ext cx="578742" cy="315"/>
            </a:xfrm>
            <a:prstGeom prst="line">
              <a:avLst/>
            </a:prstGeom>
            <a:ln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>
              <a:endCxn id="313" idx="6"/>
            </p:cNvCxnSpPr>
            <p:nvPr/>
          </p:nvCxnSpPr>
          <p:spPr>
            <a:xfrm>
              <a:off x="975485" y="4198557"/>
              <a:ext cx="411228" cy="1575"/>
            </a:xfrm>
            <a:prstGeom prst="line">
              <a:avLst/>
            </a:prstGeom>
            <a:ln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4" name="Oval 323"/>
            <p:cNvSpPr/>
            <p:nvPr/>
          </p:nvSpPr>
          <p:spPr>
            <a:xfrm>
              <a:off x="1806128" y="4602228"/>
              <a:ext cx="76200" cy="76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25" name="Straight Connector 324"/>
            <p:cNvCxnSpPr>
              <a:stCxn id="324" idx="7"/>
              <a:endCxn id="311" idx="3"/>
            </p:cNvCxnSpPr>
            <p:nvPr/>
          </p:nvCxnSpPr>
          <p:spPr>
            <a:xfrm flipV="1">
              <a:off x="1871169" y="4225813"/>
              <a:ext cx="97888" cy="387574"/>
            </a:xfrm>
            <a:prstGeom prst="line">
              <a:avLst/>
            </a:prstGeom>
            <a:ln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6" name="Group 325"/>
            <p:cNvGrpSpPr/>
            <p:nvPr/>
          </p:nvGrpSpPr>
          <p:grpSpPr>
            <a:xfrm>
              <a:off x="5181600" y="3711129"/>
              <a:ext cx="2614436" cy="2158801"/>
              <a:chOff x="2446310" y="380994"/>
              <a:chExt cx="4746938" cy="5364480"/>
            </a:xfrm>
          </p:grpSpPr>
          <p:sp>
            <p:nvSpPr>
              <p:cNvPr id="363" name="Oval 4"/>
              <p:cNvSpPr>
                <a:spLocks noChangeArrowheads="1"/>
              </p:cNvSpPr>
              <p:nvPr/>
            </p:nvSpPr>
            <p:spPr bwMode="auto">
              <a:xfrm>
                <a:off x="2530475" y="3521075"/>
                <a:ext cx="152400" cy="152400"/>
              </a:xfrm>
              <a:prstGeom prst="ellipse">
                <a:avLst/>
              </a:prstGeom>
              <a:solidFill>
                <a:schemeClr val="accent5"/>
              </a:solidFill>
              <a:ln w="15875" algn="ctr">
                <a:solidFill>
                  <a:schemeClr val="accent5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Oval 5"/>
              <p:cNvSpPr>
                <a:spLocks noChangeArrowheads="1"/>
              </p:cNvSpPr>
              <p:nvPr/>
            </p:nvSpPr>
            <p:spPr bwMode="auto">
              <a:xfrm>
                <a:off x="5273675" y="4968875"/>
                <a:ext cx="152400" cy="152400"/>
              </a:xfrm>
              <a:prstGeom prst="ellipse">
                <a:avLst/>
              </a:prstGeom>
              <a:solidFill>
                <a:schemeClr val="accent5"/>
              </a:solidFill>
              <a:ln w="15875" algn="ctr">
                <a:solidFill>
                  <a:schemeClr val="accent5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Oval 6"/>
              <p:cNvSpPr>
                <a:spLocks noChangeArrowheads="1"/>
              </p:cNvSpPr>
              <p:nvPr/>
            </p:nvSpPr>
            <p:spPr bwMode="auto">
              <a:xfrm>
                <a:off x="5807075" y="3613150"/>
                <a:ext cx="152400" cy="152400"/>
              </a:xfrm>
              <a:prstGeom prst="ellipse">
                <a:avLst/>
              </a:prstGeom>
              <a:solidFill>
                <a:schemeClr val="accent5"/>
              </a:solidFill>
              <a:ln w="15875" algn="ctr">
                <a:solidFill>
                  <a:schemeClr val="accent5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Oval 7"/>
              <p:cNvSpPr>
                <a:spLocks noChangeArrowheads="1"/>
              </p:cNvSpPr>
              <p:nvPr/>
            </p:nvSpPr>
            <p:spPr bwMode="auto">
              <a:xfrm>
                <a:off x="5349875" y="1539875"/>
                <a:ext cx="152400" cy="152400"/>
              </a:xfrm>
              <a:prstGeom prst="ellipse">
                <a:avLst/>
              </a:prstGeom>
              <a:solidFill>
                <a:schemeClr val="accent5"/>
              </a:solidFill>
              <a:ln w="15875" algn="ctr">
                <a:solidFill>
                  <a:schemeClr val="accent5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Rectangle 8"/>
              <p:cNvSpPr>
                <a:spLocks noChangeArrowheads="1"/>
              </p:cNvSpPr>
              <p:nvPr/>
            </p:nvSpPr>
            <p:spPr bwMode="auto">
              <a:xfrm>
                <a:off x="3063875" y="1616075"/>
                <a:ext cx="152400" cy="152400"/>
              </a:xfrm>
              <a:prstGeom prst="rect">
                <a:avLst/>
              </a:prstGeom>
              <a:solidFill>
                <a:schemeClr val="hlink"/>
              </a:solidFill>
              <a:ln w="158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Rectangle 9"/>
              <p:cNvSpPr>
                <a:spLocks noChangeArrowheads="1"/>
              </p:cNvSpPr>
              <p:nvPr/>
            </p:nvSpPr>
            <p:spPr bwMode="auto">
              <a:xfrm>
                <a:off x="3902075" y="4648200"/>
                <a:ext cx="152400" cy="152400"/>
              </a:xfrm>
              <a:prstGeom prst="rect">
                <a:avLst/>
              </a:prstGeom>
              <a:solidFill>
                <a:schemeClr val="hlink"/>
              </a:solidFill>
              <a:ln w="158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Rectangle 10"/>
              <p:cNvSpPr>
                <a:spLocks noChangeArrowheads="1"/>
              </p:cNvSpPr>
              <p:nvPr/>
            </p:nvSpPr>
            <p:spPr bwMode="auto">
              <a:xfrm>
                <a:off x="4579938" y="3757613"/>
                <a:ext cx="152400" cy="152400"/>
              </a:xfrm>
              <a:prstGeom prst="rect">
                <a:avLst/>
              </a:prstGeom>
              <a:solidFill>
                <a:schemeClr val="hlink"/>
              </a:solidFill>
              <a:ln w="158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Rectangle 11"/>
              <p:cNvSpPr>
                <a:spLocks noChangeArrowheads="1"/>
              </p:cNvSpPr>
              <p:nvPr/>
            </p:nvSpPr>
            <p:spPr bwMode="auto">
              <a:xfrm>
                <a:off x="6264275" y="2530475"/>
                <a:ext cx="152400" cy="152400"/>
              </a:xfrm>
              <a:prstGeom prst="rect">
                <a:avLst/>
              </a:prstGeom>
              <a:solidFill>
                <a:schemeClr val="hlink"/>
              </a:solidFill>
              <a:ln w="158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Rectangle 12"/>
              <p:cNvSpPr>
                <a:spLocks noChangeArrowheads="1"/>
              </p:cNvSpPr>
              <p:nvPr/>
            </p:nvSpPr>
            <p:spPr bwMode="auto">
              <a:xfrm>
                <a:off x="6721475" y="4511675"/>
                <a:ext cx="152400" cy="152400"/>
              </a:xfrm>
              <a:prstGeom prst="rect">
                <a:avLst/>
              </a:prstGeom>
              <a:solidFill>
                <a:schemeClr val="hlink"/>
              </a:solidFill>
              <a:ln w="158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Rectangle 13"/>
              <p:cNvSpPr>
                <a:spLocks noChangeArrowheads="1"/>
              </p:cNvSpPr>
              <p:nvPr/>
            </p:nvSpPr>
            <p:spPr bwMode="auto">
              <a:xfrm>
                <a:off x="2759075" y="4511675"/>
                <a:ext cx="152400" cy="152400"/>
              </a:xfrm>
              <a:prstGeom prst="rect">
                <a:avLst/>
              </a:prstGeom>
              <a:solidFill>
                <a:schemeClr val="hlink"/>
              </a:solidFill>
              <a:ln w="158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Rectangle 14"/>
              <p:cNvSpPr>
                <a:spLocks noChangeArrowheads="1"/>
              </p:cNvSpPr>
              <p:nvPr/>
            </p:nvSpPr>
            <p:spPr bwMode="auto">
              <a:xfrm>
                <a:off x="5502275" y="1082675"/>
                <a:ext cx="152400" cy="152400"/>
              </a:xfrm>
              <a:prstGeom prst="rect">
                <a:avLst/>
              </a:prstGeom>
              <a:solidFill>
                <a:schemeClr val="hlink"/>
              </a:solidFill>
              <a:ln w="158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Line 15"/>
              <p:cNvSpPr>
                <a:spLocks noChangeShapeType="1"/>
              </p:cNvSpPr>
              <p:nvPr/>
            </p:nvSpPr>
            <p:spPr bwMode="auto">
              <a:xfrm>
                <a:off x="2622550" y="3673475"/>
                <a:ext cx="204788" cy="83820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Line 16"/>
              <p:cNvSpPr>
                <a:spLocks noChangeShapeType="1"/>
              </p:cNvSpPr>
              <p:nvPr/>
            </p:nvSpPr>
            <p:spPr bwMode="auto">
              <a:xfrm>
                <a:off x="2674938" y="3649663"/>
                <a:ext cx="1219200" cy="99060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Line 17"/>
              <p:cNvSpPr>
                <a:spLocks noChangeShapeType="1"/>
              </p:cNvSpPr>
              <p:nvPr/>
            </p:nvSpPr>
            <p:spPr bwMode="auto">
              <a:xfrm>
                <a:off x="2682875" y="3597275"/>
                <a:ext cx="1905000" cy="22860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Line 18"/>
              <p:cNvSpPr>
                <a:spLocks noChangeShapeType="1"/>
              </p:cNvSpPr>
              <p:nvPr/>
            </p:nvSpPr>
            <p:spPr bwMode="auto">
              <a:xfrm flipV="1">
                <a:off x="2606675" y="1760538"/>
                <a:ext cx="525463" cy="176053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Line 19"/>
              <p:cNvSpPr>
                <a:spLocks noChangeShapeType="1"/>
              </p:cNvSpPr>
              <p:nvPr/>
            </p:nvSpPr>
            <p:spPr bwMode="auto">
              <a:xfrm flipH="1" flipV="1">
                <a:off x="4054475" y="4740275"/>
                <a:ext cx="1219200" cy="30480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Line 20"/>
              <p:cNvSpPr>
                <a:spLocks noChangeShapeType="1"/>
              </p:cNvSpPr>
              <p:nvPr/>
            </p:nvSpPr>
            <p:spPr bwMode="auto">
              <a:xfrm flipH="1" flipV="1">
                <a:off x="4700588" y="3902076"/>
                <a:ext cx="609600" cy="1066799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Line 21"/>
              <p:cNvSpPr>
                <a:spLocks noChangeShapeType="1"/>
              </p:cNvSpPr>
              <p:nvPr/>
            </p:nvSpPr>
            <p:spPr bwMode="auto">
              <a:xfrm flipV="1">
                <a:off x="5426075" y="4587875"/>
                <a:ext cx="1295400" cy="45720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Line 22"/>
              <p:cNvSpPr>
                <a:spLocks noChangeShapeType="1"/>
              </p:cNvSpPr>
              <p:nvPr/>
            </p:nvSpPr>
            <p:spPr bwMode="auto">
              <a:xfrm flipV="1">
                <a:off x="5426075" y="1235075"/>
                <a:ext cx="152400" cy="30480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Line 23"/>
              <p:cNvSpPr>
                <a:spLocks noChangeShapeType="1"/>
              </p:cNvSpPr>
              <p:nvPr/>
            </p:nvSpPr>
            <p:spPr bwMode="auto">
              <a:xfrm flipH="1">
                <a:off x="4740275" y="3665538"/>
                <a:ext cx="1066800" cy="15240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Line 24"/>
              <p:cNvSpPr>
                <a:spLocks noChangeShapeType="1"/>
              </p:cNvSpPr>
              <p:nvPr/>
            </p:nvSpPr>
            <p:spPr bwMode="auto">
              <a:xfrm>
                <a:off x="5959475" y="3741738"/>
                <a:ext cx="762000" cy="76200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Line 25"/>
              <p:cNvSpPr>
                <a:spLocks noChangeShapeType="1"/>
              </p:cNvSpPr>
              <p:nvPr/>
            </p:nvSpPr>
            <p:spPr bwMode="auto">
              <a:xfrm>
                <a:off x="5473700" y="1684338"/>
                <a:ext cx="838200" cy="83820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Line 26"/>
              <p:cNvSpPr>
                <a:spLocks noChangeShapeType="1"/>
              </p:cNvSpPr>
              <p:nvPr/>
            </p:nvSpPr>
            <p:spPr bwMode="auto">
              <a:xfrm flipH="1">
                <a:off x="5907088" y="2682875"/>
                <a:ext cx="381000" cy="91440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Oval 27"/>
              <p:cNvSpPr>
                <a:spLocks noChangeAspect="1" noChangeArrowheads="1"/>
              </p:cNvSpPr>
              <p:nvPr/>
            </p:nvSpPr>
            <p:spPr bwMode="auto">
              <a:xfrm>
                <a:off x="2446310" y="4414832"/>
                <a:ext cx="106674" cy="106680"/>
              </a:xfrm>
              <a:prstGeom prst="ellipse">
                <a:avLst/>
              </a:prstGeom>
              <a:solidFill>
                <a:srgbClr val="FF0000"/>
              </a:solidFill>
              <a:ln w="1587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Oval 28"/>
              <p:cNvSpPr>
                <a:spLocks noChangeAspect="1" noChangeArrowheads="1"/>
              </p:cNvSpPr>
              <p:nvPr/>
            </p:nvSpPr>
            <p:spPr bwMode="auto">
              <a:xfrm>
                <a:off x="3368648" y="4808529"/>
                <a:ext cx="106674" cy="106680"/>
              </a:xfrm>
              <a:prstGeom prst="ellipse">
                <a:avLst/>
              </a:prstGeom>
              <a:solidFill>
                <a:srgbClr val="FF0000"/>
              </a:solidFill>
              <a:ln w="1587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Line 29"/>
              <p:cNvSpPr>
                <a:spLocks noChangeShapeType="1"/>
              </p:cNvSpPr>
              <p:nvPr/>
            </p:nvSpPr>
            <p:spPr bwMode="auto">
              <a:xfrm flipH="1" flipV="1">
                <a:off x="2530475" y="4475163"/>
                <a:ext cx="228600" cy="1127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Oval 30"/>
              <p:cNvSpPr>
                <a:spLocks noChangeAspect="1" noChangeArrowheads="1"/>
              </p:cNvSpPr>
              <p:nvPr/>
            </p:nvSpPr>
            <p:spPr bwMode="auto">
              <a:xfrm>
                <a:off x="2811436" y="5197464"/>
                <a:ext cx="106674" cy="106680"/>
              </a:xfrm>
              <a:prstGeom prst="ellipse">
                <a:avLst/>
              </a:prstGeom>
              <a:solidFill>
                <a:srgbClr val="FF0000"/>
              </a:solidFill>
              <a:ln w="1587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Line 31"/>
              <p:cNvSpPr>
                <a:spLocks noChangeShapeType="1"/>
              </p:cNvSpPr>
              <p:nvPr/>
            </p:nvSpPr>
            <p:spPr bwMode="auto">
              <a:xfrm>
                <a:off x="2835275" y="4664075"/>
                <a:ext cx="0" cy="5334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Line 32"/>
              <p:cNvSpPr>
                <a:spLocks noChangeShapeType="1"/>
              </p:cNvSpPr>
              <p:nvPr/>
            </p:nvSpPr>
            <p:spPr bwMode="auto">
              <a:xfrm>
                <a:off x="2911475" y="4595813"/>
                <a:ext cx="45720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Line 33"/>
              <p:cNvSpPr>
                <a:spLocks noChangeShapeType="1"/>
              </p:cNvSpPr>
              <p:nvPr/>
            </p:nvSpPr>
            <p:spPr bwMode="auto">
              <a:xfrm flipV="1">
                <a:off x="3444875" y="4764088"/>
                <a:ext cx="457200" cy="762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" name="Oval 34"/>
              <p:cNvSpPr>
                <a:spLocks noChangeAspect="1" noChangeArrowheads="1"/>
              </p:cNvSpPr>
              <p:nvPr/>
            </p:nvSpPr>
            <p:spPr bwMode="auto">
              <a:xfrm>
                <a:off x="3946497" y="4183056"/>
                <a:ext cx="106674" cy="106680"/>
              </a:xfrm>
              <a:prstGeom prst="ellipse">
                <a:avLst/>
              </a:prstGeom>
              <a:solidFill>
                <a:srgbClr val="FF0000"/>
              </a:solidFill>
              <a:ln w="1587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Line 36"/>
              <p:cNvSpPr>
                <a:spLocks noChangeShapeType="1"/>
              </p:cNvSpPr>
              <p:nvPr/>
            </p:nvSpPr>
            <p:spPr bwMode="auto">
              <a:xfrm>
                <a:off x="4046538" y="4808538"/>
                <a:ext cx="388937" cy="8461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7"/>
              <p:cNvSpPr>
                <a:spLocks noChangeAspect="1" noChangeArrowheads="1"/>
              </p:cNvSpPr>
              <p:nvPr/>
            </p:nvSpPr>
            <p:spPr bwMode="auto">
              <a:xfrm>
                <a:off x="4419573" y="5638794"/>
                <a:ext cx="106674" cy="106680"/>
              </a:xfrm>
              <a:prstGeom prst="ellipse">
                <a:avLst/>
              </a:prstGeom>
              <a:solidFill>
                <a:srgbClr val="FF0000"/>
              </a:solidFill>
              <a:ln w="1587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38"/>
              <p:cNvSpPr>
                <a:spLocks noChangeAspect="1" noChangeArrowheads="1"/>
              </p:cNvSpPr>
              <p:nvPr/>
            </p:nvSpPr>
            <p:spPr bwMode="auto">
              <a:xfrm>
                <a:off x="4503711" y="4375144"/>
                <a:ext cx="106674" cy="106680"/>
              </a:xfrm>
              <a:prstGeom prst="ellipse">
                <a:avLst/>
              </a:prstGeom>
              <a:solidFill>
                <a:srgbClr val="FF0000"/>
              </a:solidFill>
              <a:ln w="1587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Line 39"/>
              <p:cNvSpPr>
                <a:spLocks noChangeShapeType="1"/>
              </p:cNvSpPr>
              <p:nvPr/>
            </p:nvSpPr>
            <p:spPr bwMode="auto">
              <a:xfrm flipV="1">
                <a:off x="4054475" y="4435475"/>
                <a:ext cx="45720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Line 40"/>
              <p:cNvSpPr>
                <a:spLocks noChangeShapeType="1"/>
              </p:cNvSpPr>
              <p:nvPr/>
            </p:nvSpPr>
            <p:spPr bwMode="auto">
              <a:xfrm flipH="1">
                <a:off x="4556125" y="3910013"/>
                <a:ext cx="76200" cy="4572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Line 41"/>
              <p:cNvSpPr>
                <a:spLocks noChangeShapeType="1"/>
              </p:cNvSpPr>
              <p:nvPr/>
            </p:nvSpPr>
            <p:spPr bwMode="auto">
              <a:xfrm>
                <a:off x="6416675" y="2606675"/>
                <a:ext cx="5334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Oval 42"/>
              <p:cNvSpPr>
                <a:spLocks noChangeAspect="1" noChangeArrowheads="1"/>
              </p:cNvSpPr>
              <p:nvPr/>
            </p:nvSpPr>
            <p:spPr bwMode="auto">
              <a:xfrm>
                <a:off x="6942110" y="2570156"/>
                <a:ext cx="106674" cy="106680"/>
              </a:xfrm>
              <a:prstGeom prst="ellipse">
                <a:avLst/>
              </a:prstGeom>
              <a:solidFill>
                <a:srgbClr val="FF0000"/>
              </a:solidFill>
              <a:ln w="1587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Oval 43"/>
              <p:cNvSpPr>
                <a:spLocks noChangeArrowheads="1"/>
              </p:cNvSpPr>
              <p:nvPr/>
            </p:nvSpPr>
            <p:spPr bwMode="auto">
              <a:xfrm>
                <a:off x="5959475" y="4343400"/>
                <a:ext cx="76200" cy="76200"/>
              </a:xfrm>
              <a:prstGeom prst="ellipse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Line 44"/>
              <p:cNvSpPr>
                <a:spLocks noChangeShapeType="1"/>
              </p:cNvSpPr>
              <p:nvPr/>
            </p:nvSpPr>
            <p:spPr bwMode="auto">
              <a:xfrm>
                <a:off x="6035675" y="4403725"/>
                <a:ext cx="685800" cy="1524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Line 45"/>
              <p:cNvSpPr>
                <a:spLocks noChangeShapeType="1"/>
              </p:cNvSpPr>
              <p:nvPr/>
            </p:nvSpPr>
            <p:spPr bwMode="auto">
              <a:xfrm>
                <a:off x="4740275" y="3902075"/>
                <a:ext cx="1219200" cy="4572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4" name="Oval 46"/>
              <p:cNvSpPr>
                <a:spLocks noChangeAspect="1" noChangeArrowheads="1"/>
              </p:cNvSpPr>
              <p:nvPr/>
            </p:nvSpPr>
            <p:spPr bwMode="auto">
              <a:xfrm>
                <a:off x="7086574" y="5197464"/>
                <a:ext cx="106674" cy="106680"/>
              </a:xfrm>
              <a:prstGeom prst="ellipse">
                <a:avLst/>
              </a:prstGeom>
              <a:solidFill>
                <a:srgbClr val="FF0000"/>
              </a:solidFill>
              <a:ln w="1587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Line 47"/>
              <p:cNvSpPr>
                <a:spLocks noChangeShapeType="1"/>
              </p:cNvSpPr>
              <p:nvPr/>
            </p:nvSpPr>
            <p:spPr bwMode="auto">
              <a:xfrm>
                <a:off x="6797675" y="4664075"/>
                <a:ext cx="304800" cy="5334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Oval 49"/>
              <p:cNvSpPr>
                <a:spLocks noChangeAspect="1" noChangeArrowheads="1"/>
              </p:cNvSpPr>
              <p:nvPr/>
            </p:nvSpPr>
            <p:spPr bwMode="auto">
              <a:xfrm>
                <a:off x="3397223" y="2309806"/>
                <a:ext cx="106674" cy="106680"/>
              </a:xfrm>
              <a:prstGeom prst="ellipse">
                <a:avLst/>
              </a:prstGeom>
              <a:solidFill>
                <a:srgbClr val="FF0000"/>
              </a:solidFill>
              <a:ln w="1587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Line 50"/>
              <p:cNvSpPr>
                <a:spLocks noChangeShapeType="1"/>
              </p:cNvSpPr>
              <p:nvPr/>
            </p:nvSpPr>
            <p:spPr bwMode="auto">
              <a:xfrm>
                <a:off x="3184525" y="1768475"/>
                <a:ext cx="228600" cy="5334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Oval 51"/>
              <p:cNvSpPr>
                <a:spLocks noChangeAspect="1" noChangeArrowheads="1"/>
              </p:cNvSpPr>
              <p:nvPr/>
            </p:nvSpPr>
            <p:spPr bwMode="auto">
              <a:xfrm>
                <a:off x="4740247" y="1211257"/>
                <a:ext cx="106674" cy="106680"/>
              </a:xfrm>
              <a:prstGeom prst="ellipse">
                <a:avLst/>
              </a:prstGeom>
              <a:solidFill>
                <a:srgbClr val="FF0000"/>
              </a:solidFill>
              <a:ln w="1587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Line 52"/>
              <p:cNvSpPr>
                <a:spLocks noChangeShapeType="1"/>
              </p:cNvSpPr>
              <p:nvPr/>
            </p:nvSpPr>
            <p:spPr bwMode="auto">
              <a:xfrm flipH="1">
                <a:off x="4816475" y="1158875"/>
                <a:ext cx="685800" cy="762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Oval 55"/>
              <p:cNvSpPr>
                <a:spLocks noChangeAspect="1" noChangeArrowheads="1"/>
              </p:cNvSpPr>
              <p:nvPr/>
            </p:nvSpPr>
            <p:spPr bwMode="auto">
              <a:xfrm>
                <a:off x="6553174" y="1852607"/>
                <a:ext cx="106674" cy="106680"/>
              </a:xfrm>
              <a:prstGeom prst="ellipse">
                <a:avLst/>
              </a:prstGeom>
              <a:solidFill>
                <a:srgbClr val="FF0000"/>
              </a:solidFill>
              <a:ln w="1587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Line 56"/>
              <p:cNvSpPr>
                <a:spLocks noChangeShapeType="1"/>
              </p:cNvSpPr>
              <p:nvPr/>
            </p:nvSpPr>
            <p:spPr bwMode="auto">
              <a:xfrm flipV="1">
                <a:off x="6340475" y="1920875"/>
                <a:ext cx="228600" cy="609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Line 57"/>
              <p:cNvSpPr>
                <a:spLocks noChangeShapeType="1"/>
              </p:cNvSpPr>
              <p:nvPr/>
            </p:nvSpPr>
            <p:spPr bwMode="auto">
              <a:xfrm>
                <a:off x="5654675" y="1158875"/>
                <a:ext cx="9144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Line 58"/>
              <p:cNvSpPr>
                <a:spLocks noChangeShapeType="1"/>
              </p:cNvSpPr>
              <p:nvPr/>
            </p:nvSpPr>
            <p:spPr bwMode="auto">
              <a:xfrm flipV="1">
                <a:off x="2887663" y="4230688"/>
                <a:ext cx="10668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Line 59"/>
              <p:cNvSpPr>
                <a:spLocks noChangeShapeType="1"/>
              </p:cNvSpPr>
              <p:nvPr/>
            </p:nvSpPr>
            <p:spPr bwMode="auto">
              <a:xfrm flipV="1">
                <a:off x="4033838" y="3886200"/>
                <a:ext cx="5334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Oval 60"/>
              <p:cNvSpPr>
                <a:spLocks noChangeAspect="1" noChangeArrowheads="1"/>
              </p:cNvSpPr>
              <p:nvPr/>
            </p:nvSpPr>
            <p:spPr bwMode="auto">
              <a:xfrm>
                <a:off x="2522509" y="1355719"/>
                <a:ext cx="106674" cy="106680"/>
              </a:xfrm>
              <a:prstGeom prst="ellipse">
                <a:avLst/>
              </a:prstGeom>
              <a:solidFill>
                <a:srgbClr val="FF0000"/>
              </a:solidFill>
              <a:ln w="1587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Line 61"/>
              <p:cNvSpPr>
                <a:spLocks noChangeShapeType="1"/>
              </p:cNvSpPr>
              <p:nvPr/>
            </p:nvSpPr>
            <p:spPr bwMode="auto">
              <a:xfrm flipH="1" flipV="1">
                <a:off x="2598738" y="1416050"/>
                <a:ext cx="457200" cy="2444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Oval 62"/>
              <p:cNvSpPr>
                <a:spLocks noChangeAspect="1" noChangeArrowheads="1"/>
              </p:cNvSpPr>
              <p:nvPr/>
            </p:nvSpPr>
            <p:spPr bwMode="auto">
              <a:xfrm>
                <a:off x="5533997" y="380994"/>
                <a:ext cx="106674" cy="106680"/>
              </a:xfrm>
              <a:prstGeom prst="ellipse">
                <a:avLst/>
              </a:prstGeom>
              <a:solidFill>
                <a:srgbClr val="FF0000"/>
              </a:solidFill>
              <a:ln w="1587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Line 63"/>
              <p:cNvSpPr>
                <a:spLocks noChangeShapeType="1"/>
              </p:cNvSpPr>
              <p:nvPr/>
            </p:nvSpPr>
            <p:spPr bwMode="auto">
              <a:xfrm flipV="1">
                <a:off x="5562600" y="457200"/>
                <a:ext cx="0" cy="609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Oval 64"/>
              <p:cNvSpPr>
                <a:spLocks noChangeAspect="1" noChangeArrowheads="1"/>
              </p:cNvSpPr>
              <p:nvPr/>
            </p:nvSpPr>
            <p:spPr bwMode="auto">
              <a:xfrm>
                <a:off x="3733771" y="1395406"/>
                <a:ext cx="106674" cy="106680"/>
              </a:xfrm>
              <a:prstGeom prst="ellipse">
                <a:avLst/>
              </a:prstGeom>
              <a:solidFill>
                <a:srgbClr val="FF0000"/>
              </a:solidFill>
              <a:ln w="1587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" name="Line 65"/>
              <p:cNvSpPr>
                <a:spLocks noChangeShapeType="1"/>
              </p:cNvSpPr>
              <p:nvPr/>
            </p:nvSpPr>
            <p:spPr bwMode="auto">
              <a:xfrm flipV="1">
                <a:off x="3200400" y="1447800"/>
                <a:ext cx="533400" cy="1524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27" name="Oval 326"/>
            <p:cNvSpPr>
              <a:spLocks noChangeAspect="1"/>
            </p:cNvSpPr>
            <p:nvPr/>
          </p:nvSpPr>
          <p:spPr>
            <a:xfrm>
              <a:off x="6025348" y="2373978"/>
              <a:ext cx="108527" cy="1038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Oval 327"/>
            <p:cNvSpPr>
              <a:spLocks noChangeAspect="1"/>
            </p:cNvSpPr>
            <p:nvPr/>
          </p:nvSpPr>
          <p:spPr>
            <a:xfrm>
              <a:off x="6368471" y="2949129"/>
              <a:ext cx="108527" cy="1038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Oval 328"/>
            <p:cNvSpPr>
              <a:spLocks noChangeAspect="1"/>
            </p:cNvSpPr>
            <p:nvPr/>
          </p:nvSpPr>
          <p:spPr>
            <a:xfrm>
              <a:off x="7282871" y="2921454"/>
              <a:ext cx="108527" cy="1038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30" name="Straight Connector 329"/>
            <p:cNvCxnSpPr>
              <a:stCxn id="327" idx="5"/>
              <a:endCxn id="328" idx="1"/>
            </p:cNvCxnSpPr>
            <p:nvPr/>
          </p:nvCxnSpPr>
          <p:spPr>
            <a:xfrm>
              <a:off x="6117982" y="2462641"/>
              <a:ext cx="266382" cy="501700"/>
            </a:xfrm>
            <a:prstGeom prst="line">
              <a:avLst/>
            </a:prstGeom>
            <a:ln w="12700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>
              <a:stCxn id="328" idx="6"/>
              <a:endCxn id="329" idx="2"/>
            </p:cNvCxnSpPr>
            <p:nvPr/>
          </p:nvCxnSpPr>
          <p:spPr>
            <a:xfrm flipV="1">
              <a:off x="6476998" y="2973392"/>
              <a:ext cx="805873" cy="27675"/>
            </a:xfrm>
            <a:prstGeom prst="line">
              <a:avLst/>
            </a:prstGeom>
            <a:ln w="12700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2" name="Oval 331"/>
            <p:cNvSpPr>
              <a:spLocks noChangeAspect="1"/>
            </p:cNvSpPr>
            <p:nvPr/>
          </p:nvSpPr>
          <p:spPr>
            <a:xfrm>
              <a:off x="6857998" y="1882329"/>
              <a:ext cx="108527" cy="1038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33" name="Straight Connector 332"/>
            <p:cNvCxnSpPr>
              <a:stCxn id="332" idx="2"/>
              <a:endCxn id="327" idx="7"/>
            </p:cNvCxnSpPr>
            <p:nvPr/>
          </p:nvCxnSpPr>
          <p:spPr>
            <a:xfrm flipH="1">
              <a:off x="6117982" y="1934267"/>
              <a:ext cx="740016" cy="454923"/>
            </a:xfrm>
            <a:prstGeom prst="line">
              <a:avLst/>
            </a:prstGeom>
            <a:ln w="12700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>
              <a:stCxn id="327" idx="3"/>
              <a:endCxn id="367" idx="0"/>
            </p:cNvCxnSpPr>
            <p:nvPr/>
          </p:nvCxnSpPr>
          <p:spPr>
            <a:xfrm flipH="1">
              <a:off x="5563700" y="2462641"/>
              <a:ext cx="477541" cy="1745516"/>
            </a:xfrm>
            <a:prstGeom prst="line">
              <a:avLst/>
            </a:prstGeom>
            <a:ln w="6350">
              <a:solidFill>
                <a:schemeClr val="tx2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>
              <a:stCxn id="327" idx="3"/>
              <a:endCxn id="413" idx="0"/>
            </p:cNvCxnSpPr>
            <p:nvPr/>
          </p:nvCxnSpPr>
          <p:spPr>
            <a:xfrm flipH="1">
              <a:off x="5424681" y="2462641"/>
              <a:ext cx="616560" cy="2920360"/>
            </a:xfrm>
            <a:prstGeom prst="line">
              <a:avLst/>
            </a:prstGeom>
            <a:ln w="6350">
              <a:solidFill>
                <a:schemeClr val="tx2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>
              <a:stCxn id="328" idx="4"/>
              <a:endCxn id="397" idx="0"/>
            </p:cNvCxnSpPr>
            <p:nvPr/>
          </p:nvCxnSpPr>
          <p:spPr>
            <a:xfrm flipH="1">
              <a:off x="6067317" y="3053004"/>
              <a:ext cx="355418" cy="2381744"/>
            </a:xfrm>
            <a:prstGeom prst="line">
              <a:avLst/>
            </a:prstGeom>
            <a:ln w="6350">
              <a:solidFill>
                <a:schemeClr val="tx2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 flipH="1">
              <a:off x="6384364" y="3053004"/>
              <a:ext cx="38808" cy="1998434"/>
            </a:xfrm>
            <a:prstGeom prst="line">
              <a:avLst/>
            </a:prstGeom>
            <a:ln w="6350">
              <a:solidFill>
                <a:schemeClr val="tx2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endCxn id="418" idx="0"/>
            </p:cNvCxnSpPr>
            <p:nvPr/>
          </p:nvCxnSpPr>
          <p:spPr>
            <a:xfrm flipH="1">
              <a:off x="6897936" y="1996629"/>
              <a:ext cx="14325" cy="1990485"/>
            </a:xfrm>
            <a:prstGeom prst="line">
              <a:avLst/>
            </a:prstGeom>
            <a:ln w="6350">
              <a:solidFill>
                <a:schemeClr val="tx2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>
              <a:stCxn id="332" idx="6"/>
              <a:endCxn id="411" idx="0"/>
            </p:cNvCxnSpPr>
            <p:nvPr/>
          </p:nvCxnSpPr>
          <p:spPr>
            <a:xfrm>
              <a:off x="6966525" y="1934267"/>
              <a:ext cx="359836" cy="2641867"/>
            </a:xfrm>
            <a:prstGeom prst="line">
              <a:avLst/>
            </a:prstGeom>
            <a:ln w="6350">
              <a:solidFill>
                <a:schemeClr val="tx2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>
              <a:stCxn id="329" idx="4"/>
              <a:endCxn id="371" idx="0"/>
            </p:cNvCxnSpPr>
            <p:nvPr/>
          </p:nvCxnSpPr>
          <p:spPr>
            <a:xfrm>
              <a:off x="7337135" y="3025329"/>
              <a:ext cx="241034" cy="2348089"/>
            </a:xfrm>
            <a:prstGeom prst="line">
              <a:avLst/>
            </a:prstGeom>
            <a:ln w="6350">
              <a:solidFill>
                <a:schemeClr val="tx2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1" name="TextBox 340"/>
            <p:cNvSpPr txBox="1"/>
            <p:nvPr/>
          </p:nvSpPr>
          <p:spPr>
            <a:xfrm>
              <a:off x="5220945" y="2078594"/>
              <a:ext cx="1094177" cy="305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Zone agent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TextBox 341"/>
            <p:cNvSpPr txBox="1"/>
            <p:nvPr/>
          </p:nvSpPr>
          <p:spPr>
            <a:xfrm>
              <a:off x="4882713" y="5649397"/>
              <a:ext cx="1347535" cy="305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Sensing agent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3" name="TextBox 342"/>
            <p:cNvSpPr txBox="1"/>
            <p:nvPr/>
          </p:nvSpPr>
          <p:spPr>
            <a:xfrm>
              <a:off x="7545066" y="5146224"/>
              <a:ext cx="1567744" cy="305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Supervisor agent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4" name="Parallelogram 343"/>
            <p:cNvSpPr/>
            <p:nvPr/>
          </p:nvSpPr>
          <p:spPr>
            <a:xfrm>
              <a:off x="5651134" y="967929"/>
              <a:ext cx="2654666" cy="394901"/>
            </a:xfrm>
            <a:prstGeom prst="parallelogram">
              <a:avLst>
                <a:gd name="adj" fmla="val 91978"/>
              </a:avLst>
            </a:prstGeom>
            <a:solidFill>
              <a:schemeClr val="accent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BMS</a:t>
              </a:r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Up-Down Arrow 344"/>
            <p:cNvSpPr/>
            <p:nvPr/>
          </p:nvSpPr>
          <p:spPr>
            <a:xfrm>
              <a:off x="6822743" y="1362830"/>
              <a:ext cx="143782" cy="428815"/>
            </a:xfrm>
            <a:prstGeom prst="upDownArrow">
              <a:avLst/>
            </a:prstGeom>
            <a:solidFill>
              <a:schemeClr val="accent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Up-Down Arrow 345"/>
            <p:cNvSpPr/>
            <p:nvPr/>
          </p:nvSpPr>
          <p:spPr>
            <a:xfrm>
              <a:off x="7674150" y="1362830"/>
              <a:ext cx="143782" cy="2227901"/>
            </a:xfrm>
            <a:prstGeom prst="upDownArrow">
              <a:avLst/>
            </a:prstGeom>
            <a:solidFill>
              <a:schemeClr val="accent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698490" y="5772782"/>
              <a:ext cx="534746" cy="138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TextBox 347"/>
            <p:cNvSpPr txBox="1"/>
            <p:nvPr/>
          </p:nvSpPr>
          <p:spPr>
            <a:xfrm>
              <a:off x="6477000" y="5646043"/>
              <a:ext cx="1451720" cy="305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Actuating agent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Oval 348"/>
            <p:cNvSpPr/>
            <p:nvPr/>
          </p:nvSpPr>
          <p:spPr>
            <a:xfrm>
              <a:off x="1211643" y="4526028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TextBox 349"/>
            <p:cNvSpPr txBox="1"/>
            <p:nvPr/>
          </p:nvSpPr>
          <p:spPr>
            <a:xfrm>
              <a:off x="883069" y="4526028"/>
              <a:ext cx="657311" cy="282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human</a:t>
              </a:r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Oval 350"/>
            <p:cNvSpPr/>
            <p:nvPr/>
          </p:nvSpPr>
          <p:spPr>
            <a:xfrm>
              <a:off x="2590800" y="4427157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Oval 351"/>
            <p:cNvSpPr/>
            <p:nvPr/>
          </p:nvSpPr>
          <p:spPr>
            <a:xfrm>
              <a:off x="2743200" y="4252086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Oval 352"/>
            <p:cNvSpPr/>
            <p:nvPr/>
          </p:nvSpPr>
          <p:spPr>
            <a:xfrm>
              <a:off x="6781800" y="5341557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Oval 353"/>
            <p:cNvSpPr/>
            <p:nvPr/>
          </p:nvSpPr>
          <p:spPr>
            <a:xfrm>
              <a:off x="7315200" y="5029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" name="Oval 354"/>
            <p:cNvSpPr/>
            <p:nvPr/>
          </p:nvSpPr>
          <p:spPr>
            <a:xfrm>
              <a:off x="7620000" y="438874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" name="TextBox 355"/>
            <p:cNvSpPr txBox="1"/>
            <p:nvPr/>
          </p:nvSpPr>
          <p:spPr>
            <a:xfrm>
              <a:off x="7620000" y="4142965"/>
              <a:ext cx="1471846" cy="305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Occupant agent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Oval 356"/>
            <p:cNvSpPr/>
            <p:nvPr/>
          </p:nvSpPr>
          <p:spPr>
            <a:xfrm>
              <a:off x="5799387" y="5158929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Oval 357"/>
            <p:cNvSpPr/>
            <p:nvPr/>
          </p:nvSpPr>
          <p:spPr>
            <a:xfrm>
              <a:off x="5341557" y="4343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Oval 358"/>
            <p:cNvSpPr/>
            <p:nvPr/>
          </p:nvSpPr>
          <p:spPr>
            <a:xfrm>
              <a:off x="5493957" y="4572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Oval 359"/>
            <p:cNvSpPr/>
            <p:nvPr/>
          </p:nvSpPr>
          <p:spPr>
            <a:xfrm>
              <a:off x="5715000" y="4648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Oval 360"/>
            <p:cNvSpPr/>
            <p:nvPr/>
          </p:nvSpPr>
          <p:spPr>
            <a:xfrm>
              <a:off x="5029200" y="5181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Oval 361"/>
            <p:cNvSpPr/>
            <p:nvPr/>
          </p:nvSpPr>
          <p:spPr>
            <a:xfrm>
              <a:off x="7581585" y="3962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27" name="TextBox 1026"/>
          <p:cNvSpPr txBox="1"/>
          <p:nvPr/>
        </p:nvSpPr>
        <p:spPr>
          <a:xfrm>
            <a:off x="478474" y="5876330"/>
            <a:ext cx="147066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prstClr val="black"/>
                </a:solidFill>
              </a:rPr>
              <a:t>M</a:t>
            </a:r>
            <a:r>
              <a:rPr lang="en-US" sz="4800" b="1" dirty="0" smtClean="0">
                <a:solidFill>
                  <a:prstClr val="black"/>
                </a:solidFill>
              </a:rPr>
              <a:t>odular plug-and-play </a:t>
            </a:r>
            <a:r>
              <a:rPr lang="en-US" sz="4800" b="1" dirty="0">
                <a:solidFill>
                  <a:prstClr val="black"/>
                </a:solidFill>
              </a:rPr>
              <a:t>buildings design </a:t>
            </a:r>
          </a:p>
        </p:txBody>
      </p:sp>
      <p:pic>
        <p:nvPicPr>
          <p:cNvPr id="427" name="Picture 42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697" y="24841200"/>
            <a:ext cx="12163106" cy="7193280"/>
          </a:xfrm>
          <a:prstGeom prst="rect">
            <a:avLst/>
          </a:prstGeom>
        </p:spPr>
      </p:pic>
      <p:pic>
        <p:nvPicPr>
          <p:cNvPr id="428" name="Picture 42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" y="16266352"/>
            <a:ext cx="14394180" cy="153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" name="TextBox 429"/>
          <p:cNvSpPr txBox="1"/>
          <p:nvPr/>
        </p:nvSpPr>
        <p:spPr>
          <a:xfrm>
            <a:off x="15433431" y="5881602"/>
            <a:ext cx="147066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Multi-Agent System Model of Buildings</a:t>
            </a:r>
          </a:p>
        </p:txBody>
      </p:sp>
      <p:sp>
        <p:nvSpPr>
          <p:cNvPr id="1031" name="TextBox 1030"/>
          <p:cNvSpPr txBox="1"/>
          <p:nvPr/>
        </p:nvSpPr>
        <p:spPr>
          <a:xfrm>
            <a:off x="632460" y="6901485"/>
            <a:ext cx="14074140" cy="2819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A set of pre-engineered intelligent modules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Commissioned on site in a plug-and-play (LEGO) way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Flexibility to meet individual design objectives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 smtClean="0"/>
              <a:t>Reconfigurability</a:t>
            </a:r>
            <a:r>
              <a:rPr lang="en-US" sz="4000" dirty="0" smtClean="0"/>
              <a:t> in building retrofit</a:t>
            </a:r>
            <a:endParaRPr lang="en-US" sz="4000" dirty="0"/>
          </a:p>
        </p:txBody>
      </p:sp>
      <p:sp>
        <p:nvSpPr>
          <p:cNvPr id="434" name="TextBox 433"/>
          <p:cNvSpPr txBox="1"/>
          <p:nvPr/>
        </p:nvSpPr>
        <p:spPr>
          <a:xfrm>
            <a:off x="478474" y="4988752"/>
            <a:ext cx="14706600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dirty="0" smtClean="0">
                <a:solidFill>
                  <a:prstClr val="black"/>
                </a:solidFill>
              </a:rPr>
              <a:t>Vision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1030" name="Rectangle 1029"/>
          <p:cNvSpPr/>
          <p:nvPr/>
        </p:nvSpPr>
        <p:spPr>
          <a:xfrm>
            <a:off x="457200" y="4965892"/>
            <a:ext cx="14706600" cy="2737866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5" name="Picture 43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8"/>
          <a:stretch>
            <a:fillRect/>
          </a:stretch>
        </p:blipFill>
        <p:spPr bwMode="auto">
          <a:xfrm>
            <a:off x="2627672" y="9514450"/>
            <a:ext cx="9525000" cy="64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TextBox 437"/>
          <p:cNvSpPr txBox="1"/>
          <p:nvPr/>
        </p:nvSpPr>
        <p:spPr>
          <a:xfrm>
            <a:off x="15433431" y="4953000"/>
            <a:ext cx="14706600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dirty="0" smtClean="0">
                <a:solidFill>
                  <a:prstClr val="black"/>
                </a:solidFill>
              </a:rPr>
              <a:t>Enabling Technology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439" name="TextBox 438"/>
          <p:cNvSpPr txBox="1"/>
          <p:nvPr/>
        </p:nvSpPr>
        <p:spPr>
          <a:xfrm>
            <a:off x="15410571" y="23924452"/>
            <a:ext cx="147066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Agent-Based Controller Design</a:t>
            </a:r>
            <a:endParaRPr lang="en-US" sz="4800" b="1" dirty="0"/>
          </a:p>
        </p:txBody>
      </p:sp>
      <p:sp>
        <p:nvSpPr>
          <p:cNvPr id="440" name="TextBox 439"/>
          <p:cNvSpPr txBox="1"/>
          <p:nvPr/>
        </p:nvSpPr>
        <p:spPr>
          <a:xfrm>
            <a:off x="30348874" y="5029200"/>
            <a:ext cx="13007340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dirty="0" smtClean="0">
                <a:solidFill>
                  <a:prstClr val="black"/>
                </a:solidFill>
              </a:rPr>
              <a:t>Validation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441" name="Rectangle 440"/>
          <p:cNvSpPr/>
          <p:nvPr/>
        </p:nvSpPr>
        <p:spPr>
          <a:xfrm>
            <a:off x="30327600" y="4983480"/>
            <a:ext cx="13007340" cy="2737866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2" name="Picture 441"/>
          <p:cNvPicPr/>
          <p:nvPr/>
        </p:nvPicPr>
        <p:blipFill>
          <a:blip r:embed="rId9" cstate="print"/>
          <a:srcRect t="9729" b="4823"/>
          <a:stretch>
            <a:fillRect/>
          </a:stretch>
        </p:blipFill>
        <p:spPr bwMode="auto">
          <a:xfrm>
            <a:off x="15791571" y="6858000"/>
            <a:ext cx="13698200" cy="861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7" name="Rectangle 436"/>
          <p:cNvSpPr/>
          <p:nvPr/>
        </p:nvSpPr>
        <p:spPr>
          <a:xfrm>
            <a:off x="15389297" y="4965892"/>
            <a:ext cx="14706600" cy="2737866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3" name="Picture 442" descr="C:\Users\Guangwei Zhu\Desktop\OO2UML.emf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9874" y="7391400"/>
            <a:ext cx="12039600" cy="12890689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TextBox 443"/>
          <p:cNvSpPr txBox="1"/>
          <p:nvPr/>
        </p:nvSpPr>
        <p:spPr>
          <a:xfrm>
            <a:off x="30379354" y="5912082"/>
            <a:ext cx="12947966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Simulation Platform</a:t>
            </a:r>
            <a:endParaRPr lang="en-US" sz="4800" b="1" dirty="0"/>
          </a:p>
        </p:txBody>
      </p:sp>
      <p:sp>
        <p:nvSpPr>
          <p:cNvPr id="445" name="TextBox 444"/>
          <p:cNvSpPr txBox="1"/>
          <p:nvPr/>
        </p:nvSpPr>
        <p:spPr>
          <a:xfrm>
            <a:off x="30409834" y="21076920"/>
            <a:ext cx="12947966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Purdue Living Laboratories</a:t>
            </a:r>
            <a:endParaRPr lang="en-US" sz="4800" b="1" dirty="0"/>
          </a:p>
        </p:txBody>
      </p:sp>
      <p:pic>
        <p:nvPicPr>
          <p:cNvPr id="1032" name="Picture 4" descr="https://news.uns.purdue.edu/images/2011/herrick-groundbreak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3232" y="21920395"/>
            <a:ext cx="12781169" cy="84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7" name="TextBox 446"/>
          <p:cNvSpPr txBox="1"/>
          <p:nvPr/>
        </p:nvSpPr>
        <p:spPr>
          <a:xfrm>
            <a:off x="30175200" y="30624780"/>
            <a:ext cx="13099201" cy="1409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Housed in new Purdue Center for High Performance Buildings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Operational and fully instrumented starting October, 2013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8569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</TotalTime>
  <Words>116</Words>
  <Application>Microsoft Office PowerPoint</Application>
  <PresentationFormat>Custom</PresentationFormat>
  <Paragraphs>29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Fox</dc:creator>
  <cp:lastModifiedBy>JHu</cp:lastModifiedBy>
  <cp:revision>12</cp:revision>
  <dcterms:created xsi:type="dcterms:W3CDTF">2006-08-16T00:00:00Z</dcterms:created>
  <dcterms:modified xsi:type="dcterms:W3CDTF">2013-10-04T16:53:50Z</dcterms:modified>
</cp:coreProperties>
</file>