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43891200" cy="329184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3291840" y="8854472"/>
            <a:ext cx="37307522" cy="97992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6583680" y="18653760"/>
            <a:ext cx="30723840" cy="1426463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31821121" y="0"/>
            <a:ext cx="9875520" cy="307238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2194560" y="1318283"/>
            <a:ext cx="28895040" cy="3160011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3467101" y="21153136"/>
            <a:ext cx="37307523" cy="11765264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467101" y="5722638"/>
            <a:ext cx="37307523" cy="154304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2194560" y="7680976"/>
            <a:ext cx="19385281" cy="252374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2194560" y="1232690"/>
            <a:ext cx="39502079" cy="565754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2194560" y="6890233"/>
            <a:ext cx="19392902" cy="354916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2194560" y="441964"/>
            <a:ext cx="39502079" cy="72389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2194567" y="0"/>
            <a:ext cx="14439902" cy="6888481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7160239" y="1310657"/>
            <a:ext cx="24536401" cy="316077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602981" y="23042880"/>
            <a:ext cx="26334723" cy="2720343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602981" y="25763221"/>
            <a:ext cx="26334723" cy="38633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2194560" y="441947"/>
            <a:ext cx="39502079" cy="723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2194560" y="7680976"/>
            <a:ext cx="39502079" cy="2523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31455360" y="31252177"/>
            <a:ext cx="1024128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osaic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12105" y="571969"/>
            <a:ext cx="3513375" cy="2953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2dmode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88443" y="14093704"/>
            <a:ext cx="8517171" cy="6387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" name="Group 55"/>
          <p:cNvGrpSpPr/>
          <p:nvPr/>
        </p:nvGrpSpPr>
        <p:grpSpPr>
          <a:xfrm>
            <a:off x="8291795" y="15142827"/>
            <a:ext cx="4568575" cy="3806337"/>
            <a:chOff x="506540" y="0"/>
            <a:chExt cx="4568574" cy="3806335"/>
          </a:xfrm>
        </p:grpSpPr>
        <p:pic>
          <p:nvPicPr>
            <p:cNvPr id="51" name="2dpartition.png"/>
            <p:cNvPicPr/>
            <p:nvPr/>
          </p:nvPicPr>
          <p:blipFill>
            <a:blip r:embed="rId4">
              <a:extLst/>
            </a:blip>
            <a:srcRect l="9980" t="0" r="0" b="0"/>
            <a:stretch>
              <a:fillRect/>
            </a:stretch>
          </p:blipFill>
          <p:spPr>
            <a:xfrm>
              <a:off x="506540" y="0"/>
              <a:ext cx="4568575" cy="3806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" name="Shape 52"/>
            <p:cNvSpPr/>
            <p:nvPr/>
          </p:nvSpPr>
          <p:spPr>
            <a:xfrm>
              <a:off x="1195503" y="476491"/>
              <a:ext cx="2861497" cy="288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385"/>
                  </a:lnTo>
                  <a:lnTo>
                    <a:pt x="8097" y="13385"/>
                  </a:lnTo>
                  <a:lnTo>
                    <a:pt x="8097" y="21600"/>
                  </a:lnTo>
                  <a:lnTo>
                    <a:pt x="21600" y="8215"/>
                  </a:lnTo>
                  <a:lnTo>
                    <a:pt x="13503" y="8215"/>
                  </a:lnTo>
                  <a:lnTo>
                    <a:pt x="13503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2270312" y="1574067"/>
              <a:ext cx="1787486" cy="178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1172967" y="476491"/>
              <a:ext cx="2906780" cy="287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70" y="0"/>
                  </a:moveTo>
                  <a:lnTo>
                    <a:pt x="13570" y="8116"/>
                  </a:lnTo>
                  <a:lnTo>
                    <a:pt x="21600" y="8116"/>
                  </a:lnTo>
                  <a:lnTo>
                    <a:pt x="21600" y="0"/>
                  </a:lnTo>
                  <a:lnTo>
                    <a:pt x="13570" y="0"/>
                  </a:lnTo>
                  <a:close/>
                  <a:moveTo>
                    <a:pt x="0" y="13482"/>
                  </a:moveTo>
                  <a:lnTo>
                    <a:pt x="0" y="21600"/>
                  </a:lnTo>
                  <a:lnTo>
                    <a:pt x="8030" y="21600"/>
                  </a:lnTo>
                  <a:lnTo>
                    <a:pt x="8030" y="13482"/>
                  </a:lnTo>
                  <a:lnTo>
                    <a:pt x="0" y="13482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56" name="Shape 56"/>
          <p:cNvSpPr/>
          <p:nvPr/>
        </p:nvSpPr>
        <p:spPr>
          <a:xfrm>
            <a:off x="296149" y="4831713"/>
            <a:ext cx="43192223" cy="27765178"/>
          </a:xfrm>
          <a:prstGeom prst="roundRect">
            <a:avLst>
              <a:gd name="adj" fmla="val 0"/>
            </a:avLst>
          </a:prstGeom>
          <a:ln w="635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/>
        </p:nvSpPr>
        <p:spPr>
          <a:xfrm>
            <a:off x="10668000" y="365759"/>
            <a:ext cx="22555200" cy="3208017"/>
          </a:xfrm>
          <a:prstGeom prst="rect">
            <a:avLst/>
          </a:prstGeom>
          <a:ln w="635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Shape 58"/>
          <p:cNvSpPr/>
          <p:nvPr/>
        </p:nvSpPr>
        <p:spPr>
          <a:xfrm>
            <a:off x="10668000" y="775335"/>
            <a:ext cx="19712197" cy="238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332" tIns="13332" rIns="13332" bIns="13332">
            <a:spAutoFit/>
          </a:bodyPr>
          <a:lstStyle/>
          <a:p>
            <a:pPr lvl="0" algn="ctr"/>
            <a:r>
              <a:rPr sz="8000">
                <a:latin typeface="Trebuchet MS"/>
                <a:ea typeface="Trebuchet MS"/>
                <a:cs typeface="Trebuchet MS"/>
                <a:sym typeface="Trebuchet MS"/>
              </a:rPr>
              <a:t>Precise Piecewise Affine Models from</a:t>
            </a:r>
            <a:endParaRPr sz="80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/>
            <a:r>
              <a:rPr sz="8000">
                <a:latin typeface="Trebuchet MS"/>
                <a:ea typeface="Trebuchet MS"/>
                <a:cs typeface="Trebuchet MS"/>
                <a:sym typeface="Trebuchet MS"/>
              </a:rPr>
              <a:t>Input-Output Data</a:t>
            </a:r>
          </a:p>
        </p:txBody>
      </p:sp>
      <p:sp>
        <p:nvSpPr>
          <p:cNvPr id="59" name="Shape 59"/>
          <p:cNvSpPr/>
          <p:nvPr/>
        </p:nvSpPr>
        <p:spPr>
          <a:xfrm>
            <a:off x="731519" y="3810000"/>
            <a:ext cx="42321482" cy="785490"/>
          </a:xfrm>
          <a:prstGeom prst="rect">
            <a:avLst/>
          </a:prstGeom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3332" tIns="13332" rIns="13332" bIns="13332">
            <a:spAutoFit/>
          </a:bodyPr>
          <a:lstStyle>
            <a:lvl1pPr algn="ctr">
              <a:defRPr sz="4800"/>
            </a:lvl1pPr>
          </a:lstStyle>
          <a:p>
            <a:pPr lvl="0">
              <a:defRPr sz="1800"/>
            </a:pPr>
            <a:r>
              <a:rPr sz="4800"/>
              <a:t>Rajeev Alur and Nimit Singhania, University of Pennsylvania</a:t>
            </a:r>
          </a:p>
        </p:txBody>
      </p:sp>
      <p:pic>
        <p:nvPicPr>
          <p:cNvPr id="60" name="image1.png" descr="National Science Foundation - Where Discoveries Begin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309560" y="1076909"/>
            <a:ext cx="10073641" cy="1785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2.png" descr="ExCAPE: Expeditions in Computer Augmented Program Engineering 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9800" y="1041400"/>
            <a:ext cx="9067800" cy="248412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8470746" y="5235568"/>
            <a:ext cx="3150752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b="1" sz="5200"/>
            </a:lvl1pPr>
          </a:lstStyle>
          <a:p>
            <a:pPr lvl="0">
              <a:defRPr b="0" sz="1800"/>
            </a:pPr>
            <a:r>
              <a:rPr b="1" sz="5200"/>
              <a:t>Motivation</a:t>
            </a:r>
          </a:p>
        </p:txBody>
      </p:sp>
      <p:sp>
        <p:nvSpPr>
          <p:cNvPr id="63" name="Shape 63"/>
          <p:cNvSpPr/>
          <p:nvPr/>
        </p:nvSpPr>
        <p:spPr>
          <a:xfrm>
            <a:off x="31280095" y="5235568"/>
            <a:ext cx="2388454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b="1" sz="5200"/>
            </a:lvl1pPr>
          </a:lstStyle>
          <a:p>
            <a:pPr lvl="0">
              <a:defRPr b="0" sz="1800"/>
            </a:pPr>
            <a:r>
              <a:rPr b="1" sz="5200"/>
              <a:t>Solution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1418154" y="6006192"/>
            <a:ext cx="4503976" cy="3124499"/>
            <a:chOff x="0" y="0"/>
            <a:chExt cx="4503975" cy="3124498"/>
          </a:xfrm>
        </p:grpSpPr>
        <p:pic>
          <p:nvPicPr>
            <p:cNvPr id="64" name="pasted-imag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91330" y="0"/>
              <a:ext cx="1919681" cy="1622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pasted-image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1241823"/>
              <a:ext cx="1983894" cy="1882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pasted-image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24465" y="1251921"/>
              <a:ext cx="1979511" cy="1862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" name="Shape 68"/>
          <p:cNvSpPr/>
          <p:nvPr/>
        </p:nvSpPr>
        <p:spPr>
          <a:xfrm>
            <a:off x="1460817" y="9308405"/>
            <a:ext cx="4220008" cy="6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600"/>
              <a:t>Real World Systems</a:t>
            </a:r>
          </a:p>
        </p:txBody>
      </p:sp>
      <p:sp>
        <p:nvSpPr>
          <p:cNvPr id="69" name="Shape 69"/>
          <p:cNvSpPr/>
          <p:nvPr/>
        </p:nvSpPr>
        <p:spPr>
          <a:xfrm>
            <a:off x="7726298" y="10638667"/>
            <a:ext cx="4503977" cy="904241"/>
          </a:xfrm>
          <a:prstGeom prst="roundRect">
            <a:avLst>
              <a:gd name="adj" fmla="val 43348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b="1" sz="2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FFF"/>
                </a:solidFill>
              </a:rPr>
              <a:t>Data Driven Approach</a:t>
            </a:r>
          </a:p>
        </p:txBody>
      </p:sp>
      <p:pic>
        <p:nvPicPr>
          <p:cNvPr id="70" name="1dpoints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075617" y="6362995"/>
            <a:ext cx="3805340" cy="285400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12004187" y="7409458"/>
            <a:ext cx="1907025" cy="756297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8025398" y="9308405"/>
            <a:ext cx="3905778" cy="6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600"/>
              <a:t>Input Output Data</a:t>
            </a:r>
          </a:p>
        </p:txBody>
      </p:sp>
      <p:sp>
        <p:nvSpPr>
          <p:cNvPr id="73" name="Shape 73"/>
          <p:cNvSpPr/>
          <p:nvPr/>
        </p:nvSpPr>
        <p:spPr>
          <a:xfrm>
            <a:off x="2445767" y="10638667"/>
            <a:ext cx="2250107" cy="901288"/>
          </a:xfrm>
          <a:prstGeom prst="roundRect">
            <a:avLst>
              <a:gd name="adj" fmla="val 21136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b="1"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2600"/>
              <a:t>Complex</a:t>
            </a:r>
          </a:p>
        </p:txBody>
      </p:sp>
      <p:sp>
        <p:nvSpPr>
          <p:cNvPr id="74" name="Shape 74"/>
          <p:cNvSpPr/>
          <p:nvPr/>
        </p:nvSpPr>
        <p:spPr>
          <a:xfrm>
            <a:off x="14850067" y="10598302"/>
            <a:ext cx="2850387" cy="901288"/>
          </a:xfrm>
          <a:prstGeom prst="roundRect">
            <a:avLst>
              <a:gd name="adj" fmla="val 21136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b="1"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/>
            </a:pPr>
            <a:r>
              <a:rPr b="1" sz="2500"/>
              <a:t>Easy to Analyze</a:t>
            </a:r>
          </a:p>
        </p:txBody>
      </p:sp>
      <p:pic>
        <p:nvPicPr>
          <p:cNvPr id="75" name="1dmodel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4034444" y="6246093"/>
            <a:ext cx="4110700" cy="308302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6906825" y="21258509"/>
            <a:ext cx="5616867" cy="66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600"/>
              <a:t>2D Piecewise Affine Model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13613666" y="14980674"/>
            <a:ext cx="4531479" cy="5470960"/>
            <a:chOff x="0" y="0"/>
            <a:chExt cx="4531477" cy="5470958"/>
          </a:xfrm>
        </p:grpSpPr>
        <p:sp>
          <p:nvSpPr>
            <p:cNvPr id="77" name="Shape 77"/>
            <p:cNvSpPr/>
            <p:nvPr/>
          </p:nvSpPr>
          <p:spPr>
            <a:xfrm>
              <a:off x="1282" y="687460"/>
              <a:ext cx="4530196" cy="4096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if ((x&lt;-1 and y&lt;-1) or</a:t>
              </a:r>
              <a:endParaRPr sz="3600"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    (x&gt;-1 and y&gt;-1))</a:t>
              </a:r>
              <a:endParaRPr sz="3600"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		0</a:t>
              </a:r>
              <a:endParaRPr sz="3600"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else if (y &lt; x-4) </a:t>
              </a:r>
              <a:endParaRPr sz="3600"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		(y-x+16)/5</a:t>
              </a:r>
              <a:endParaRPr sz="3600"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else </a:t>
              </a:r>
              <a:endParaRPr sz="3600"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defTabSz="584200"/>
              <a:r>
                <a:rPr sz="3600">
                  <a:latin typeface="Chalkboard"/>
                  <a:ea typeface="Chalkboard"/>
                  <a:cs typeface="Chalkboard"/>
                  <a:sym typeface="Chalkboard"/>
                </a:rPr>
                <a:t>		y-x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1969966"/>
              <a:ext cx="3500671" cy="3500993"/>
              <a:chOff x="0" y="0"/>
              <a:chExt cx="3500670" cy="3500991"/>
            </a:xfrm>
          </p:grpSpPr>
          <p:sp>
            <p:nvSpPr>
              <p:cNvPr id="78" name="Shape 78"/>
              <p:cNvSpPr/>
              <p:nvPr/>
            </p:nvSpPr>
            <p:spPr>
              <a:xfrm>
                <a:off x="1030581" y="0"/>
                <a:ext cx="603866" cy="485612"/>
              </a:xfrm>
              <a:prstGeom prst="roundRect">
                <a:avLst>
                  <a:gd name="adj" fmla="val 15000"/>
                </a:avLst>
              </a:prstGeom>
              <a:noFill/>
              <a:ln w="635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500">
                    <a:solidFill>
                      <a:srgbClr val="C82506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1049910" y="2203914"/>
                <a:ext cx="1021897" cy="603538"/>
              </a:xfrm>
              <a:prstGeom prst="roundRect">
                <a:avLst>
                  <a:gd name="adj" fmla="val 15000"/>
                </a:avLst>
              </a:prstGeom>
              <a:noFill/>
              <a:ln w="635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500">
                    <a:solidFill>
                      <a:srgbClr val="C82506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-1" y="2833954"/>
                <a:ext cx="3121718" cy="6670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 defTabSz="584200">
                  <a:defRPr sz="3600">
                    <a:solidFill>
                      <a:srgbClr val="0365C0"/>
                    </a:solidFill>
                    <a:latin typeface="Chalkboard"/>
                    <a:ea typeface="Chalkboard"/>
                    <a:cs typeface="Chalkboard"/>
                    <a:sym typeface="Chalkboar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0365C0"/>
                    </a:solidFill>
                  </a:rPr>
                  <a:t>linear function</a:t>
                </a: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1067731" y="1066977"/>
                <a:ext cx="2432940" cy="603539"/>
              </a:xfrm>
              <a:prstGeom prst="roundRect">
                <a:avLst>
                  <a:gd name="adj" fmla="val 15000"/>
                </a:avLst>
              </a:prstGeom>
              <a:noFill/>
              <a:ln w="635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500">
                    <a:solidFill>
                      <a:srgbClr val="C82506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507941" y="0"/>
              <a:ext cx="3860542" cy="3037248"/>
              <a:chOff x="0" y="0"/>
              <a:chExt cx="3860541" cy="3037247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0" y="643040"/>
                <a:ext cx="3860542" cy="1270001"/>
              </a:xfrm>
              <a:prstGeom prst="roundRect">
                <a:avLst>
                  <a:gd name="adj" fmla="val 15000"/>
                </a:avLst>
              </a:prstGeom>
              <a:noFill/>
              <a:ln w="635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500">
                    <a:solidFill>
                      <a:srgbClr val="C82506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271152" y="-1"/>
                <a:ext cx="3318237" cy="667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 defTabSz="584200">
                  <a:defRPr sz="3600">
                    <a:solidFill>
                      <a:srgbClr val="C82506"/>
                    </a:solidFill>
                    <a:latin typeface="Chalkboard"/>
                    <a:ea typeface="Chalkboard"/>
                    <a:cs typeface="Chalkboard"/>
                    <a:sym typeface="Chalkboar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C82506"/>
                    </a:solidFill>
                  </a:rPr>
                  <a:t>guard predicate</a:t>
                </a: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933824" y="2433710"/>
                <a:ext cx="1992893" cy="603538"/>
              </a:xfrm>
              <a:prstGeom prst="roundRect">
                <a:avLst>
                  <a:gd name="adj" fmla="val 23219"/>
                </a:avLst>
              </a:prstGeom>
              <a:noFill/>
              <a:ln w="635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500">
                    <a:solidFill>
                      <a:srgbClr val="C82506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</p:grpSp>
      <p:pic>
        <p:nvPicPr>
          <p:cNvPr id="88" name="2dmodel.png"/>
          <p:cNvPicPr/>
          <p:nvPr/>
        </p:nvPicPr>
        <p:blipFill>
          <a:blip r:embed="rId15">
            <a:extLst/>
          </a:blip>
          <a:srcRect l="0" t="0" r="6794" b="0"/>
          <a:stretch>
            <a:fillRect/>
          </a:stretch>
        </p:blipFill>
        <p:spPr>
          <a:xfrm>
            <a:off x="9212753" y="23561189"/>
            <a:ext cx="6456940" cy="519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2dpoints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20219" y="23561299"/>
            <a:ext cx="6927558" cy="519567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223528" y="28650375"/>
            <a:ext cx="3911559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/>
            <a:r>
              <a:rPr sz="3200">
                <a:latin typeface="Chalkboard"/>
                <a:ea typeface="Chalkboard"/>
                <a:cs typeface="Chalkboard"/>
                <a:sym typeface="Chalkboard"/>
              </a:rPr>
              <a:t>Input-Output Data </a:t>
            </a:r>
            <a:r>
              <a:rPr b="1" sz="32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D</a:t>
            </a:r>
          </a:p>
        </p:txBody>
      </p:sp>
      <p:sp>
        <p:nvSpPr>
          <p:cNvPr id="91" name="Shape 91"/>
          <p:cNvSpPr/>
          <p:nvPr/>
        </p:nvSpPr>
        <p:spPr>
          <a:xfrm>
            <a:off x="10091079" y="28819506"/>
            <a:ext cx="4700109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/>
            <a:r>
              <a:rPr sz="3200">
                <a:latin typeface="Chalkboard"/>
                <a:ea typeface="Chalkboard"/>
                <a:cs typeface="Chalkboard"/>
                <a:sym typeface="Chalkboard"/>
              </a:rPr>
              <a:t>Piecewise Affine Model </a:t>
            </a:r>
            <a:r>
              <a:rPr b="1" sz="32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f</a:t>
            </a:r>
          </a:p>
        </p:txBody>
      </p:sp>
      <p:sp>
        <p:nvSpPr>
          <p:cNvPr id="92" name="Shape 92"/>
          <p:cNvSpPr/>
          <p:nvPr/>
        </p:nvSpPr>
        <p:spPr>
          <a:xfrm>
            <a:off x="716362" y="30130717"/>
            <a:ext cx="16183937" cy="151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/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Given Input-Output Data 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D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: 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R</a:t>
            </a:r>
            <a:r>
              <a:rPr b="1" baseline="31999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d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xR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 and error bound δ, </a:t>
            </a:r>
            <a:endParaRPr sz="3600">
              <a:solidFill>
                <a:srgbClr val="C82506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lvl="0" algn="ctr" defTabSz="584200"/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learn a piecewise affine model 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f: R</a:t>
            </a:r>
            <a:r>
              <a:rPr b="1" baseline="31999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d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-&gt;R, 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s.t. for all (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x</a:t>
            </a:r>
            <a:r>
              <a:rPr baseline="-5999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i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,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y</a:t>
            </a:r>
            <a:r>
              <a:rPr baseline="-5999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i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) in 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D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, |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f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(</a:t>
            </a:r>
            <a:r>
              <a:rPr b="1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x</a:t>
            </a:r>
            <a:r>
              <a:rPr baseline="-5999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i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) - y</a:t>
            </a:r>
            <a:r>
              <a:rPr baseline="-5999"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i</a:t>
            </a:r>
            <a:r>
              <a:rPr sz="36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| &lt; δ</a:t>
            </a:r>
          </a:p>
        </p:txBody>
      </p:sp>
      <p:sp>
        <p:nvSpPr>
          <p:cNvPr id="93" name="Shape 93"/>
          <p:cNvSpPr/>
          <p:nvPr/>
        </p:nvSpPr>
        <p:spPr>
          <a:xfrm>
            <a:off x="13783185" y="9308405"/>
            <a:ext cx="4890904" cy="6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600"/>
              <a:t>Piecewise Affine Model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7170360" y="17853407"/>
            <a:ext cx="4924334" cy="2760197"/>
            <a:chOff x="-164778" y="3000813"/>
            <a:chExt cx="4924333" cy="2760195"/>
          </a:xfrm>
        </p:grpSpPr>
        <p:sp>
          <p:nvSpPr>
            <p:cNvPr id="94" name="Shape 94"/>
            <p:cNvSpPr/>
            <p:nvPr/>
          </p:nvSpPr>
          <p:spPr>
            <a:xfrm>
              <a:off x="4033502" y="3000813"/>
              <a:ext cx="1" cy="113788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3137252" y="4142742"/>
              <a:ext cx="1622303" cy="617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b="1" sz="2700">
                  <a:solidFill>
                    <a:srgbClr val="C82506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700">
                  <a:solidFill>
                    <a:srgbClr val="C82506"/>
                  </a:solidFill>
                </a:rPr>
                <a:t>y &lt; x - 4</a:t>
              </a:r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1809616" y="3244061"/>
              <a:ext cx="455804" cy="16348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-164779" y="4622555"/>
              <a:ext cx="3778594" cy="1138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/>
              <a:r>
                <a:rPr b="1" sz="2700">
                  <a:solidFill>
                    <a:srgbClr val="0365C0"/>
                  </a:solidFill>
                  <a:latin typeface="Chalkboard"/>
                  <a:ea typeface="Chalkboard"/>
                  <a:cs typeface="Chalkboard"/>
                  <a:sym typeface="Chalkboard"/>
                </a:rPr>
                <a:t>(x &lt; -1 and y &lt; -1) or</a:t>
              </a:r>
              <a:endParaRPr b="1" sz="2700">
                <a:solidFill>
                  <a:srgbClr val="0365C0"/>
                </a:solidFill>
                <a:latin typeface="Chalkboard"/>
                <a:ea typeface="Chalkboard"/>
                <a:cs typeface="Chalkboard"/>
                <a:sym typeface="Chalkboard"/>
              </a:endParaRPr>
            </a:p>
            <a:p>
              <a:pPr lvl="0" algn="ctr" defTabSz="584200"/>
              <a:r>
                <a:rPr b="1" sz="2700">
                  <a:solidFill>
                    <a:srgbClr val="0365C0"/>
                  </a:solidFill>
                  <a:latin typeface="Chalkboard"/>
                  <a:ea typeface="Chalkboard"/>
                  <a:cs typeface="Chalkboard"/>
                  <a:sym typeface="Chalkboard"/>
                </a:rPr>
                <a:t>(x &gt; 1 and y &gt; 1)  </a:t>
              </a:r>
            </a:p>
          </p:txBody>
        </p:sp>
      </p:grpSp>
      <p:sp>
        <p:nvSpPr>
          <p:cNvPr id="99" name="Shape 99"/>
          <p:cNvSpPr/>
          <p:nvPr/>
        </p:nvSpPr>
        <p:spPr>
          <a:xfrm>
            <a:off x="6637878" y="13460310"/>
            <a:ext cx="6816488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b="1" sz="5200"/>
            </a:lvl1pPr>
          </a:lstStyle>
          <a:p>
            <a:pPr lvl="0">
              <a:defRPr b="0" sz="1800"/>
            </a:pPr>
            <a:r>
              <a:rPr b="1" sz="5200"/>
              <a:t>Piecewise Affine Models</a:t>
            </a:r>
          </a:p>
        </p:txBody>
      </p:sp>
      <p:sp>
        <p:nvSpPr>
          <p:cNvPr id="100" name="Shape 100"/>
          <p:cNvSpPr/>
          <p:nvPr/>
        </p:nvSpPr>
        <p:spPr>
          <a:xfrm>
            <a:off x="7854818" y="25780986"/>
            <a:ext cx="1907025" cy="756296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6358337" y="7409458"/>
            <a:ext cx="1907025" cy="756297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114" name="Group 114"/>
          <p:cNvGrpSpPr/>
          <p:nvPr/>
        </p:nvGrpSpPr>
        <p:grpSpPr>
          <a:xfrm>
            <a:off x="28685681" y="9710347"/>
            <a:ext cx="4110124" cy="3082594"/>
            <a:chOff x="0" y="0"/>
            <a:chExt cx="4110123" cy="3082592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4110124" cy="3082593"/>
              <a:chOff x="0" y="0"/>
              <a:chExt cx="4110123" cy="3082592"/>
            </a:xfrm>
          </p:grpSpPr>
          <p:pic>
            <p:nvPicPr>
              <p:cNvPr id="102" name="1dmodel.png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0"/>
                <a:ext cx="4110124" cy="30825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3" name="Shape 103"/>
              <p:cNvSpPr/>
              <p:nvPr/>
            </p:nvSpPr>
            <p:spPr>
              <a:xfrm>
                <a:off x="548261" y="29663"/>
                <a:ext cx="3541268" cy="26842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105" name="Shape 105"/>
            <p:cNvSpPr/>
            <p:nvPr/>
          </p:nvSpPr>
          <p:spPr>
            <a:xfrm>
              <a:off x="1512987" y="1207216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949445" y="106010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2306775" y="695379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2763016" y="596468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080781" y="26142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182939" y="2389258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798435" y="2252032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pic>
          <p:nvPicPr>
            <p:cNvPr id="112" name="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20313254">
              <a:off x="734446" y="989464"/>
              <a:ext cx="2641232" cy="352735"/>
            </a:xfrm>
            <a:prstGeom prst="rect">
              <a:avLst/>
            </a:prstGeom>
            <a:effectLst/>
          </p:spPr>
        </p:pic>
      </p:grpSp>
      <p:grpSp>
        <p:nvGrpSpPr>
          <p:cNvPr id="125" name="Group 125"/>
          <p:cNvGrpSpPr/>
          <p:nvPr/>
        </p:nvGrpSpPr>
        <p:grpSpPr>
          <a:xfrm>
            <a:off x="28685681" y="6257091"/>
            <a:ext cx="4110124" cy="3082594"/>
            <a:chOff x="0" y="0"/>
            <a:chExt cx="4110123" cy="3082592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110124" cy="3082593"/>
              <a:chOff x="0" y="0"/>
              <a:chExt cx="4110123" cy="3082592"/>
            </a:xfrm>
          </p:grpSpPr>
          <p:pic>
            <p:nvPicPr>
              <p:cNvPr id="115" name="1dmodel.png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0"/>
                <a:ext cx="4110124" cy="30825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6" name="Shape 116"/>
              <p:cNvSpPr/>
              <p:nvPr/>
            </p:nvSpPr>
            <p:spPr>
              <a:xfrm>
                <a:off x="548261" y="29663"/>
                <a:ext cx="3541268" cy="26842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118" name="Shape 118"/>
            <p:cNvSpPr/>
            <p:nvPr/>
          </p:nvSpPr>
          <p:spPr>
            <a:xfrm>
              <a:off x="1512987" y="1207216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949445" y="106010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306775" y="695379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763016" y="596468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080781" y="26142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182939" y="2389258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98435" y="2252032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33452550" y="9710242"/>
            <a:ext cx="4110124" cy="3082594"/>
            <a:chOff x="0" y="0"/>
            <a:chExt cx="4110123" cy="3082592"/>
          </a:xfrm>
        </p:grpSpPr>
        <p:grpSp>
          <p:nvGrpSpPr>
            <p:cNvPr id="128" name="Group 128"/>
            <p:cNvGrpSpPr/>
            <p:nvPr/>
          </p:nvGrpSpPr>
          <p:grpSpPr>
            <a:xfrm>
              <a:off x="0" y="0"/>
              <a:ext cx="4110124" cy="3082593"/>
              <a:chOff x="0" y="0"/>
              <a:chExt cx="4110123" cy="3082592"/>
            </a:xfrm>
          </p:grpSpPr>
          <p:pic>
            <p:nvPicPr>
              <p:cNvPr id="126" name="1dmodel.png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0"/>
                <a:ext cx="4110124" cy="30825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7" name="Shape 127"/>
              <p:cNvSpPr/>
              <p:nvPr/>
            </p:nvSpPr>
            <p:spPr>
              <a:xfrm>
                <a:off x="548261" y="29663"/>
                <a:ext cx="3541268" cy="26842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129" name="Shape 129"/>
            <p:cNvSpPr/>
            <p:nvPr/>
          </p:nvSpPr>
          <p:spPr>
            <a:xfrm>
              <a:off x="1512987" y="1207216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949445" y="106010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2306775" y="695379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2763016" y="596468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3" name="Shape 133"/>
            <p:cNvSpPr/>
            <p:nvPr/>
          </p:nvSpPr>
          <p:spPr>
            <a:xfrm>
              <a:off x="3080781" y="26142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182939" y="2389258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798435" y="2252032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pic>
          <p:nvPicPr>
            <p:cNvPr id="136" name="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rot="19781310">
              <a:off x="643335" y="794018"/>
              <a:ext cx="3111261" cy="352735"/>
            </a:xfrm>
            <a:prstGeom prst="rect">
              <a:avLst/>
            </a:prstGeom>
            <a:effectLst/>
          </p:spPr>
        </p:pic>
      </p:grpSp>
      <p:grpSp>
        <p:nvGrpSpPr>
          <p:cNvPr id="153" name="Group 153"/>
          <p:cNvGrpSpPr/>
          <p:nvPr/>
        </p:nvGrpSpPr>
        <p:grpSpPr>
          <a:xfrm>
            <a:off x="33436495" y="6251592"/>
            <a:ext cx="4110124" cy="3082594"/>
            <a:chOff x="0" y="0"/>
            <a:chExt cx="4110123" cy="3082592"/>
          </a:xfrm>
        </p:grpSpPr>
        <p:grpSp>
          <p:nvGrpSpPr>
            <p:cNvPr id="141" name="Group 141"/>
            <p:cNvGrpSpPr/>
            <p:nvPr/>
          </p:nvGrpSpPr>
          <p:grpSpPr>
            <a:xfrm>
              <a:off x="0" y="0"/>
              <a:ext cx="4110124" cy="3082593"/>
              <a:chOff x="0" y="0"/>
              <a:chExt cx="4110123" cy="3082592"/>
            </a:xfrm>
          </p:grpSpPr>
          <p:pic>
            <p:nvPicPr>
              <p:cNvPr id="139" name="1dmodel.png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0"/>
                <a:ext cx="4110124" cy="30825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0" name="Shape 140"/>
              <p:cNvSpPr/>
              <p:nvPr/>
            </p:nvSpPr>
            <p:spPr>
              <a:xfrm>
                <a:off x="548261" y="29663"/>
                <a:ext cx="3541268" cy="26842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142" name="Shape 142"/>
            <p:cNvSpPr/>
            <p:nvPr/>
          </p:nvSpPr>
          <p:spPr>
            <a:xfrm>
              <a:off x="1512987" y="1207216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949445" y="106010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306775" y="695379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763016" y="596468"/>
              <a:ext cx="204528" cy="21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080781" y="261420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182939" y="2389258"/>
              <a:ext cx="204527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798435" y="2252032"/>
              <a:ext cx="204528" cy="21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pic>
          <p:nvPicPr>
            <p:cNvPr id="149" name="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 rot="18534911">
              <a:off x="416124" y="1121217"/>
              <a:ext cx="2837302" cy="352735"/>
            </a:xfrm>
            <a:prstGeom prst="rect">
              <a:avLst/>
            </a:prstGeom>
            <a:effectLst/>
          </p:spPr>
        </p:pic>
        <p:sp>
          <p:nvSpPr>
            <p:cNvPr id="151" name="Shape 151"/>
            <p:cNvSpPr/>
            <p:nvPr/>
          </p:nvSpPr>
          <p:spPr>
            <a:xfrm flipV="1">
              <a:off x="1285202" y="2018858"/>
              <a:ext cx="1" cy="3947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346512" y="2011817"/>
              <a:ext cx="519711" cy="408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1900"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 lvl="0">
                <a:defRPr sz="1800"/>
              </a:pPr>
              <a:r>
                <a:rPr sz="1900"/>
                <a:t>&gt; δ</a:t>
              </a: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38219422" y="9710242"/>
            <a:ext cx="4110124" cy="3082594"/>
            <a:chOff x="0" y="0"/>
            <a:chExt cx="4110123" cy="3082592"/>
          </a:xfrm>
        </p:grpSpPr>
        <p:grpSp>
          <p:nvGrpSpPr>
            <p:cNvPr id="156" name="Group 156"/>
            <p:cNvGrpSpPr/>
            <p:nvPr/>
          </p:nvGrpSpPr>
          <p:grpSpPr>
            <a:xfrm>
              <a:off x="0" y="0"/>
              <a:ext cx="4110124" cy="3082593"/>
              <a:chOff x="0" y="0"/>
              <a:chExt cx="4110123" cy="3082592"/>
            </a:xfrm>
          </p:grpSpPr>
          <p:pic>
            <p:nvPicPr>
              <p:cNvPr id="154" name="1dmodel.png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0"/>
                <a:ext cx="4110124" cy="30825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5" name="Shape 155"/>
              <p:cNvSpPr/>
              <p:nvPr/>
            </p:nvSpPr>
            <p:spPr>
              <a:xfrm>
                <a:off x="548261" y="29663"/>
                <a:ext cx="3541268" cy="26842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grpSp>
          <p:nvGrpSpPr>
            <p:cNvPr id="164" name="Group 164"/>
            <p:cNvGrpSpPr/>
            <p:nvPr/>
          </p:nvGrpSpPr>
          <p:grpSpPr>
            <a:xfrm>
              <a:off x="709415" y="1745086"/>
              <a:ext cx="865143" cy="813805"/>
              <a:chOff x="0" y="0"/>
              <a:chExt cx="865141" cy="813803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248580" y="329026"/>
                <a:ext cx="71153" cy="7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6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00417" y="277847"/>
                <a:ext cx="71152" cy="7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6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524726" y="150967"/>
                <a:ext cx="71152" cy="7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6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683444" y="116557"/>
                <a:ext cx="71153" cy="7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793990" y="0"/>
                <a:ext cx="71152" cy="7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133762" y="740239"/>
                <a:ext cx="71152" cy="7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0" y="692501"/>
                <a:ext cx="71152" cy="7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3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pic>
          <p:nvPicPr>
            <p:cNvPr id="165" name="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 rot="19761359">
              <a:off x="242694" y="1447266"/>
              <a:ext cx="3267194" cy="352735"/>
            </a:xfrm>
            <a:prstGeom prst="rect">
              <a:avLst/>
            </a:prstGeom>
            <a:effectLst/>
          </p:spPr>
        </p:pic>
        <p:sp>
          <p:nvSpPr>
            <p:cNvPr id="167" name="Shape 167"/>
            <p:cNvSpPr/>
            <p:nvPr/>
          </p:nvSpPr>
          <p:spPr>
            <a:xfrm>
              <a:off x="1645607" y="1715069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813756" y="1813980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953481" y="1864685"/>
              <a:ext cx="71153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2132771" y="1945064"/>
              <a:ext cx="71153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282388" y="2015552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392440" y="1314533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2532165" y="1296001"/>
              <a:ext cx="71153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42217" y="1198340"/>
              <a:ext cx="71153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762160" y="1150134"/>
              <a:ext cx="71153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872213" y="1101928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2990906" y="1003017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38219422" y="6246093"/>
            <a:ext cx="4110124" cy="3082594"/>
            <a:chOff x="0" y="0"/>
            <a:chExt cx="4110123" cy="3082592"/>
          </a:xfrm>
        </p:grpSpPr>
        <p:grpSp>
          <p:nvGrpSpPr>
            <p:cNvPr id="181" name="Group 181"/>
            <p:cNvGrpSpPr/>
            <p:nvPr/>
          </p:nvGrpSpPr>
          <p:grpSpPr>
            <a:xfrm>
              <a:off x="0" y="0"/>
              <a:ext cx="4110124" cy="3082593"/>
              <a:chOff x="0" y="0"/>
              <a:chExt cx="4110123" cy="3082592"/>
            </a:xfrm>
          </p:grpSpPr>
          <p:pic>
            <p:nvPicPr>
              <p:cNvPr id="179" name="1dmodel.png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0" y="0"/>
                <a:ext cx="4110124" cy="30825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" name="Shape 180"/>
              <p:cNvSpPr/>
              <p:nvPr/>
            </p:nvSpPr>
            <p:spPr>
              <a:xfrm>
                <a:off x="548261" y="29663"/>
                <a:ext cx="3541268" cy="26842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pic>
          <p:nvPicPr>
            <p:cNvPr id="182" name=""/>
            <p:cNvPicPr/>
            <p:nvPr/>
          </p:nvPicPr>
          <p:blipFill>
            <a:blip r:embed="rId22">
              <a:alphaModFix amt="19842"/>
              <a:extLst/>
            </a:blip>
            <a:stretch>
              <a:fillRect/>
            </a:stretch>
          </p:blipFill>
          <p:spPr>
            <a:xfrm rot="19761359">
              <a:off x="242694" y="1447266"/>
              <a:ext cx="3267194" cy="352735"/>
            </a:xfrm>
            <a:prstGeom prst="rect">
              <a:avLst/>
            </a:prstGeom>
            <a:effectLst/>
          </p:spPr>
        </p:pic>
        <p:sp>
          <p:nvSpPr>
            <p:cNvPr id="184" name="Shape 184"/>
            <p:cNvSpPr/>
            <p:nvPr/>
          </p:nvSpPr>
          <p:spPr>
            <a:xfrm>
              <a:off x="957996" y="2074113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109833" y="2022933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234142" y="1896053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1392860" y="1861643"/>
              <a:ext cx="71153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503406" y="1745086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843178" y="2485325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09415" y="2437587"/>
              <a:ext cx="71153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645607" y="1715069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813756" y="1813980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953481" y="1864685"/>
              <a:ext cx="71153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2132771" y="1945064"/>
              <a:ext cx="71153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2282388" y="2015552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3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2392440" y="1314533"/>
              <a:ext cx="71152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532165" y="1296001"/>
              <a:ext cx="71153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642217" y="1198340"/>
              <a:ext cx="71153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762160" y="1150134"/>
              <a:ext cx="71153" cy="7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2872213" y="1101928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990906" y="1003017"/>
              <a:ext cx="71152" cy="7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pic>
          <p:nvPicPr>
            <p:cNvPr id="202" name="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 rot="19964220">
              <a:off x="288168" y="1410889"/>
              <a:ext cx="3392768" cy="352735"/>
            </a:xfrm>
            <a:prstGeom prst="rect">
              <a:avLst/>
            </a:prstGeom>
            <a:effectLst/>
          </p:spPr>
        </p:pic>
      </p:grpSp>
      <p:sp>
        <p:nvSpPr>
          <p:cNvPr id="205" name="Shape 205"/>
          <p:cNvSpPr/>
          <p:nvPr/>
        </p:nvSpPr>
        <p:spPr>
          <a:xfrm>
            <a:off x="37208826" y="10985526"/>
            <a:ext cx="984617" cy="421058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32435821" y="10985526"/>
            <a:ext cx="984617" cy="421058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7" name="Shape 207"/>
          <p:cNvSpPr/>
          <p:nvPr/>
        </p:nvSpPr>
        <p:spPr>
          <a:xfrm rot="5400000">
            <a:off x="30343236" y="9643945"/>
            <a:ext cx="795015" cy="421058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213" name="Group 213"/>
          <p:cNvGrpSpPr/>
          <p:nvPr/>
        </p:nvGrpSpPr>
        <p:grpSpPr>
          <a:xfrm>
            <a:off x="19559519" y="5235568"/>
            <a:ext cx="5959386" cy="4469540"/>
            <a:chOff x="0" y="0"/>
            <a:chExt cx="5959385" cy="4469539"/>
          </a:xfrm>
        </p:grpSpPr>
        <p:pic>
          <p:nvPicPr>
            <p:cNvPr id="208" name="2dpoints.png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0" y="0"/>
              <a:ext cx="5959386" cy="4469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1378478" y="1789951"/>
              <a:ext cx="3424268" cy="84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113" y="0"/>
                  </a:lnTo>
                  <a:lnTo>
                    <a:pt x="21600" y="11283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25">
                <a:alphaModFix amt="49983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318119" y="2451677"/>
              <a:ext cx="3544985" cy="12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32" y="21600"/>
                  </a:moveTo>
                  <a:lnTo>
                    <a:pt x="0" y="7316"/>
                  </a:lnTo>
                  <a:lnTo>
                    <a:pt x="21600" y="0"/>
                  </a:lnTo>
                  <a:lnTo>
                    <a:pt x="13732" y="21600"/>
                  </a:lnTo>
                  <a:close/>
                </a:path>
              </a:pathLst>
            </a:custGeom>
            <a:blipFill rotWithShape="1">
              <a:blip r:embed="rId26">
                <a:alphaModFix amt="49642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99014" y="750662"/>
              <a:ext cx="4871158" cy="265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1" y="0"/>
                  </a:moveTo>
                  <a:lnTo>
                    <a:pt x="0" y="21600"/>
                  </a:lnTo>
                  <a:lnTo>
                    <a:pt x="21600" y="16884"/>
                  </a:lnTo>
                  <a:lnTo>
                    <a:pt x="8271" y="0"/>
                  </a:lnTo>
                  <a:close/>
                </a:path>
              </a:pathLst>
            </a:custGeom>
            <a:blipFill rotWithShape="1">
              <a:blip r:embed="rId27">
                <a:alphaModFix amt="5009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394839" y="2227702"/>
              <a:ext cx="3385021" cy="90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98"/>
                  </a:moveTo>
                  <a:lnTo>
                    <a:pt x="13949" y="21600"/>
                  </a:lnTo>
                  <a:lnTo>
                    <a:pt x="21600" y="0"/>
                  </a:lnTo>
                  <a:lnTo>
                    <a:pt x="0" y="9698"/>
                  </a:lnTo>
                  <a:close/>
                </a:path>
              </a:pathLst>
            </a:custGeom>
            <a:blipFill rotWithShape="1">
              <a:blip r:embed="rId28">
                <a:alphaModFix amt="50426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pic>
        <p:nvPicPr>
          <p:cNvPr id="214" name="2dpartition.png"/>
          <p:cNvPicPr/>
          <p:nvPr/>
        </p:nvPicPr>
        <p:blipFill>
          <a:blip r:embed="rId29">
            <a:extLst/>
          </a:blip>
          <a:srcRect l="13685" t="0" r="8831" b="0"/>
          <a:stretch>
            <a:fillRect/>
          </a:stretch>
        </p:blipFill>
        <p:spPr>
          <a:xfrm>
            <a:off x="24721455" y="8257195"/>
            <a:ext cx="2578410" cy="249578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20498627" y="10309405"/>
            <a:ext cx="3132958" cy="59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20000"/>
              </a:lnSpc>
              <a:defRPr sz="31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C82506"/>
                </a:solidFill>
              </a:rPr>
              <a:t>l3: (y - x + 16)/5</a:t>
            </a:r>
          </a:p>
        </p:txBody>
      </p:sp>
      <p:sp>
        <p:nvSpPr>
          <p:cNvPr id="216" name="Shape 216"/>
          <p:cNvSpPr/>
          <p:nvPr/>
        </p:nvSpPr>
        <p:spPr>
          <a:xfrm>
            <a:off x="20516124" y="8971687"/>
            <a:ext cx="1641803" cy="59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20000"/>
              </a:lnSpc>
              <a:defRPr sz="3100">
                <a:solidFill>
                  <a:srgbClr val="0365C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365C0"/>
                </a:solidFill>
              </a:rPr>
              <a:t>l1: 0</a:t>
            </a:r>
          </a:p>
        </p:txBody>
      </p:sp>
      <p:sp>
        <p:nvSpPr>
          <p:cNvPr id="217" name="Shape 217"/>
          <p:cNvSpPr/>
          <p:nvPr/>
        </p:nvSpPr>
        <p:spPr>
          <a:xfrm>
            <a:off x="20514242" y="9640546"/>
            <a:ext cx="1638203" cy="59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20000"/>
              </a:lnSpc>
              <a:defRPr sz="3100">
                <a:solidFill>
                  <a:srgbClr val="00882B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0882B"/>
                </a:solidFill>
              </a:rPr>
              <a:t>l2: y - x</a:t>
            </a:r>
          </a:p>
        </p:txBody>
      </p:sp>
      <p:pic>
        <p:nvPicPr>
          <p:cNvPr id="218" name="2dmodel.png"/>
          <p:cNvPicPr/>
          <p:nvPr/>
        </p:nvPicPr>
        <p:blipFill>
          <a:blip r:embed="rId30">
            <a:extLst/>
          </a:blip>
          <a:srcRect l="12644" t="10869" r="5775" b="7092"/>
          <a:stretch>
            <a:fillRect/>
          </a:stretch>
        </p:blipFill>
        <p:spPr>
          <a:xfrm>
            <a:off x="19831564" y="11420640"/>
            <a:ext cx="5462929" cy="41202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oup 224"/>
          <p:cNvGrpSpPr/>
          <p:nvPr/>
        </p:nvGrpSpPr>
        <p:grpSpPr>
          <a:xfrm>
            <a:off x="27944157" y="14219911"/>
            <a:ext cx="4582198" cy="3806337"/>
            <a:chOff x="0" y="0"/>
            <a:chExt cx="4582196" cy="3806335"/>
          </a:xfrm>
        </p:grpSpPr>
        <p:pic>
          <p:nvPicPr>
            <p:cNvPr id="219" name="2dpartition.png"/>
            <p:cNvPicPr/>
            <p:nvPr/>
          </p:nvPicPr>
          <p:blipFill>
            <a:blip r:embed="rId29">
              <a:extLst/>
            </a:blip>
            <a:srcRect l="0" t="0" r="9712" b="0"/>
            <a:stretch>
              <a:fillRect/>
            </a:stretch>
          </p:blipFill>
          <p:spPr>
            <a:xfrm>
              <a:off x="0" y="0"/>
              <a:ext cx="4582197" cy="3806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41063" y="449825"/>
              <a:ext cx="1118469" cy="1120136"/>
            </a:xfrm>
            <a:prstGeom prst="rect">
              <a:avLst/>
            </a:prstGeom>
            <a:effectLst/>
          </p:spPr>
        </p:pic>
        <p:pic>
          <p:nvPicPr>
            <p:cNvPr id="222" name=""/>
            <p:cNvPicPr/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62720" y="2219510"/>
              <a:ext cx="1118470" cy="1120135"/>
            </a:xfrm>
            <a:prstGeom prst="rect">
              <a:avLst/>
            </a:prstGeom>
            <a:effectLst/>
          </p:spPr>
        </p:pic>
      </p:grpSp>
      <p:pic>
        <p:nvPicPr>
          <p:cNvPr id="225" name="2dpart2.png"/>
          <p:cNvPicPr/>
          <p:nvPr/>
        </p:nvPicPr>
        <p:blipFill>
          <a:blip r:embed="rId33">
            <a:extLst/>
          </a:blip>
          <a:srcRect l="0" t="0" r="10017" b="0"/>
          <a:stretch>
            <a:fillRect/>
          </a:stretch>
        </p:blipFill>
        <p:spPr>
          <a:xfrm>
            <a:off x="32607711" y="14219609"/>
            <a:ext cx="4566719" cy="38063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38472622" y="18129773"/>
            <a:ext cx="4546676" cy="3806337"/>
            <a:chOff x="0" y="0"/>
            <a:chExt cx="4546675" cy="3806335"/>
          </a:xfrm>
        </p:grpSpPr>
        <p:pic>
          <p:nvPicPr>
            <p:cNvPr id="226" name="2dpart2.png"/>
            <p:cNvPicPr/>
            <p:nvPr/>
          </p:nvPicPr>
          <p:blipFill>
            <a:blip r:embed="rId33">
              <a:extLst/>
            </a:blip>
            <a:srcRect l="0" t="0" r="10412" b="0"/>
            <a:stretch>
              <a:fillRect/>
            </a:stretch>
          </p:blipFill>
          <p:spPr>
            <a:xfrm>
              <a:off x="0" y="0"/>
              <a:ext cx="4546676" cy="3806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Shape 227"/>
            <p:cNvSpPr/>
            <p:nvPr/>
          </p:nvSpPr>
          <p:spPr>
            <a:xfrm>
              <a:off x="1757034" y="105335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757034" y="2832730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 flipV="1">
              <a:off x="1230714" y="532792"/>
              <a:ext cx="1764058" cy="2316224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3022628" y="1059704"/>
              <a:ext cx="171632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 rot="18334427">
              <a:off x="1678289" y="969259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 rot="18334427">
              <a:off x="1212730" y="1863090"/>
              <a:ext cx="2520577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35" name="Group 235"/>
            <p:cNvGrpSpPr/>
            <p:nvPr/>
          </p:nvGrpSpPr>
          <p:grpSpPr>
            <a:xfrm>
              <a:off x="1204473" y="498765"/>
              <a:ext cx="2806879" cy="2808805"/>
              <a:chOff x="0" y="0"/>
              <a:chExt cx="2806877" cy="2808803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0" y="16935"/>
                <a:ext cx="1778590" cy="2330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500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9787" y="0"/>
                <a:ext cx="2797091" cy="280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41" y="0"/>
                    </a:moveTo>
                    <a:lnTo>
                      <a:pt x="8487" y="7411"/>
                    </a:lnTo>
                    <a:lnTo>
                      <a:pt x="8162" y="7411"/>
                    </a:lnTo>
                    <a:lnTo>
                      <a:pt x="8162" y="7837"/>
                    </a:lnTo>
                    <a:lnTo>
                      <a:pt x="0" y="18534"/>
                    </a:lnTo>
                    <a:lnTo>
                      <a:pt x="0" y="21600"/>
                    </a:lnTo>
                    <a:lnTo>
                      <a:pt x="8162" y="21600"/>
                    </a:lnTo>
                    <a:lnTo>
                      <a:pt x="9005" y="21600"/>
                    </a:lnTo>
                    <a:lnTo>
                      <a:pt x="21577" y="21600"/>
                    </a:lnTo>
                    <a:lnTo>
                      <a:pt x="21577" y="9198"/>
                    </a:lnTo>
                    <a:lnTo>
                      <a:pt x="21600" y="9176"/>
                    </a:lnTo>
                    <a:lnTo>
                      <a:pt x="21600" y="0"/>
                    </a:lnTo>
                    <a:lnTo>
                      <a:pt x="14141" y="0"/>
                    </a:lnTo>
                    <a:close/>
                  </a:path>
                </a:pathLst>
              </a:custGeom>
              <a:solidFill>
                <a:srgbClr val="C82506">
                  <a:alpha val="5032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236" name="Shape 236"/>
            <p:cNvSpPr/>
            <p:nvPr/>
          </p:nvSpPr>
          <p:spPr>
            <a:xfrm>
              <a:off x="1253979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1161893" y="970557"/>
              <a:ext cx="2116443" cy="212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93" fill="norm" stroke="1" extrusionOk="0">
                  <a:moveTo>
                    <a:pt x="19333" y="1"/>
                  </a:moveTo>
                  <a:cubicBezTo>
                    <a:pt x="19000" y="11"/>
                    <a:pt x="18666" y="120"/>
                    <a:pt x="18375" y="332"/>
                  </a:cubicBezTo>
                  <a:lnTo>
                    <a:pt x="719" y="13208"/>
                  </a:lnTo>
                  <a:cubicBezTo>
                    <a:pt x="-57" y="13774"/>
                    <a:pt x="-232" y="14869"/>
                    <a:pt x="328" y="15654"/>
                  </a:cubicBezTo>
                  <a:cubicBezTo>
                    <a:pt x="357" y="15695"/>
                    <a:pt x="393" y="15728"/>
                    <a:pt x="425" y="15766"/>
                  </a:cubicBezTo>
                  <a:cubicBezTo>
                    <a:pt x="426" y="15767"/>
                    <a:pt x="427" y="15767"/>
                    <a:pt x="427" y="15768"/>
                  </a:cubicBezTo>
                  <a:cubicBezTo>
                    <a:pt x="490" y="15865"/>
                    <a:pt x="565" y="15958"/>
                    <a:pt x="650" y="16043"/>
                  </a:cubicBezTo>
                  <a:lnTo>
                    <a:pt x="5517" y="20982"/>
                  </a:lnTo>
                  <a:cubicBezTo>
                    <a:pt x="5965" y="21437"/>
                    <a:pt x="6596" y="21585"/>
                    <a:pt x="7169" y="21439"/>
                  </a:cubicBezTo>
                  <a:cubicBezTo>
                    <a:pt x="7571" y="21348"/>
                    <a:pt x="7944" y="21119"/>
                    <a:pt x="8203" y="20753"/>
                  </a:cubicBezTo>
                  <a:lnTo>
                    <a:pt x="20868" y="2854"/>
                  </a:lnTo>
                  <a:cubicBezTo>
                    <a:pt x="21368" y="2147"/>
                    <a:pt x="21269" y="1194"/>
                    <a:pt x="20679" y="599"/>
                  </a:cubicBezTo>
                  <a:cubicBezTo>
                    <a:pt x="20329" y="198"/>
                    <a:pt x="19835" y="-15"/>
                    <a:pt x="19333" y="1"/>
                  </a:cubicBezTo>
                  <a:close/>
                </a:path>
              </a:pathLst>
            </a:cu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239" name="Shape 239"/>
          <p:cNvSpPr/>
          <p:nvPr>
            <p:ph type="sldNum" sz="quarter" idx="2"/>
          </p:nvPr>
        </p:nvSpPr>
        <p:spPr>
          <a:xfrm>
            <a:off x="6428214" y="8834098"/>
            <a:ext cx="19905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t"/>
          <a:lstStyle>
            <a:lvl1pPr algn="l" defTabSz="457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200"/>
            </a:fld>
          </a:p>
        </p:txBody>
      </p:sp>
      <p:grpSp>
        <p:nvGrpSpPr>
          <p:cNvPr id="253" name="Group 253"/>
          <p:cNvGrpSpPr/>
          <p:nvPr/>
        </p:nvGrpSpPr>
        <p:grpSpPr>
          <a:xfrm>
            <a:off x="34816786" y="18313584"/>
            <a:ext cx="4202189" cy="3512451"/>
            <a:chOff x="384571" y="243085"/>
            <a:chExt cx="4202187" cy="3512449"/>
          </a:xfrm>
        </p:grpSpPr>
        <p:pic>
          <p:nvPicPr>
            <p:cNvPr id="240" name="2dpart2.png"/>
            <p:cNvPicPr/>
            <p:nvPr/>
          </p:nvPicPr>
          <p:blipFill>
            <a:blip r:embed="rId33">
              <a:extLst/>
            </a:blip>
            <a:srcRect l="7577" t="6386" r="9622" b="1334"/>
            <a:stretch>
              <a:fillRect/>
            </a:stretch>
          </p:blipFill>
          <p:spPr>
            <a:xfrm>
              <a:off x="384571" y="243085"/>
              <a:ext cx="4202189" cy="3512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Shape 241"/>
            <p:cNvSpPr/>
            <p:nvPr/>
          </p:nvSpPr>
          <p:spPr>
            <a:xfrm>
              <a:off x="1757034" y="105335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757034" y="2832730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 flipV="1">
              <a:off x="1191205" y="542486"/>
              <a:ext cx="1927128" cy="1354763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3022627" y="1059704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253979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1161893" y="970557"/>
              <a:ext cx="2116442" cy="212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93" fill="norm" stroke="1" extrusionOk="0">
                  <a:moveTo>
                    <a:pt x="19333" y="1"/>
                  </a:moveTo>
                  <a:cubicBezTo>
                    <a:pt x="19000" y="11"/>
                    <a:pt x="18666" y="120"/>
                    <a:pt x="18375" y="332"/>
                  </a:cubicBezTo>
                  <a:lnTo>
                    <a:pt x="719" y="13208"/>
                  </a:lnTo>
                  <a:cubicBezTo>
                    <a:pt x="-57" y="13774"/>
                    <a:pt x="-232" y="14869"/>
                    <a:pt x="328" y="15654"/>
                  </a:cubicBezTo>
                  <a:cubicBezTo>
                    <a:pt x="357" y="15695"/>
                    <a:pt x="393" y="15728"/>
                    <a:pt x="425" y="15766"/>
                  </a:cubicBezTo>
                  <a:cubicBezTo>
                    <a:pt x="426" y="15767"/>
                    <a:pt x="427" y="15767"/>
                    <a:pt x="427" y="15768"/>
                  </a:cubicBezTo>
                  <a:cubicBezTo>
                    <a:pt x="490" y="15865"/>
                    <a:pt x="565" y="15958"/>
                    <a:pt x="650" y="16043"/>
                  </a:cubicBezTo>
                  <a:lnTo>
                    <a:pt x="5517" y="20982"/>
                  </a:lnTo>
                  <a:cubicBezTo>
                    <a:pt x="5965" y="21437"/>
                    <a:pt x="6596" y="21585"/>
                    <a:pt x="7169" y="21439"/>
                  </a:cubicBezTo>
                  <a:cubicBezTo>
                    <a:pt x="7571" y="21348"/>
                    <a:pt x="7944" y="21119"/>
                    <a:pt x="8203" y="20753"/>
                  </a:cubicBezTo>
                  <a:lnTo>
                    <a:pt x="20868" y="2854"/>
                  </a:lnTo>
                  <a:cubicBezTo>
                    <a:pt x="21368" y="2147"/>
                    <a:pt x="21269" y="1194"/>
                    <a:pt x="20679" y="599"/>
                  </a:cubicBezTo>
                  <a:cubicBezTo>
                    <a:pt x="20329" y="198"/>
                    <a:pt x="19835" y="-15"/>
                    <a:pt x="19333" y="1"/>
                  </a:cubicBezTo>
                  <a:close/>
                </a:path>
              </a:pathLst>
            </a:cu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 rot="18334427">
              <a:off x="1678289" y="962906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50" name="Group 250"/>
            <p:cNvGrpSpPr/>
            <p:nvPr/>
          </p:nvGrpSpPr>
          <p:grpSpPr>
            <a:xfrm>
              <a:off x="1177593" y="529899"/>
              <a:ext cx="2818472" cy="2729393"/>
              <a:chOff x="0" y="0"/>
              <a:chExt cx="2818470" cy="2729391"/>
            </a:xfrm>
          </p:grpSpPr>
          <p:sp>
            <p:nvSpPr>
              <p:cNvPr id="248" name="Shape 248"/>
              <p:cNvSpPr/>
              <p:nvPr/>
            </p:nvSpPr>
            <p:spPr>
              <a:xfrm>
                <a:off x="0" y="12624"/>
                <a:ext cx="1913171" cy="1334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500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9666" y="0"/>
                <a:ext cx="2808805" cy="2729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4"/>
                    </a:lnTo>
                    <a:lnTo>
                      <a:pt x="14918" y="104"/>
                    </a:lnTo>
                    <a:lnTo>
                      <a:pt x="0" y="11039"/>
                    </a:lnTo>
                    <a:lnTo>
                      <a:pt x="0" y="21578"/>
                    </a:lnTo>
                    <a:lnTo>
                      <a:pt x="9188" y="21578"/>
                    </a:lnTo>
                    <a:lnTo>
                      <a:pt x="9188" y="21600"/>
                    </a:lnTo>
                    <a:lnTo>
                      <a:pt x="21600" y="21600"/>
                    </a:lnTo>
                    <a:lnTo>
                      <a:pt x="21600" y="7521"/>
                    </a:lnTo>
                    <a:lnTo>
                      <a:pt x="21588" y="7521"/>
                    </a:lnTo>
                    <a:lnTo>
                      <a:pt x="215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506">
                  <a:alpha val="498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251" name="Shape 251"/>
            <p:cNvSpPr/>
            <p:nvPr/>
          </p:nvSpPr>
          <p:spPr>
            <a:xfrm>
              <a:off x="3022627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 rot="18334427">
              <a:off x="2943882" y="2234852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275" name="Group 275"/>
          <p:cNvGrpSpPr/>
          <p:nvPr/>
        </p:nvGrpSpPr>
        <p:grpSpPr>
          <a:xfrm>
            <a:off x="30827978" y="18215626"/>
            <a:ext cx="4035899" cy="3877606"/>
            <a:chOff x="457795" y="192484"/>
            <a:chExt cx="4035897" cy="3877604"/>
          </a:xfrm>
        </p:grpSpPr>
        <p:pic>
          <p:nvPicPr>
            <p:cNvPr id="254" name="2dpart2.png"/>
            <p:cNvPicPr/>
            <p:nvPr/>
          </p:nvPicPr>
          <p:blipFill>
            <a:blip r:embed="rId33">
              <a:extLst/>
            </a:blip>
            <a:srcRect l="9020" t="5056" r="11456" b="0"/>
            <a:stretch>
              <a:fillRect/>
            </a:stretch>
          </p:blipFill>
          <p:spPr>
            <a:xfrm>
              <a:off x="457795" y="192484"/>
              <a:ext cx="4035899" cy="3613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Shape 255"/>
            <p:cNvSpPr/>
            <p:nvPr/>
          </p:nvSpPr>
          <p:spPr>
            <a:xfrm>
              <a:off x="3484625" y="3879500"/>
              <a:ext cx="120758" cy="19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/>
              <a:r>
                <a:t>￼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1757034" y="105335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757034" y="2832730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 flipV="1">
              <a:off x="1191205" y="542486"/>
              <a:ext cx="1927129" cy="1354763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3022628" y="1059704"/>
              <a:ext cx="171632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253979" y="2325298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161894" y="970557"/>
              <a:ext cx="2116442" cy="212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93" fill="norm" stroke="1" extrusionOk="0">
                  <a:moveTo>
                    <a:pt x="19333" y="1"/>
                  </a:moveTo>
                  <a:cubicBezTo>
                    <a:pt x="19000" y="11"/>
                    <a:pt x="18666" y="120"/>
                    <a:pt x="18375" y="332"/>
                  </a:cubicBezTo>
                  <a:lnTo>
                    <a:pt x="719" y="13208"/>
                  </a:lnTo>
                  <a:cubicBezTo>
                    <a:pt x="-57" y="13774"/>
                    <a:pt x="-232" y="14869"/>
                    <a:pt x="328" y="15654"/>
                  </a:cubicBezTo>
                  <a:cubicBezTo>
                    <a:pt x="357" y="15695"/>
                    <a:pt x="393" y="15728"/>
                    <a:pt x="425" y="15766"/>
                  </a:cubicBezTo>
                  <a:cubicBezTo>
                    <a:pt x="426" y="15767"/>
                    <a:pt x="427" y="15767"/>
                    <a:pt x="427" y="15768"/>
                  </a:cubicBezTo>
                  <a:cubicBezTo>
                    <a:pt x="490" y="15865"/>
                    <a:pt x="565" y="15958"/>
                    <a:pt x="650" y="16043"/>
                  </a:cubicBezTo>
                  <a:lnTo>
                    <a:pt x="5517" y="20982"/>
                  </a:lnTo>
                  <a:cubicBezTo>
                    <a:pt x="5965" y="21437"/>
                    <a:pt x="6596" y="21585"/>
                    <a:pt x="7169" y="21439"/>
                  </a:cubicBezTo>
                  <a:cubicBezTo>
                    <a:pt x="7571" y="21348"/>
                    <a:pt x="7944" y="21119"/>
                    <a:pt x="8203" y="20753"/>
                  </a:cubicBezTo>
                  <a:lnTo>
                    <a:pt x="20868" y="2854"/>
                  </a:lnTo>
                  <a:cubicBezTo>
                    <a:pt x="21368" y="2147"/>
                    <a:pt x="21269" y="1194"/>
                    <a:pt x="20679" y="599"/>
                  </a:cubicBezTo>
                  <a:cubicBezTo>
                    <a:pt x="20329" y="198"/>
                    <a:pt x="19835" y="-15"/>
                    <a:pt x="19333" y="1"/>
                  </a:cubicBezTo>
                  <a:close/>
                </a:path>
              </a:pathLst>
            </a:cu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3022628" y="2325298"/>
              <a:ext cx="171632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 flipV="1">
              <a:off x="2214329" y="529021"/>
              <a:ext cx="1767100" cy="2770901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 rot="18334427">
              <a:off x="1678289" y="962906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 rot="18334427">
              <a:off x="2933317" y="2234852"/>
              <a:ext cx="329124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69" name="Group 269"/>
            <p:cNvGrpSpPr/>
            <p:nvPr/>
          </p:nvGrpSpPr>
          <p:grpSpPr>
            <a:xfrm>
              <a:off x="1178712" y="529899"/>
              <a:ext cx="2795244" cy="2745475"/>
              <a:chOff x="0" y="0"/>
              <a:chExt cx="2795242" cy="2745473"/>
            </a:xfrm>
          </p:grpSpPr>
          <p:sp>
            <p:nvSpPr>
              <p:cNvPr id="266" name="Shape 266"/>
              <p:cNvSpPr/>
              <p:nvPr/>
            </p:nvSpPr>
            <p:spPr>
              <a:xfrm>
                <a:off x="0" y="12624"/>
                <a:ext cx="1913171" cy="1334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500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9666" y="0"/>
                <a:ext cx="2785577" cy="2726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04"/>
                    </a:lnTo>
                    <a:lnTo>
                      <a:pt x="15042" y="104"/>
                    </a:lnTo>
                    <a:lnTo>
                      <a:pt x="0" y="11050"/>
                    </a:lnTo>
                    <a:lnTo>
                      <a:pt x="0" y="21600"/>
                    </a:lnTo>
                    <a:lnTo>
                      <a:pt x="801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506">
                  <a:alpha val="498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1072073" y="44867"/>
                <a:ext cx="1719669" cy="2700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75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90" y="21581"/>
                    </a:lnTo>
                    <a:lnTo>
                      <a:pt x="21600" y="21581"/>
                    </a:lnTo>
                    <a:lnTo>
                      <a:pt x="21600" y="9167"/>
                    </a:lnTo>
                    <a:lnTo>
                      <a:pt x="21575" y="9183"/>
                    </a:lnTo>
                    <a:lnTo>
                      <a:pt x="21575" y="0"/>
                    </a:lnTo>
                    <a:close/>
                  </a:path>
                </a:pathLst>
              </a:custGeom>
              <a:solidFill>
                <a:srgbClr val="000000">
                  <a:alpha val="4966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270" name="Shape 270"/>
            <p:cNvSpPr/>
            <p:nvPr/>
          </p:nvSpPr>
          <p:spPr>
            <a:xfrm>
              <a:off x="2262162" y="1820579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73" name="Group 273"/>
            <p:cNvGrpSpPr/>
            <p:nvPr/>
          </p:nvGrpSpPr>
          <p:grpSpPr>
            <a:xfrm>
              <a:off x="1124819" y="910384"/>
              <a:ext cx="2222114" cy="2222107"/>
              <a:chOff x="0" y="0"/>
              <a:chExt cx="2222113" cy="2222105"/>
            </a:xfrm>
          </p:grpSpPr>
          <p:sp>
            <p:nvSpPr>
              <p:cNvPr id="271" name="Shape 271"/>
              <p:cNvSpPr/>
              <p:nvPr/>
            </p:nvSpPr>
            <p:spPr>
              <a:xfrm rot="18334427">
                <a:off x="1821078" y="61477"/>
                <a:ext cx="329124" cy="346069"/>
              </a:xfrm>
              <a:prstGeom prst="roundRect">
                <a:avLst>
                  <a:gd name="adj" fmla="val 50000"/>
                </a:avLst>
              </a:prstGeom>
              <a:noFill/>
              <a:ln w="76200" cap="flat">
                <a:solidFill>
                  <a:srgbClr val="F5D328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72" name="Shape 272"/>
              <p:cNvSpPr/>
              <p:nvPr/>
            </p:nvSpPr>
            <p:spPr>
              <a:xfrm rot="18831141">
                <a:off x="315217" y="1254697"/>
                <a:ext cx="315416" cy="1008601"/>
              </a:xfrm>
              <a:prstGeom prst="roundRect">
                <a:avLst>
                  <a:gd name="adj" fmla="val 50000"/>
                </a:avLst>
              </a:prstGeom>
              <a:noFill/>
              <a:ln w="76200" cap="flat">
                <a:solidFill>
                  <a:srgbClr val="F5D328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274" name="Shape 274"/>
            <p:cNvSpPr/>
            <p:nvPr/>
          </p:nvSpPr>
          <p:spPr>
            <a:xfrm rot="19561754">
              <a:off x="1935212" y="884318"/>
              <a:ext cx="329123" cy="1264345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287" name="Group 287"/>
          <p:cNvGrpSpPr/>
          <p:nvPr/>
        </p:nvGrpSpPr>
        <p:grpSpPr>
          <a:xfrm>
            <a:off x="36967675" y="14219701"/>
            <a:ext cx="4588745" cy="3806337"/>
            <a:chOff x="0" y="0"/>
            <a:chExt cx="4588743" cy="3806336"/>
          </a:xfrm>
        </p:grpSpPr>
        <p:pic>
          <p:nvPicPr>
            <p:cNvPr id="276" name="2dpart2.png"/>
            <p:cNvPicPr/>
            <p:nvPr/>
          </p:nvPicPr>
          <p:blipFill>
            <a:blip r:embed="rId33">
              <a:extLst/>
            </a:blip>
            <a:srcRect l="0" t="0" r="9583" b="0"/>
            <a:stretch>
              <a:fillRect/>
            </a:stretch>
          </p:blipFill>
          <p:spPr>
            <a:xfrm>
              <a:off x="0" y="0"/>
              <a:ext cx="4588744" cy="38063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Shape 277"/>
            <p:cNvSpPr/>
            <p:nvPr/>
          </p:nvSpPr>
          <p:spPr>
            <a:xfrm>
              <a:off x="1757034" y="105335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1757034" y="2832730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 rot="18334427">
              <a:off x="1678289" y="969259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0" name="Shape 280"/>
            <p:cNvSpPr/>
            <p:nvPr/>
          </p:nvSpPr>
          <p:spPr>
            <a:xfrm rot="18334427">
              <a:off x="1678289" y="2735932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83" name="Group 283"/>
            <p:cNvGrpSpPr/>
            <p:nvPr/>
          </p:nvGrpSpPr>
          <p:grpSpPr>
            <a:xfrm>
              <a:off x="1146363" y="505480"/>
              <a:ext cx="2933680" cy="2816548"/>
              <a:chOff x="0" y="0"/>
              <a:chExt cx="2933679" cy="2816546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0" y="1541784"/>
                <a:ext cx="2914621" cy="1274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597"/>
                    </a:lnTo>
                    <a:lnTo>
                      <a:pt x="8531" y="21597"/>
                    </a:lnTo>
                    <a:lnTo>
                      <a:pt x="8531" y="21600"/>
                    </a:lnTo>
                    <a:lnTo>
                      <a:pt x="21600" y="21600"/>
                    </a:lnTo>
                    <a:lnTo>
                      <a:pt x="21600" y="61"/>
                    </a:lnTo>
                    <a:lnTo>
                      <a:pt x="18428" y="61"/>
                    </a:lnTo>
                    <a:lnTo>
                      <a:pt x="184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506">
                  <a:alpha val="5024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3772" y="0"/>
                <a:ext cx="2929908" cy="1503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016" y="21600"/>
                    </a:lnTo>
                    <a:lnTo>
                      <a:pt x="18591" y="21600"/>
                    </a:lnTo>
                    <a:lnTo>
                      <a:pt x="21581" y="21600"/>
                    </a:lnTo>
                    <a:lnTo>
                      <a:pt x="21581" y="15780"/>
                    </a:lnTo>
                    <a:lnTo>
                      <a:pt x="21600" y="15743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97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284" name="Shape 284"/>
            <p:cNvSpPr/>
            <p:nvPr/>
          </p:nvSpPr>
          <p:spPr>
            <a:xfrm>
              <a:off x="3022627" y="1059704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5" name="Shape 285"/>
            <p:cNvSpPr/>
            <p:nvPr/>
          </p:nvSpPr>
          <p:spPr>
            <a:xfrm rot="18334427">
              <a:off x="1212729" y="1863090"/>
              <a:ext cx="2520578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 flipV="1">
              <a:off x="1148869" y="2025629"/>
              <a:ext cx="2932482" cy="1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26710038" y="18317370"/>
            <a:ext cx="3873399" cy="3580090"/>
            <a:chOff x="534947" y="226246"/>
            <a:chExt cx="3873398" cy="3580089"/>
          </a:xfrm>
        </p:grpSpPr>
        <p:pic>
          <p:nvPicPr>
            <p:cNvPr id="288" name="2dpart2.png"/>
            <p:cNvPicPr/>
            <p:nvPr/>
          </p:nvPicPr>
          <p:blipFill>
            <a:blip r:embed="rId33">
              <a:extLst/>
            </a:blip>
            <a:srcRect l="10540" t="5943" r="13137" b="0"/>
            <a:stretch>
              <a:fillRect/>
            </a:stretch>
          </p:blipFill>
          <p:spPr>
            <a:xfrm>
              <a:off x="534947" y="226246"/>
              <a:ext cx="3873400" cy="3580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Shape 289"/>
            <p:cNvSpPr/>
            <p:nvPr/>
          </p:nvSpPr>
          <p:spPr>
            <a:xfrm>
              <a:off x="1757034" y="105335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757034" y="2832730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1177724" y="1344118"/>
              <a:ext cx="1455868" cy="1545809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3022627" y="1059704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1253979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3022627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 flipH="1" flipV="1">
              <a:off x="2340215" y="2437351"/>
              <a:ext cx="345375" cy="827960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262162" y="1820579"/>
              <a:ext cx="171632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99" name="Group 299"/>
            <p:cNvGrpSpPr/>
            <p:nvPr/>
          </p:nvGrpSpPr>
          <p:grpSpPr>
            <a:xfrm>
              <a:off x="1124818" y="910384"/>
              <a:ext cx="2222115" cy="2222106"/>
              <a:chOff x="0" y="0"/>
              <a:chExt cx="2222113" cy="2222104"/>
            </a:xfrm>
          </p:grpSpPr>
          <p:sp>
            <p:nvSpPr>
              <p:cNvPr id="297" name="Shape 297"/>
              <p:cNvSpPr/>
              <p:nvPr/>
            </p:nvSpPr>
            <p:spPr>
              <a:xfrm rot="18334427">
                <a:off x="1821078" y="61477"/>
                <a:ext cx="329123" cy="346069"/>
              </a:xfrm>
              <a:prstGeom prst="roundRect">
                <a:avLst>
                  <a:gd name="adj" fmla="val 50000"/>
                </a:avLst>
              </a:prstGeom>
              <a:noFill/>
              <a:ln w="76200" cap="flat">
                <a:solidFill>
                  <a:srgbClr val="F5D328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8" name="Shape 298"/>
              <p:cNvSpPr/>
              <p:nvPr/>
            </p:nvSpPr>
            <p:spPr>
              <a:xfrm rot="18831141">
                <a:off x="315217" y="1254697"/>
                <a:ext cx="315416" cy="1008601"/>
              </a:xfrm>
              <a:prstGeom prst="roundRect">
                <a:avLst>
                  <a:gd name="adj" fmla="val 50000"/>
                </a:avLst>
              </a:prstGeom>
              <a:noFill/>
              <a:ln w="76200" cap="flat">
                <a:solidFill>
                  <a:srgbClr val="F5D328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300" name="Shape 300"/>
            <p:cNvSpPr/>
            <p:nvPr/>
          </p:nvSpPr>
          <p:spPr>
            <a:xfrm rot="19561754">
              <a:off x="1935211" y="884318"/>
              <a:ext cx="329124" cy="1264345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 flipH="1" flipV="1">
              <a:off x="2156186" y="534701"/>
              <a:ext cx="773920" cy="1303045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 flipV="1">
              <a:off x="2703343" y="1774792"/>
              <a:ext cx="1304360" cy="595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 rot="18334427">
              <a:off x="2933317" y="2234852"/>
              <a:ext cx="329123" cy="346069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307" name="Group 307"/>
            <p:cNvGrpSpPr/>
            <p:nvPr/>
          </p:nvGrpSpPr>
          <p:grpSpPr>
            <a:xfrm>
              <a:off x="1160960" y="525583"/>
              <a:ext cx="2865584" cy="2780812"/>
              <a:chOff x="0" y="0"/>
              <a:chExt cx="2865583" cy="2780811"/>
            </a:xfrm>
          </p:grpSpPr>
          <p:sp>
            <p:nvSpPr>
              <p:cNvPr id="304" name="Shape 304"/>
              <p:cNvSpPr/>
              <p:nvPr/>
            </p:nvSpPr>
            <p:spPr>
              <a:xfrm>
                <a:off x="1003569" y="0"/>
                <a:ext cx="1862015" cy="1256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92" y="21600"/>
                    </a:lnTo>
                    <a:lnTo>
                      <a:pt x="8692" y="21160"/>
                    </a:lnTo>
                    <a:lnTo>
                      <a:pt x="21600" y="21160"/>
                    </a:lnTo>
                    <a:lnTo>
                      <a:pt x="21600" y="0"/>
                    </a:lnTo>
                    <a:lnTo>
                      <a:pt x="8692" y="0"/>
                    </a:lnTo>
                    <a:lnTo>
                      <a:pt x="8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506">
                  <a:alpha val="5028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0" y="827274"/>
                <a:ext cx="1523719" cy="1953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739" y="14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506">
                  <a:alpha val="500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13196" y="25757"/>
                <a:ext cx="2843151" cy="2755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44" y="0"/>
                    </a:moveTo>
                    <a:lnTo>
                      <a:pt x="81" y="86"/>
                    </a:lnTo>
                    <a:lnTo>
                      <a:pt x="0" y="5857"/>
                    </a:lnTo>
                    <a:lnTo>
                      <a:pt x="9734" y="16437"/>
                    </a:lnTo>
                    <a:lnTo>
                      <a:pt x="11777" y="21600"/>
                    </a:lnTo>
                    <a:lnTo>
                      <a:pt x="11777" y="19468"/>
                    </a:lnTo>
                    <a:lnTo>
                      <a:pt x="11804" y="19438"/>
                    </a:lnTo>
                    <a:lnTo>
                      <a:pt x="11804" y="21560"/>
                    </a:lnTo>
                    <a:lnTo>
                      <a:pt x="21600" y="21560"/>
                    </a:lnTo>
                    <a:lnTo>
                      <a:pt x="21600" y="9881"/>
                    </a:lnTo>
                    <a:lnTo>
                      <a:pt x="20390" y="9881"/>
                    </a:lnTo>
                    <a:lnTo>
                      <a:pt x="20395" y="9876"/>
                    </a:lnTo>
                    <a:lnTo>
                      <a:pt x="12882" y="9826"/>
                    </a:lnTo>
                    <a:lnTo>
                      <a:pt x="7244" y="0"/>
                    </a:lnTo>
                    <a:close/>
                  </a:path>
                </a:pathLst>
              </a:custGeom>
              <a:solidFill>
                <a:srgbClr val="000000">
                  <a:alpha val="50183"/>
                </a:srgbClr>
              </a:solidFill>
              <a:ln w="25400" cap="flat">
                <a:solidFill>
                  <a:srgbClr val="000000">
                    <a:alpha val="50183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584200">
                  <a:defRPr sz="24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</p:grpSp>
      <p:sp>
        <p:nvSpPr>
          <p:cNvPr id="309" name="Shape 309"/>
          <p:cNvSpPr/>
          <p:nvPr/>
        </p:nvSpPr>
        <p:spPr>
          <a:xfrm>
            <a:off x="32863226" y="12816783"/>
            <a:ext cx="5256664" cy="6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600"/>
              <a:t>Learning linear functions</a:t>
            </a:r>
          </a:p>
        </p:txBody>
      </p:sp>
      <p:sp>
        <p:nvSpPr>
          <p:cNvPr id="310" name="Shape 310"/>
          <p:cNvSpPr/>
          <p:nvPr/>
        </p:nvSpPr>
        <p:spPr>
          <a:xfrm>
            <a:off x="30047225" y="21792980"/>
            <a:ext cx="5463793" cy="66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600"/>
              <a:t>Learning guard predicates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24285762" y="14145212"/>
            <a:ext cx="2814083" cy="2760197"/>
            <a:chOff x="503832" y="0"/>
            <a:chExt cx="2814081" cy="2760196"/>
          </a:xfrm>
        </p:grpSpPr>
        <p:pic>
          <p:nvPicPr>
            <p:cNvPr id="311" name="2dpartition.png"/>
            <p:cNvPicPr/>
            <p:nvPr/>
          </p:nvPicPr>
          <p:blipFill>
            <a:blip r:embed="rId29">
              <a:extLst/>
            </a:blip>
            <a:srcRect l="13690" t="0" r="9845" b="0"/>
            <a:stretch>
              <a:fillRect/>
            </a:stretch>
          </p:blipFill>
          <p:spPr>
            <a:xfrm>
              <a:off x="503832" y="0"/>
              <a:ext cx="2814083" cy="2760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Shape 312"/>
            <p:cNvSpPr/>
            <p:nvPr/>
          </p:nvSpPr>
          <p:spPr>
            <a:xfrm>
              <a:off x="832398" y="329413"/>
              <a:ext cx="2084062" cy="210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385"/>
                  </a:lnTo>
                  <a:lnTo>
                    <a:pt x="8097" y="13385"/>
                  </a:lnTo>
                  <a:lnTo>
                    <a:pt x="8097" y="21600"/>
                  </a:lnTo>
                  <a:lnTo>
                    <a:pt x="21600" y="8215"/>
                  </a:lnTo>
                  <a:lnTo>
                    <a:pt x="13503" y="8215"/>
                  </a:lnTo>
                  <a:lnTo>
                    <a:pt x="13503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 amt="50122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615194" y="1128790"/>
              <a:ext cx="1301847" cy="130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35">
                <a:alphaModFix amt="49538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815985" y="329413"/>
              <a:ext cx="2117041" cy="209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70" y="0"/>
                  </a:moveTo>
                  <a:lnTo>
                    <a:pt x="13570" y="8116"/>
                  </a:lnTo>
                  <a:lnTo>
                    <a:pt x="21600" y="8116"/>
                  </a:lnTo>
                  <a:lnTo>
                    <a:pt x="21600" y="0"/>
                  </a:lnTo>
                  <a:lnTo>
                    <a:pt x="13570" y="0"/>
                  </a:lnTo>
                  <a:close/>
                  <a:moveTo>
                    <a:pt x="0" y="13482"/>
                  </a:moveTo>
                  <a:lnTo>
                    <a:pt x="0" y="21600"/>
                  </a:lnTo>
                  <a:lnTo>
                    <a:pt x="8030" y="21600"/>
                  </a:lnTo>
                  <a:lnTo>
                    <a:pt x="8030" y="13482"/>
                  </a:lnTo>
                  <a:lnTo>
                    <a:pt x="0" y="13482"/>
                  </a:lnTo>
                  <a:close/>
                </a:path>
              </a:pathLst>
            </a:custGeom>
            <a:blipFill rotWithShape="1">
              <a:blip r:embed="rId36">
                <a:alphaModFix amt="49579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316" name="Shape 316"/>
          <p:cNvSpPr/>
          <p:nvPr/>
        </p:nvSpPr>
        <p:spPr>
          <a:xfrm flipH="1" rot="10800000">
            <a:off x="32513804" y="16966418"/>
            <a:ext cx="667039" cy="421058"/>
          </a:xfrm>
          <a:prstGeom prst="rightArrow">
            <a:avLst>
              <a:gd name="adj1" fmla="val 32000"/>
              <a:gd name="adj2" fmla="val 85927"/>
            </a:avLst>
          </a:prstGeom>
          <a:solidFill>
            <a:srgbClr val="3B76BD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37041432" y="16966418"/>
            <a:ext cx="667038" cy="421058"/>
          </a:xfrm>
          <a:prstGeom prst="rightArrow">
            <a:avLst>
              <a:gd name="adj1" fmla="val 32000"/>
              <a:gd name="adj2" fmla="val 85927"/>
            </a:avLst>
          </a:prstGeom>
          <a:solidFill>
            <a:srgbClr val="3B76BD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8" name="Shape 318"/>
          <p:cNvSpPr/>
          <p:nvPr/>
        </p:nvSpPr>
        <p:spPr>
          <a:xfrm rot="5400000">
            <a:off x="40412441" y="17869963"/>
            <a:ext cx="667039" cy="421058"/>
          </a:xfrm>
          <a:prstGeom prst="rightArrow">
            <a:avLst>
              <a:gd name="adj1" fmla="val 32000"/>
              <a:gd name="adj2" fmla="val 85927"/>
            </a:avLst>
          </a:prstGeom>
          <a:solidFill>
            <a:srgbClr val="3B76BD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19" name="Shape 319"/>
          <p:cNvSpPr/>
          <p:nvPr/>
        </p:nvSpPr>
        <p:spPr>
          <a:xfrm rot="10805891">
            <a:off x="38644450" y="20810630"/>
            <a:ext cx="667039" cy="421058"/>
          </a:xfrm>
          <a:prstGeom prst="rightArrow">
            <a:avLst>
              <a:gd name="adj1" fmla="val 32000"/>
              <a:gd name="adj2" fmla="val 85927"/>
            </a:avLst>
          </a:prstGeom>
          <a:solidFill>
            <a:srgbClr val="3B76BD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20" name="Shape 320"/>
          <p:cNvSpPr/>
          <p:nvPr/>
        </p:nvSpPr>
        <p:spPr>
          <a:xfrm rot="10805891">
            <a:off x="34556830" y="20758638"/>
            <a:ext cx="668488" cy="425523"/>
          </a:xfrm>
          <a:prstGeom prst="rightArrow">
            <a:avLst>
              <a:gd name="adj1" fmla="val 32000"/>
              <a:gd name="adj2" fmla="val 85210"/>
            </a:avLst>
          </a:prstGeom>
          <a:solidFill>
            <a:srgbClr val="3B76BD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21" name="Shape 321"/>
          <p:cNvSpPr/>
          <p:nvPr/>
        </p:nvSpPr>
        <p:spPr>
          <a:xfrm rot="10805891">
            <a:off x="30470661" y="20763104"/>
            <a:ext cx="667038" cy="421058"/>
          </a:xfrm>
          <a:prstGeom prst="rightArrow">
            <a:avLst>
              <a:gd name="adj1" fmla="val 32000"/>
              <a:gd name="adj2" fmla="val 85927"/>
            </a:avLst>
          </a:prstGeom>
          <a:solidFill>
            <a:srgbClr val="3B76BD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8180931" y="23068787"/>
            <a:ext cx="2423602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200"/>
            </a:lvl1pPr>
          </a:lstStyle>
          <a:p>
            <a:pPr lvl="0">
              <a:defRPr b="0" sz="1800"/>
            </a:pPr>
            <a:r>
              <a:rPr b="1" sz="5200"/>
              <a:t>Problem</a:t>
            </a:r>
          </a:p>
        </p:txBody>
      </p:sp>
      <p:pic>
        <p:nvPicPr>
          <p:cNvPr id="323" name="synsize.pdf"/>
          <p:cNvPicPr/>
          <p:nvPr/>
        </p:nvPicPr>
        <p:blipFill>
          <a:blip r:embed="rId37">
            <a:extLst/>
          </a:blip>
          <a:srcRect l="12092" t="0" r="12092" b="0"/>
          <a:stretch>
            <a:fillRect/>
          </a:stretch>
        </p:blipFill>
        <p:spPr>
          <a:xfrm>
            <a:off x="18382377" y="24417346"/>
            <a:ext cx="5391945" cy="533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ferrari_1_rmse-eps-converted-to.pdf"/>
          <p:cNvPicPr/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30011606" y="24515762"/>
            <a:ext cx="7635697" cy="519588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 flipV="1">
            <a:off x="19106166" y="4873188"/>
            <a:ext cx="1" cy="1776906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26" name="Shape 326"/>
          <p:cNvSpPr/>
          <p:nvPr/>
        </p:nvSpPr>
        <p:spPr>
          <a:xfrm flipH="1" flipV="1">
            <a:off x="310040" y="22644715"/>
            <a:ext cx="43164441" cy="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27" name="Shape 327"/>
          <p:cNvSpPr/>
          <p:nvPr/>
        </p:nvSpPr>
        <p:spPr>
          <a:xfrm flipH="1" flipV="1">
            <a:off x="310042" y="12796646"/>
            <a:ext cx="18810434" cy="1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28" name="Shape 328"/>
          <p:cNvSpPr/>
          <p:nvPr/>
        </p:nvSpPr>
        <p:spPr>
          <a:xfrm flipV="1">
            <a:off x="17567702" y="22632014"/>
            <a:ext cx="1" cy="9940360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329" name="synerr.pdf"/>
          <p:cNvPicPr/>
          <p:nvPr/>
        </p:nvPicPr>
        <p:blipFill>
          <a:blip r:embed="rId39">
            <a:extLst/>
          </a:blip>
          <a:srcRect l="10382" t="0" r="10382" b="0"/>
          <a:stretch>
            <a:fillRect/>
          </a:stretch>
        </p:blipFill>
        <p:spPr>
          <a:xfrm>
            <a:off x="23502156" y="24441957"/>
            <a:ext cx="5635229" cy="53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29222887" y="22925668"/>
            <a:ext cx="297501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b="1" sz="5200"/>
            </a:lvl1pPr>
          </a:lstStyle>
          <a:p>
            <a:pPr lvl="0">
              <a:defRPr b="0" sz="1800"/>
            </a:pPr>
            <a:r>
              <a:rPr b="1" sz="5200"/>
              <a:t>Evaluation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22665504" y="18161341"/>
            <a:ext cx="3668987" cy="3563052"/>
            <a:chOff x="703064" y="121642"/>
            <a:chExt cx="3668986" cy="3563051"/>
          </a:xfrm>
        </p:grpSpPr>
        <p:pic>
          <p:nvPicPr>
            <p:cNvPr id="331" name="2dpart2.png"/>
            <p:cNvPicPr/>
            <p:nvPr/>
          </p:nvPicPr>
          <p:blipFill>
            <a:blip r:embed="rId33">
              <a:extLst/>
            </a:blip>
            <a:srcRect l="13853" t="3195" r="13853" b="3195"/>
            <a:stretch>
              <a:fillRect/>
            </a:stretch>
          </p:blipFill>
          <p:spPr>
            <a:xfrm>
              <a:off x="703064" y="121642"/>
              <a:ext cx="3668987" cy="3563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Shape 332"/>
            <p:cNvSpPr/>
            <p:nvPr/>
          </p:nvSpPr>
          <p:spPr>
            <a:xfrm>
              <a:off x="1757034" y="105335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757034" y="2832730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3022627" y="1059704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1253979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3022627" y="2325297"/>
              <a:ext cx="171633" cy="16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 flipV="1">
              <a:off x="2179188" y="2181434"/>
              <a:ext cx="1" cy="1120935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2262162" y="1820579"/>
              <a:ext cx="171632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39" name="Shape 339"/>
            <p:cNvSpPr/>
            <p:nvPr/>
          </p:nvSpPr>
          <p:spPr>
            <a:xfrm rot="18831141">
              <a:off x="1440035" y="2165081"/>
              <a:ext cx="315417" cy="1008601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1433388" y="486325"/>
              <a:ext cx="1559438" cy="180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79" fill="norm" stroke="1" extrusionOk="0">
                  <a:moveTo>
                    <a:pt x="18983" y="1"/>
                  </a:moveTo>
                  <a:cubicBezTo>
                    <a:pt x="18255" y="24"/>
                    <a:pt x="17582" y="394"/>
                    <a:pt x="17233" y="986"/>
                  </a:cubicBezTo>
                  <a:lnTo>
                    <a:pt x="6134" y="5776"/>
                  </a:lnTo>
                  <a:cubicBezTo>
                    <a:pt x="6079" y="5759"/>
                    <a:pt x="6028" y="5736"/>
                    <a:pt x="5970" y="5724"/>
                  </a:cubicBezTo>
                  <a:cubicBezTo>
                    <a:pt x="5359" y="5591"/>
                    <a:pt x="4750" y="5722"/>
                    <a:pt x="4279" y="6025"/>
                  </a:cubicBezTo>
                  <a:cubicBezTo>
                    <a:pt x="4266" y="6032"/>
                    <a:pt x="4253" y="6037"/>
                    <a:pt x="4241" y="6044"/>
                  </a:cubicBezTo>
                  <a:cubicBezTo>
                    <a:pt x="4209" y="6063"/>
                    <a:pt x="4183" y="6087"/>
                    <a:pt x="4152" y="6108"/>
                  </a:cubicBezTo>
                  <a:cubicBezTo>
                    <a:pt x="4132" y="6123"/>
                    <a:pt x="4112" y="6137"/>
                    <a:pt x="4093" y="6153"/>
                  </a:cubicBezTo>
                  <a:cubicBezTo>
                    <a:pt x="3507" y="6571"/>
                    <a:pt x="3219" y="7200"/>
                    <a:pt x="3276" y="7830"/>
                  </a:cubicBezTo>
                  <a:lnTo>
                    <a:pt x="60" y="19346"/>
                  </a:lnTo>
                  <a:cubicBezTo>
                    <a:pt x="-210" y="20313"/>
                    <a:pt x="461" y="21291"/>
                    <a:pt x="1558" y="21530"/>
                  </a:cubicBezTo>
                  <a:cubicBezTo>
                    <a:pt x="1847" y="21593"/>
                    <a:pt x="2135" y="21593"/>
                    <a:pt x="2410" y="21549"/>
                  </a:cubicBezTo>
                  <a:cubicBezTo>
                    <a:pt x="2550" y="21538"/>
                    <a:pt x="2692" y="21514"/>
                    <a:pt x="2832" y="21477"/>
                  </a:cubicBezTo>
                  <a:lnTo>
                    <a:pt x="12597" y="18902"/>
                  </a:lnTo>
                  <a:cubicBezTo>
                    <a:pt x="13015" y="18897"/>
                    <a:pt x="13438" y="18789"/>
                    <a:pt x="13810" y="18568"/>
                  </a:cubicBezTo>
                  <a:cubicBezTo>
                    <a:pt x="14490" y="18163"/>
                    <a:pt x="14826" y="17486"/>
                    <a:pt x="14778" y="16813"/>
                  </a:cubicBezTo>
                  <a:lnTo>
                    <a:pt x="20983" y="2472"/>
                  </a:lnTo>
                  <a:cubicBezTo>
                    <a:pt x="21390" y="1533"/>
                    <a:pt x="20855" y="479"/>
                    <a:pt x="19789" y="120"/>
                  </a:cubicBezTo>
                  <a:cubicBezTo>
                    <a:pt x="19523" y="30"/>
                    <a:pt x="19251" y="-7"/>
                    <a:pt x="18983" y="1"/>
                  </a:cubicBezTo>
                  <a:close/>
                </a:path>
              </a:pathLst>
            </a:cu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2212996" y="1509436"/>
              <a:ext cx="1305923" cy="157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89" fill="norm" stroke="1" extrusionOk="0">
                  <a:moveTo>
                    <a:pt x="18850" y="6"/>
                  </a:moveTo>
                  <a:cubicBezTo>
                    <a:pt x="18045" y="-43"/>
                    <a:pt x="17227" y="232"/>
                    <a:pt x="16690" y="802"/>
                  </a:cubicBezTo>
                  <a:lnTo>
                    <a:pt x="1388" y="17046"/>
                  </a:lnTo>
                  <a:lnTo>
                    <a:pt x="1121" y="17194"/>
                  </a:lnTo>
                  <a:cubicBezTo>
                    <a:pt x="203" y="17699"/>
                    <a:pt x="-179" y="18620"/>
                    <a:pt x="78" y="19463"/>
                  </a:cubicBezTo>
                  <a:cubicBezTo>
                    <a:pt x="161" y="19987"/>
                    <a:pt x="478" y="20487"/>
                    <a:pt x="1015" y="20840"/>
                  </a:cubicBezTo>
                  <a:cubicBezTo>
                    <a:pt x="2106" y="21557"/>
                    <a:pt x="3688" y="21399"/>
                    <a:pt x="4546" y="20488"/>
                  </a:cubicBezTo>
                  <a:lnTo>
                    <a:pt x="4839" y="20176"/>
                  </a:lnTo>
                  <a:lnTo>
                    <a:pt x="15946" y="14056"/>
                  </a:lnTo>
                  <a:cubicBezTo>
                    <a:pt x="16473" y="13766"/>
                    <a:pt x="16816" y="13337"/>
                    <a:pt x="16973" y="12867"/>
                  </a:cubicBezTo>
                  <a:cubicBezTo>
                    <a:pt x="17000" y="12814"/>
                    <a:pt x="17035" y="12766"/>
                    <a:pt x="17057" y="12711"/>
                  </a:cubicBezTo>
                  <a:lnTo>
                    <a:pt x="20936" y="3012"/>
                  </a:lnTo>
                  <a:cubicBezTo>
                    <a:pt x="20941" y="3000"/>
                    <a:pt x="20941" y="2987"/>
                    <a:pt x="20946" y="2974"/>
                  </a:cubicBezTo>
                  <a:cubicBezTo>
                    <a:pt x="21421" y="2112"/>
                    <a:pt x="21154" y="1062"/>
                    <a:pt x="20222" y="449"/>
                  </a:cubicBezTo>
                  <a:cubicBezTo>
                    <a:pt x="19812" y="181"/>
                    <a:pt x="19333" y="35"/>
                    <a:pt x="18850" y="6"/>
                  </a:cubicBezTo>
                  <a:close/>
                </a:path>
              </a:pathLst>
            </a:cu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2" name="Shape 342"/>
            <p:cNvSpPr/>
            <p:nvPr/>
          </p:nvSpPr>
          <p:spPr>
            <a:xfrm>
              <a:off x="2771618" y="546328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3" name="Shape 343"/>
            <p:cNvSpPr/>
            <p:nvPr/>
          </p:nvSpPr>
          <p:spPr>
            <a:xfrm>
              <a:off x="1497367" y="2063967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4" name="Shape 344"/>
            <p:cNvSpPr/>
            <p:nvPr/>
          </p:nvSpPr>
          <p:spPr>
            <a:xfrm>
              <a:off x="3273802" y="1568533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262162" y="2832730"/>
              <a:ext cx="171632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6" name="Shape 346"/>
            <p:cNvSpPr/>
            <p:nvPr/>
          </p:nvSpPr>
          <p:spPr>
            <a:xfrm>
              <a:off x="3774435" y="1307421"/>
              <a:ext cx="171633" cy="16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7" name="Shape 347"/>
            <p:cNvSpPr/>
            <p:nvPr/>
          </p:nvSpPr>
          <p:spPr>
            <a:xfrm rot="17214979">
              <a:off x="3346724" y="729145"/>
              <a:ext cx="290123" cy="1059461"/>
            </a:xfrm>
            <a:prstGeom prst="roundRect">
              <a:avLst>
                <a:gd name="adj" fmla="val 50000"/>
              </a:avLst>
            </a:prstGeom>
            <a:noFill/>
            <a:ln w="76200" cap="flat">
              <a:solidFill>
                <a:srgbClr val="F5D32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 flipV="1">
              <a:off x="2717132" y="1506905"/>
              <a:ext cx="1304360" cy="595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1138077" y="2262554"/>
              <a:ext cx="1409547" cy="1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50" name="Shape 350"/>
            <p:cNvSpPr/>
            <p:nvPr/>
          </p:nvSpPr>
          <p:spPr>
            <a:xfrm flipV="1">
              <a:off x="2974697" y="446840"/>
              <a:ext cx="1" cy="1390906"/>
            </a:xfrm>
            <a:prstGeom prst="line">
              <a:avLst/>
            </a:prstGeom>
            <a:noFill/>
            <a:ln w="508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137429" y="442546"/>
              <a:ext cx="2917996" cy="287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99" y="0"/>
                  </a:moveTo>
                  <a:lnTo>
                    <a:pt x="13699" y="7804"/>
                  </a:lnTo>
                  <a:lnTo>
                    <a:pt x="21600" y="7804"/>
                  </a:lnTo>
                  <a:lnTo>
                    <a:pt x="21600" y="0"/>
                  </a:lnTo>
                  <a:lnTo>
                    <a:pt x="13699" y="0"/>
                  </a:lnTo>
                  <a:close/>
                  <a:moveTo>
                    <a:pt x="0" y="13796"/>
                  </a:moveTo>
                  <a:lnTo>
                    <a:pt x="0" y="21600"/>
                  </a:lnTo>
                  <a:lnTo>
                    <a:pt x="7576" y="21600"/>
                  </a:lnTo>
                  <a:lnTo>
                    <a:pt x="7576" y="13796"/>
                  </a:lnTo>
                  <a:lnTo>
                    <a:pt x="0" y="13796"/>
                  </a:lnTo>
                  <a:close/>
                </a:path>
              </a:pathLst>
            </a:custGeom>
            <a:solidFill>
              <a:srgbClr val="C82506">
                <a:alpha val="4954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1146363" y="452274"/>
              <a:ext cx="2888812" cy="284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595"/>
                  </a:lnTo>
                  <a:lnTo>
                    <a:pt x="7900" y="13595"/>
                  </a:lnTo>
                  <a:lnTo>
                    <a:pt x="7900" y="21600"/>
                  </a:lnTo>
                  <a:lnTo>
                    <a:pt x="9980" y="21600"/>
                  </a:lnTo>
                  <a:lnTo>
                    <a:pt x="10021" y="21558"/>
                  </a:lnTo>
                  <a:lnTo>
                    <a:pt x="21591" y="21558"/>
                  </a:lnTo>
                  <a:lnTo>
                    <a:pt x="21591" y="9719"/>
                  </a:lnTo>
                  <a:lnTo>
                    <a:pt x="21600" y="9710"/>
                  </a:lnTo>
                  <a:lnTo>
                    <a:pt x="21600" y="8194"/>
                  </a:lnTo>
                  <a:lnTo>
                    <a:pt x="13510" y="8194"/>
                  </a:lnTo>
                  <a:lnTo>
                    <a:pt x="135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99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354" name="Shape 354"/>
          <p:cNvSpPr/>
          <p:nvPr/>
        </p:nvSpPr>
        <p:spPr>
          <a:xfrm>
            <a:off x="19716750" y="15489365"/>
            <a:ext cx="4457700" cy="338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584200"/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if </a:t>
            </a:r>
            <a:r>
              <a:rPr sz="3000">
                <a:solidFill>
                  <a:srgbClr val="0365C0"/>
                </a:solidFill>
                <a:latin typeface="Chalkboard"/>
                <a:ea typeface="Chalkboard"/>
                <a:cs typeface="Chalkboard"/>
                <a:sym typeface="Chalkboard"/>
              </a:rPr>
              <a:t>((x&lt;-1.5 and y&lt;-1.5) or</a:t>
            </a:r>
            <a:endParaRPr sz="3000">
              <a:solidFill>
                <a:srgbClr val="0365C0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lvl="0" defTabSz="584200"/>
            <a:r>
              <a:rPr sz="3000">
                <a:solidFill>
                  <a:srgbClr val="0365C0"/>
                </a:solidFill>
                <a:latin typeface="Chalkboard"/>
                <a:ea typeface="Chalkboard"/>
                <a:cs typeface="Chalkboard"/>
                <a:sym typeface="Chalkboard"/>
              </a:rPr>
              <a:t>    (x&gt;-1.5 and y&gt;-1.5))</a:t>
            </a:r>
            <a:endParaRPr sz="3000">
              <a:latin typeface="Chalkboard"/>
              <a:ea typeface="Chalkboard"/>
              <a:cs typeface="Chalkboard"/>
              <a:sym typeface="Chalkboard"/>
            </a:endParaRPr>
          </a:p>
          <a:p>
            <a:pPr lvl="0" defTabSz="584200"/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		</a:t>
            </a:r>
            <a:r>
              <a:rPr sz="3000">
                <a:solidFill>
                  <a:srgbClr val="0365C0"/>
                </a:solidFill>
                <a:latin typeface="Chalkboard"/>
                <a:ea typeface="Chalkboard"/>
                <a:cs typeface="Chalkboard"/>
                <a:sym typeface="Chalkboard"/>
              </a:rPr>
              <a:t>0</a:t>
            </a:r>
            <a:endParaRPr sz="3000">
              <a:solidFill>
                <a:srgbClr val="0365C0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lvl="0" defTabSz="584200"/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else if </a:t>
            </a:r>
            <a:r>
              <a:rPr sz="30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(y&lt;x-4)</a:t>
            </a:r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 </a:t>
            </a:r>
            <a:endParaRPr sz="3000">
              <a:latin typeface="Chalkboard"/>
              <a:ea typeface="Chalkboard"/>
              <a:cs typeface="Chalkboard"/>
              <a:sym typeface="Chalkboard"/>
            </a:endParaRPr>
          </a:p>
          <a:p>
            <a:pPr lvl="0" defTabSz="584200"/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		</a:t>
            </a:r>
            <a:r>
              <a:rPr sz="3000">
                <a:solidFill>
                  <a:srgbClr val="C82506"/>
                </a:solidFill>
                <a:latin typeface="Chalkboard"/>
                <a:ea typeface="Chalkboard"/>
                <a:cs typeface="Chalkboard"/>
                <a:sym typeface="Chalkboard"/>
              </a:rPr>
              <a:t>(y-x+16)/5</a:t>
            </a:r>
            <a:endParaRPr sz="3000">
              <a:solidFill>
                <a:srgbClr val="C82506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lvl="0" defTabSz="584200"/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else </a:t>
            </a:r>
            <a:endParaRPr sz="3000">
              <a:latin typeface="Chalkboard"/>
              <a:ea typeface="Chalkboard"/>
              <a:cs typeface="Chalkboard"/>
              <a:sym typeface="Chalkboard"/>
            </a:endParaRPr>
          </a:p>
          <a:p>
            <a:pPr lvl="0" defTabSz="584200"/>
            <a:r>
              <a:rPr sz="3000">
                <a:latin typeface="Chalkboard"/>
                <a:ea typeface="Chalkboard"/>
                <a:cs typeface="Chalkboard"/>
                <a:sym typeface="Chalkboard"/>
              </a:rPr>
              <a:t>		</a:t>
            </a:r>
            <a:r>
              <a:rPr sz="3000">
                <a:solidFill>
                  <a:srgbClr val="00882B"/>
                </a:solidFill>
                <a:latin typeface="Chalkboard"/>
                <a:ea typeface="Chalkboard"/>
                <a:cs typeface="Chalkboard"/>
                <a:sym typeface="Chalkboard"/>
              </a:rPr>
              <a:t>y-x</a:t>
            </a:r>
          </a:p>
        </p:txBody>
      </p:sp>
      <p:sp>
        <p:nvSpPr>
          <p:cNvPr id="355" name="Shape 355"/>
          <p:cNvSpPr/>
          <p:nvPr/>
        </p:nvSpPr>
        <p:spPr>
          <a:xfrm rot="10805891">
            <a:off x="26192894" y="20810582"/>
            <a:ext cx="667038" cy="421058"/>
          </a:xfrm>
          <a:prstGeom prst="rightArrow">
            <a:avLst>
              <a:gd name="adj1" fmla="val 32000"/>
              <a:gd name="adj2" fmla="val 85927"/>
            </a:avLst>
          </a:prstGeom>
          <a:solidFill/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22068464" y="24054557"/>
            <a:ext cx="2906294" cy="61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3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300"/>
              <a:t>Synthetic Data</a:t>
            </a:r>
          </a:p>
        </p:txBody>
      </p:sp>
      <p:sp>
        <p:nvSpPr>
          <p:cNvPr id="357" name="Shape 357"/>
          <p:cNvSpPr/>
          <p:nvPr/>
        </p:nvSpPr>
        <p:spPr>
          <a:xfrm>
            <a:off x="19552238" y="20747994"/>
            <a:ext cx="3002337" cy="130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 defTabSz="584200"/>
            <a:r>
              <a:rPr sz="2500">
                <a:latin typeface="Chalkboard"/>
                <a:ea typeface="Chalkboard"/>
                <a:cs typeface="Chalkboard"/>
                <a:sym typeface="Chalkboard"/>
              </a:rPr>
              <a:t>(x&lt;-1.5 and y&lt;-1.5) </a:t>
            </a:r>
            <a:endParaRPr sz="2500">
              <a:latin typeface="Chalkboard"/>
              <a:ea typeface="Chalkboard"/>
              <a:cs typeface="Chalkboard"/>
              <a:sym typeface="Chalkboard"/>
            </a:endParaRPr>
          </a:p>
          <a:p>
            <a:pPr lvl="0" algn="ctr" defTabSz="584200"/>
            <a:r>
              <a:rPr sz="2500">
                <a:latin typeface="Chalkboard"/>
                <a:ea typeface="Chalkboard"/>
                <a:cs typeface="Chalkboard"/>
                <a:sym typeface="Chalkboard"/>
              </a:rPr>
              <a:t>or</a:t>
            </a:r>
            <a:endParaRPr sz="2500">
              <a:latin typeface="Chalkboard"/>
              <a:ea typeface="Chalkboard"/>
              <a:cs typeface="Chalkboard"/>
              <a:sym typeface="Chalkboard"/>
            </a:endParaRPr>
          </a:p>
          <a:p>
            <a:pPr lvl="0" algn="ctr" defTabSz="584200"/>
            <a:r>
              <a:rPr sz="2500">
                <a:latin typeface="Chalkboard"/>
                <a:ea typeface="Chalkboard"/>
                <a:cs typeface="Chalkboard"/>
                <a:sym typeface="Chalkboard"/>
              </a:rPr>
              <a:t>(x&gt;-1.5 and y&gt;-1.5)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653074" y="14804590"/>
            <a:ext cx="7071592" cy="6570402"/>
            <a:chOff x="0" y="0"/>
            <a:chExt cx="7071590" cy="6570400"/>
          </a:xfrm>
        </p:grpSpPr>
        <p:sp>
          <p:nvSpPr>
            <p:cNvPr id="358" name="Shape 358"/>
            <p:cNvSpPr/>
            <p:nvPr/>
          </p:nvSpPr>
          <p:spPr>
            <a:xfrm flipV="1">
              <a:off x="3169395" y="343441"/>
              <a:ext cx="1838360" cy="13203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59" name="Shape 359"/>
            <p:cNvSpPr/>
            <p:nvPr/>
          </p:nvSpPr>
          <p:spPr>
            <a:xfrm>
              <a:off x="4884454" y="0"/>
              <a:ext cx="2187137" cy="693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2500">
                  <a:solidFill>
                    <a:srgbClr val="00882B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500">
                  <a:solidFill>
                    <a:srgbClr val="00882B"/>
                  </a:solidFill>
                </a:rPr>
                <a:t>l2: y - x</a:t>
              </a:r>
            </a:p>
          </p:txBody>
        </p:sp>
        <p:sp>
          <p:nvSpPr>
            <p:cNvPr id="360" name="Shape 360"/>
            <p:cNvSpPr/>
            <p:nvPr/>
          </p:nvSpPr>
          <p:spPr>
            <a:xfrm flipH="1">
              <a:off x="889050" y="2634577"/>
              <a:ext cx="3701039" cy="206613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 flipH="1">
              <a:off x="814551" y="2925074"/>
              <a:ext cx="864377" cy="174379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62" name="Shape 362"/>
            <p:cNvSpPr/>
            <p:nvPr/>
          </p:nvSpPr>
          <p:spPr>
            <a:xfrm>
              <a:off x="104087" y="4817491"/>
              <a:ext cx="1613594" cy="551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2700">
                  <a:solidFill>
                    <a:srgbClr val="0365C0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700">
                  <a:solidFill>
                    <a:srgbClr val="0365C0"/>
                  </a:solidFill>
                </a:rPr>
                <a:t>l1: 0</a:t>
              </a:r>
            </a:p>
          </p:txBody>
        </p:sp>
        <p:sp>
          <p:nvSpPr>
            <p:cNvPr id="363" name="Shape 363"/>
            <p:cNvSpPr/>
            <p:nvPr/>
          </p:nvSpPr>
          <p:spPr>
            <a:xfrm flipH="1">
              <a:off x="1975689" y="4134027"/>
              <a:ext cx="1650232" cy="145649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5773444"/>
              <a:ext cx="3053036" cy="796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b="1" sz="2700">
                  <a:solidFill>
                    <a:srgbClr val="C82506"/>
                  </a:solidFill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700">
                  <a:solidFill>
                    <a:srgbClr val="C82506"/>
                  </a:solidFill>
                </a:rPr>
                <a:t>l3: (y-x -16)/5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18481614" y="29598475"/>
            <a:ext cx="11468780" cy="2694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802569" indent="-358069" defTabSz="584200">
              <a:spcBef>
                <a:spcPts val="15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Manually constructed 4 piecewise affine functions 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(</a:t>
            </a:r>
            <a:r>
              <a:rPr b="1" i="1" sz="2900">
                <a:latin typeface="Helvetica Light"/>
                <a:ea typeface="Helvetica Light"/>
                <a:cs typeface="Helvetica Light"/>
                <a:sym typeface="Helvetica Light"/>
              </a:rPr>
              <a:t>f1, f2, f3, g</a:t>
            </a: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) and 3 non-linear functions (</a:t>
            </a:r>
            <a:r>
              <a:rPr b="1" i="1" sz="2900">
                <a:latin typeface="Helvetica Light"/>
                <a:ea typeface="Helvetica Light"/>
                <a:cs typeface="Helvetica Light"/>
                <a:sym typeface="Helvetica Light"/>
              </a:rPr>
              <a:t>p, q, r</a:t>
            </a: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)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802569" indent="-358069" defTabSz="584200">
              <a:spcBef>
                <a:spcPts val="15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Works well for low dimensional data sets (</a:t>
            </a:r>
            <a:r>
              <a:rPr b="1" i="1" sz="2900">
                <a:latin typeface="Helvetica Light"/>
                <a:ea typeface="Helvetica Light"/>
                <a:cs typeface="Helvetica Light"/>
                <a:sym typeface="Helvetica Light"/>
              </a:rPr>
              <a:t>f1, f2, f3</a:t>
            </a: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)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2" marL="1247069" indent="-358069" defTabSz="584200">
              <a:spcBef>
                <a:spcPts val="15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&lt; 5% test points with error &gt; 0.1 (error bound δ) for models 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learnt with 1000 points and model size 2-3 times original size </a:t>
            </a:r>
          </a:p>
        </p:txBody>
      </p:sp>
      <p:sp>
        <p:nvSpPr>
          <p:cNvPr id="367" name="Shape 367"/>
          <p:cNvSpPr/>
          <p:nvPr/>
        </p:nvSpPr>
        <p:spPr>
          <a:xfrm>
            <a:off x="32956977" y="24108494"/>
            <a:ext cx="7655323" cy="616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3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/>
            </a:pPr>
            <a:r>
              <a:rPr sz="3300"/>
              <a:t>Data from Electronic Placement Process</a:t>
            </a:r>
          </a:p>
        </p:txBody>
      </p:sp>
      <p:sp>
        <p:nvSpPr>
          <p:cNvPr id="368" name="Shape 368"/>
          <p:cNvSpPr/>
          <p:nvPr/>
        </p:nvSpPr>
        <p:spPr>
          <a:xfrm>
            <a:off x="29814391" y="29936981"/>
            <a:ext cx="11283931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Data by courtesy of A. Juloski and G. Ferrari-Trecate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Test RMSE generally smaller for MOSAIC in 3 out of 4 data sets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- validates need for our algorithm in real scenarios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Train RMSE significantly small - Useful for representing data</a:t>
            </a:r>
          </a:p>
        </p:txBody>
      </p:sp>
      <p:sp>
        <p:nvSpPr>
          <p:cNvPr id="369" name="Shape 369"/>
          <p:cNvSpPr/>
          <p:nvPr/>
        </p:nvSpPr>
        <p:spPr>
          <a:xfrm>
            <a:off x="37597348" y="24858648"/>
            <a:ext cx="5642312" cy="440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Used to compare against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existing approaches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b="1" sz="2900">
                <a:solidFill>
                  <a:srgbClr val="3F6797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MOSAIC</a:t>
            </a: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 - our tool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b="1" sz="2900">
                <a:solidFill>
                  <a:srgbClr val="C0504D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LINEAR</a:t>
            </a: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 - SVMs to learn 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guard predicate</a:t>
            </a:r>
            <a:endParaRPr sz="29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 marL="802569" indent="-358069" defTabSz="584200">
              <a:spcBef>
                <a:spcPts val="2000"/>
              </a:spcBef>
              <a:buSzPct val="75000"/>
              <a:buChar char="•"/>
            </a:pPr>
            <a:r>
              <a:rPr b="1" sz="2900">
                <a:latin typeface="Helvetica Light"/>
                <a:ea typeface="Helvetica Light"/>
                <a:cs typeface="Helvetica Light"/>
                <a:sym typeface="Helvetica Light"/>
              </a:rPr>
              <a:t>CLUSTER</a:t>
            </a: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 - Clustering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technique by Ferrari-Trecate</a:t>
            </a:r>
            <a:br>
              <a:rPr sz="290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rPr sz="2900">
                <a:latin typeface="Helvetica Light"/>
                <a:ea typeface="Helvetica Light"/>
                <a:cs typeface="Helvetica Light"/>
                <a:sym typeface="Helvetica Light"/>
              </a:rPr>
              <a:t>et al. to learn linear functions</a:t>
            </a:r>
          </a:p>
        </p:txBody>
      </p:sp>
      <p:sp>
        <p:nvSpPr>
          <p:cNvPr id="370" name="Shape 370"/>
          <p:cNvSpPr/>
          <p:nvPr/>
        </p:nvSpPr>
        <p:spPr>
          <a:xfrm>
            <a:off x="19082075" y="28946698"/>
            <a:ext cx="1007294" cy="1"/>
          </a:xfrm>
          <a:prstGeom prst="line">
            <a:avLst/>
          </a:prstGeom>
          <a:ln w="635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20189176" y="28946698"/>
            <a:ext cx="1007294" cy="1"/>
          </a:xfrm>
          <a:prstGeom prst="line">
            <a:avLst/>
          </a:prstGeom>
          <a:ln w="635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21296278" y="28919369"/>
            <a:ext cx="998967" cy="1"/>
          </a:xfrm>
          <a:prstGeom prst="line">
            <a:avLst/>
          </a:prstGeom>
          <a:ln w="635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22359053" y="28708796"/>
            <a:ext cx="998968" cy="1"/>
          </a:xfrm>
          <a:prstGeom prst="line">
            <a:avLst/>
          </a:prstGeom>
          <a:ln w="635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4" name="Shape 374"/>
          <p:cNvSpPr/>
          <p:nvPr/>
        </p:nvSpPr>
        <p:spPr>
          <a:xfrm>
            <a:off x="21104339" y="25048790"/>
            <a:ext cx="600488" cy="1"/>
          </a:xfrm>
          <a:prstGeom prst="line">
            <a:avLst/>
          </a:prstGeom>
          <a:ln w="63500">
            <a:solidFill/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5" name="Shape 375"/>
          <p:cNvSpPr/>
          <p:nvPr/>
        </p:nvSpPr>
        <p:spPr>
          <a:xfrm>
            <a:off x="21826377" y="24863370"/>
            <a:ext cx="12222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Original size</a:t>
            </a:r>
          </a:p>
        </p:txBody>
      </p:sp>
      <p:sp>
        <p:nvSpPr>
          <p:cNvPr id="376" name="Shape 376"/>
          <p:cNvSpPr/>
          <p:nvPr/>
        </p:nvSpPr>
        <p:spPr>
          <a:xfrm rot="16200000">
            <a:off x="35110104" y="9624190"/>
            <a:ext cx="795016" cy="421058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4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7" name="Shape 377"/>
          <p:cNvSpPr/>
          <p:nvPr/>
        </p:nvSpPr>
        <p:spPr>
          <a:xfrm rot="16200000">
            <a:off x="39876976" y="9725857"/>
            <a:ext cx="795015" cy="421058"/>
          </a:xfrm>
          <a:prstGeom prst="rightArrow">
            <a:avLst>
              <a:gd name="adj1" fmla="val 32000"/>
              <a:gd name="adj2" fmla="val 85927"/>
            </a:avLst>
          </a:prstGeom>
          <a:blipFill>
            <a:blip r:embed="rId4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8" name="Shape 378"/>
          <p:cNvSpPr/>
          <p:nvPr/>
        </p:nvSpPr>
        <p:spPr>
          <a:xfrm flipV="1">
            <a:off x="27862798" y="13738062"/>
            <a:ext cx="15698956" cy="1"/>
          </a:xfrm>
          <a:prstGeom prst="line">
            <a:avLst/>
          </a:prstGeom>
          <a:ln w="25400">
            <a:solidFill>
              <a:srgbClr val="4F81BD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9" name="Shape 379"/>
          <p:cNvSpPr/>
          <p:nvPr/>
        </p:nvSpPr>
        <p:spPr>
          <a:xfrm>
            <a:off x="19093467" y="11251644"/>
            <a:ext cx="8790240" cy="1"/>
          </a:xfrm>
          <a:prstGeom prst="line">
            <a:avLst/>
          </a:prstGeom>
          <a:ln w="25400">
            <a:solidFill>
              <a:srgbClr val="4F81BD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80" name="Shape 380"/>
          <p:cNvSpPr/>
          <p:nvPr/>
        </p:nvSpPr>
        <p:spPr>
          <a:xfrm flipV="1">
            <a:off x="27867346" y="11215602"/>
            <a:ext cx="1" cy="2484121"/>
          </a:xfrm>
          <a:prstGeom prst="line">
            <a:avLst/>
          </a:prstGeom>
          <a:ln w="25400">
            <a:solidFill>
              <a:srgbClr val="4F81BD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  <p:bldP build="whole" bldLvl="1" animBg="1" rev="0" advAuto="0" spid="9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