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32918400" cy="21945600"/>
  <p:notesSz cx="6858000" cy="9144000"/>
  <p:defaultTextStyle>
    <a:defPPr>
      <a:defRPr lang="en-US"/>
    </a:defPPr>
    <a:lvl1pPr marL="0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1pPr>
    <a:lvl2pPr marL="1567510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2pPr>
    <a:lvl3pPr marL="3135020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3pPr>
    <a:lvl4pPr marL="470253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4pPr>
    <a:lvl5pPr marL="627004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5pPr>
    <a:lvl6pPr marL="783755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6pPr>
    <a:lvl7pPr marL="940506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7pPr>
    <a:lvl8pPr marL="10972571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8pPr>
    <a:lvl9pPr marL="12540082" algn="l" defTabSz="3135020" rtl="0" eaLnBrk="1" latinLnBrk="0" hangingPunct="1">
      <a:defRPr sz="6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6912">
          <p15:clr>
            <a:srgbClr val="A4A3A4"/>
          </p15:clr>
        </p15:guide>
        <p15:guide id="2" pos="10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7381" autoAdjust="0"/>
  </p:normalViewPr>
  <p:slideViewPr>
    <p:cSldViewPr>
      <p:cViewPr>
        <p:scale>
          <a:sx n="30" d="100"/>
          <a:sy n="30" d="100"/>
        </p:scale>
        <p:origin x="-850" y="-101"/>
      </p:cViewPr>
      <p:guideLst>
        <p:guide orient="horz" pos="6912"/>
        <p:guide pos="103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223D8-BDB1-48A9-A61B-E77CB7955771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EAB6C-17EA-4675-8E61-1FA4B70C0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04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EAB6C-17EA-4675-8E61-1FA4B70C0C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3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6817362"/>
            <a:ext cx="27980640" cy="47040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12435840"/>
            <a:ext cx="23042880" cy="56083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675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35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702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27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837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405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972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540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0614-D62B-45DD-8EA8-3C26C8F7AD56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8310-B363-4460-84B4-7E54087CB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6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0614-D62B-45DD-8EA8-3C26C8F7AD56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8310-B363-4460-84B4-7E54087CB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46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919310" y="2814321"/>
            <a:ext cx="26660477" cy="599186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26459" y="2814321"/>
            <a:ext cx="79444213" cy="59918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0614-D62B-45DD-8EA8-3C26C8F7AD56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8310-B363-4460-84B4-7E54087CB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745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0614-D62B-45DD-8EA8-3C26C8F7AD56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8310-B363-4460-84B4-7E54087CB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6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14102082"/>
            <a:ext cx="27980640" cy="4358640"/>
          </a:xfrm>
        </p:spPr>
        <p:txBody>
          <a:bodyPr anchor="t"/>
          <a:lstStyle>
            <a:lvl1pPr algn="l">
              <a:defRPr sz="13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9301483"/>
            <a:ext cx="27980640" cy="4800598"/>
          </a:xfrm>
        </p:spPr>
        <p:txBody>
          <a:bodyPr anchor="b"/>
          <a:lstStyle>
            <a:lvl1pPr marL="0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1pPr>
            <a:lvl2pPr marL="1567510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2pPr>
            <a:lvl3pPr marL="3135020" indent="0">
              <a:buNone/>
              <a:defRPr sz="5500">
                <a:solidFill>
                  <a:schemeClr val="tx1">
                    <a:tint val="75000"/>
                  </a:schemeClr>
                </a:solidFill>
              </a:defRPr>
            </a:lvl3pPr>
            <a:lvl4pPr marL="470253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4pPr>
            <a:lvl5pPr marL="627004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5pPr>
            <a:lvl6pPr marL="783755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940506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1097257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12540082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0614-D62B-45DD-8EA8-3C26C8F7AD56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8310-B363-4460-84B4-7E54087CB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01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26457" y="16388081"/>
            <a:ext cx="53052343" cy="46344842"/>
          </a:xfrm>
        </p:spPr>
        <p:txBody>
          <a:bodyPr/>
          <a:lstStyle>
            <a:lvl1pPr>
              <a:defRPr sz="9600"/>
            </a:lvl1pPr>
            <a:lvl2pPr>
              <a:defRPr sz="8200"/>
            </a:lvl2pPr>
            <a:lvl3pPr>
              <a:defRPr sz="69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27442" y="16388081"/>
            <a:ext cx="53052347" cy="46344842"/>
          </a:xfrm>
        </p:spPr>
        <p:txBody>
          <a:bodyPr/>
          <a:lstStyle>
            <a:lvl1pPr>
              <a:defRPr sz="9600"/>
            </a:lvl1pPr>
            <a:lvl2pPr>
              <a:defRPr sz="8200"/>
            </a:lvl2pPr>
            <a:lvl3pPr>
              <a:defRPr sz="69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0614-D62B-45DD-8EA8-3C26C8F7AD56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8310-B363-4460-84B4-7E54087CB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02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878842"/>
            <a:ext cx="29626560" cy="3657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4912362"/>
            <a:ext cx="14544677" cy="2047238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67510" indent="0">
              <a:buNone/>
              <a:defRPr sz="6900" b="1"/>
            </a:lvl2pPr>
            <a:lvl3pPr marL="3135020" indent="0">
              <a:buNone/>
              <a:defRPr sz="6200" b="1"/>
            </a:lvl3pPr>
            <a:lvl4pPr marL="4702531" indent="0">
              <a:buNone/>
              <a:defRPr sz="5500" b="1"/>
            </a:lvl4pPr>
            <a:lvl5pPr marL="6270041" indent="0">
              <a:buNone/>
              <a:defRPr sz="5500" b="1"/>
            </a:lvl5pPr>
            <a:lvl6pPr marL="7837551" indent="0">
              <a:buNone/>
              <a:defRPr sz="5500" b="1"/>
            </a:lvl6pPr>
            <a:lvl7pPr marL="9405061" indent="0">
              <a:buNone/>
              <a:defRPr sz="5500" b="1"/>
            </a:lvl7pPr>
            <a:lvl8pPr marL="10972571" indent="0">
              <a:buNone/>
              <a:defRPr sz="5500" b="1"/>
            </a:lvl8pPr>
            <a:lvl9pPr marL="12540082" indent="0">
              <a:buNone/>
              <a:defRPr sz="5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6959600"/>
            <a:ext cx="14544677" cy="12644122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2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4912362"/>
            <a:ext cx="14550390" cy="2047238"/>
          </a:xfrm>
        </p:spPr>
        <p:txBody>
          <a:bodyPr anchor="b"/>
          <a:lstStyle>
            <a:lvl1pPr marL="0" indent="0">
              <a:buNone/>
              <a:defRPr sz="8200" b="1"/>
            </a:lvl1pPr>
            <a:lvl2pPr marL="1567510" indent="0">
              <a:buNone/>
              <a:defRPr sz="6900" b="1"/>
            </a:lvl2pPr>
            <a:lvl3pPr marL="3135020" indent="0">
              <a:buNone/>
              <a:defRPr sz="6200" b="1"/>
            </a:lvl3pPr>
            <a:lvl4pPr marL="4702531" indent="0">
              <a:buNone/>
              <a:defRPr sz="5500" b="1"/>
            </a:lvl4pPr>
            <a:lvl5pPr marL="6270041" indent="0">
              <a:buNone/>
              <a:defRPr sz="5500" b="1"/>
            </a:lvl5pPr>
            <a:lvl6pPr marL="7837551" indent="0">
              <a:buNone/>
              <a:defRPr sz="5500" b="1"/>
            </a:lvl6pPr>
            <a:lvl7pPr marL="9405061" indent="0">
              <a:buNone/>
              <a:defRPr sz="5500" b="1"/>
            </a:lvl7pPr>
            <a:lvl8pPr marL="10972571" indent="0">
              <a:buNone/>
              <a:defRPr sz="5500" b="1"/>
            </a:lvl8pPr>
            <a:lvl9pPr marL="12540082" indent="0">
              <a:buNone/>
              <a:defRPr sz="5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6959600"/>
            <a:ext cx="14550390" cy="12644122"/>
          </a:xfrm>
        </p:spPr>
        <p:txBody>
          <a:bodyPr/>
          <a:lstStyle>
            <a:lvl1pPr>
              <a:defRPr sz="8200"/>
            </a:lvl1pPr>
            <a:lvl2pPr>
              <a:defRPr sz="6900"/>
            </a:lvl2pPr>
            <a:lvl3pPr>
              <a:defRPr sz="6200"/>
            </a:lvl3pPr>
            <a:lvl4pPr>
              <a:defRPr sz="5500"/>
            </a:lvl4pPr>
            <a:lvl5pPr>
              <a:defRPr sz="5500"/>
            </a:lvl5pPr>
            <a:lvl6pPr>
              <a:defRPr sz="5500"/>
            </a:lvl6pPr>
            <a:lvl7pPr>
              <a:defRPr sz="5500"/>
            </a:lvl7pPr>
            <a:lvl8pPr>
              <a:defRPr sz="5500"/>
            </a:lvl8pPr>
            <a:lvl9pPr>
              <a:defRPr sz="5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0614-D62B-45DD-8EA8-3C26C8F7AD56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8310-B363-4460-84B4-7E54087CB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763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0614-D62B-45DD-8EA8-3C26C8F7AD56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8310-B363-4460-84B4-7E54087CB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154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0614-D62B-45DD-8EA8-3C26C8F7AD56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8310-B363-4460-84B4-7E54087CB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63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2" y="873760"/>
            <a:ext cx="10829927" cy="3718560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873761"/>
            <a:ext cx="18402300" cy="18729962"/>
          </a:xfrm>
        </p:spPr>
        <p:txBody>
          <a:bodyPr/>
          <a:lstStyle>
            <a:lvl1pPr>
              <a:defRPr sz="11000"/>
            </a:lvl1pPr>
            <a:lvl2pPr>
              <a:defRPr sz="9600"/>
            </a:lvl2pPr>
            <a:lvl3pPr>
              <a:defRPr sz="82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2" y="4592321"/>
            <a:ext cx="10829927" cy="15011402"/>
          </a:xfrm>
        </p:spPr>
        <p:txBody>
          <a:bodyPr/>
          <a:lstStyle>
            <a:lvl1pPr marL="0" indent="0">
              <a:buNone/>
              <a:defRPr sz="4800"/>
            </a:lvl1pPr>
            <a:lvl2pPr marL="1567510" indent="0">
              <a:buNone/>
              <a:defRPr sz="4100"/>
            </a:lvl2pPr>
            <a:lvl3pPr marL="3135020" indent="0">
              <a:buNone/>
              <a:defRPr sz="3400"/>
            </a:lvl3pPr>
            <a:lvl4pPr marL="4702531" indent="0">
              <a:buNone/>
              <a:defRPr sz="3100"/>
            </a:lvl4pPr>
            <a:lvl5pPr marL="6270041" indent="0">
              <a:buNone/>
              <a:defRPr sz="3100"/>
            </a:lvl5pPr>
            <a:lvl6pPr marL="7837551" indent="0">
              <a:buNone/>
              <a:defRPr sz="3100"/>
            </a:lvl6pPr>
            <a:lvl7pPr marL="9405061" indent="0">
              <a:buNone/>
              <a:defRPr sz="3100"/>
            </a:lvl7pPr>
            <a:lvl8pPr marL="10972571" indent="0">
              <a:buNone/>
              <a:defRPr sz="3100"/>
            </a:lvl8pPr>
            <a:lvl9pPr marL="12540082" indent="0">
              <a:buNone/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0614-D62B-45DD-8EA8-3C26C8F7AD56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8310-B363-4460-84B4-7E54087CB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5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15361920"/>
            <a:ext cx="19751040" cy="1813562"/>
          </a:xfrm>
        </p:spPr>
        <p:txBody>
          <a:bodyPr anchor="b"/>
          <a:lstStyle>
            <a:lvl1pPr algn="l">
              <a:defRPr sz="6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1960880"/>
            <a:ext cx="19751040" cy="13167360"/>
          </a:xfrm>
        </p:spPr>
        <p:txBody>
          <a:bodyPr/>
          <a:lstStyle>
            <a:lvl1pPr marL="0" indent="0">
              <a:buNone/>
              <a:defRPr sz="11000"/>
            </a:lvl1pPr>
            <a:lvl2pPr marL="1567510" indent="0">
              <a:buNone/>
              <a:defRPr sz="9600"/>
            </a:lvl2pPr>
            <a:lvl3pPr marL="3135020" indent="0">
              <a:buNone/>
              <a:defRPr sz="8200"/>
            </a:lvl3pPr>
            <a:lvl4pPr marL="4702531" indent="0">
              <a:buNone/>
              <a:defRPr sz="6900"/>
            </a:lvl4pPr>
            <a:lvl5pPr marL="6270041" indent="0">
              <a:buNone/>
              <a:defRPr sz="6900"/>
            </a:lvl5pPr>
            <a:lvl6pPr marL="7837551" indent="0">
              <a:buNone/>
              <a:defRPr sz="6900"/>
            </a:lvl6pPr>
            <a:lvl7pPr marL="9405061" indent="0">
              <a:buNone/>
              <a:defRPr sz="6900"/>
            </a:lvl7pPr>
            <a:lvl8pPr marL="10972571" indent="0">
              <a:buNone/>
              <a:defRPr sz="6900"/>
            </a:lvl8pPr>
            <a:lvl9pPr marL="12540082" indent="0">
              <a:buNone/>
              <a:defRPr sz="6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17175482"/>
            <a:ext cx="19751040" cy="2575558"/>
          </a:xfrm>
        </p:spPr>
        <p:txBody>
          <a:bodyPr/>
          <a:lstStyle>
            <a:lvl1pPr marL="0" indent="0">
              <a:buNone/>
              <a:defRPr sz="4800"/>
            </a:lvl1pPr>
            <a:lvl2pPr marL="1567510" indent="0">
              <a:buNone/>
              <a:defRPr sz="4100"/>
            </a:lvl2pPr>
            <a:lvl3pPr marL="3135020" indent="0">
              <a:buNone/>
              <a:defRPr sz="3400"/>
            </a:lvl3pPr>
            <a:lvl4pPr marL="4702531" indent="0">
              <a:buNone/>
              <a:defRPr sz="3100"/>
            </a:lvl4pPr>
            <a:lvl5pPr marL="6270041" indent="0">
              <a:buNone/>
              <a:defRPr sz="3100"/>
            </a:lvl5pPr>
            <a:lvl6pPr marL="7837551" indent="0">
              <a:buNone/>
              <a:defRPr sz="3100"/>
            </a:lvl6pPr>
            <a:lvl7pPr marL="9405061" indent="0">
              <a:buNone/>
              <a:defRPr sz="3100"/>
            </a:lvl7pPr>
            <a:lvl8pPr marL="10972571" indent="0">
              <a:buNone/>
              <a:defRPr sz="3100"/>
            </a:lvl8pPr>
            <a:lvl9pPr marL="12540082" indent="0">
              <a:buNone/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60614-D62B-45DD-8EA8-3C26C8F7AD56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A8310-B363-4460-84B4-7E54087CB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27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45920" y="878842"/>
            <a:ext cx="29626560" cy="3657600"/>
          </a:xfrm>
          <a:prstGeom prst="rect">
            <a:avLst/>
          </a:prstGeom>
        </p:spPr>
        <p:txBody>
          <a:bodyPr vert="horz" lIns="313502" tIns="156751" rIns="313502" bIns="15675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5120641"/>
            <a:ext cx="29626560" cy="14483082"/>
          </a:xfrm>
          <a:prstGeom prst="rect">
            <a:avLst/>
          </a:prstGeom>
        </p:spPr>
        <p:txBody>
          <a:bodyPr vert="horz" lIns="313502" tIns="156751" rIns="313502" bIns="15675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5920" y="20340322"/>
            <a:ext cx="7680960" cy="1168400"/>
          </a:xfrm>
          <a:prstGeom prst="rect">
            <a:avLst/>
          </a:prstGeom>
        </p:spPr>
        <p:txBody>
          <a:bodyPr vert="horz" lIns="313502" tIns="156751" rIns="313502" bIns="156751" rtlCol="0" anchor="ctr"/>
          <a:lstStyle>
            <a:lvl1pPr algn="l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60614-D62B-45DD-8EA8-3C26C8F7AD56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120" y="20340322"/>
            <a:ext cx="10424160" cy="1168400"/>
          </a:xfrm>
          <a:prstGeom prst="rect">
            <a:avLst/>
          </a:prstGeom>
        </p:spPr>
        <p:txBody>
          <a:bodyPr vert="horz" lIns="313502" tIns="156751" rIns="313502" bIns="156751" rtlCol="0" anchor="ctr"/>
          <a:lstStyle>
            <a:lvl1pPr algn="ct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520" y="20340322"/>
            <a:ext cx="7680960" cy="1168400"/>
          </a:xfrm>
          <a:prstGeom prst="rect">
            <a:avLst/>
          </a:prstGeom>
        </p:spPr>
        <p:txBody>
          <a:bodyPr vert="horz" lIns="313502" tIns="156751" rIns="313502" bIns="156751" rtlCol="0" anchor="ctr"/>
          <a:lstStyle>
            <a:lvl1pPr algn="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A8310-B363-4460-84B4-7E54087CB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3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135020" rtl="0" eaLnBrk="1" latinLnBrk="0" hangingPunct="1">
        <a:spcBef>
          <a:spcPct val="0"/>
        </a:spcBef>
        <a:buNone/>
        <a:defRPr sz="15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75633" indent="-1175633" algn="l" defTabSz="3135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47204" indent="-979694" algn="l" defTabSz="3135020" rtl="0" eaLnBrk="1" latinLnBrk="0" hangingPunct="1">
        <a:spcBef>
          <a:spcPct val="20000"/>
        </a:spcBef>
        <a:buFont typeface="Arial" panose="020B0604020202020204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2pPr>
      <a:lvl3pPr marL="3918776" indent="-783755" algn="l" defTabSz="3135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286" indent="-783755" algn="l" defTabSz="3135020" rtl="0" eaLnBrk="1" latinLnBrk="0" hangingPunct="1">
        <a:spcBef>
          <a:spcPct val="20000"/>
        </a:spcBef>
        <a:buFont typeface="Arial" panose="020B0604020202020204" pitchFamily="34" charset="0"/>
        <a:buChar char="–"/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7053796" indent="-783755" algn="l" defTabSz="3135020" rtl="0" eaLnBrk="1" latinLnBrk="0" hangingPunct="1">
        <a:spcBef>
          <a:spcPct val="20000"/>
        </a:spcBef>
        <a:buFont typeface="Arial" panose="020B0604020202020204" pitchFamily="34" charset="0"/>
        <a:buChar char="»"/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621306" indent="-783755" algn="l" defTabSz="3135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8816" indent="-783755" algn="l" defTabSz="3135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1756327" indent="-783755" algn="l" defTabSz="3135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323837" indent="-783755" algn="l" defTabSz="3135020" rtl="0" eaLnBrk="1" latinLnBrk="0" hangingPunct="1">
        <a:spcBef>
          <a:spcPct val="20000"/>
        </a:spcBef>
        <a:buFont typeface="Arial" panose="020B0604020202020204" pitchFamily="34" charset="0"/>
        <a:buChar char="•"/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1pPr>
      <a:lvl2pPr marL="1567510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2pPr>
      <a:lvl3pPr marL="3135020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3pPr>
      <a:lvl4pPr marL="470253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4pPr>
      <a:lvl5pPr marL="627004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5pPr>
      <a:lvl6pPr marL="783755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6pPr>
      <a:lvl7pPr marL="940506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571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0082" algn="l" defTabSz="3135020" rtl="0" eaLnBrk="1" latinLnBrk="0" hangingPunct="1">
        <a:defRPr sz="6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1"/>
          <p:cNvSpPr txBox="1">
            <a:spLocks noChangeArrowheads="1"/>
          </p:cNvSpPr>
          <p:nvPr/>
        </p:nvSpPr>
        <p:spPr bwMode="auto">
          <a:xfrm>
            <a:off x="-33157" y="3099220"/>
            <a:ext cx="32918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8000" b="1" dirty="0">
                <a:latin typeface="Cambria" panose="02040503050406030204" pitchFamily="18" charset="0"/>
              </a:rPr>
              <a:t>Integrated Emergency Cyber Physical Human Systems</a:t>
            </a:r>
            <a:endParaRPr lang="en-US" altLang="en-US" sz="8000" dirty="0">
              <a:solidFill>
                <a:srgbClr val="052754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2" descr="C:\Users\cichell2.UOFI\Desktop\Medical_h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99" y="1"/>
            <a:ext cx="21747633" cy="326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" name="TextBox 131"/>
          <p:cNvSpPr txBox="1"/>
          <p:nvPr/>
        </p:nvSpPr>
        <p:spPr>
          <a:xfrm>
            <a:off x="7543799" y="1"/>
            <a:ext cx="2090231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 dirty="0" smtClean="0">
                <a:solidFill>
                  <a:schemeClr val="bg1"/>
                </a:solidFill>
              </a:rPr>
              <a:t> Department of Computer Science, University of Illinois</a:t>
            </a:r>
            <a:endParaRPr lang="en-US" sz="7000" b="1" dirty="0">
              <a:solidFill>
                <a:schemeClr val="bg1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7744437" y="1033089"/>
            <a:ext cx="203925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 dirty="0" smtClean="0">
                <a:solidFill>
                  <a:schemeClr val="bg1"/>
                </a:solidFill>
              </a:rPr>
              <a:t>Intensive Care Unit, Carle Foundation Hospital</a:t>
            </a:r>
            <a:endParaRPr lang="en-US" sz="70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0"/>
            <a:ext cx="2534061" cy="3263190"/>
          </a:xfrm>
          <a:prstGeom prst="rect">
            <a:avLst/>
          </a:prstGeom>
        </p:spPr>
      </p:pic>
      <p:sp>
        <p:nvSpPr>
          <p:cNvPr id="76" name="Rectangle 49"/>
          <p:cNvSpPr>
            <a:spLocks noChangeArrowheads="1"/>
          </p:cNvSpPr>
          <p:nvPr/>
        </p:nvSpPr>
        <p:spPr bwMode="auto">
          <a:xfrm>
            <a:off x="-1" y="4419600"/>
            <a:ext cx="10744201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lIns="360000" tIns="360000" rIns="274320" bIns="360000"/>
          <a:lstStyle/>
          <a:p>
            <a:pPr algn="ctr">
              <a:spcBef>
                <a:spcPct val="50000"/>
              </a:spcBef>
              <a:defRPr/>
            </a:pPr>
            <a:r>
              <a:rPr lang="en-GB" sz="4000" b="1" dirty="0" smtClean="0">
                <a:solidFill>
                  <a:srgbClr val="CC3300"/>
                </a:solidFill>
                <a:latin typeface="Arial Black" panose="020B0A04020102020204" pitchFamily="34" charset="0"/>
                <a:ea typeface="ＭＳ Ｐゴシック" charset="-128"/>
                <a:cs typeface="Calibri" pitchFamily="34" charset="0"/>
              </a:rPr>
              <a:t>Abstract</a:t>
            </a:r>
          </a:p>
          <a:p>
            <a:pPr algn="just"/>
            <a:endParaRPr lang="en-US" sz="2800" dirty="0" smtClean="0"/>
          </a:p>
          <a:p>
            <a:pPr algn="just"/>
            <a:r>
              <a:rPr lang="en-US" sz="2400" dirty="0" smtClean="0"/>
              <a:t>Researchers </a:t>
            </a:r>
            <a:r>
              <a:rPr lang="en-US" sz="2400" dirty="0" smtClean="0"/>
              <a:t>from the University of Illinois at Urbana-Champaign in collaboration with </a:t>
            </a:r>
            <a:r>
              <a:rPr lang="en-US" sz="2400" dirty="0" smtClean="0"/>
              <a:t>physicians and nurses from Intensive Care Unit, </a:t>
            </a:r>
            <a:r>
              <a:rPr lang="en-US" sz="2400" dirty="0" smtClean="0"/>
              <a:t>Carle </a:t>
            </a:r>
            <a:r>
              <a:rPr lang="en-US" sz="2400" dirty="0" smtClean="0"/>
              <a:t>Foundation Hospital are developing </a:t>
            </a:r>
            <a:r>
              <a:rPr lang="en-US" sz="2400" b="1" dirty="0" smtClean="0"/>
              <a:t>a new initiative on engineering next generation of medical systems</a:t>
            </a:r>
            <a:r>
              <a:rPr lang="en-US" sz="2400" dirty="0" smtClean="0"/>
              <a:t>. This project is part of the initiative and focuses on exploring the efficient and safe operation of integrated</a:t>
            </a:r>
            <a:r>
              <a:rPr lang="en-US" sz="2400" b="1" dirty="0" smtClean="0"/>
              <a:t> Emergency Cyber Physical Human </a:t>
            </a:r>
            <a:r>
              <a:rPr lang="en-US" sz="2400" dirty="0"/>
              <a:t>(ECPH)</a:t>
            </a:r>
            <a:r>
              <a:rPr lang="en-US" sz="2400" b="1" dirty="0"/>
              <a:t> </a:t>
            </a:r>
            <a:r>
              <a:rPr lang="en-US" sz="2400" dirty="0" smtClean="0"/>
              <a:t>systems</a:t>
            </a:r>
            <a:r>
              <a:rPr lang="en-US" sz="2400" b="1" dirty="0" smtClean="0"/>
              <a:t> </a:t>
            </a:r>
            <a:r>
              <a:rPr lang="en-US" sz="2400" dirty="0" smtClean="0"/>
              <a:t>in emergency scenarios from the Intensive Care Unit (ICU) environment.</a:t>
            </a:r>
          </a:p>
          <a:p>
            <a:pPr algn="just"/>
            <a:r>
              <a:rPr lang="en-US" sz="2400" dirty="0" smtClean="0"/>
              <a:t> </a:t>
            </a:r>
          </a:p>
          <a:p>
            <a:pPr algn="just"/>
            <a:r>
              <a:rPr lang="en-US" sz="2400" dirty="0" smtClean="0"/>
              <a:t>This project advances </a:t>
            </a:r>
            <a:r>
              <a:rPr lang="en-US" sz="2400" dirty="0"/>
              <a:t>the science, technology, and engineering for a class of cyber-physical systems; namely, team emergency response systems, defined as those involving a small team of humans, who collaborate with engineered artifacts (e.g., sensors) and computing devices in </a:t>
            </a:r>
            <a:r>
              <a:rPr lang="en-US" sz="2400" dirty="0" smtClean="0"/>
              <a:t>life-critical, </a:t>
            </a:r>
            <a:r>
              <a:rPr lang="en-US" sz="2400" dirty="0"/>
              <a:t>fast-changing environments, to avert imminent loss of life or property</a:t>
            </a:r>
            <a:r>
              <a:rPr lang="en-US" sz="2400" dirty="0" smtClean="0"/>
              <a:t>.</a:t>
            </a:r>
          </a:p>
          <a:p>
            <a:pPr algn="just"/>
            <a:endParaRPr lang="en-US" sz="2400" dirty="0">
              <a:latin typeface="Calibri" pitchFamily="34" charset="0"/>
              <a:ea typeface="ＭＳ Ｐゴシック" charset="-128"/>
              <a:cs typeface="Calibri" pitchFamily="34" charset="0"/>
            </a:endParaRPr>
          </a:p>
          <a:p>
            <a:pPr algn="just"/>
            <a:endParaRPr lang="en-US" sz="2400" dirty="0"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77" name="Rectangle 49"/>
          <p:cNvSpPr>
            <a:spLocks noChangeArrowheads="1"/>
          </p:cNvSpPr>
          <p:nvPr/>
        </p:nvSpPr>
        <p:spPr bwMode="auto">
          <a:xfrm>
            <a:off x="-1" y="10698537"/>
            <a:ext cx="1068364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lIns="360000" tIns="360000" rIns="274320" bIns="360000"/>
          <a:lstStyle/>
          <a:p>
            <a:pPr algn="ctr" defTabSz="914400">
              <a:spcBef>
                <a:spcPct val="50000"/>
              </a:spcBef>
              <a:defRPr/>
            </a:pPr>
            <a:r>
              <a:rPr lang="en-GB" sz="4000" b="1" dirty="0" smtClean="0">
                <a:solidFill>
                  <a:srgbClr val="CC3300"/>
                </a:solidFill>
                <a:latin typeface="Arial Black" panose="020B0A04020102020204" pitchFamily="34" charset="0"/>
                <a:ea typeface="ＭＳ Ｐゴシック" charset="-128"/>
                <a:cs typeface="Calibri" pitchFamily="34" charset="0"/>
              </a:rPr>
              <a:t>Requirements</a:t>
            </a:r>
            <a:endParaRPr lang="en-US" sz="2800" dirty="0"/>
          </a:p>
          <a:p>
            <a:pPr algn="just">
              <a:defRPr/>
            </a:pPr>
            <a:endParaRPr lang="en-US" sz="2400" b="1" i="1" dirty="0" smtClean="0"/>
          </a:p>
          <a:p>
            <a:pPr algn="just">
              <a:defRPr/>
            </a:pPr>
            <a:r>
              <a:rPr lang="en-US" sz="2400" b="1" i="1" dirty="0" smtClean="0"/>
              <a:t>Requirement </a:t>
            </a:r>
            <a:r>
              <a:rPr lang="en-US" sz="2400" b="1" i="1" dirty="0"/>
              <a:t>1: Integrity under fast-changing conditions. 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ICU </a:t>
            </a:r>
            <a:r>
              <a:rPr lang="en-US" sz="2400" dirty="0" smtClean="0"/>
              <a:t>patents’ condition deteriorate </a:t>
            </a: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New initially-overlooked internal injuries uncovered</a:t>
            </a:r>
          </a:p>
          <a:p>
            <a:pPr algn="just">
              <a:defRPr/>
            </a:pPr>
            <a:endParaRPr lang="en-US" sz="2400" dirty="0"/>
          </a:p>
          <a:p>
            <a:pPr>
              <a:defRPr/>
            </a:pPr>
            <a:r>
              <a:rPr lang="en-US" sz="2400" b="1" i="1" dirty="0"/>
              <a:t>Requirement 2: Integrity in the face of errors, uncertainty and failures. </a:t>
            </a:r>
            <a:endParaRPr lang="en-US" sz="2400" b="1" i="1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Errors and uncertainty will arise in </a:t>
            </a:r>
            <a:r>
              <a:rPr lang="en-US" sz="2400" dirty="0"/>
              <a:t>data </a:t>
            </a:r>
            <a:r>
              <a:rPr lang="en-US" sz="2400" dirty="0" smtClean="0"/>
              <a:t>measurements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F</a:t>
            </a:r>
            <a:r>
              <a:rPr lang="en-US" sz="2400" dirty="0" smtClean="0"/>
              <a:t>ailures </a:t>
            </a:r>
            <a:r>
              <a:rPr lang="en-US" sz="2400" dirty="0"/>
              <a:t>will arise </a:t>
            </a:r>
            <a:r>
              <a:rPr lang="en-US" sz="2400" dirty="0" smtClean="0"/>
              <a:t>in tools </a:t>
            </a:r>
            <a:r>
              <a:rPr lang="en-US" sz="2400" dirty="0"/>
              <a:t>t</a:t>
            </a:r>
            <a:r>
              <a:rPr lang="en-US" sz="2400" dirty="0" smtClean="0"/>
              <a:t>o complete mission. </a:t>
            </a:r>
            <a:endParaRPr lang="en-US" sz="2400" dirty="0"/>
          </a:p>
          <a:p>
            <a:pPr marL="914400" lvl="1" indent="-457200">
              <a:buFont typeface="Arial" pitchFamily="34" charset="0"/>
              <a:buChar char="•"/>
            </a:pPr>
            <a:endParaRPr lang="en-US" sz="2800" dirty="0" smtClean="0">
              <a:latin typeface="+mj-lt"/>
            </a:endParaRPr>
          </a:p>
          <a:p>
            <a:r>
              <a:rPr lang="en-US" sz="2800" b="1" dirty="0" smtClean="0">
                <a:latin typeface="+mj-lt"/>
              </a:rPr>
              <a:t> </a:t>
            </a:r>
            <a:endParaRPr lang="en-US" sz="2800" dirty="0" smtClean="0">
              <a:latin typeface="+mj-lt"/>
            </a:endParaRPr>
          </a:p>
        </p:txBody>
      </p:sp>
      <p:sp>
        <p:nvSpPr>
          <p:cNvPr id="82" name="TextBox 91"/>
          <p:cNvSpPr txBox="1">
            <a:spLocks noChangeArrowheads="1"/>
          </p:cNvSpPr>
          <p:nvPr/>
        </p:nvSpPr>
        <p:spPr bwMode="auto">
          <a:xfrm>
            <a:off x="-172857" y="2202639"/>
            <a:ext cx="3319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2800" dirty="0" smtClean="0"/>
              <a:t>Lui Sha</a:t>
            </a:r>
            <a:r>
              <a:rPr lang="en-US" sz="2800" dirty="0"/>
              <a:t> </a:t>
            </a:r>
            <a:r>
              <a:rPr lang="en-US" sz="2800" dirty="0" smtClean="0"/>
              <a:t>and Tarek Adel, CS UIUC; Richard Berlin, MD, and Karen White, MD, Carle Foundation Hospital </a:t>
            </a:r>
            <a:endParaRPr lang="en-US" sz="2800" dirty="0"/>
          </a:p>
        </p:txBody>
      </p:sp>
      <p:sp>
        <p:nvSpPr>
          <p:cNvPr id="89" name="Rectangle 49"/>
          <p:cNvSpPr>
            <a:spLocks noChangeArrowheads="1"/>
          </p:cNvSpPr>
          <p:nvPr/>
        </p:nvSpPr>
        <p:spPr bwMode="auto">
          <a:xfrm>
            <a:off x="60557" y="15468600"/>
            <a:ext cx="10683643" cy="6580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lIns="360000" tIns="360000" rIns="274320" bIns="360000"/>
          <a:lstStyle/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CC3300"/>
                </a:solidFill>
                <a:latin typeface="Arial Black" panose="020B0A04020102020204" pitchFamily="34" charset="0"/>
                <a:ea typeface="ＭＳ Ｐゴシック" charset="-128"/>
                <a:cs typeface="Calibri" pitchFamily="34" charset="0"/>
              </a:rPr>
              <a:t>Challenges</a:t>
            </a:r>
          </a:p>
          <a:p>
            <a:pPr lvl="0"/>
            <a:endParaRPr lang="en-US" sz="2400" dirty="0" smtClean="0"/>
          </a:p>
          <a:p>
            <a:pPr>
              <a:spcBef>
                <a:spcPct val="50000"/>
              </a:spcBef>
              <a:defRPr/>
            </a:pPr>
            <a:endParaRPr lang="en-US" sz="2800" dirty="0"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142" name="TextBox 91"/>
          <p:cNvSpPr txBox="1">
            <a:spLocks noChangeArrowheads="1"/>
          </p:cNvSpPr>
          <p:nvPr/>
        </p:nvSpPr>
        <p:spPr bwMode="auto">
          <a:xfrm>
            <a:off x="101600" y="2712507"/>
            <a:ext cx="33197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2800" dirty="0" smtClean="0"/>
              <a:t>Poliang Wu and </a:t>
            </a:r>
            <a:r>
              <a:rPr lang="en-US" sz="2800" dirty="0" err="1" smtClean="0"/>
              <a:t>Yunlong</a:t>
            </a:r>
            <a:r>
              <a:rPr lang="en-US" sz="2800" dirty="0" smtClean="0"/>
              <a:t>  </a:t>
            </a:r>
            <a:r>
              <a:rPr lang="en-US" sz="2800" dirty="0" err="1" smtClean="0"/>
              <a:t>Gao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46" name="TextBox 62"/>
          <p:cNvSpPr txBox="1"/>
          <p:nvPr/>
        </p:nvSpPr>
        <p:spPr>
          <a:xfrm>
            <a:off x="21945600" y="11125200"/>
            <a:ext cx="1097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CC3300"/>
                </a:solidFill>
                <a:latin typeface="Arial Black" panose="020B0A04020102020204" pitchFamily="34" charset="0"/>
                <a:ea typeface="ＭＳ Ｐゴシック" charset="-128"/>
                <a:cs typeface="Calibri" pitchFamily="34" charset="0"/>
              </a:rPr>
              <a:t>Treatment Validation</a:t>
            </a:r>
            <a:endParaRPr lang="en-US" sz="4000" b="1" dirty="0">
              <a:solidFill>
                <a:srgbClr val="CC3300"/>
              </a:solidFill>
              <a:latin typeface="Arial Black" panose="020B0A04020102020204" pitchFamily="34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24" name="TextBox 62"/>
          <p:cNvSpPr txBox="1"/>
          <p:nvPr/>
        </p:nvSpPr>
        <p:spPr>
          <a:xfrm>
            <a:off x="21793200" y="4391561"/>
            <a:ext cx="1097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smtClean="0">
                <a:solidFill>
                  <a:srgbClr val="CC3300"/>
                </a:solidFill>
                <a:latin typeface="Arial Black" panose="020B0A04020102020204" pitchFamily="34" charset="0"/>
                <a:ea typeface="ＭＳ Ｐゴシック" charset="-128"/>
                <a:cs typeface="Calibri" pitchFamily="34" charset="0"/>
              </a:rPr>
              <a:t>Developed Resuscitation Assistant System</a:t>
            </a:r>
            <a:endParaRPr lang="en-US" sz="4000" b="1" dirty="0">
              <a:solidFill>
                <a:srgbClr val="CC3300"/>
              </a:solidFill>
              <a:latin typeface="Arial Black" panose="020B0A04020102020204" pitchFamily="34" charset="0"/>
              <a:ea typeface="ＭＳ Ｐゴシック" charset="-128"/>
              <a:cs typeface="Calibri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3317200" y="5648325"/>
            <a:ext cx="8709025" cy="5324475"/>
            <a:chOff x="23893463" y="5715000"/>
            <a:chExt cx="8132762" cy="5095875"/>
          </a:xfrm>
        </p:grpSpPr>
        <p:sp>
          <p:nvSpPr>
            <p:cNvPr id="66" name="Rectangle 65"/>
            <p:cNvSpPr/>
            <p:nvPr/>
          </p:nvSpPr>
          <p:spPr>
            <a:xfrm>
              <a:off x="26290588" y="8418512"/>
              <a:ext cx="2971800" cy="1171575"/>
            </a:xfrm>
            <a:prstGeom prst="rect">
              <a:avLst/>
            </a:prstGeom>
            <a:solidFill>
              <a:srgbClr val="C0504D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000000"/>
                  </a:solidFill>
                </a:rPr>
                <a:t>Workflow Manager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6290588" y="9590087"/>
              <a:ext cx="2971800" cy="1220788"/>
            </a:xfrm>
            <a:prstGeom prst="rect">
              <a:avLst/>
            </a:prstGeom>
            <a:solidFill>
              <a:srgbClr val="C0504D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000000"/>
                  </a:solidFill>
                </a:rPr>
                <a:t>Medical Device Configuration Management 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6465213" y="10236564"/>
              <a:ext cx="2611437" cy="4635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>
                  <a:solidFill>
                    <a:srgbClr val="000000"/>
                  </a:solidFill>
                </a:rPr>
                <a:t>Device Interoperability</a:t>
              </a:r>
            </a:p>
          </p:txBody>
        </p:sp>
        <p:pic>
          <p:nvPicPr>
            <p:cNvPr id="69" name="Picture 47" descr="md000613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472063" y="6419850"/>
              <a:ext cx="841375" cy="1758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" name="TextBox 58"/>
            <p:cNvSpPr txBox="1">
              <a:spLocks noChangeArrowheads="1"/>
            </p:cNvSpPr>
            <p:nvPr/>
          </p:nvSpPr>
          <p:spPr bwMode="auto">
            <a:xfrm>
              <a:off x="30155364" y="6006714"/>
              <a:ext cx="1651786" cy="441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/>
                <a:t>Head Nurse</a:t>
              </a:r>
            </a:p>
          </p:txBody>
        </p:sp>
        <p:sp>
          <p:nvSpPr>
            <p:cNvPr id="71" name="TextBox 7"/>
            <p:cNvSpPr txBox="1">
              <a:spLocks noChangeArrowheads="1"/>
            </p:cNvSpPr>
            <p:nvPr/>
          </p:nvSpPr>
          <p:spPr bwMode="auto">
            <a:xfrm>
              <a:off x="25907999" y="5715000"/>
              <a:ext cx="3606942" cy="441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/>
                <a:t>Situation Awareness Display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6487438" y="8764587"/>
              <a:ext cx="2611437" cy="33655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dirty="0">
                  <a:solidFill>
                    <a:srgbClr val="000000"/>
                  </a:solidFill>
                </a:rPr>
                <a:t>Treatment </a:t>
              </a:r>
              <a:r>
                <a:rPr lang="en-US" sz="1800" b="1" dirty="0" smtClean="0">
                  <a:solidFill>
                    <a:srgbClr val="000000"/>
                  </a:solidFill>
                </a:rPr>
                <a:t>validation</a:t>
              </a:r>
              <a:endParaRPr lang="en-US" sz="1800" b="1" dirty="0">
                <a:solidFill>
                  <a:srgbClr val="000000"/>
                </a:solidFill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26481088" y="9178925"/>
              <a:ext cx="2611437" cy="338137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dirty="0">
                  <a:solidFill>
                    <a:srgbClr val="000000"/>
                  </a:solidFill>
                </a:rPr>
                <a:t>Workflow Configuration</a:t>
              </a:r>
            </a:p>
          </p:txBody>
        </p:sp>
        <p:cxnSp>
          <p:nvCxnSpPr>
            <p:cNvPr id="74" name="Straight Arrow Connector 73"/>
            <p:cNvCxnSpPr/>
            <p:nvPr/>
          </p:nvCxnSpPr>
          <p:spPr bwMode="auto">
            <a:xfrm>
              <a:off x="30892750" y="8178800"/>
              <a:ext cx="6350" cy="311150"/>
            </a:xfrm>
            <a:prstGeom prst="straightConnector1">
              <a:avLst/>
            </a:prstGeom>
            <a:ln w="28575"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 bwMode="auto">
            <a:xfrm flipH="1">
              <a:off x="29262388" y="9347200"/>
              <a:ext cx="539750" cy="0"/>
            </a:xfrm>
            <a:prstGeom prst="straightConnector1">
              <a:avLst/>
            </a:prstGeom>
            <a:ln w="28575">
              <a:headEnd type="none" w="med" len="med"/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8" name="Picture 2" descr="PA checking an xray."/>
            <p:cNvPicPr>
              <a:picLocks noChangeAspect="1" noChangeArrowheads="1"/>
            </p:cNvPicPr>
            <p:nvPr/>
          </p:nvPicPr>
          <p:blipFill>
            <a:blip r:embed="rId6"/>
            <a:srcRect t="-2222" r="54047"/>
            <a:stretch>
              <a:fillRect/>
            </a:stretch>
          </p:blipFill>
          <p:spPr bwMode="auto">
            <a:xfrm>
              <a:off x="23893463" y="6464300"/>
              <a:ext cx="1277937" cy="189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9" name="TextBox 24"/>
            <p:cNvSpPr txBox="1">
              <a:spLocks noChangeArrowheads="1"/>
            </p:cNvSpPr>
            <p:nvPr/>
          </p:nvSpPr>
          <p:spPr bwMode="auto">
            <a:xfrm>
              <a:off x="23933149" y="6142037"/>
              <a:ext cx="1383472" cy="441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400" dirty="0"/>
                <a:t>Physicians</a:t>
              </a:r>
            </a:p>
          </p:txBody>
        </p:sp>
        <p:pic>
          <p:nvPicPr>
            <p:cNvPr id="80" name="Picture 2"/>
            <p:cNvPicPr>
              <a:picLocks noChangeAspect="1" noChangeArrowheads="1"/>
            </p:cNvPicPr>
            <p:nvPr/>
          </p:nvPicPr>
          <p:blipFill>
            <a:blip r:embed="rId7"/>
            <a:srcRect b="4118"/>
            <a:stretch>
              <a:fillRect/>
            </a:stretch>
          </p:blipFill>
          <p:spPr bwMode="auto">
            <a:xfrm>
              <a:off x="25641829" y="6039411"/>
              <a:ext cx="4056231" cy="2437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1" name="Group 26"/>
            <p:cNvGrpSpPr>
              <a:grpSpLocks/>
            </p:cNvGrpSpPr>
            <p:nvPr/>
          </p:nvGrpSpPr>
          <p:grpSpPr bwMode="auto">
            <a:xfrm>
              <a:off x="29725938" y="8482012"/>
              <a:ext cx="2300287" cy="1643063"/>
              <a:chOff x="5756005" y="2267735"/>
              <a:chExt cx="3226844" cy="2167533"/>
            </a:xfrm>
          </p:grpSpPr>
          <p:grpSp>
            <p:nvGrpSpPr>
              <p:cNvPr id="83" name="Group 27"/>
              <p:cNvGrpSpPr>
                <a:grpSpLocks/>
              </p:cNvGrpSpPr>
              <p:nvPr/>
            </p:nvGrpSpPr>
            <p:grpSpPr bwMode="auto">
              <a:xfrm>
                <a:off x="5756005" y="2290273"/>
                <a:ext cx="3226844" cy="2144995"/>
                <a:chOff x="5756005" y="2290273"/>
                <a:chExt cx="3226844" cy="2144995"/>
              </a:xfrm>
            </p:grpSpPr>
            <p:pic>
              <p:nvPicPr>
                <p:cNvPr id="85" name="Picture 5" descr="Ballpark battery life estimates, with typical use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 l="54382" t="14941" r="3204" b="38437"/>
                <a:stretch>
                  <a:fillRect/>
                </a:stretch>
              </p:blipFill>
              <p:spPr bwMode="auto">
                <a:xfrm>
                  <a:off x="5756005" y="2290273"/>
                  <a:ext cx="3226844" cy="21449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6" name="Picture 3"/>
                <p:cNvPicPr>
                  <a:picLocks noChangeAspect="1" noChangeArrowheads="1"/>
                </p:cNvPicPr>
                <p:nvPr/>
              </p:nvPicPr>
              <p:blipFill>
                <a:blip r:embed="rId9"/>
                <a:srcRect b="5431"/>
                <a:stretch>
                  <a:fillRect/>
                </a:stretch>
              </p:blipFill>
              <p:spPr bwMode="auto">
                <a:xfrm>
                  <a:off x="5938111" y="2510132"/>
                  <a:ext cx="2877831" cy="17312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84" name="TextBox 29"/>
              <p:cNvSpPr txBox="1">
                <a:spLocks noChangeArrowheads="1"/>
              </p:cNvSpPr>
              <p:nvPr/>
            </p:nvSpPr>
            <p:spPr bwMode="auto">
              <a:xfrm>
                <a:off x="5781643" y="2267735"/>
                <a:ext cx="1833430" cy="330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100">
                    <a:solidFill>
                      <a:schemeClr val="bg1"/>
                    </a:solidFill>
                  </a:rPr>
                  <a:t>Microsoft Surface</a:t>
                </a:r>
              </a:p>
            </p:txBody>
          </p:sp>
        </p:grpSp>
      </p:grpSp>
      <p:pic>
        <p:nvPicPr>
          <p:cNvPr id="108" name="Content Placeholder 5"/>
          <p:cNvPicPr>
            <a:picLocks noChangeAspect="1"/>
          </p:cNvPicPr>
          <p:nvPr/>
        </p:nvPicPr>
        <p:blipFill rotWithShape="1">
          <a:blip r:embed="rId10"/>
          <a:srcRect l="859" t="12455" r="32945" b="10428"/>
          <a:stretch/>
        </p:blipFill>
        <p:spPr>
          <a:xfrm>
            <a:off x="1143000" y="16916400"/>
            <a:ext cx="2479626" cy="2166304"/>
          </a:xfrm>
          <a:prstGeom prst="rect">
            <a:avLst/>
          </a:prstGeom>
        </p:spPr>
      </p:pic>
      <p:pic>
        <p:nvPicPr>
          <p:cNvPr id="109" name="Picture 2" descr="http://graphics8.nytimes.com/images/2012/09/05/us/jp-CARDIAC/jp-CARDIAC-articleLarge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9" t="50000" r="18263"/>
          <a:stretch/>
        </p:blipFill>
        <p:spPr bwMode="auto">
          <a:xfrm>
            <a:off x="3203320" y="19633266"/>
            <a:ext cx="307570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03719" y="16847488"/>
            <a:ext cx="3206371" cy="2404778"/>
          </a:xfrm>
          <a:prstGeom prst="rect">
            <a:avLst/>
          </a:prstGeom>
        </p:spPr>
      </p:pic>
      <p:sp>
        <p:nvSpPr>
          <p:cNvPr id="112" name="Left Arrow 111"/>
          <p:cNvSpPr/>
          <p:nvPr/>
        </p:nvSpPr>
        <p:spPr bwMode="auto">
          <a:xfrm>
            <a:off x="3505200" y="17961672"/>
            <a:ext cx="2892680" cy="478728"/>
          </a:xfrm>
          <a:prstGeom prst="leftArrow">
            <a:avLst>
              <a:gd name="adj1" fmla="val 50000"/>
              <a:gd name="adj2" fmla="val 96293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80010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None/>
            </a:pPr>
            <a:endParaRPr lang="en-US" sz="1800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657600" y="16459200"/>
            <a:ext cx="2892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dirty="0">
                <a:solidFill>
                  <a:prstClr val="black"/>
                </a:solidFill>
                <a:latin typeface="Calibri"/>
              </a:rPr>
              <a:t>High </a:t>
            </a:r>
            <a:r>
              <a:rPr lang="en-US" sz="2400" dirty="0" smtClean="0">
                <a:solidFill>
                  <a:srgbClr val="FF0000"/>
                </a:solidFill>
                <a:latin typeface="Calibri"/>
              </a:rPr>
              <a:t>mental workload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increases 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the likelihood of medical errors</a:t>
            </a:r>
          </a:p>
        </p:txBody>
      </p:sp>
      <p:sp>
        <p:nvSpPr>
          <p:cNvPr id="115" name="Bent Arrow 114"/>
          <p:cNvSpPr/>
          <p:nvPr/>
        </p:nvSpPr>
        <p:spPr bwMode="auto">
          <a:xfrm flipV="1">
            <a:off x="2133600" y="19126200"/>
            <a:ext cx="1143000" cy="1600200"/>
          </a:xfrm>
          <a:prstGeom prst="ben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80010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None/>
            </a:pPr>
            <a:endParaRPr lang="en-US" sz="18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04800" y="19099866"/>
            <a:ext cx="1907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dirty="0">
                <a:solidFill>
                  <a:prstClr val="black"/>
                </a:solidFill>
                <a:latin typeface="Calibri"/>
              </a:rPr>
              <a:t>The medical errors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may cause severe </a:t>
            </a:r>
            <a:r>
              <a:rPr lang="en-US" sz="2400" dirty="0" smtClean="0">
                <a:solidFill>
                  <a:srgbClr val="FF0000"/>
                </a:solidFill>
                <a:latin typeface="Calibri"/>
              </a:rPr>
              <a:t>complications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" name="Bent Arrow 117"/>
          <p:cNvSpPr/>
          <p:nvPr/>
        </p:nvSpPr>
        <p:spPr bwMode="auto">
          <a:xfrm rot="16200000" flipV="1">
            <a:off x="6082831" y="19417831"/>
            <a:ext cx="1626538" cy="1143000"/>
          </a:xfrm>
          <a:prstGeom prst="ben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80010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None/>
            </a:pPr>
            <a:endParaRPr lang="en-US" sz="18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7391400" y="19252266"/>
            <a:ext cx="259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dirty="0">
                <a:solidFill>
                  <a:prstClr val="black"/>
                </a:solidFill>
                <a:latin typeface="Calibri"/>
              </a:rPr>
              <a:t>The  degradation of patient conditions further increases the </a:t>
            </a:r>
            <a:r>
              <a:rPr lang="en-US" sz="2400" dirty="0" smtClean="0">
                <a:solidFill>
                  <a:srgbClr val="FF0000"/>
                </a:solidFill>
                <a:latin typeface="Calibri"/>
              </a:rPr>
              <a:t>cyber-physical </a:t>
            </a:r>
            <a:r>
              <a:rPr lang="en-US" sz="2400" dirty="0">
                <a:solidFill>
                  <a:srgbClr val="FF0000"/>
                </a:solidFill>
                <a:latin typeface="Calibri"/>
              </a:rPr>
              <a:t>complexity</a:t>
            </a:r>
          </a:p>
        </p:txBody>
      </p:sp>
      <p:grpSp>
        <p:nvGrpSpPr>
          <p:cNvPr id="238" name="Group 237"/>
          <p:cNvGrpSpPr/>
          <p:nvPr/>
        </p:nvGrpSpPr>
        <p:grpSpPr>
          <a:xfrm>
            <a:off x="22250400" y="12061686"/>
            <a:ext cx="10515600" cy="4495800"/>
            <a:chOff x="762000" y="2771298"/>
            <a:chExt cx="8153400" cy="3324702"/>
          </a:xfrm>
        </p:grpSpPr>
        <p:grpSp>
          <p:nvGrpSpPr>
            <p:cNvPr id="239" name="Group 4"/>
            <p:cNvGrpSpPr>
              <a:grpSpLocks noChangeAspect="1"/>
            </p:cNvGrpSpPr>
            <p:nvPr/>
          </p:nvGrpSpPr>
          <p:grpSpPr bwMode="auto">
            <a:xfrm>
              <a:off x="2819400" y="2771298"/>
              <a:ext cx="4842610" cy="3324702"/>
              <a:chOff x="969" y="848"/>
              <a:chExt cx="3822" cy="2624"/>
            </a:xfrm>
          </p:grpSpPr>
          <p:sp>
            <p:nvSpPr>
              <p:cNvPr id="247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969" y="848"/>
                <a:ext cx="3822" cy="2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000"/>
              </a:p>
            </p:txBody>
          </p:sp>
          <p:sp>
            <p:nvSpPr>
              <p:cNvPr id="248" name="Rectangle 5"/>
              <p:cNvSpPr>
                <a:spLocks noChangeArrowheads="1"/>
              </p:cNvSpPr>
              <p:nvPr/>
            </p:nvSpPr>
            <p:spPr bwMode="auto">
              <a:xfrm>
                <a:off x="2039" y="860"/>
                <a:ext cx="1154" cy="5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000"/>
              </a:p>
            </p:txBody>
          </p:sp>
          <p:sp>
            <p:nvSpPr>
              <p:cNvPr id="249" name="Rectangle 6"/>
              <p:cNvSpPr>
                <a:spLocks noChangeArrowheads="1"/>
              </p:cNvSpPr>
              <p:nvPr/>
            </p:nvSpPr>
            <p:spPr bwMode="auto">
              <a:xfrm>
                <a:off x="2039" y="860"/>
                <a:ext cx="1154" cy="578"/>
              </a:xfrm>
              <a:prstGeom prst="rect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000"/>
              </a:p>
            </p:txBody>
          </p:sp>
          <p:sp>
            <p:nvSpPr>
              <p:cNvPr id="250" name="Rectangle 7"/>
              <p:cNvSpPr>
                <a:spLocks noChangeArrowheads="1"/>
              </p:cNvSpPr>
              <p:nvPr/>
            </p:nvSpPr>
            <p:spPr bwMode="auto">
              <a:xfrm>
                <a:off x="2110" y="907"/>
                <a:ext cx="1032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ActivateDefibrillator</a:t>
                </a:r>
                <a:endParaRPr kumimoji="0" lang="en-US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1" name="Rectangle 8"/>
              <p:cNvSpPr>
                <a:spLocks noChangeArrowheads="1"/>
              </p:cNvSpPr>
              <p:nvPr/>
            </p:nvSpPr>
            <p:spPr bwMode="auto">
              <a:xfrm>
                <a:off x="2616" y="1149"/>
                <a:ext cx="577" cy="2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000"/>
              </a:p>
            </p:txBody>
          </p:sp>
          <p:sp>
            <p:nvSpPr>
              <p:cNvPr id="252" name="Rectangle 9"/>
              <p:cNvSpPr>
                <a:spLocks noChangeArrowheads="1"/>
              </p:cNvSpPr>
              <p:nvPr/>
            </p:nvSpPr>
            <p:spPr bwMode="auto">
              <a:xfrm>
                <a:off x="2616" y="1149"/>
                <a:ext cx="577" cy="289"/>
              </a:xfrm>
              <a:prstGeom prst="rect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000"/>
              </a:p>
            </p:txBody>
          </p:sp>
          <p:sp>
            <p:nvSpPr>
              <p:cNvPr id="253" name="Rectangle 10"/>
              <p:cNvSpPr>
                <a:spLocks noChangeArrowheads="1"/>
              </p:cNvSpPr>
              <p:nvPr/>
            </p:nvSpPr>
            <p:spPr bwMode="auto">
              <a:xfrm>
                <a:off x="2656" y="1196"/>
                <a:ext cx="399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Rhythm </a:t>
                </a:r>
                <a:endPara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4" name="Rectangle 11"/>
              <p:cNvSpPr>
                <a:spLocks noChangeArrowheads="1"/>
              </p:cNvSpPr>
              <p:nvPr/>
            </p:nvSpPr>
            <p:spPr bwMode="auto">
              <a:xfrm>
                <a:off x="3039" y="1196"/>
                <a:ext cx="12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== </a:t>
                </a:r>
                <a:endPara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5" name="Rectangle 12"/>
              <p:cNvSpPr>
                <a:spLocks noChangeArrowheads="1"/>
              </p:cNvSpPr>
              <p:nvPr/>
            </p:nvSpPr>
            <p:spPr bwMode="auto">
              <a:xfrm>
                <a:off x="2653" y="1323"/>
                <a:ext cx="51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Shockable</a:t>
                </a:r>
                <a:endPara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6" name="Rectangle 13"/>
              <p:cNvSpPr>
                <a:spLocks noChangeArrowheads="1"/>
              </p:cNvSpPr>
              <p:nvPr/>
            </p:nvSpPr>
            <p:spPr bwMode="auto">
              <a:xfrm>
                <a:off x="2856" y="1823"/>
                <a:ext cx="1154" cy="5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000"/>
              </a:p>
            </p:txBody>
          </p:sp>
          <p:sp>
            <p:nvSpPr>
              <p:cNvPr id="257" name="Rectangle 14"/>
              <p:cNvSpPr>
                <a:spLocks noChangeArrowheads="1"/>
              </p:cNvSpPr>
              <p:nvPr/>
            </p:nvSpPr>
            <p:spPr bwMode="auto">
              <a:xfrm>
                <a:off x="2856" y="1823"/>
                <a:ext cx="1154" cy="578"/>
              </a:xfrm>
              <a:prstGeom prst="rect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000"/>
              </a:p>
            </p:txBody>
          </p:sp>
          <p:sp>
            <p:nvSpPr>
              <p:cNvPr id="258" name="Rectangle 15"/>
              <p:cNvSpPr>
                <a:spLocks noChangeArrowheads="1"/>
              </p:cNvSpPr>
              <p:nvPr/>
            </p:nvSpPr>
            <p:spPr bwMode="auto">
              <a:xfrm>
                <a:off x="3215" y="1870"/>
                <a:ext cx="443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InjectEPI</a:t>
                </a:r>
                <a:endPara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59" name="Rectangle 16"/>
              <p:cNvSpPr>
                <a:spLocks noChangeArrowheads="1"/>
              </p:cNvSpPr>
              <p:nvPr/>
            </p:nvSpPr>
            <p:spPr bwMode="auto">
              <a:xfrm>
                <a:off x="2856" y="2112"/>
                <a:ext cx="577" cy="2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000"/>
              </a:p>
            </p:txBody>
          </p:sp>
          <p:sp>
            <p:nvSpPr>
              <p:cNvPr id="260" name="Rectangle 17"/>
              <p:cNvSpPr>
                <a:spLocks noChangeArrowheads="1"/>
              </p:cNvSpPr>
              <p:nvPr/>
            </p:nvSpPr>
            <p:spPr bwMode="auto">
              <a:xfrm>
                <a:off x="2856" y="2112"/>
                <a:ext cx="577" cy="289"/>
              </a:xfrm>
              <a:prstGeom prst="rect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000"/>
              </a:p>
            </p:txBody>
          </p:sp>
          <p:sp>
            <p:nvSpPr>
              <p:cNvPr id="261" name="Rectangle 18"/>
              <p:cNvSpPr>
                <a:spLocks noChangeArrowheads="1"/>
              </p:cNvSpPr>
              <p:nvPr/>
            </p:nvSpPr>
            <p:spPr bwMode="auto">
              <a:xfrm>
                <a:off x="2903" y="2159"/>
                <a:ext cx="439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BloodPH</a:t>
                </a:r>
                <a:r>
                  <a:rPr kumimoji="0" lang="en-US" alt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n-US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2" name="Rectangle 19"/>
              <p:cNvSpPr>
                <a:spLocks noChangeArrowheads="1"/>
              </p:cNvSpPr>
              <p:nvPr/>
            </p:nvSpPr>
            <p:spPr bwMode="auto">
              <a:xfrm>
                <a:off x="3329" y="2159"/>
                <a:ext cx="63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&gt; </a:t>
                </a:r>
                <a:endPara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3" name="Rectangle 20"/>
              <p:cNvSpPr>
                <a:spLocks noChangeArrowheads="1"/>
              </p:cNvSpPr>
              <p:nvPr/>
            </p:nvSpPr>
            <p:spPr bwMode="auto">
              <a:xfrm>
                <a:off x="3077" y="2286"/>
                <a:ext cx="6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7</a:t>
                </a:r>
                <a:endPara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4" name="Rectangle 21"/>
              <p:cNvSpPr>
                <a:spLocks noChangeArrowheads="1"/>
              </p:cNvSpPr>
              <p:nvPr/>
            </p:nvSpPr>
            <p:spPr bwMode="auto">
              <a:xfrm>
                <a:off x="3133" y="2286"/>
                <a:ext cx="32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.</a:t>
                </a:r>
                <a:endPara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5" name="Rectangle 22"/>
              <p:cNvSpPr>
                <a:spLocks noChangeArrowheads="1"/>
              </p:cNvSpPr>
              <p:nvPr/>
            </p:nvSpPr>
            <p:spPr bwMode="auto">
              <a:xfrm>
                <a:off x="3158" y="2286"/>
                <a:ext cx="6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4</a:t>
                </a:r>
                <a:endPara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6" name="Rectangle 23"/>
              <p:cNvSpPr>
                <a:spLocks noChangeArrowheads="1"/>
              </p:cNvSpPr>
              <p:nvPr/>
            </p:nvSpPr>
            <p:spPr bwMode="auto">
              <a:xfrm>
                <a:off x="3433" y="2112"/>
                <a:ext cx="577" cy="2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000"/>
              </a:p>
            </p:txBody>
          </p:sp>
          <p:sp>
            <p:nvSpPr>
              <p:cNvPr id="267" name="Rectangle 24"/>
              <p:cNvSpPr>
                <a:spLocks noChangeArrowheads="1"/>
              </p:cNvSpPr>
              <p:nvPr/>
            </p:nvSpPr>
            <p:spPr bwMode="auto">
              <a:xfrm>
                <a:off x="3433" y="2112"/>
                <a:ext cx="577" cy="289"/>
              </a:xfrm>
              <a:prstGeom prst="rect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000"/>
              </a:p>
            </p:txBody>
          </p:sp>
          <p:sp>
            <p:nvSpPr>
              <p:cNvPr id="268" name="Rectangle 25"/>
              <p:cNvSpPr>
                <a:spLocks noChangeArrowheads="1"/>
              </p:cNvSpPr>
              <p:nvPr/>
            </p:nvSpPr>
            <p:spPr bwMode="auto">
              <a:xfrm>
                <a:off x="3463" y="2159"/>
                <a:ext cx="52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UrineFlow</a:t>
                </a:r>
                <a:endParaRPr kumimoji="0" lang="en-US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9" name="Rectangle 26"/>
              <p:cNvSpPr>
                <a:spLocks noChangeArrowheads="1"/>
              </p:cNvSpPr>
              <p:nvPr/>
            </p:nvSpPr>
            <p:spPr bwMode="auto">
              <a:xfrm>
                <a:off x="3522" y="2286"/>
                <a:ext cx="63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&gt; </a:t>
                </a:r>
                <a:endPara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0" name="Rectangle 27"/>
              <p:cNvSpPr>
                <a:spLocks noChangeArrowheads="1"/>
              </p:cNvSpPr>
              <p:nvPr/>
            </p:nvSpPr>
            <p:spPr bwMode="auto">
              <a:xfrm>
                <a:off x="3593" y="2286"/>
                <a:ext cx="12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12 </a:t>
                </a:r>
                <a:endPara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1" name="Rectangle 28"/>
              <p:cNvSpPr>
                <a:spLocks noChangeArrowheads="1"/>
              </p:cNvSpPr>
              <p:nvPr/>
            </p:nvSpPr>
            <p:spPr bwMode="auto">
              <a:xfrm>
                <a:off x="3713" y="2286"/>
                <a:ext cx="153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mL</a:t>
                </a:r>
                <a:endPara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2" name="Rectangle 29"/>
              <p:cNvSpPr>
                <a:spLocks noChangeArrowheads="1"/>
              </p:cNvSpPr>
              <p:nvPr/>
            </p:nvSpPr>
            <p:spPr bwMode="auto">
              <a:xfrm>
                <a:off x="3850" y="2286"/>
                <a:ext cx="48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/</a:t>
                </a:r>
                <a:endPara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3" name="Rectangle 30"/>
              <p:cNvSpPr>
                <a:spLocks noChangeArrowheads="1"/>
              </p:cNvSpPr>
              <p:nvPr/>
            </p:nvSpPr>
            <p:spPr bwMode="auto">
              <a:xfrm>
                <a:off x="3892" y="2286"/>
                <a:ext cx="49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</a:t>
                </a:r>
                <a:endPara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4" name="Rectangle 31"/>
              <p:cNvSpPr>
                <a:spLocks noChangeArrowheads="1"/>
              </p:cNvSpPr>
              <p:nvPr/>
            </p:nvSpPr>
            <p:spPr bwMode="auto">
              <a:xfrm>
                <a:off x="2183" y="2882"/>
                <a:ext cx="1154" cy="5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000"/>
              </a:p>
            </p:txBody>
          </p:sp>
          <p:sp>
            <p:nvSpPr>
              <p:cNvPr id="275" name="Rectangle 32"/>
              <p:cNvSpPr>
                <a:spLocks noChangeArrowheads="1"/>
              </p:cNvSpPr>
              <p:nvPr/>
            </p:nvSpPr>
            <p:spPr bwMode="auto">
              <a:xfrm>
                <a:off x="2183" y="2882"/>
                <a:ext cx="1154" cy="578"/>
              </a:xfrm>
              <a:prstGeom prst="rect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000"/>
              </a:p>
            </p:txBody>
          </p:sp>
          <p:sp>
            <p:nvSpPr>
              <p:cNvPr id="276" name="Rectangle 33"/>
              <p:cNvSpPr>
                <a:spLocks noChangeArrowheads="1"/>
              </p:cNvSpPr>
              <p:nvPr/>
            </p:nvSpPr>
            <p:spPr bwMode="auto">
              <a:xfrm>
                <a:off x="2604" y="2928"/>
                <a:ext cx="285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Inject</a:t>
                </a:r>
                <a:endPara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7" name="Rectangle 34"/>
              <p:cNvSpPr>
                <a:spLocks noChangeArrowheads="1"/>
              </p:cNvSpPr>
              <p:nvPr/>
            </p:nvSpPr>
            <p:spPr bwMode="auto">
              <a:xfrm>
                <a:off x="2867" y="2928"/>
                <a:ext cx="39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</a:t>
                </a:r>
                <a:endPara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8" name="Rectangle 35"/>
              <p:cNvSpPr>
                <a:spLocks noChangeArrowheads="1"/>
              </p:cNvSpPr>
              <p:nvPr/>
            </p:nvSpPr>
            <p:spPr bwMode="auto">
              <a:xfrm>
                <a:off x="2267" y="3058"/>
                <a:ext cx="1002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SodiumBicarbonate</a:t>
                </a:r>
                <a:endParaRPr kumimoji="0" lang="en-US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9" name="Line 39"/>
              <p:cNvSpPr>
                <a:spLocks noChangeShapeType="1"/>
              </p:cNvSpPr>
              <p:nvPr/>
            </p:nvSpPr>
            <p:spPr bwMode="auto">
              <a:xfrm>
                <a:off x="2904" y="1438"/>
                <a:ext cx="451" cy="329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000"/>
              </a:p>
            </p:txBody>
          </p:sp>
          <p:sp>
            <p:nvSpPr>
              <p:cNvPr id="280" name="Freeform 40"/>
              <p:cNvSpPr>
                <a:spLocks/>
              </p:cNvSpPr>
              <p:nvPr/>
            </p:nvSpPr>
            <p:spPr bwMode="auto">
              <a:xfrm>
                <a:off x="3328" y="1733"/>
                <a:ext cx="105" cy="90"/>
              </a:xfrm>
              <a:custGeom>
                <a:avLst/>
                <a:gdLst>
                  <a:gd name="T0" fmla="*/ 41 w 105"/>
                  <a:gd name="T1" fmla="*/ 0 h 90"/>
                  <a:gd name="T2" fmla="*/ 105 w 105"/>
                  <a:gd name="T3" fmla="*/ 90 h 90"/>
                  <a:gd name="T4" fmla="*/ 0 w 105"/>
                  <a:gd name="T5" fmla="*/ 57 h 90"/>
                  <a:gd name="T6" fmla="*/ 41 w 105"/>
                  <a:gd name="T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90">
                    <a:moveTo>
                      <a:pt x="41" y="0"/>
                    </a:moveTo>
                    <a:lnTo>
                      <a:pt x="105" y="90"/>
                    </a:lnTo>
                    <a:lnTo>
                      <a:pt x="0" y="57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000"/>
              </a:p>
            </p:txBody>
          </p:sp>
          <p:sp>
            <p:nvSpPr>
              <p:cNvPr id="281" name="Line 41"/>
              <p:cNvSpPr>
                <a:spLocks noChangeShapeType="1"/>
              </p:cNvSpPr>
              <p:nvPr/>
            </p:nvSpPr>
            <p:spPr bwMode="auto">
              <a:xfrm flipH="1">
                <a:off x="2820" y="2401"/>
                <a:ext cx="324" cy="406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000"/>
              </a:p>
            </p:txBody>
          </p:sp>
          <p:sp>
            <p:nvSpPr>
              <p:cNvPr id="282" name="Freeform 42"/>
              <p:cNvSpPr>
                <a:spLocks/>
              </p:cNvSpPr>
              <p:nvPr/>
            </p:nvSpPr>
            <p:spPr bwMode="auto">
              <a:xfrm>
                <a:off x="2760" y="2778"/>
                <a:ext cx="93" cy="104"/>
              </a:xfrm>
              <a:custGeom>
                <a:avLst/>
                <a:gdLst>
                  <a:gd name="T0" fmla="*/ 93 w 93"/>
                  <a:gd name="T1" fmla="*/ 45 h 104"/>
                  <a:gd name="T2" fmla="*/ 0 w 93"/>
                  <a:gd name="T3" fmla="*/ 104 h 104"/>
                  <a:gd name="T4" fmla="*/ 38 w 93"/>
                  <a:gd name="T5" fmla="*/ 0 h 104"/>
                  <a:gd name="T6" fmla="*/ 93 w 93"/>
                  <a:gd name="T7" fmla="*/ 45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3" h="104">
                    <a:moveTo>
                      <a:pt x="93" y="45"/>
                    </a:moveTo>
                    <a:lnTo>
                      <a:pt x="0" y="104"/>
                    </a:lnTo>
                    <a:lnTo>
                      <a:pt x="38" y="0"/>
                    </a:lnTo>
                    <a:lnTo>
                      <a:pt x="93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000"/>
              </a:p>
            </p:txBody>
          </p:sp>
          <p:sp>
            <p:nvSpPr>
              <p:cNvPr id="283" name="Rectangle 45"/>
              <p:cNvSpPr>
                <a:spLocks noChangeArrowheads="1"/>
              </p:cNvSpPr>
              <p:nvPr/>
            </p:nvSpPr>
            <p:spPr bwMode="auto">
              <a:xfrm>
                <a:off x="2039" y="1149"/>
                <a:ext cx="577" cy="28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000"/>
              </a:p>
            </p:txBody>
          </p:sp>
          <p:sp>
            <p:nvSpPr>
              <p:cNvPr id="284" name="Rectangle 46"/>
              <p:cNvSpPr>
                <a:spLocks noChangeArrowheads="1"/>
              </p:cNvSpPr>
              <p:nvPr/>
            </p:nvSpPr>
            <p:spPr bwMode="auto">
              <a:xfrm>
                <a:off x="2039" y="1149"/>
                <a:ext cx="577" cy="289"/>
              </a:xfrm>
              <a:prstGeom prst="rect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000"/>
              </a:p>
            </p:txBody>
          </p:sp>
          <p:sp>
            <p:nvSpPr>
              <p:cNvPr id="285" name="Rectangle 47"/>
              <p:cNvSpPr>
                <a:spLocks noChangeArrowheads="1"/>
              </p:cNvSpPr>
              <p:nvPr/>
            </p:nvSpPr>
            <p:spPr bwMode="auto">
              <a:xfrm>
                <a:off x="2120" y="1196"/>
                <a:ext cx="353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Airway </a:t>
                </a:r>
                <a:endPara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6" name="Rectangle 48"/>
              <p:cNvSpPr>
                <a:spLocks noChangeArrowheads="1"/>
              </p:cNvSpPr>
              <p:nvPr/>
            </p:nvSpPr>
            <p:spPr bwMode="auto">
              <a:xfrm>
                <a:off x="2461" y="1196"/>
                <a:ext cx="8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&amp; </a:t>
                </a:r>
                <a:endParaRPr kumimoji="0" lang="en-US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7" name="Rectangle 49"/>
              <p:cNvSpPr>
                <a:spLocks noChangeArrowheads="1"/>
              </p:cNvSpPr>
              <p:nvPr/>
            </p:nvSpPr>
            <p:spPr bwMode="auto">
              <a:xfrm>
                <a:off x="2085" y="1323"/>
                <a:ext cx="497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Breathing</a:t>
                </a:r>
                <a:endParaRPr kumimoji="0" lang="en-US" alt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8" name="Rectangle 50"/>
              <p:cNvSpPr>
                <a:spLocks noChangeArrowheads="1"/>
              </p:cNvSpPr>
              <p:nvPr/>
            </p:nvSpPr>
            <p:spPr bwMode="auto">
              <a:xfrm>
                <a:off x="981" y="1823"/>
                <a:ext cx="1154" cy="5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000"/>
              </a:p>
            </p:txBody>
          </p:sp>
          <p:sp>
            <p:nvSpPr>
              <p:cNvPr id="289" name="Rectangle 51"/>
              <p:cNvSpPr>
                <a:spLocks noChangeArrowheads="1"/>
              </p:cNvSpPr>
              <p:nvPr/>
            </p:nvSpPr>
            <p:spPr bwMode="auto">
              <a:xfrm>
                <a:off x="981" y="1823"/>
                <a:ext cx="1154" cy="578"/>
              </a:xfrm>
              <a:prstGeom prst="rect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000"/>
              </a:p>
            </p:txBody>
          </p:sp>
          <p:sp>
            <p:nvSpPr>
              <p:cNvPr id="290" name="Rectangle 52"/>
              <p:cNvSpPr>
                <a:spLocks noChangeArrowheads="1"/>
              </p:cNvSpPr>
              <p:nvPr/>
            </p:nvSpPr>
            <p:spPr bwMode="auto">
              <a:xfrm>
                <a:off x="1077" y="1870"/>
                <a:ext cx="98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6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AssistedVentilation</a:t>
                </a:r>
                <a:endParaRPr kumimoji="0" lang="en-US" alt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91" name="Line 53"/>
              <p:cNvSpPr>
                <a:spLocks noChangeShapeType="1"/>
              </p:cNvSpPr>
              <p:nvPr/>
            </p:nvSpPr>
            <p:spPr bwMode="auto">
              <a:xfrm flipH="1">
                <a:off x="1644" y="1438"/>
                <a:ext cx="683" cy="342"/>
              </a:xfrm>
              <a:prstGeom prst="line">
                <a:avLst/>
              </a:pr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000"/>
              </a:p>
            </p:txBody>
          </p:sp>
          <p:sp>
            <p:nvSpPr>
              <p:cNvPr id="292" name="Freeform 54"/>
              <p:cNvSpPr>
                <a:spLocks/>
              </p:cNvSpPr>
              <p:nvPr/>
            </p:nvSpPr>
            <p:spPr bwMode="auto">
              <a:xfrm>
                <a:off x="1558" y="1745"/>
                <a:ext cx="110" cy="78"/>
              </a:xfrm>
              <a:custGeom>
                <a:avLst/>
                <a:gdLst>
                  <a:gd name="T0" fmla="*/ 110 w 110"/>
                  <a:gd name="T1" fmla="*/ 62 h 78"/>
                  <a:gd name="T2" fmla="*/ 0 w 110"/>
                  <a:gd name="T3" fmla="*/ 78 h 78"/>
                  <a:gd name="T4" fmla="*/ 78 w 110"/>
                  <a:gd name="T5" fmla="*/ 0 h 78"/>
                  <a:gd name="T6" fmla="*/ 110 w 110"/>
                  <a:gd name="T7" fmla="*/ 6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0" h="78">
                    <a:moveTo>
                      <a:pt x="110" y="62"/>
                    </a:moveTo>
                    <a:lnTo>
                      <a:pt x="0" y="78"/>
                    </a:lnTo>
                    <a:lnTo>
                      <a:pt x="78" y="0"/>
                    </a:lnTo>
                    <a:lnTo>
                      <a:pt x="110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000"/>
              </a:p>
            </p:txBody>
          </p:sp>
        </p:grpSp>
        <p:sp>
          <p:nvSpPr>
            <p:cNvPr id="240" name="Rounded Rectangle 239"/>
            <p:cNvSpPr/>
            <p:nvPr/>
          </p:nvSpPr>
          <p:spPr bwMode="auto">
            <a:xfrm>
              <a:off x="762000" y="3893263"/>
              <a:ext cx="1981200" cy="1695579"/>
            </a:xfrm>
            <a:prstGeom prst="roundRect">
              <a:avLst/>
            </a:prstGeom>
            <a:solidFill>
              <a:srgbClr val="2D2D8A"/>
            </a:solidFill>
            <a:ln w="38100" cap="flat" cmpd="sng" algn="ctr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</a:rPr>
                <a:t>The side effect</a:t>
              </a: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</a:rPr>
                <a:t> of bicarbonate may adversely affect patient’s breathing.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41" name="Rounded Rectangle 240"/>
            <p:cNvSpPr/>
            <p:nvPr/>
          </p:nvSpPr>
          <p:spPr bwMode="auto">
            <a:xfrm>
              <a:off x="6934200" y="3551963"/>
              <a:ext cx="1981200" cy="1586072"/>
            </a:xfrm>
            <a:prstGeom prst="roundRect">
              <a:avLst/>
            </a:prstGeom>
            <a:solidFill>
              <a:srgbClr val="2D2D8A"/>
            </a:solidFill>
            <a:ln w="38100" cap="flat" cmpd="sng" algn="ctr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lvl="0" indent="0" defTabSz="91440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F6600"/>
                </a:buClr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</a:rPr>
                <a:t>Urine flow rate</a:t>
              </a:r>
              <a:r>
                <a:rPr kumimoji="0" lang="en-US" sz="2400" b="0" i="0" u="none" strike="noStrike" kern="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</a:rPr>
                <a:t> become lower than 12 due to kidney function degradation.</a:t>
              </a: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242" name="Line 39"/>
            <p:cNvSpPr>
              <a:spLocks noChangeShapeType="1"/>
            </p:cNvSpPr>
            <p:nvPr/>
          </p:nvSpPr>
          <p:spPr bwMode="auto">
            <a:xfrm>
              <a:off x="6281329" y="4754373"/>
              <a:ext cx="571433" cy="416855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/>
            </a:p>
          </p:txBody>
        </p:sp>
        <p:sp>
          <p:nvSpPr>
            <p:cNvPr id="243" name="Freeform 40"/>
            <p:cNvSpPr>
              <a:spLocks/>
            </p:cNvSpPr>
            <p:nvPr/>
          </p:nvSpPr>
          <p:spPr bwMode="auto">
            <a:xfrm>
              <a:off x="6818552" y="5128149"/>
              <a:ext cx="133039" cy="114033"/>
            </a:xfrm>
            <a:custGeom>
              <a:avLst/>
              <a:gdLst>
                <a:gd name="T0" fmla="*/ 41 w 105"/>
                <a:gd name="T1" fmla="*/ 0 h 90"/>
                <a:gd name="T2" fmla="*/ 105 w 105"/>
                <a:gd name="T3" fmla="*/ 90 h 90"/>
                <a:gd name="T4" fmla="*/ 0 w 105"/>
                <a:gd name="T5" fmla="*/ 57 h 90"/>
                <a:gd name="T6" fmla="*/ 41 w 105"/>
                <a:gd name="T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90">
                  <a:moveTo>
                    <a:pt x="41" y="0"/>
                  </a:moveTo>
                  <a:lnTo>
                    <a:pt x="105" y="90"/>
                  </a:lnTo>
                  <a:lnTo>
                    <a:pt x="0" y="57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/>
            </a:p>
          </p:txBody>
        </p:sp>
        <p:sp>
          <p:nvSpPr>
            <p:cNvPr id="244" name="Rectangle 31"/>
            <p:cNvSpPr>
              <a:spLocks noChangeArrowheads="1"/>
            </p:cNvSpPr>
            <p:nvPr/>
          </p:nvSpPr>
          <p:spPr bwMode="auto">
            <a:xfrm>
              <a:off x="6207773" y="5256742"/>
              <a:ext cx="1462159" cy="7323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/>
            </a:p>
          </p:txBody>
        </p:sp>
        <p:sp>
          <p:nvSpPr>
            <p:cNvPr id="245" name="Rectangle 31"/>
            <p:cNvSpPr>
              <a:spLocks noChangeArrowheads="1"/>
            </p:cNvSpPr>
            <p:nvPr/>
          </p:nvSpPr>
          <p:spPr bwMode="auto">
            <a:xfrm>
              <a:off x="6178311" y="5257800"/>
              <a:ext cx="1462159" cy="73234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2000"/>
            </a:p>
          </p:txBody>
        </p:sp>
        <p:sp>
          <p:nvSpPr>
            <p:cNvPr id="246" name="Rectangle 35"/>
            <p:cNvSpPr>
              <a:spLocks noChangeArrowheads="1"/>
            </p:cNvSpPr>
            <p:nvPr/>
          </p:nvSpPr>
          <p:spPr bwMode="auto">
            <a:xfrm>
              <a:off x="6424868" y="5324817"/>
              <a:ext cx="986791" cy="182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600" dirty="0" err="1" smtClean="0">
                  <a:solidFill>
                    <a:srgbClr val="000000"/>
                  </a:solidFill>
                  <a:latin typeface="Calibri" panose="020F0502020204030204" pitchFamily="34" charset="0"/>
                </a:rPr>
                <a:t>IncreaseIVFluid</a:t>
              </a:r>
              <a:endPara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93" name="Rectangle 292"/>
          <p:cNvSpPr/>
          <p:nvPr/>
        </p:nvSpPr>
        <p:spPr bwMode="auto">
          <a:xfrm>
            <a:off x="18785000" y="4315328"/>
            <a:ext cx="571938" cy="1115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94" name="Rectangle 293"/>
          <p:cNvSpPr/>
          <p:nvPr/>
        </p:nvSpPr>
        <p:spPr bwMode="auto">
          <a:xfrm>
            <a:off x="18713296" y="9746802"/>
            <a:ext cx="571938" cy="1115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295" name="TextBox 62"/>
          <p:cNvSpPr txBox="1"/>
          <p:nvPr/>
        </p:nvSpPr>
        <p:spPr>
          <a:xfrm>
            <a:off x="10896601" y="4672300"/>
            <a:ext cx="1097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smtClean="0">
                <a:solidFill>
                  <a:srgbClr val="CC3300"/>
                </a:solidFill>
                <a:latin typeface="Arial Black" panose="020B0A04020102020204" pitchFamily="34" charset="0"/>
                <a:ea typeface="ＭＳ Ｐゴシック" charset="-128"/>
                <a:cs typeface="Calibri" pitchFamily="34" charset="0"/>
              </a:rPr>
              <a:t>The Emergency Transcriber</a:t>
            </a:r>
          </a:p>
          <a:p>
            <a:pPr algn="ctr"/>
            <a:r>
              <a:rPr lang="en-US" sz="3200" dirty="0" smtClean="0">
                <a:solidFill>
                  <a:srgbClr val="CC3300"/>
                </a:solidFill>
                <a:latin typeface="Arial Black" panose="020B0A04020102020204" pitchFamily="34" charset="0"/>
                <a:ea typeface="ＭＳ Ｐゴシック" charset="-128"/>
                <a:cs typeface="Calibri" pitchFamily="34" charset="0"/>
              </a:rPr>
              <a:t>Improving Team Situation Awareness</a:t>
            </a:r>
            <a:endParaRPr lang="en-US" sz="3200" dirty="0">
              <a:solidFill>
                <a:srgbClr val="CC3300"/>
              </a:solidFill>
              <a:latin typeface="Arial Black" panose="020B0A04020102020204" pitchFamily="34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296" name="Rectangle 49"/>
          <p:cNvSpPr>
            <a:spLocks noChangeArrowheads="1"/>
          </p:cNvSpPr>
          <p:nvPr/>
        </p:nvSpPr>
        <p:spPr bwMode="auto">
          <a:xfrm>
            <a:off x="16257245" y="5818637"/>
            <a:ext cx="5748727" cy="147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lIns="360000" tIns="360000" rIns="274320" bIns="360000"/>
          <a:lstStyle/>
          <a:p>
            <a:pPr lvl="0"/>
            <a:r>
              <a:rPr lang="en-US" sz="2400" b="1" i="1" dirty="0" smtClean="0"/>
              <a:t>Situation-Aware </a:t>
            </a:r>
            <a:r>
              <a:rPr lang="en-US" sz="2400" b="1" i="1" dirty="0"/>
              <a:t>D</a:t>
            </a:r>
            <a:r>
              <a:rPr lang="en-US" sz="2400" b="1" i="1" dirty="0" smtClean="0"/>
              <a:t>ata Recovery and State Tracking: </a:t>
            </a:r>
            <a:r>
              <a:rPr lang="en-US" sz="2400" dirty="0" smtClean="0"/>
              <a:t>In a medical environment, sensor data can be noisy.  Data quality can be improved based on workflow knowledge, if different states were associated with different eligible data value distributions.</a:t>
            </a:r>
            <a:endParaRPr lang="en-US" sz="2400" dirty="0"/>
          </a:p>
          <a:p>
            <a:pPr lvl="0"/>
            <a:r>
              <a:rPr lang="en-US" sz="2400" b="1" dirty="0" smtClean="0"/>
              <a:t>Application: The emergency transcriber.</a:t>
            </a:r>
            <a:r>
              <a:rPr lang="en-US" sz="2400" dirty="0" smtClean="0"/>
              <a:t> Records the operation of emergency teams using workflow knowledge to improve recording quality.</a:t>
            </a:r>
          </a:p>
          <a:p>
            <a:pPr lvl="0"/>
            <a:r>
              <a:rPr lang="en-US" sz="2400" dirty="0" smtClean="0"/>
              <a:t>Results show improved resilience to acoustic noise and interference</a:t>
            </a:r>
          </a:p>
          <a:p>
            <a:pPr>
              <a:spcBef>
                <a:spcPct val="50000"/>
              </a:spcBef>
              <a:defRPr/>
            </a:pPr>
            <a:endParaRPr lang="en-US" sz="2800" dirty="0">
              <a:latin typeface="Calibri" pitchFamily="34" charset="0"/>
              <a:ea typeface="ＭＳ Ｐゴシック" charset="-128"/>
              <a:cs typeface="Calibri" pitchFamily="34" charset="0"/>
            </a:endParaRPr>
          </a:p>
        </p:txBody>
      </p:sp>
      <p:pic>
        <p:nvPicPr>
          <p:cNvPr id="297" name="Picture 29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999973" y="5892230"/>
            <a:ext cx="5367211" cy="6528370"/>
          </a:xfrm>
          <a:prstGeom prst="rect">
            <a:avLst/>
          </a:prstGeom>
        </p:spPr>
      </p:pic>
      <p:pic>
        <p:nvPicPr>
          <p:cNvPr id="298" name="Picture 29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645625" y="10944487"/>
            <a:ext cx="4891087" cy="5209913"/>
          </a:xfrm>
          <a:prstGeom prst="rect">
            <a:avLst/>
          </a:prstGeom>
        </p:spPr>
      </p:pic>
      <p:pic>
        <p:nvPicPr>
          <p:cNvPr id="299" name="Picture 29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963892" y="12311208"/>
            <a:ext cx="5419725" cy="3790950"/>
          </a:xfrm>
          <a:prstGeom prst="rect">
            <a:avLst/>
          </a:prstGeom>
        </p:spPr>
      </p:pic>
      <p:sp>
        <p:nvSpPr>
          <p:cNvPr id="301" name="Content Placeholder 4"/>
          <p:cNvSpPr txBox="1">
            <a:spLocks/>
          </p:cNvSpPr>
          <p:nvPr/>
        </p:nvSpPr>
        <p:spPr bwMode="auto">
          <a:xfrm>
            <a:off x="23088600" y="16687800"/>
            <a:ext cx="9220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0000"/>
              <a:buFont typeface="Arial" charset="0"/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0000"/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0000"/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0000"/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0000"/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0000"/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Timely and correctly perform treatments while monitoring patient responses is critical for patient safety.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Treatment validation is essential and consists of three aspects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Precondition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Arial" charset="0"/>
              <a:buChar char="»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A treatment can be performed only if the preconditions are satisfied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Potential side effects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Arial" charset="0"/>
              <a:buChar char="»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The side effects of a treatment may adversely affect other treatments or invalidate previously satisfied preconditions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Expected patient responses</a:t>
            </a: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Arial" charset="0"/>
              <a:buChar char="»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The effectiveness of a treatment is non-deterministic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purpose of this work is to assist medical staff to correctly perform treatments rather than automatically performing treatments.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Title 1"/>
          <p:cNvSpPr>
            <a:spLocks noGrp="1"/>
          </p:cNvSpPr>
          <p:nvPr/>
        </p:nvSpPr>
        <p:spPr>
          <a:xfrm>
            <a:off x="10147324" y="15848164"/>
            <a:ext cx="12103076" cy="122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360000" rIns="182880" bIns="360000"/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CC3300"/>
                </a:solidFill>
                <a:latin typeface="Arial Black" panose="020B0A04020102020204" pitchFamily="34" charset="0"/>
                <a:ea typeface="ＭＳ Ｐゴシック" charset="-128"/>
                <a:cs typeface="Calibri" pitchFamily="34" charset="0"/>
              </a:rPr>
              <a:t>Device Configuration Safety in Acute </a:t>
            </a:r>
            <a:r>
              <a:rPr lang="en-US" sz="4000" b="1" dirty="0" smtClean="0">
                <a:solidFill>
                  <a:srgbClr val="CC3300"/>
                </a:solidFill>
                <a:latin typeface="Arial Black" panose="020B0A04020102020204" pitchFamily="34" charset="0"/>
                <a:ea typeface="ＭＳ Ｐゴシック" charset="-128"/>
                <a:cs typeface="Calibri" pitchFamily="34" charset="0"/>
              </a:rPr>
              <a:t>Care</a:t>
            </a:r>
            <a:endParaRPr lang="en-US" sz="4000" b="1" dirty="0">
              <a:solidFill>
                <a:srgbClr val="CC3300"/>
              </a:solidFill>
              <a:latin typeface="Arial Black" panose="020B0A04020102020204" pitchFamily="34" charset="0"/>
              <a:ea typeface="ＭＳ Ｐゴシック" charset="-128"/>
              <a:cs typeface="Calibri" pitchFamily="34" charset="0"/>
            </a:endParaRPr>
          </a:p>
        </p:txBody>
      </p:sp>
      <p:sp>
        <p:nvSpPr>
          <p:cNvPr id="106" name="Content Placeholder 2"/>
          <p:cNvSpPr>
            <a:spLocks noGrp="1"/>
          </p:cNvSpPr>
          <p:nvPr/>
        </p:nvSpPr>
        <p:spPr>
          <a:xfrm>
            <a:off x="10411480" y="16970912"/>
            <a:ext cx="4021042" cy="4584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The safety and efficacy of acute patient care depends on continuously proper use of medical devices. </a:t>
            </a:r>
          </a:p>
          <a:p>
            <a:r>
              <a:rPr lang="en-US" sz="2000" dirty="0" smtClean="0"/>
              <a:t>The device configuration safety depends on the rapidly changing patient condition</a:t>
            </a:r>
          </a:p>
          <a:p>
            <a:pPr lvl="1"/>
            <a:r>
              <a:rPr lang="en-US" sz="1400" dirty="0" smtClean="0"/>
              <a:t>Ex: a blood pressure cuff can give erroneous measurements for a patient with limb ischemia.</a:t>
            </a:r>
            <a:endParaRPr lang="en-US" sz="1800" dirty="0" smtClean="0"/>
          </a:p>
          <a:p>
            <a:r>
              <a:rPr lang="en-US" sz="2000" dirty="0" smtClean="0"/>
              <a:t>We model the patient condition as communicating organ state machines</a:t>
            </a:r>
          </a:p>
          <a:p>
            <a:r>
              <a:rPr lang="en-US" sz="2000" dirty="0" smtClean="0"/>
              <a:t>The states are represented based on a pathophysiological model</a:t>
            </a:r>
          </a:p>
        </p:txBody>
      </p:sp>
      <p:pic>
        <p:nvPicPr>
          <p:cNvPr id="107" name="Picture 10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432522" y="16764000"/>
            <a:ext cx="7559286" cy="4578608"/>
          </a:xfrm>
          <a:prstGeom prst="rect">
            <a:avLst/>
          </a:prstGeom>
        </p:spPr>
      </p:pic>
      <p:sp>
        <p:nvSpPr>
          <p:cNvPr id="111" name="TextBox 4"/>
          <p:cNvSpPr txBox="1"/>
          <p:nvPr/>
        </p:nvSpPr>
        <p:spPr>
          <a:xfrm>
            <a:off x="14432522" y="21287601"/>
            <a:ext cx="7559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/>
              <a:t>The Cardiovascular Organ State Model for Ischemia Syndrome and Relevant Device Configuration Safety Constraints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77135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4269</TotalTime>
  <Words>586</Words>
  <Application>Microsoft Office PowerPoint</Application>
  <PresentationFormat>Custom</PresentationFormat>
  <Paragraphs>84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University of Illinois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Cichella, Venanzio</dc:creator>
  <cp:lastModifiedBy>Computer Science</cp:lastModifiedBy>
  <cp:revision>163</cp:revision>
  <dcterms:created xsi:type="dcterms:W3CDTF">2013-09-10T16:03:05Z</dcterms:created>
  <dcterms:modified xsi:type="dcterms:W3CDTF">2014-09-25T19:22:35Z</dcterms:modified>
</cp:coreProperties>
</file>