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8404800" cy="31089600"/>
  <p:notesSz cx="6858000" cy="9144000"/>
  <p:defaultTextStyle>
    <a:defPPr>
      <a:defRPr lang="en-US"/>
    </a:defPPr>
    <a:lvl1pPr marL="0" algn="l" defTabSz="397092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1pPr>
    <a:lvl2pPr marL="1985463" algn="l" defTabSz="397092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2pPr>
    <a:lvl3pPr marL="3970927" algn="l" defTabSz="397092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3pPr>
    <a:lvl4pPr marL="5956390" algn="l" defTabSz="397092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4pPr>
    <a:lvl5pPr marL="7941853" algn="l" defTabSz="397092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5pPr>
    <a:lvl6pPr marL="9927317" algn="l" defTabSz="397092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6pPr>
    <a:lvl7pPr marL="11912780" algn="l" defTabSz="397092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7pPr>
    <a:lvl8pPr marL="13898243" algn="l" defTabSz="397092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8pPr>
    <a:lvl9pPr marL="15883707" algn="l" defTabSz="397092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5670" y="8154"/>
      </p:cViewPr>
      <p:guideLst>
        <p:guide orient="horz" pos="9792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9657929"/>
            <a:ext cx="32644080" cy="66641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7617440"/>
            <a:ext cx="2688336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8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7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5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41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2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1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9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8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245028"/>
            <a:ext cx="8641080" cy="2652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245028"/>
            <a:ext cx="25283160" cy="2652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19977948"/>
            <a:ext cx="32644080" cy="6174740"/>
          </a:xfrm>
        </p:spPr>
        <p:txBody>
          <a:bodyPr anchor="t"/>
          <a:lstStyle>
            <a:lvl1pPr algn="l">
              <a:defRPr sz="17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3177102"/>
            <a:ext cx="32644080" cy="6800848"/>
          </a:xfrm>
        </p:spPr>
        <p:txBody>
          <a:bodyPr anchor="b"/>
          <a:lstStyle>
            <a:lvl1pPr marL="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1pPr>
            <a:lvl2pPr marL="1985463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2pPr>
            <a:lvl3pPr marL="3970927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3pPr>
            <a:lvl4pPr marL="595639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941853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927317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91278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898243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883707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7254243"/>
            <a:ext cx="16962120" cy="20517698"/>
          </a:xfrm>
        </p:spPr>
        <p:txBody>
          <a:bodyPr/>
          <a:lstStyle>
            <a:lvl1pPr>
              <a:defRPr sz="122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7254243"/>
            <a:ext cx="16962120" cy="20517698"/>
          </a:xfrm>
        </p:spPr>
        <p:txBody>
          <a:bodyPr/>
          <a:lstStyle>
            <a:lvl1pPr>
              <a:defRPr sz="122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6959180"/>
            <a:ext cx="16968790" cy="2900254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5463" indent="0">
              <a:buNone/>
              <a:defRPr sz="8700" b="1"/>
            </a:lvl2pPr>
            <a:lvl3pPr marL="3970927" indent="0">
              <a:buNone/>
              <a:defRPr sz="7800" b="1"/>
            </a:lvl3pPr>
            <a:lvl4pPr marL="5956390" indent="0">
              <a:buNone/>
              <a:defRPr sz="6900" b="1"/>
            </a:lvl4pPr>
            <a:lvl5pPr marL="7941853" indent="0">
              <a:buNone/>
              <a:defRPr sz="6900" b="1"/>
            </a:lvl5pPr>
            <a:lvl6pPr marL="9927317" indent="0">
              <a:buNone/>
              <a:defRPr sz="6900" b="1"/>
            </a:lvl6pPr>
            <a:lvl7pPr marL="11912780" indent="0">
              <a:buNone/>
              <a:defRPr sz="6900" b="1"/>
            </a:lvl7pPr>
            <a:lvl8pPr marL="13898243" indent="0">
              <a:buNone/>
              <a:defRPr sz="6900" b="1"/>
            </a:lvl8pPr>
            <a:lvl9pPr marL="15883707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9859434"/>
            <a:ext cx="16968790" cy="17912506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6959180"/>
            <a:ext cx="16975455" cy="2900254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5463" indent="0">
              <a:buNone/>
              <a:defRPr sz="8700" b="1"/>
            </a:lvl2pPr>
            <a:lvl3pPr marL="3970927" indent="0">
              <a:buNone/>
              <a:defRPr sz="7800" b="1"/>
            </a:lvl3pPr>
            <a:lvl4pPr marL="5956390" indent="0">
              <a:buNone/>
              <a:defRPr sz="6900" b="1"/>
            </a:lvl4pPr>
            <a:lvl5pPr marL="7941853" indent="0">
              <a:buNone/>
              <a:defRPr sz="6900" b="1"/>
            </a:lvl5pPr>
            <a:lvl6pPr marL="9927317" indent="0">
              <a:buNone/>
              <a:defRPr sz="6900" b="1"/>
            </a:lvl6pPr>
            <a:lvl7pPr marL="11912780" indent="0">
              <a:buNone/>
              <a:defRPr sz="6900" b="1"/>
            </a:lvl7pPr>
            <a:lvl8pPr marL="13898243" indent="0">
              <a:buNone/>
              <a:defRPr sz="6900" b="1"/>
            </a:lvl8pPr>
            <a:lvl9pPr marL="15883707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9859434"/>
            <a:ext cx="16975455" cy="17912506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3" y="1237826"/>
            <a:ext cx="12634915" cy="5267960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237830"/>
            <a:ext cx="21469350" cy="26534112"/>
          </a:xfrm>
        </p:spPr>
        <p:txBody>
          <a:bodyPr/>
          <a:lstStyle>
            <a:lvl1pPr>
              <a:defRPr sz="13900"/>
            </a:lvl1pPr>
            <a:lvl2pPr>
              <a:defRPr sz="12200"/>
            </a:lvl2pPr>
            <a:lvl3pPr>
              <a:defRPr sz="104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3" y="6505790"/>
            <a:ext cx="12634915" cy="21266152"/>
          </a:xfrm>
        </p:spPr>
        <p:txBody>
          <a:bodyPr/>
          <a:lstStyle>
            <a:lvl1pPr marL="0" indent="0">
              <a:buNone/>
              <a:defRPr sz="6000"/>
            </a:lvl1pPr>
            <a:lvl2pPr marL="1985463" indent="0">
              <a:buNone/>
              <a:defRPr sz="5300"/>
            </a:lvl2pPr>
            <a:lvl3pPr marL="3970927" indent="0">
              <a:buNone/>
              <a:defRPr sz="4400"/>
            </a:lvl3pPr>
            <a:lvl4pPr marL="5956390" indent="0">
              <a:buNone/>
              <a:defRPr sz="3900"/>
            </a:lvl4pPr>
            <a:lvl5pPr marL="7941853" indent="0">
              <a:buNone/>
              <a:defRPr sz="3900"/>
            </a:lvl5pPr>
            <a:lvl6pPr marL="9927317" indent="0">
              <a:buNone/>
              <a:defRPr sz="3900"/>
            </a:lvl6pPr>
            <a:lvl7pPr marL="11912780" indent="0">
              <a:buNone/>
              <a:defRPr sz="3900"/>
            </a:lvl7pPr>
            <a:lvl8pPr marL="13898243" indent="0">
              <a:buNone/>
              <a:defRPr sz="3900"/>
            </a:lvl8pPr>
            <a:lvl9pPr marL="15883707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1762720"/>
            <a:ext cx="23042880" cy="2569212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2777914"/>
            <a:ext cx="23042880" cy="18653760"/>
          </a:xfrm>
        </p:spPr>
        <p:txBody>
          <a:bodyPr/>
          <a:lstStyle>
            <a:lvl1pPr marL="0" indent="0">
              <a:buNone/>
              <a:defRPr sz="13900"/>
            </a:lvl1pPr>
            <a:lvl2pPr marL="1985463" indent="0">
              <a:buNone/>
              <a:defRPr sz="12200"/>
            </a:lvl2pPr>
            <a:lvl3pPr marL="3970927" indent="0">
              <a:buNone/>
              <a:defRPr sz="10400"/>
            </a:lvl3pPr>
            <a:lvl4pPr marL="5956390" indent="0">
              <a:buNone/>
              <a:defRPr sz="8700"/>
            </a:lvl4pPr>
            <a:lvl5pPr marL="7941853" indent="0">
              <a:buNone/>
              <a:defRPr sz="8700"/>
            </a:lvl5pPr>
            <a:lvl6pPr marL="9927317" indent="0">
              <a:buNone/>
              <a:defRPr sz="8700"/>
            </a:lvl6pPr>
            <a:lvl7pPr marL="11912780" indent="0">
              <a:buNone/>
              <a:defRPr sz="8700"/>
            </a:lvl7pPr>
            <a:lvl8pPr marL="13898243" indent="0">
              <a:buNone/>
              <a:defRPr sz="8700"/>
            </a:lvl8pPr>
            <a:lvl9pPr marL="15883707" indent="0">
              <a:buNone/>
              <a:defRPr sz="8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24331932"/>
            <a:ext cx="23042880" cy="3648708"/>
          </a:xfrm>
        </p:spPr>
        <p:txBody>
          <a:bodyPr/>
          <a:lstStyle>
            <a:lvl1pPr marL="0" indent="0">
              <a:buNone/>
              <a:defRPr sz="6000"/>
            </a:lvl1pPr>
            <a:lvl2pPr marL="1985463" indent="0">
              <a:buNone/>
              <a:defRPr sz="5300"/>
            </a:lvl2pPr>
            <a:lvl3pPr marL="3970927" indent="0">
              <a:buNone/>
              <a:defRPr sz="4400"/>
            </a:lvl3pPr>
            <a:lvl4pPr marL="5956390" indent="0">
              <a:buNone/>
              <a:defRPr sz="3900"/>
            </a:lvl4pPr>
            <a:lvl5pPr marL="7941853" indent="0">
              <a:buNone/>
              <a:defRPr sz="3900"/>
            </a:lvl5pPr>
            <a:lvl6pPr marL="9927317" indent="0">
              <a:buNone/>
              <a:defRPr sz="3900"/>
            </a:lvl6pPr>
            <a:lvl7pPr marL="11912780" indent="0">
              <a:buNone/>
              <a:defRPr sz="3900"/>
            </a:lvl7pPr>
            <a:lvl8pPr marL="13898243" indent="0">
              <a:buNone/>
              <a:defRPr sz="3900"/>
            </a:lvl8pPr>
            <a:lvl9pPr marL="15883707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245026"/>
            <a:ext cx="34564320" cy="5181600"/>
          </a:xfrm>
          <a:prstGeom prst="rect">
            <a:avLst/>
          </a:prstGeom>
        </p:spPr>
        <p:txBody>
          <a:bodyPr vert="horz" lIns="397092" tIns="198546" rIns="397092" bIns="1985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7254243"/>
            <a:ext cx="34564320" cy="20517698"/>
          </a:xfrm>
          <a:prstGeom prst="rect">
            <a:avLst/>
          </a:prstGeom>
        </p:spPr>
        <p:txBody>
          <a:bodyPr vert="horz" lIns="397092" tIns="198546" rIns="397092" bIns="1985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28815456"/>
            <a:ext cx="8961120" cy="1655234"/>
          </a:xfrm>
          <a:prstGeom prst="rect">
            <a:avLst/>
          </a:prstGeom>
        </p:spPr>
        <p:txBody>
          <a:bodyPr vert="horz" lIns="397092" tIns="198546" rIns="397092" bIns="198546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87B9-137D-49AA-AC89-C26AB7D33FB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28815456"/>
            <a:ext cx="12161520" cy="1655234"/>
          </a:xfrm>
          <a:prstGeom prst="rect">
            <a:avLst/>
          </a:prstGeom>
        </p:spPr>
        <p:txBody>
          <a:bodyPr vert="horz" lIns="397092" tIns="198546" rIns="397092" bIns="198546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28815456"/>
            <a:ext cx="8961120" cy="1655234"/>
          </a:xfrm>
          <a:prstGeom prst="rect">
            <a:avLst/>
          </a:prstGeom>
        </p:spPr>
        <p:txBody>
          <a:bodyPr vert="horz" lIns="397092" tIns="198546" rIns="397092" bIns="198546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FEB93-48EF-45EF-BE90-A3FA42AFB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70927" rtl="0" eaLnBrk="1" latinLnBrk="0" hangingPunct="1">
        <a:spcBef>
          <a:spcPct val="0"/>
        </a:spcBef>
        <a:buNone/>
        <a:defRPr sz="19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9098" indent="-1489098" algn="l" defTabSz="3970927" rtl="0" eaLnBrk="1" latinLnBrk="0" hangingPunct="1">
        <a:spcBef>
          <a:spcPct val="20000"/>
        </a:spcBef>
        <a:buFont typeface="Arial" pitchFamily="34" charset="0"/>
        <a:buChar char="•"/>
        <a:defRPr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226378" indent="-1240915" algn="l" defTabSz="3970927" rtl="0" eaLnBrk="1" latinLnBrk="0" hangingPunct="1">
        <a:spcBef>
          <a:spcPct val="20000"/>
        </a:spcBef>
        <a:buFont typeface="Arial" pitchFamily="34" charset="0"/>
        <a:buChar char="–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4963658" indent="-992732" algn="l" defTabSz="3970927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6949122" indent="-992732" algn="l" defTabSz="3970927" rtl="0" eaLnBrk="1" latinLnBrk="0" hangingPunct="1">
        <a:spcBef>
          <a:spcPct val="20000"/>
        </a:spcBef>
        <a:buFont typeface="Arial" pitchFamily="34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34585" indent="-992732" algn="l" defTabSz="3970927" rtl="0" eaLnBrk="1" latinLnBrk="0" hangingPunct="1">
        <a:spcBef>
          <a:spcPct val="20000"/>
        </a:spcBef>
        <a:buFont typeface="Arial" pitchFamily="34" charset="0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20048" indent="-992732" algn="l" defTabSz="397092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905512" indent="-992732" algn="l" defTabSz="397092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90975" indent="-992732" algn="l" defTabSz="397092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76438" indent="-992732" algn="l" defTabSz="397092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7092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5463" algn="l" defTabSz="397092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70927" algn="l" defTabSz="397092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56390" algn="l" defTabSz="397092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41853" algn="l" defTabSz="397092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27317" algn="l" defTabSz="397092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12780" algn="l" defTabSz="397092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98243" algn="l" defTabSz="397092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83707" algn="l" defTabSz="397092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hyperlink" Target="mailto:jeff@renci.org" TargetMode="External"/><Relationship Id="rId21" Type="http://schemas.openxmlformats.org/officeDocument/2006/relationships/image" Target="../media/image18.jp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hyperlink" Target="mailto:rjf@renci.org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" y="5410200"/>
            <a:ext cx="11334347" cy="8619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11200" y="647701"/>
            <a:ext cx="36804600" cy="376475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sz="8700" b="1" dirty="0" smtClean="0"/>
              <a:t>Programming Environment and </a:t>
            </a:r>
            <a:r>
              <a:rPr lang="en-US" sz="8700" b="1" dirty="0" err="1" smtClean="0"/>
              <a:t>Architecuture</a:t>
            </a:r>
            <a:r>
              <a:rPr lang="en-US" sz="8700" b="1" dirty="0" smtClean="0"/>
              <a:t> for Situational Awareness and Response*</a:t>
            </a:r>
            <a:r>
              <a:rPr lang="en-US" sz="8700" b="1" dirty="0"/>
              <a:t/>
            </a:r>
            <a:br>
              <a:rPr lang="en-US" sz="8700" b="1" dirty="0"/>
            </a:br>
            <a:r>
              <a:rPr lang="en-US" sz="5500" dirty="0">
                <a:latin typeface="Times New Roman"/>
                <a:cs typeface="Times New Roman"/>
              </a:rPr>
              <a:t> </a:t>
            </a:r>
            <a:r>
              <a:rPr lang="en-US" sz="5500" dirty="0">
                <a:latin typeface="+mn-lt"/>
                <a:cs typeface="Times New Roman"/>
              </a:rPr>
              <a:t>Robert Fowler,  Jefferson Heard, Daniel </a:t>
            </a:r>
            <a:r>
              <a:rPr lang="en-US" sz="5500" dirty="0" smtClean="0">
                <a:latin typeface="+mn-lt"/>
                <a:cs typeface="Times New Roman"/>
              </a:rPr>
              <a:t>Bedard, Yusuf Simonson, Roberto Rodriquez</a:t>
            </a:r>
            <a:r>
              <a:rPr lang="en-US" sz="5500" dirty="0">
                <a:latin typeface="+mn-lt"/>
              </a:rPr>
              <a:t/>
            </a:r>
            <a:br>
              <a:rPr lang="en-US" sz="5500" dirty="0">
                <a:latin typeface="+mn-lt"/>
              </a:rPr>
            </a:br>
            <a:r>
              <a:rPr lang="en-US" sz="4500" dirty="0">
                <a:latin typeface="+mn-lt"/>
              </a:rPr>
              <a:t>Renaissance Computing Institute (RENCI)</a:t>
            </a:r>
            <a:br>
              <a:rPr lang="en-US" sz="4500" dirty="0">
                <a:latin typeface="+mn-lt"/>
              </a:rPr>
            </a:br>
            <a:r>
              <a:rPr lang="en-US" sz="4500" dirty="0">
                <a:latin typeface="+mn-lt"/>
                <a:hlinkClick r:id="rId2"/>
              </a:rPr>
              <a:t>rjf@renci.org</a:t>
            </a:r>
            <a:r>
              <a:rPr lang="en-US" sz="4500" dirty="0">
                <a:latin typeface="+mn-lt"/>
              </a:rPr>
              <a:t>   </a:t>
            </a:r>
            <a:r>
              <a:rPr lang="en-US" sz="4500" dirty="0" smtClean="0">
                <a:latin typeface="+mn-lt"/>
                <a:hlinkClick r:id="rId3"/>
              </a:rPr>
              <a:t>jeff@renci.org</a:t>
            </a:r>
            <a:r>
              <a:rPr lang="en-US" sz="4500" dirty="0">
                <a:latin typeface="+mn-lt"/>
              </a:rPr>
              <a:t/>
            </a:r>
            <a:br>
              <a:rPr lang="en-US" sz="4500" dirty="0">
                <a:latin typeface="+mn-lt"/>
              </a:rPr>
            </a:br>
            <a:endParaRPr lang="en-US" sz="4500" dirty="0">
              <a:latin typeface="+mn-lt"/>
            </a:endParaRPr>
          </a:p>
        </p:txBody>
      </p:sp>
      <p:pic>
        <p:nvPicPr>
          <p:cNvPr id="5" name="Picture 4" descr="RENCI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985" y="2440458"/>
            <a:ext cx="4015316" cy="182356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1826200" y="3805238"/>
            <a:ext cx="6311900" cy="1013948"/>
          </a:xfrm>
          <a:prstGeom prst="rect">
            <a:avLst/>
          </a:prstGeom>
          <a:noFill/>
          <a:ln>
            <a:noFill/>
          </a:ln>
        </p:spPr>
        <p:txBody>
          <a:bodyPr vert="horz" lIns="490528" tIns="245264" rIns="490528" bIns="245264" rtlCol="0">
            <a:normAutofit/>
          </a:bodyPr>
          <a:lstStyle/>
          <a:p>
            <a:pPr defTabSz="2452640">
              <a:spcBef>
                <a:spcPct val="20000"/>
              </a:spcBef>
              <a:defRPr/>
            </a:pPr>
            <a:r>
              <a:rPr lang="en-US" sz="2200" dirty="0"/>
              <a:t>* This work is supported by NSF </a:t>
            </a:r>
            <a:r>
              <a:rPr lang="en-US" sz="2000" b="1" dirty="0"/>
              <a:t>CNS-0932011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375770" y="4651210"/>
            <a:ext cx="9289951" cy="1026522"/>
          </a:xfrm>
          <a:prstGeom prst="rect">
            <a:avLst/>
          </a:prstGeom>
          <a:noFill/>
        </p:spPr>
        <p:txBody>
          <a:bodyPr wrap="square" lIns="102193" tIns="51097" rIns="102193" bIns="51097" rtlCol="0">
            <a:spAutoFit/>
          </a:bodyPr>
          <a:lstStyle/>
          <a:p>
            <a:pPr algn="ctr"/>
            <a:r>
              <a:rPr lang="en-US" sz="6000" b="1" dirty="0"/>
              <a:t>Symbiotic </a:t>
            </a:r>
            <a:r>
              <a:rPr lang="en-US" sz="6000" b="1" dirty="0" smtClean="0"/>
              <a:t>Projects</a:t>
            </a:r>
            <a:endParaRPr lang="en-US" sz="6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840804" y="16230600"/>
            <a:ext cx="12182996" cy="5029199"/>
            <a:chOff x="18846800" y="5605612"/>
            <a:chExt cx="18669000" cy="5400939"/>
          </a:xfrm>
        </p:grpSpPr>
        <p:sp>
          <p:nvSpPr>
            <p:cNvPr id="45" name="Rectangle 44"/>
            <p:cNvSpPr/>
            <p:nvPr/>
          </p:nvSpPr>
          <p:spPr>
            <a:xfrm>
              <a:off x="18846800" y="5667375"/>
              <a:ext cx="18669000" cy="53391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193" tIns="51097" rIns="102193" bIns="51097"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603200" y="6720760"/>
              <a:ext cx="11755866" cy="3981177"/>
            </a:xfrm>
            <a:prstGeom prst="rect">
              <a:avLst/>
            </a:prstGeom>
            <a:noFill/>
          </p:spPr>
          <p:txBody>
            <a:bodyPr wrap="square" lIns="102193" tIns="51097" rIns="102193" bIns="51097" rtlCol="0">
              <a:normAutofit fontScale="92500" lnSpcReduction="20000"/>
            </a:bodyPr>
            <a:lstStyle/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Multi-parameter (T, salinity, turbidity, depth) </a:t>
              </a:r>
              <a:r>
                <a:rPr lang="en-US" sz="3600" dirty="0" err="1"/>
                <a:t>sonde</a:t>
              </a:r>
              <a:endParaRPr lang="en-US" sz="3600" dirty="0"/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Water sampler/lab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GPS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Precision winch with depth indexing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Low-power x86 controller with SSD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On-platform </a:t>
              </a:r>
              <a:r>
                <a:rPr lang="en-US" sz="3600" dirty="0" err="1"/>
                <a:t>PostgreSQL</a:t>
              </a:r>
              <a:endParaRPr lang="en-US" sz="3600" dirty="0"/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Cell modem connectivity to server</a:t>
              </a:r>
            </a:p>
          </p:txBody>
        </p:sp>
        <p:pic>
          <p:nvPicPr>
            <p:cNvPr id="39" name="Picture 3" descr="C:\Users\danb\Desktop\Desktop\photo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" r="15850" b="12050"/>
            <a:stretch/>
          </p:blipFill>
          <p:spPr bwMode="auto">
            <a:xfrm>
              <a:off x="19202400" y="6423936"/>
              <a:ext cx="6080760" cy="437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202401" y="5605612"/>
              <a:ext cx="14802157" cy="795689"/>
            </a:xfrm>
            <a:prstGeom prst="rect">
              <a:avLst/>
            </a:prstGeom>
            <a:noFill/>
          </p:spPr>
          <p:txBody>
            <a:bodyPr wrap="square" lIns="102193" tIns="51097" rIns="102193" bIns="51097" rtlCol="0">
              <a:spAutoFit/>
            </a:bodyPr>
            <a:lstStyle/>
            <a:p>
              <a:r>
                <a:rPr lang="en-US" sz="4500" b="1" dirty="0"/>
                <a:t>Automated Vertical Profiler Buoy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55601" y="26136601"/>
            <a:ext cx="11564651" cy="4267199"/>
            <a:chOff x="18757900" y="11444203"/>
            <a:chExt cx="18669000" cy="6135774"/>
          </a:xfrm>
        </p:grpSpPr>
        <p:sp>
          <p:nvSpPr>
            <p:cNvPr id="35" name="Rectangle 34"/>
            <p:cNvSpPr/>
            <p:nvPr/>
          </p:nvSpPr>
          <p:spPr>
            <a:xfrm>
              <a:off x="18757900" y="11477599"/>
              <a:ext cx="18669000" cy="61023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193" tIns="51097" rIns="102193" bIns="51097"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40" name="Picture 3" descr="C:\Users\danb\Desktop\Downloads\IMAG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275461" y="11910523"/>
              <a:ext cx="4129088" cy="6045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8757900" y="11444203"/>
              <a:ext cx="18669000" cy="1144115"/>
            </a:xfrm>
            <a:prstGeom prst="rect">
              <a:avLst/>
            </a:prstGeom>
            <a:noFill/>
          </p:spPr>
          <p:txBody>
            <a:bodyPr wrap="square" lIns="102193" tIns="51097" rIns="102193" bIns="51097" rtlCol="0">
              <a:spAutoFit/>
            </a:bodyPr>
            <a:lstStyle/>
            <a:p>
              <a:r>
                <a:rPr lang="en-US" sz="4500" b="1" dirty="0">
                  <a:cs typeface="Calibri (Body)"/>
                </a:rPr>
                <a:t>RENCI Road Surface Temperature Thing (RRSTT)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880909" y="12430308"/>
              <a:ext cx="11482175" cy="4820966"/>
            </a:xfrm>
            <a:prstGeom prst="rect">
              <a:avLst/>
            </a:prstGeom>
            <a:noFill/>
          </p:spPr>
          <p:txBody>
            <a:bodyPr wrap="square" lIns="102193" tIns="51097" rIns="102193" bIns="51097" rtlCol="0">
              <a:normAutofit fontScale="70000" lnSpcReduction="20000"/>
            </a:bodyPr>
            <a:lstStyle/>
            <a:p>
              <a:pPr defTabSz="1226320"/>
              <a:r>
                <a:rPr lang="en-US" sz="3600" dirty="0" smtClean="0"/>
                <a:t>Vehicle-mounted </a:t>
              </a:r>
              <a:r>
                <a:rPr lang="en-US" sz="3600" dirty="0"/>
                <a:t>monitoring of rural road </a:t>
              </a:r>
              <a:r>
                <a:rPr lang="en-US" sz="3600" dirty="0" smtClean="0"/>
                <a:t>conditions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First prototype used industrial embedded Linux, discrete GPS, radios, power, etc. components</a:t>
              </a:r>
              <a:r>
                <a:rPr lang="en-US" sz="3600" dirty="0" smtClean="0"/>
                <a:t>.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 smtClean="0"/>
                <a:t>Deployable design uses </a:t>
              </a:r>
              <a:r>
                <a:rPr lang="en-US" sz="3600" dirty="0"/>
                <a:t>the R3SAR software/hardware </a:t>
              </a:r>
              <a:r>
                <a:rPr lang="en-US" sz="3600" dirty="0" smtClean="0"/>
                <a:t>architecture.</a:t>
              </a:r>
              <a:endParaRPr lang="en-US" sz="3600" dirty="0"/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smtClean="0"/>
                <a:t>To </a:t>
              </a:r>
              <a:r>
                <a:rPr lang="en-US" sz="3600" dirty="0"/>
                <a:t>be mounted on public safety vehicles, school buses, </a:t>
              </a:r>
              <a:r>
                <a:rPr lang="en-US" sz="3600" i="1" dirty="0"/>
                <a:t>etc.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 smtClean="0"/>
                <a:t>Decision support</a:t>
              </a:r>
              <a:r>
                <a:rPr lang="en-US" sz="3600" dirty="0" smtClean="0"/>
                <a:t> </a:t>
              </a:r>
              <a:r>
                <a:rPr lang="en-US" sz="3600" dirty="0"/>
                <a:t>information on which roads should be salted or plowed, and whether school should be cancelled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810556" y="21442714"/>
            <a:ext cx="11391029" cy="4541486"/>
            <a:chOff x="18846800" y="25051346"/>
            <a:chExt cx="18669000" cy="5471517"/>
          </a:xfrm>
        </p:grpSpPr>
        <p:sp>
          <p:nvSpPr>
            <p:cNvPr id="51" name="Rectangle 50"/>
            <p:cNvSpPr/>
            <p:nvPr/>
          </p:nvSpPr>
          <p:spPr>
            <a:xfrm>
              <a:off x="18846800" y="25051346"/>
              <a:ext cx="18669000" cy="547151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193" tIns="51097" rIns="102193" bIns="51097"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202402" y="26231850"/>
              <a:ext cx="8870893" cy="3427178"/>
            </a:xfrm>
            <a:prstGeom prst="rect">
              <a:avLst/>
            </a:prstGeom>
            <a:noFill/>
          </p:spPr>
          <p:txBody>
            <a:bodyPr wrap="square" lIns="102193" tIns="51097" rIns="102193" bIns="51097" rtlCol="0">
              <a:normAutofit fontScale="85000" lnSpcReduction="20000"/>
            </a:bodyPr>
            <a:lstStyle/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Visualization wall for situational awareness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Base map + state </a:t>
              </a:r>
              <a:r>
                <a:rPr lang="en-US" sz="3600" dirty="0" err="1"/>
                <a:t>orthophotos</a:t>
              </a:r>
              <a:endParaRPr lang="en-US" sz="3600" dirty="0"/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Database/GIS interfaces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Interactive annotations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Mobile interfaces</a:t>
              </a:r>
            </a:p>
            <a:p>
              <a:pPr marL="510967" indent="-510967" defTabSz="1226320">
                <a:buFont typeface="Arial"/>
                <a:buChar char="•"/>
              </a:pPr>
              <a:endParaRPr lang="en-US" sz="36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202400" y="25341262"/>
              <a:ext cx="3517545" cy="795689"/>
            </a:xfrm>
            <a:prstGeom prst="rect">
              <a:avLst/>
            </a:prstGeom>
          </p:spPr>
          <p:txBody>
            <a:bodyPr wrap="none" lIns="102193" tIns="51097" rIns="102193" bIns="51097">
              <a:spAutoFit/>
            </a:bodyPr>
            <a:lstStyle/>
            <a:p>
              <a:r>
                <a:rPr lang="en-US" sz="4500" b="1" dirty="0"/>
                <a:t>The Big Board</a:t>
              </a:r>
              <a:endParaRPr lang="en-US" sz="4500" dirty="0"/>
            </a:p>
          </p:txBody>
        </p:sp>
        <p:pic>
          <p:nvPicPr>
            <p:cNvPr id="1026" name="Picture 2" descr="D:\__Projects\_R3SAR\RENCI_sensors\big_boar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59100" y="25260300"/>
              <a:ext cx="8623300" cy="504367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</p:grpSp>
      <p:sp>
        <p:nvSpPr>
          <p:cNvPr id="55" name="TextBox 54"/>
          <p:cNvSpPr txBox="1"/>
          <p:nvPr/>
        </p:nvSpPr>
        <p:spPr>
          <a:xfrm>
            <a:off x="850430" y="5442965"/>
            <a:ext cx="11915590" cy="1334298"/>
          </a:xfrm>
          <a:prstGeom prst="rect">
            <a:avLst/>
          </a:prstGeom>
          <a:noFill/>
        </p:spPr>
        <p:txBody>
          <a:bodyPr wrap="square" lIns="102193" tIns="51097" rIns="102193" bIns="51097" rtlCol="0">
            <a:spAutoFit/>
          </a:bodyPr>
          <a:lstStyle/>
          <a:p>
            <a:r>
              <a:rPr lang="en-US" sz="4000" b="1" u="sng" dirty="0"/>
              <a:t>R</a:t>
            </a:r>
            <a:r>
              <a:rPr lang="en-US" sz="4000" b="1" dirty="0"/>
              <a:t>apidly deployable, </a:t>
            </a:r>
            <a:r>
              <a:rPr lang="en-US" sz="4000" b="1" u="sng" dirty="0"/>
              <a:t>R</a:t>
            </a:r>
            <a:r>
              <a:rPr lang="en-US" sz="4000" b="1" dirty="0"/>
              <a:t>obust, </a:t>
            </a:r>
            <a:r>
              <a:rPr lang="en-US" sz="4000" b="1" u="sng" dirty="0"/>
              <a:t>R</a:t>
            </a:r>
            <a:r>
              <a:rPr lang="en-US" sz="4000" b="1" dirty="0"/>
              <a:t>eal-time </a:t>
            </a:r>
            <a:r>
              <a:rPr lang="en-US" sz="4000" b="1" u="sng" dirty="0"/>
              <a:t>S</a:t>
            </a:r>
            <a:r>
              <a:rPr lang="en-US" sz="4000" b="1" dirty="0"/>
              <a:t>ituational </a:t>
            </a:r>
            <a:r>
              <a:rPr lang="en-US" sz="4000" b="1" u="sng" dirty="0"/>
              <a:t>A</a:t>
            </a:r>
            <a:r>
              <a:rPr lang="en-US" sz="4000" b="1" dirty="0"/>
              <a:t>wareness and </a:t>
            </a:r>
            <a:r>
              <a:rPr lang="en-US" sz="4000" b="1" u="sng" dirty="0"/>
              <a:t>R</a:t>
            </a:r>
            <a:r>
              <a:rPr lang="en-US" sz="4000" b="1" dirty="0"/>
              <a:t>esponse (R</a:t>
            </a:r>
            <a:r>
              <a:rPr lang="en-US" sz="4000" b="1" baseline="30000" dirty="0"/>
              <a:t>3</a:t>
            </a:r>
            <a:r>
              <a:rPr lang="en-US" sz="4000" b="1" dirty="0"/>
              <a:t>SAR)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40730" y="6998584"/>
            <a:ext cx="9727272" cy="6565015"/>
          </a:xfrm>
          <a:prstGeom prst="rect">
            <a:avLst/>
          </a:prstGeom>
        </p:spPr>
        <p:txBody>
          <a:bodyPr wrap="square" lIns="102193" tIns="51097" rIns="102193" bIns="51097">
            <a:normAutofit fontScale="70000" lnSpcReduction="20000"/>
          </a:bodyPr>
          <a:lstStyle/>
          <a:p>
            <a:pPr defTabSz="2043867"/>
            <a:r>
              <a:rPr lang="en-US" sz="3600" dirty="0">
                <a:solidFill>
                  <a:srgbClr val="FF0000"/>
                </a:solidFill>
              </a:rPr>
              <a:t>Goal:</a:t>
            </a:r>
            <a:r>
              <a:rPr lang="en-US" sz="3600" dirty="0"/>
              <a:t> Improve </a:t>
            </a:r>
            <a:r>
              <a:rPr lang="en-US" sz="3600" dirty="0" err="1"/>
              <a:t>deployability</a:t>
            </a:r>
            <a:r>
              <a:rPr lang="en-US" sz="3600" dirty="0"/>
              <a:t> of sensing systems</a:t>
            </a:r>
          </a:p>
          <a:p>
            <a:pPr marL="510967" indent="-510967" defTabSz="1226320">
              <a:buFont typeface="Arial"/>
              <a:buChar char="•"/>
            </a:pPr>
            <a:r>
              <a:rPr lang="en-US" sz="3600" dirty="0"/>
              <a:t>Efficient design and deployment; reduced costs in hardware, labor and </a:t>
            </a:r>
            <a:r>
              <a:rPr lang="en-US" sz="3600" dirty="0" smtClean="0"/>
              <a:t>operation</a:t>
            </a:r>
          </a:p>
          <a:p>
            <a:pPr marL="510967" indent="-510967" defTabSz="1226320">
              <a:buFont typeface="Arial"/>
              <a:buChar char="•"/>
            </a:pPr>
            <a:r>
              <a:rPr lang="en-US" sz="3600" dirty="0"/>
              <a:t>Dynamically configurable sensor platforms and collection facilities</a:t>
            </a:r>
            <a:r>
              <a:rPr lang="en-US" sz="3600" dirty="0" smtClean="0"/>
              <a:t>.</a:t>
            </a:r>
            <a:endParaRPr lang="en-US" sz="3600" dirty="0"/>
          </a:p>
          <a:p>
            <a:pPr defTabSz="2043867"/>
            <a:endParaRPr lang="en-US" sz="3600" dirty="0">
              <a:solidFill>
                <a:srgbClr val="FF0000"/>
              </a:solidFill>
            </a:endParaRPr>
          </a:p>
          <a:p>
            <a:pPr defTabSz="2043867"/>
            <a:r>
              <a:rPr lang="en-US" sz="3600" dirty="0">
                <a:solidFill>
                  <a:srgbClr val="FF0000"/>
                </a:solidFill>
              </a:rPr>
              <a:t>Driving Problems:  </a:t>
            </a:r>
            <a:r>
              <a:rPr lang="en-US" sz="3600" dirty="0"/>
              <a:t>Environmental sense/react</a:t>
            </a:r>
          </a:p>
          <a:p>
            <a:pPr marL="510967" indent="-510967" defTabSz="1226320">
              <a:buFont typeface="Arial"/>
              <a:buChar char="•"/>
            </a:pPr>
            <a:r>
              <a:rPr lang="en-US" sz="3600" dirty="0"/>
              <a:t>Civil response to environmental emergencies: fire, flood, wind, </a:t>
            </a:r>
            <a:r>
              <a:rPr lang="en-US" sz="3600" i="1" dirty="0"/>
              <a:t>etc.</a:t>
            </a:r>
          </a:p>
          <a:p>
            <a:pPr marL="510967" indent="-510967" defTabSz="1226320">
              <a:buFont typeface="Arial"/>
              <a:buChar char="•"/>
            </a:pPr>
            <a:r>
              <a:rPr lang="en-US" sz="3600" dirty="0"/>
              <a:t>DHS and </a:t>
            </a:r>
            <a:r>
              <a:rPr lang="en-US" sz="3600" dirty="0" err="1"/>
              <a:t>DoD</a:t>
            </a:r>
            <a:r>
              <a:rPr lang="en-US" sz="3600" dirty="0"/>
              <a:t> problems</a:t>
            </a:r>
          </a:p>
          <a:p>
            <a:pPr marL="510967" indent="-510967" defTabSz="1226320">
              <a:buFont typeface="Arial"/>
              <a:buChar char="•"/>
            </a:pPr>
            <a:r>
              <a:rPr lang="en-US" sz="3600" dirty="0"/>
              <a:t>Cost-effective sensing for field sciences</a:t>
            </a:r>
            <a:endParaRPr lang="en-US" sz="3600" dirty="0">
              <a:solidFill>
                <a:srgbClr val="FF0000"/>
              </a:solidFill>
            </a:endParaRPr>
          </a:p>
          <a:p>
            <a:pPr defTabSz="1226320"/>
            <a:endParaRPr lang="en-US" sz="3600" dirty="0">
              <a:solidFill>
                <a:srgbClr val="FF0000"/>
              </a:solidFill>
            </a:endParaRPr>
          </a:p>
          <a:p>
            <a:pPr defTabSz="1828800"/>
            <a:r>
              <a:rPr lang="en-US" sz="3600" dirty="0">
                <a:solidFill>
                  <a:srgbClr val="FF0000"/>
                </a:solidFill>
              </a:rPr>
              <a:t>General Approach: </a:t>
            </a:r>
            <a:endParaRPr lang="en-US" sz="3600" dirty="0" smtClean="0">
              <a:solidFill>
                <a:srgbClr val="FF0000"/>
              </a:solidFill>
            </a:endParaRPr>
          </a:p>
          <a:p>
            <a:pPr defTabSz="1828800"/>
            <a:r>
              <a:rPr lang="en-US" sz="3600" dirty="0" smtClean="0"/>
              <a:t>Explore </a:t>
            </a:r>
            <a:r>
              <a:rPr lang="en-US" sz="3600" dirty="0"/>
              <a:t>and extend data-oriented, declarative abstractions</a:t>
            </a:r>
          </a:p>
          <a:p>
            <a:pPr marL="457200" indent="-457200" defTabSz="1097280">
              <a:buFont typeface="Arial"/>
              <a:buChar char="•"/>
            </a:pPr>
            <a:r>
              <a:rPr lang="en-US" sz="3600" dirty="0"/>
              <a:t>Relational data</a:t>
            </a:r>
          </a:p>
          <a:p>
            <a:pPr marL="457200" indent="-457200" defTabSz="1097280">
              <a:buFont typeface="Arial"/>
              <a:buChar char="•"/>
            </a:pPr>
            <a:r>
              <a:rPr lang="en-US" sz="3600" dirty="0" err="1"/>
              <a:t>Composable</a:t>
            </a:r>
            <a:r>
              <a:rPr lang="en-US" sz="3600" dirty="0"/>
              <a:t>, streaming “pipelines and filters” implementations</a:t>
            </a:r>
          </a:p>
          <a:p>
            <a:pPr marL="457200" indent="-457200" defTabSz="1097280">
              <a:buFont typeface="Arial"/>
              <a:buChar char="•"/>
            </a:pPr>
            <a:r>
              <a:rPr lang="en-US" sz="3600" dirty="0"/>
              <a:t>Abstract “overlay networks” for communication</a:t>
            </a:r>
          </a:p>
          <a:p>
            <a:pPr marL="457200" indent="-457200" defTabSz="1097280">
              <a:buFont typeface="Arial"/>
              <a:buChar char="•"/>
            </a:pPr>
            <a:r>
              <a:rPr lang="en-US" sz="3600" dirty="0" err="1"/>
              <a:t>QoS</a:t>
            </a:r>
            <a:r>
              <a:rPr lang="en-US" sz="3600" dirty="0"/>
              <a:t> constraints and properties</a:t>
            </a:r>
          </a:p>
          <a:p>
            <a:pPr marL="457200" indent="-457200" defTabSz="1097280">
              <a:buFont typeface="Arial"/>
              <a:buChar char="•"/>
            </a:pPr>
            <a:r>
              <a:rPr lang="en-US" sz="3600" dirty="0"/>
              <a:t>Optional </a:t>
            </a:r>
            <a:r>
              <a:rPr lang="en-US" sz="3600" dirty="0" err="1"/>
              <a:t>lossy</a:t>
            </a:r>
            <a:r>
              <a:rPr lang="en-US" sz="3600" dirty="0"/>
              <a:t> filtering</a:t>
            </a:r>
          </a:p>
          <a:p>
            <a:pPr marL="457200" indent="-457200" defTabSz="1097280">
              <a:buFont typeface="Arial"/>
              <a:buChar char="•"/>
            </a:pPr>
            <a:r>
              <a:rPr lang="en-US" sz="3600" dirty="0"/>
              <a:t>Annotation of plug-n-play </a:t>
            </a:r>
            <a:r>
              <a:rPr lang="en-US" sz="3600" dirty="0" smtClean="0"/>
              <a:t>components</a:t>
            </a:r>
          </a:p>
          <a:p>
            <a:pPr defTabSz="1097280"/>
            <a:r>
              <a:rPr lang="en-US" sz="3600" dirty="0" smtClean="0"/>
              <a:t>Exploit economies of scale by leveraging consumer market hardware.</a:t>
            </a:r>
          </a:p>
          <a:p>
            <a:pPr marL="457200" indent="-457200" defTabSz="1097280">
              <a:buFont typeface="Arial"/>
              <a:buChar char="•"/>
            </a:pPr>
            <a:r>
              <a:rPr lang="en-US" sz="3600" dirty="0" smtClean="0"/>
              <a:t>Netbooks, Linux tablets, Android devices.</a:t>
            </a:r>
          </a:p>
          <a:p>
            <a:pPr marL="457200" indent="-457200" defTabSz="1097280">
              <a:buFont typeface="Arial"/>
              <a:buChar char="•"/>
            </a:pPr>
            <a:r>
              <a:rPr lang="en-US" sz="3600" dirty="0" smtClean="0"/>
              <a:t>“Maker”-inspired hardware:  </a:t>
            </a:r>
            <a:r>
              <a:rPr lang="en-US" sz="3600" dirty="0" err="1" smtClean="0"/>
              <a:t>Arduino</a:t>
            </a:r>
            <a:r>
              <a:rPr lang="en-US" sz="3600" dirty="0" smtClean="0"/>
              <a:t>, etc.</a:t>
            </a:r>
            <a:endParaRPr lang="en-US" sz="3600" dirty="0"/>
          </a:p>
          <a:p>
            <a:pPr defTabSz="2043867"/>
            <a:endParaRPr lang="en-US" sz="3600" dirty="0" smtClean="0">
              <a:solidFill>
                <a:srgbClr val="FF0000"/>
              </a:solidFill>
            </a:endParaRPr>
          </a:p>
          <a:p>
            <a:pPr defTabSz="2043867"/>
            <a:endParaRPr lang="en-US" sz="3600" dirty="0">
              <a:solidFill>
                <a:srgbClr val="FF0000"/>
              </a:solidFill>
            </a:endParaRPr>
          </a:p>
          <a:p>
            <a:pPr defTabSz="2043867"/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884319" y="5715000"/>
            <a:ext cx="11987081" cy="4053148"/>
            <a:chOff x="27364729" y="5715000"/>
            <a:chExt cx="10811471" cy="3354865"/>
          </a:xfrm>
        </p:grpSpPr>
        <p:sp>
          <p:nvSpPr>
            <p:cNvPr id="27" name="Rectangle 26"/>
            <p:cNvSpPr/>
            <p:nvPr/>
          </p:nvSpPr>
          <p:spPr>
            <a:xfrm>
              <a:off x="27364729" y="5715000"/>
              <a:ext cx="10582871" cy="33548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4" descr="D:\__Projects\_R3SAR\RENCI_sensors\AVP3 Data Flow Diagram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508800" y="6156505"/>
              <a:ext cx="3040209" cy="2775185"/>
            </a:xfrm>
            <a:prstGeom prst="rect">
              <a:avLst/>
            </a:prstGeom>
            <a:noFill/>
          </p:spPr>
        </p:pic>
        <p:sp>
          <p:nvSpPr>
            <p:cNvPr id="96" name="TextBox 95"/>
            <p:cNvSpPr txBox="1"/>
            <p:nvPr/>
          </p:nvSpPr>
          <p:spPr>
            <a:xfrm>
              <a:off x="27719147" y="5715000"/>
              <a:ext cx="10457053" cy="53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RENCI’s Standard Approach for Sensing Platforms</a:t>
              </a:r>
              <a:endParaRPr lang="en-US" sz="3600" b="1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0762357" y="6405408"/>
              <a:ext cx="7032843" cy="2664457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Industrial embedded Linux processor, solid state disk</a:t>
              </a:r>
            </a:p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Additional microcontrollers</a:t>
              </a:r>
            </a:p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3G modem, other radios.</a:t>
              </a:r>
            </a:p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On-board database: SQLite, </a:t>
              </a:r>
              <a:r>
                <a:rPr lang="en-US" sz="3200" dirty="0" err="1" smtClean="0"/>
                <a:t>PostgreSQL</a:t>
              </a:r>
              <a:endParaRPr lang="en-US" sz="3200" dirty="0" smtClean="0"/>
            </a:p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Synchronize platform DB with base RDBMS</a:t>
              </a:r>
            </a:p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Analysis and decision support layers query RDBMS</a:t>
              </a:r>
            </a:p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Geo-referenced data displayed on The Big Board; client apps use web services</a:t>
              </a:r>
            </a:p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Understood by specialist engineers.  Can we do better?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824365" y="9982200"/>
            <a:ext cx="12123235" cy="6052950"/>
            <a:chOff x="19964307" y="21136822"/>
            <a:chExt cx="11843387" cy="5903190"/>
          </a:xfrm>
        </p:grpSpPr>
        <p:sp>
          <p:nvSpPr>
            <p:cNvPr id="101" name="Rectangle 100"/>
            <p:cNvSpPr/>
            <p:nvPr/>
          </p:nvSpPr>
          <p:spPr>
            <a:xfrm>
              <a:off x="19964307" y="21136822"/>
              <a:ext cx="11777298" cy="5903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4" descr="Ma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20198554" y="22177228"/>
              <a:ext cx="4088085" cy="2968052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21267532" y="21154846"/>
              <a:ext cx="9565165" cy="102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/>
                <a:t>Storm surge flood sensing in estuaries </a:t>
              </a:r>
              <a:r>
                <a:rPr lang="en-US" sz="4400" dirty="0" smtClean="0"/>
                <a:t>  </a:t>
              </a:r>
              <a:br>
                <a:rPr lang="en-US" sz="4400" dirty="0" smtClean="0"/>
              </a:br>
              <a:r>
                <a:rPr lang="en-US" sz="1800" dirty="0" smtClean="0"/>
                <a:t>RENCI and Brunswick County EMS.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227613" y="25224130"/>
              <a:ext cx="1158008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dirty="0" smtClean="0"/>
                <a:t>Internet base stations (PC104/Linux) connected  to EMS with failover using wired service,  cellular modems, AV.25 on trunked EMS radio.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/>
                <a:t>Results distributed via (Mobile) Web.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/>
                <a:t>Base-station to sensor node (</a:t>
              </a:r>
              <a:r>
                <a:rPr lang="en-US" sz="1600" dirty="0" err="1" smtClean="0"/>
                <a:t>SunSpot</a:t>
              </a:r>
              <a:r>
                <a:rPr lang="en-US" sz="1600" dirty="0" smtClean="0"/>
                <a:t>) connectivity via wire, Bluetooth, </a:t>
              </a:r>
              <a:r>
                <a:rPr lang="en-US" sz="1600" dirty="0" err="1" smtClean="0"/>
                <a:t>Zigbee</a:t>
              </a:r>
              <a:r>
                <a:rPr lang="en-US" sz="1600" dirty="0" smtClean="0"/>
                <a:t>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/>
                <a:t>Sensors:  flood level,  robust weather stations.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/>
                <a:t>Ample battery capacity for hurricane events with PV chargers.</a:t>
              </a:r>
            </a:p>
            <a:p>
              <a:r>
                <a:rPr lang="en-US" sz="1600" dirty="0" smtClean="0">
                  <a:sym typeface="Wingdings" pitchFamily="2" charset="2"/>
                </a:rPr>
                <a:t> Real time data to County EMS</a:t>
              </a:r>
              <a:endParaRPr lang="en-US" sz="1600" dirty="0" smtClean="0"/>
            </a:p>
            <a:p>
              <a:r>
                <a:rPr lang="en-US" sz="1600" dirty="0" smtClean="0">
                  <a:sym typeface="Wingdings" pitchFamily="2" charset="2"/>
                </a:rPr>
                <a:t> Data assimilation for calibration of ADCIRC storm surge model.</a:t>
              </a:r>
              <a:endParaRPr lang="en-US" sz="1600" dirty="0"/>
            </a:p>
          </p:txBody>
        </p:sp>
        <p:pic>
          <p:nvPicPr>
            <p:cNvPr id="105" name="Picture 6" descr="D:\__Projects\_R3SAR\RENCI_sensors\depth_sensor_control_DSC00008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459478" y="22177228"/>
              <a:ext cx="1683433" cy="2886088"/>
            </a:xfrm>
            <a:prstGeom prst="rect">
              <a:avLst/>
            </a:prstGeom>
            <a:noFill/>
          </p:spPr>
        </p:pic>
        <p:pic>
          <p:nvPicPr>
            <p:cNvPr id="106" name="Picture 7" descr="D:\__Projects\_R3SAR\RENCI_sensors\weather_node_DSC00003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822788" y="22177228"/>
              <a:ext cx="1924606" cy="2955853"/>
            </a:xfrm>
            <a:prstGeom prst="rect">
              <a:avLst/>
            </a:prstGeom>
            <a:noFill/>
          </p:spPr>
        </p:pic>
        <p:pic>
          <p:nvPicPr>
            <p:cNvPr id="110" name="Picture 8" descr="D:\__Projects\_R3SAR\RENCI_sensors\Base_station_box_DSC00009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440675" y="22177228"/>
              <a:ext cx="1908634" cy="2931322"/>
            </a:xfrm>
            <a:prstGeom prst="rect">
              <a:avLst/>
            </a:prstGeom>
            <a:noFill/>
          </p:spPr>
        </p:pic>
      </p:grpSp>
      <p:grpSp>
        <p:nvGrpSpPr>
          <p:cNvPr id="127" name="Group 126"/>
          <p:cNvGrpSpPr/>
          <p:nvPr/>
        </p:nvGrpSpPr>
        <p:grpSpPr>
          <a:xfrm>
            <a:off x="514279" y="14257018"/>
            <a:ext cx="11513380" cy="6142307"/>
            <a:chOff x="152400" y="15758271"/>
            <a:chExt cx="11513380" cy="6142307"/>
          </a:xfrm>
        </p:grpSpPr>
        <p:sp>
          <p:nvSpPr>
            <p:cNvPr id="59" name="Rectangle 58"/>
            <p:cNvSpPr/>
            <p:nvPr/>
          </p:nvSpPr>
          <p:spPr>
            <a:xfrm>
              <a:off x="152400" y="15758271"/>
              <a:ext cx="11513380" cy="61111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8600" y="16177501"/>
              <a:ext cx="7285787" cy="5723077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defTabSz="1828800"/>
              <a:r>
                <a:rPr lang="en-US" sz="4000" dirty="0" smtClean="0"/>
                <a:t>Early R3SAR Activities: </a:t>
              </a:r>
            </a:p>
            <a:p>
              <a:pPr defTabSz="1828800"/>
              <a:r>
                <a:rPr lang="en-US" sz="4000" dirty="0"/>
                <a:t>  </a:t>
              </a:r>
              <a:r>
                <a:rPr lang="en-US" sz="4000" dirty="0" smtClean="0"/>
                <a:t> </a:t>
              </a:r>
              <a:r>
                <a:rPr lang="en-US" sz="2800" dirty="0" smtClean="0"/>
                <a:t>Deployed experimental platforms: </a:t>
              </a:r>
              <a:r>
                <a:rPr lang="en-US" sz="2800" dirty="0" err="1" smtClean="0"/>
                <a:t>TelosB</a:t>
              </a:r>
              <a:r>
                <a:rPr lang="en-US" sz="2800" dirty="0" smtClean="0"/>
                <a:t> and</a:t>
              </a:r>
            </a:p>
            <a:p>
              <a:pPr defTabSz="1828800"/>
              <a:r>
                <a:rPr lang="en-US" sz="2800" dirty="0"/>
                <a:t> </a:t>
              </a:r>
              <a:r>
                <a:rPr lang="en-US" sz="2800" dirty="0" smtClean="0"/>
                <a:t>    Sunspots mote-like devices,  embedded  Linux</a:t>
              </a:r>
            </a:p>
            <a:p>
              <a:pPr defTabSz="1828800"/>
              <a:r>
                <a:rPr lang="en-US" sz="2800" dirty="0"/>
                <a:t> </a:t>
              </a:r>
              <a:r>
                <a:rPr lang="en-US" sz="2800" dirty="0" smtClean="0"/>
                <a:t>    MAEMO, Android, …) </a:t>
              </a:r>
              <a:r>
                <a:rPr lang="en-US" sz="2800" dirty="0" err="1" smtClean="0"/>
                <a:t>netbooks</a:t>
              </a:r>
              <a:r>
                <a:rPr lang="en-US" sz="2800" dirty="0" smtClean="0"/>
                <a:t> and handhelds.</a:t>
              </a:r>
            </a:p>
            <a:p>
              <a:pPr defTabSz="1828800"/>
              <a:r>
                <a:rPr lang="en-US" sz="2800" dirty="0" smtClean="0"/>
                <a:t> </a:t>
              </a:r>
              <a:endParaRPr lang="en-US" sz="2800" dirty="0"/>
            </a:p>
            <a:p>
              <a:pPr defTabSz="1828800"/>
              <a:r>
                <a:rPr lang="en-US" sz="2800" dirty="0" smtClean="0"/>
                <a:t>Software prototyping and experimentation.</a:t>
              </a:r>
            </a:p>
            <a:p>
              <a:pPr marL="457200" indent="-457200" defTabSz="1828800">
                <a:buFont typeface="Arial" pitchFamily="34" charset="0"/>
                <a:buChar char="•"/>
              </a:pPr>
              <a:r>
                <a:rPr lang="en-US" sz="2400" dirty="0" smtClean="0"/>
                <a:t>Evaluation and (re-)design of related project software.</a:t>
              </a:r>
            </a:p>
            <a:p>
              <a:pPr marL="457200" indent="-457200" defTabSz="1828800">
                <a:buFont typeface="Arial" pitchFamily="34" charset="0"/>
                <a:buChar char="•"/>
              </a:pPr>
              <a:r>
                <a:rPr lang="en-US" sz="2400" dirty="0" smtClean="0"/>
                <a:t>Sense/reduce prototype.</a:t>
              </a:r>
            </a:p>
            <a:p>
              <a:pPr marL="457200" indent="-457200" defTabSz="1828800">
                <a:buFont typeface="Arial" pitchFamily="34" charset="0"/>
                <a:buChar char="•"/>
              </a:pPr>
              <a:r>
                <a:rPr lang="en-US" sz="2400" dirty="0" smtClean="0"/>
                <a:t>Campus </a:t>
              </a:r>
              <a:r>
                <a:rPr lang="en-US" sz="2400" dirty="0" err="1" smtClean="0"/>
                <a:t>WiFi</a:t>
              </a:r>
              <a:r>
                <a:rPr lang="en-US" sz="2400" dirty="0" smtClean="0"/>
                <a:t>  base station signal strength capture and mapping using Nokia Linux tablet.</a:t>
              </a:r>
            </a:p>
            <a:p>
              <a:pPr marL="457200" indent="-457200" defTabSz="1828800">
                <a:buFont typeface="Arial" pitchFamily="34" charset="0"/>
                <a:buChar char="•"/>
              </a:pPr>
              <a:r>
                <a:rPr lang="en-US" sz="2400" dirty="0" smtClean="0"/>
                <a:t>Control interface for “Tables” on early Android phone.</a:t>
              </a:r>
              <a:br>
                <a:rPr lang="en-US" sz="2400" dirty="0" smtClean="0"/>
              </a:br>
              <a:r>
                <a:rPr lang="en-US" sz="2400" dirty="0" smtClean="0"/>
                <a:t>  (Spreadsheet-like device for sensor control/filtering.)</a:t>
              </a:r>
            </a:p>
            <a:p>
              <a:pPr marL="457200" indent="-457200" defTabSz="1828800">
                <a:buFont typeface="Arial" pitchFamily="34" charset="0"/>
                <a:buChar char="•"/>
              </a:pPr>
              <a:r>
                <a:rPr lang="en-US" sz="2400" dirty="0" smtClean="0"/>
                <a:t>Video streaming and filtering pipeline.</a:t>
              </a:r>
            </a:p>
            <a:p>
              <a:pPr marL="457200" indent="-457200" defTabSz="1828800">
                <a:buFont typeface="Arial" pitchFamily="34" charset="0"/>
                <a:buChar char="•"/>
              </a:pPr>
              <a:r>
                <a:rPr lang="en-US" sz="2400" dirty="0"/>
                <a:t> </a:t>
              </a:r>
              <a:r>
                <a:rPr lang="en-US" sz="2400" dirty="0" smtClean="0"/>
                <a:t>   Bird feeder monitoring/response.</a:t>
              </a:r>
            </a:p>
          </p:txBody>
        </p:sp>
        <p:pic>
          <p:nvPicPr>
            <p:cNvPr id="117" name="Picture 116" descr="bird_cam_1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23635" y="17068800"/>
              <a:ext cx="4068945" cy="3985442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 flipH="1">
              <a:off x="7123633" y="16306800"/>
              <a:ext cx="4068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 seed, no birds </a:t>
              </a:r>
              <a:r>
                <a:rPr lang="en-US" sz="2400" dirty="0" smtClean="0">
                  <a:sym typeface="Wingdings" pitchFamily="2" charset="2"/>
                </a:rPr>
                <a:t> Alert staff</a:t>
              </a:r>
              <a:endParaRPr lang="en-US" sz="2400" dirty="0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8342835" y="16768465"/>
              <a:ext cx="2209800" cy="108805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6934200" y="21230589"/>
              <a:ext cx="4467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Stereo video with Linux netbooks.</a:t>
              </a:r>
              <a:endParaRPr lang="en-US" sz="2400" dirty="0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 flipH="1" flipV="1">
              <a:off x="8268242" y="20140163"/>
              <a:ext cx="1002300" cy="109674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9280297" y="20140163"/>
              <a:ext cx="797088" cy="109042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2749989" y="16002000"/>
            <a:ext cx="12319811" cy="9703645"/>
            <a:chOff x="12406308" y="15087600"/>
            <a:chExt cx="12319811" cy="9703645"/>
          </a:xfrm>
        </p:grpSpPr>
        <p:sp>
          <p:nvSpPr>
            <p:cNvPr id="178" name="Rectangle 177"/>
            <p:cNvSpPr/>
            <p:nvPr/>
          </p:nvSpPr>
          <p:spPr>
            <a:xfrm>
              <a:off x="12406308" y="15087600"/>
              <a:ext cx="12319811" cy="970364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2655917" y="15900825"/>
              <a:ext cx="11758956" cy="3298276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marL="457200" indent="-457200" defTabSz="1097280">
                <a:buFont typeface="Arial"/>
                <a:buChar char="•"/>
              </a:pPr>
              <a:r>
                <a:rPr lang="en-US" sz="3200" dirty="0" err="1" smtClean="0"/>
                <a:t>Metamodel</a:t>
              </a:r>
              <a:r>
                <a:rPr lang="en-US" sz="3200" dirty="0" smtClean="0"/>
                <a:t> for sensor data</a:t>
              </a:r>
            </a:p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Based on </a:t>
              </a:r>
              <a:r>
                <a:rPr lang="en-US" sz="3200" dirty="0" err="1" smtClean="0"/>
                <a:t>MongoDB</a:t>
              </a:r>
              <a:r>
                <a:rPr lang="en-US" sz="3200" dirty="0" smtClean="0"/>
                <a:t>, </a:t>
              </a:r>
              <a:r>
                <a:rPr lang="en-US" sz="3200" dirty="0" err="1" smtClean="0"/>
                <a:t>PostGIS</a:t>
              </a:r>
              <a:r>
                <a:rPr lang="en-US" sz="3200" dirty="0" smtClean="0"/>
                <a:t>.</a:t>
              </a:r>
            </a:p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Takes mobile or stationary sensor data, metadata, and provides indexing, query, </a:t>
              </a:r>
              <a:r>
                <a:rPr lang="en-US" sz="3200" dirty="0" err="1" smtClean="0"/>
                <a:t>RESTful</a:t>
              </a:r>
              <a:r>
                <a:rPr lang="en-US" sz="3200" dirty="0" smtClean="0"/>
                <a:t> API, and reporting capability.</a:t>
              </a:r>
            </a:p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Integrates with </a:t>
              </a:r>
              <a:r>
                <a:rPr lang="en-US" sz="3200" dirty="0" err="1" smtClean="0"/>
                <a:t>Geoanalytics</a:t>
              </a:r>
              <a:r>
                <a:rPr lang="en-US" sz="3200" dirty="0" smtClean="0"/>
                <a:t> Framework to provide sensor data management and publishing through IRODS and OWS web-services (WFS,WMS) </a:t>
              </a:r>
            </a:p>
            <a:p>
              <a:pPr marL="457200" indent="-457200" defTabSz="1097280">
                <a:buFont typeface="Arial"/>
                <a:buChar char="•"/>
              </a:pPr>
              <a:r>
                <a:rPr lang="en-US" sz="3200" dirty="0" smtClean="0"/>
                <a:t>UI provided through </a:t>
              </a:r>
              <a:r>
                <a:rPr lang="en-US" sz="3200" dirty="0" err="1" smtClean="0"/>
                <a:t>Geoanalytics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BigBoard</a:t>
              </a:r>
              <a:r>
                <a:rPr lang="en-US" sz="3200" dirty="0" smtClean="0"/>
                <a:t> collaborative environment (Teleconferencing over maps)</a:t>
              </a:r>
              <a:endParaRPr lang="en-US" sz="32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2647517" y="15196914"/>
              <a:ext cx="7681835" cy="1274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 smtClean="0"/>
                <a:t>Geoanalytics</a:t>
              </a:r>
              <a:r>
                <a:rPr lang="en-US" sz="4000" b="1" dirty="0" smtClean="0"/>
                <a:t> Sensor Collection Infrastructure</a:t>
              </a:r>
              <a:endParaRPr lang="en-US" sz="4000" b="1" dirty="0"/>
            </a:p>
          </p:txBody>
        </p:sp>
        <p:grpSp>
          <p:nvGrpSpPr>
            <p:cNvPr id="1029" name="Group 1028"/>
            <p:cNvGrpSpPr/>
            <p:nvPr/>
          </p:nvGrpSpPr>
          <p:grpSpPr>
            <a:xfrm>
              <a:off x="14336275" y="18973800"/>
              <a:ext cx="7837925" cy="5571094"/>
              <a:chOff x="14759182" y="16516556"/>
              <a:chExt cx="8259497" cy="5886244"/>
            </a:xfrm>
          </p:grpSpPr>
          <p:sp>
            <p:nvSpPr>
              <p:cNvPr id="1027" name="Rectangle 1026"/>
              <p:cNvSpPr/>
              <p:nvPr/>
            </p:nvSpPr>
            <p:spPr>
              <a:xfrm>
                <a:off x="14759182" y="16516556"/>
                <a:ext cx="8259497" cy="58862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14896805" y="16811297"/>
                <a:ext cx="7953753" cy="5483384"/>
                <a:chOff x="883920" y="5326578"/>
                <a:chExt cx="9030713" cy="6357124"/>
              </a:xfrm>
            </p:grpSpPr>
            <p:cxnSp>
              <p:nvCxnSpPr>
                <p:cNvPr id="137" name="Straight Arrow Connector 136"/>
                <p:cNvCxnSpPr>
                  <a:stCxn id="151" idx="2"/>
                </p:cNvCxnSpPr>
                <p:nvPr/>
              </p:nvCxnSpPr>
              <p:spPr>
                <a:xfrm>
                  <a:off x="6918960" y="8198842"/>
                  <a:ext cx="10160" cy="21589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Elbow Connector 137"/>
                <p:cNvCxnSpPr>
                  <a:endCxn id="157" idx="3"/>
                </p:cNvCxnSpPr>
                <p:nvPr/>
              </p:nvCxnSpPr>
              <p:spPr>
                <a:xfrm rot="10800000" flipV="1">
                  <a:off x="5161280" y="8198842"/>
                  <a:ext cx="1767840" cy="909598"/>
                </a:xfrm>
                <a:prstGeom prst="bentConnector3">
                  <a:avLst>
                    <a:gd name="adj1" fmla="val 0"/>
                  </a:avLst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Elbow Connector 138"/>
                <p:cNvCxnSpPr>
                  <a:stCxn id="157" idx="3"/>
                  <a:endCxn id="166" idx="3"/>
                </p:cNvCxnSpPr>
                <p:nvPr/>
              </p:nvCxnSpPr>
              <p:spPr>
                <a:xfrm flipH="1">
                  <a:off x="2397760" y="9108440"/>
                  <a:ext cx="2763520" cy="2052320"/>
                </a:xfrm>
                <a:prstGeom prst="bentConnector3">
                  <a:avLst>
                    <a:gd name="adj1" fmla="val -184"/>
                  </a:avLst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139"/>
                <p:cNvSpPr txBox="1"/>
                <p:nvPr/>
              </p:nvSpPr>
              <p:spPr>
                <a:xfrm>
                  <a:off x="8439449" y="5326578"/>
                  <a:ext cx="1475184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Spatiotemporal</a:t>
                  </a:r>
                </a:p>
                <a:p>
                  <a:endParaRPr lang="en-US" sz="1600" dirty="0"/>
                </a:p>
                <a:p>
                  <a:endParaRPr lang="en-US" sz="1600" dirty="0" smtClean="0"/>
                </a:p>
                <a:p>
                  <a:endParaRPr lang="en-US" sz="1600" dirty="0"/>
                </a:p>
                <a:p>
                  <a:r>
                    <a:rPr lang="en-US" sz="1600" dirty="0" smtClean="0"/>
                    <a:t>indexes</a:t>
                  </a:r>
                  <a:endParaRPr lang="en-US" sz="1600" dirty="0"/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6994311" y="5326578"/>
                  <a:ext cx="100229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Metadata</a:t>
                  </a:r>
                </a:p>
                <a:p>
                  <a:pPr algn="ctr"/>
                  <a:endParaRPr lang="en-US" sz="1600" dirty="0"/>
                </a:p>
                <a:p>
                  <a:pPr algn="ctr"/>
                  <a:endParaRPr lang="en-US" sz="1600" dirty="0" smtClean="0"/>
                </a:p>
                <a:p>
                  <a:pPr algn="ctr"/>
                  <a:endParaRPr lang="en-US" sz="1600" dirty="0"/>
                </a:p>
                <a:p>
                  <a:pPr algn="ctr"/>
                  <a:r>
                    <a:rPr lang="en-US" sz="1600" dirty="0" smtClean="0"/>
                    <a:t>indexes</a:t>
                  </a:r>
                  <a:endParaRPr lang="en-US" sz="1600" dirty="0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1524000" y="5638800"/>
                  <a:ext cx="873760" cy="471904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1600" dirty="0" err="1" smtClean="0"/>
                    <a:t>SensorCollection</a:t>
                  </a:r>
                  <a:endParaRPr lang="en-US" sz="1600" dirty="0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2611120" y="5638800"/>
                  <a:ext cx="802640" cy="293624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1600" dirty="0" smtClean="0"/>
                    <a:t>Static Sensor</a:t>
                  </a:r>
                  <a:endParaRPr lang="en-US" sz="1600" dirty="0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2611120" y="8727440"/>
                  <a:ext cx="802640" cy="293624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1600" dirty="0" smtClean="0"/>
                    <a:t>Mobile Sensor</a:t>
                  </a:r>
                  <a:endParaRPr lang="en-US" sz="1600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3830320" y="7284442"/>
                  <a:ext cx="914400" cy="9144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4358640" y="7284442"/>
                  <a:ext cx="914400" cy="9144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4866640" y="7284442"/>
                  <a:ext cx="914400" cy="9144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8" name="Double Brace 147"/>
                <p:cNvSpPr/>
                <p:nvPr/>
              </p:nvSpPr>
              <p:spPr>
                <a:xfrm>
                  <a:off x="3698240" y="5684242"/>
                  <a:ext cx="2682240" cy="762000"/>
                </a:xfrm>
                <a:prstGeom prst="bracePair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(</a:t>
                  </a:r>
                  <a:r>
                    <a:rPr lang="en-US" sz="1600" dirty="0"/>
                    <a:t>X</a:t>
                  </a:r>
                  <a:r>
                    <a:rPr lang="en-US" sz="1600" dirty="0" smtClean="0"/>
                    <a:t>,</a:t>
                  </a:r>
                  <a:r>
                    <a:rPr lang="en-US" sz="1600" dirty="0"/>
                    <a:t>Y</a:t>
                  </a:r>
                  <a:r>
                    <a:rPr lang="en-US" sz="1600" dirty="0" smtClean="0"/>
                    <a:t>,</a:t>
                  </a:r>
                  <a:r>
                    <a:rPr lang="en-US" sz="1600" dirty="0"/>
                    <a:t>Z</a:t>
                  </a:r>
                  <a:r>
                    <a:rPr lang="en-US" sz="1600" dirty="0" smtClean="0"/>
                    <a:t>) or geometry.</a:t>
                  </a:r>
                </a:p>
                <a:p>
                  <a:pPr algn="ctr"/>
                  <a:r>
                    <a:rPr lang="en-US" sz="1600" dirty="0" smtClean="0"/>
                    <a:t>Sensor Metadata</a:t>
                  </a:r>
                  <a:r>
                    <a:rPr lang="en-US" sz="1600" dirty="0"/>
                    <a:t>.</a:t>
                  </a:r>
                  <a:r>
                    <a:rPr lang="en-US" sz="1600" dirty="0" smtClean="0"/>
                    <a:t> </a:t>
                  </a:r>
                  <a:endParaRPr lang="en-US" sz="1600" dirty="0"/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3830320" y="8271748"/>
                  <a:ext cx="17492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Recent </a:t>
                  </a:r>
                  <a:r>
                    <a:rPr lang="en-US" sz="1600" dirty="0"/>
                    <a:t>d</a:t>
                  </a:r>
                  <a:r>
                    <a:rPr lang="en-US" sz="1600" dirty="0" smtClean="0"/>
                    <a:t>ata points</a:t>
                  </a:r>
                  <a:endParaRPr lang="en-US" sz="1600" dirty="0"/>
                </a:p>
              </p:txBody>
            </p:sp>
            <p:cxnSp>
              <p:nvCxnSpPr>
                <p:cNvPr id="150" name="Straight Arrow Connector 149"/>
                <p:cNvCxnSpPr>
                  <a:endCxn id="148" idx="1"/>
                </p:cNvCxnSpPr>
                <p:nvPr/>
              </p:nvCxnSpPr>
              <p:spPr>
                <a:xfrm>
                  <a:off x="3413760" y="6065242"/>
                  <a:ext cx="28448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Double Brace 150"/>
                <p:cNvSpPr/>
                <p:nvPr/>
              </p:nvSpPr>
              <p:spPr>
                <a:xfrm>
                  <a:off x="6156960" y="7284442"/>
                  <a:ext cx="1524000" cy="914400"/>
                </a:xfrm>
                <a:prstGeom prst="bracePair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T.</a:t>
                  </a:r>
                </a:p>
                <a:p>
                  <a:pPr algn="ctr"/>
                  <a:r>
                    <a:rPr lang="en-US" sz="1600" dirty="0" smtClean="0"/>
                    <a:t>Data</a:t>
                  </a:r>
                  <a:r>
                    <a:rPr lang="en-US" sz="1600" dirty="0"/>
                    <a:t>.</a:t>
                  </a:r>
                  <a:endParaRPr lang="en-US" sz="1600" dirty="0" smtClean="0"/>
                </a:p>
                <a:p>
                  <a:pPr algn="ctr"/>
                  <a:r>
                    <a:rPr lang="en-US" sz="1600" dirty="0" smtClean="0"/>
                    <a:t>Metadata</a:t>
                  </a:r>
                  <a:r>
                    <a:rPr lang="en-US" sz="1600" dirty="0"/>
                    <a:t>.</a:t>
                  </a:r>
                </a:p>
              </p:txBody>
            </p:sp>
            <p:cxnSp>
              <p:nvCxnSpPr>
                <p:cNvPr id="152" name="Straight Arrow Connector 151"/>
                <p:cNvCxnSpPr>
                  <a:endCxn id="145" idx="2"/>
                </p:cNvCxnSpPr>
                <p:nvPr/>
              </p:nvCxnSpPr>
              <p:spPr>
                <a:xfrm>
                  <a:off x="3413760" y="7736562"/>
                  <a:ext cx="416560" cy="50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>
                  <a:stCxn id="147" idx="6"/>
                  <a:endCxn id="151" idx="1"/>
                </p:cNvCxnSpPr>
                <p:nvPr/>
              </p:nvCxnSpPr>
              <p:spPr>
                <a:xfrm>
                  <a:off x="5781040" y="7741642"/>
                  <a:ext cx="37592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Oval 153"/>
                <p:cNvSpPr/>
                <p:nvPr/>
              </p:nvSpPr>
              <p:spPr>
                <a:xfrm>
                  <a:off x="3830320" y="10357842"/>
                  <a:ext cx="914400" cy="9144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4358640" y="10357842"/>
                  <a:ext cx="914400" cy="9144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4866640" y="10357842"/>
                  <a:ext cx="914400" cy="91440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57" name="Double Brace 156"/>
                <p:cNvSpPr/>
                <p:nvPr/>
              </p:nvSpPr>
              <p:spPr>
                <a:xfrm>
                  <a:off x="3698240" y="8727440"/>
                  <a:ext cx="1463040" cy="762000"/>
                </a:xfrm>
                <a:prstGeom prst="bracePair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Sensor Metadata. </a:t>
                  </a:r>
                  <a:endParaRPr lang="en-US" sz="1600" dirty="0"/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3830320" y="11345148"/>
                  <a:ext cx="17492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Recent </a:t>
                  </a:r>
                  <a:r>
                    <a:rPr lang="en-US" sz="1600" dirty="0"/>
                    <a:t>d</a:t>
                  </a:r>
                  <a:r>
                    <a:rPr lang="en-US" sz="1600" dirty="0" smtClean="0"/>
                    <a:t>ata points</a:t>
                  </a:r>
                  <a:endParaRPr lang="en-US" sz="1600" dirty="0"/>
                </a:p>
              </p:txBody>
            </p:sp>
            <p:grpSp>
              <p:nvGrpSpPr>
                <p:cNvPr id="159" name="Group 158"/>
                <p:cNvGrpSpPr/>
                <p:nvPr/>
              </p:nvGrpSpPr>
              <p:grpSpPr>
                <a:xfrm>
                  <a:off x="7534852" y="8727440"/>
                  <a:ext cx="1211464" cy="1407736"/>
                  <a:chOff x="7211176" y="5298162"/>
                  <a:chExt cx="1211464" cy="1407736"/>
                </a:xfrm>
              </p:grpSpPr>
              <p:sp>
                <p:nvSpPr>
                  <p:cNvPr id="173" name="Can 172"/>
                  <p:cNvSpPr/>
                  <p:nvPr/>
                </p:nvSpPr>
                <p:spPr>
                  <a:xfrm>
                    <a:off x="7289800" y="5298162"/>
                    <a:ext cx="1132840" cy="822960"/>
                  </a:xfrm>
                  <a:prstGeom prst="can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algn="ctr"/>
                    <a:r>
                      <a:rPr lang="en-US" sz="1600" dirty="0" smtClean="0"/>
                      <a:t>IRODS</a:t>
                    </a:r>
                    <a:endParaRPr lang="en-US" sz="1600" dirty="0"/>
                  </a:p>
                </p:txBody>
              </p:sp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7211176" y="6121122"/>
                    <a:ext cx="1146468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Older data </a:t>
                    </a:r>
                  </a:p>
                  <a:p>
                    <a:r>
                      <a:rPr lang="en-US" sz="1600" dirty="0" smtClean="0"/>
                      <a:t>And indices</a:t>
                    </a:r>
                    <a:endParaRPr lang="en-US" sz="1600" dirty="0"/>
                  </a:p>
                </p:txBody>
              </p:sp>
            </p:grpSp>
            <p:cxnSp>
              <p:nvCxnSpPr>
                <p:cNvPr id="160" name="Straight Arrow Connector 159"/>
                <p:cNvCxnSpPr>
                  <a:endCxn id="157" idx="1"/>
                </p:cNvCxnSpPr>
                <p:nvPr/>
              </p:nvCxnSpPr>
              <p:spPr>
                <a:xfrm>
                  <a:off x="3413760" y="9108440"/>
                  <a:ext cx="28448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Double Brace 160"/>
                <p:cNvSpPr/>
                <p:nvPr/>
              </p:nvSpPr>
              <p:spPr>
                <a:xfrm>
                  <a:off x="6156960" y="10357842"/>
                  <a:ext cx="1524000" cy="914400"/>
                </a:xfrm>
                <a:prstGeom prst="bracePair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(X,Y,Z,T)</a:t>
                  </a:r>
                </a:p>
                <a:p>
                  <a:pPr algn="ctr"/>
                  <a:r>
                    <a:rPr lang="en-US" sz="1600" dirty="0" smtClean="0"/>
                    <a:t>Data.</a:t>
                  </a:r>
                </a:p>
                <a:p>
                  <a:pPr algn="ctr"/>
                  <a:r>
                    <a:rPr lang="en-US" sz="1600" dirty="0" smtClean="0"/>
                    <a:t>Metadata</a:t>
                  </a:r>
                  <a:r>
                    <a:rPr lang="en-US" sz="1600" dirty="0"/>
                    <a:t>.</a:t>
                  </a:r>
                </a:p>
              </p:txBody>
            </p:sp>
            <p:cxnSp>
              <p:nvCxnSpPr>
                <p:cNvPr id="162" name="Straight Arrow Connector 161"/>
                <p:cNvCxnSpPr>
                  <a:endCxn id="154" idx="2"/>
                </p:cNvCxnSpPr>
                <p:nvPr/>
              </p:nvCxnSpPr>
              <p:spPr>
                <a:xfrm>
                  <a:off x="3413760" y="10809962"/>
                  <a:ext cx="416560" cy="50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>
                  <a:stCxn id="156" idx="6"/>
                  <a:endCxn id="161" idx="1"/>
                </p:cNvCxnSpPr>
                <p:nvPr/>
              </p:nvCxnSpPr>
              <p:spPr>
                <a:xfrm>
                  <a:off x="5781040" y="10815042"/>
                  <a:ext cx="37592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Direct Access Storage 75"/>
                <p:cNvSpPr/>
                <p:nvPr/>
              </p:nvSpPr>
              <p:spPr>
                <a:xfrm>
                  <a:off x="7020560" y="5684242"/>
                  <a:ext cx="833120" cy="807442"/>
                </a:xfrm>
                <a:prstGeom prst="flowChartMagneticDrum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65" name="Direct Access Storage 76"/>
                <p:cNvSpPr/>
                <p:nvPr/>
              </p:nvSpPr>
              <p:spPr>
                <a:xfrm>
                  <a:off x="8702040" y="5638800"/>
                  <a:ext cx="833120" cy="807442"/>
                </a:xfrm>
                <a:prstGeom prst="flowChartMagneticDrum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66" name="Double Brace 165"/>
                <p:cNvSpPr/>
                <p:nvPr/>
              </p:nvSpPr>
              <p:spPr>
                <a:xfrm>
                  <a:off x="883920" y="10657840"/>
                  <a:ext cx="1513840" cy="1005840"/>
                </a:xfrm>
                <a:prstGeom prst="bracePair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Collection</a:t>
                  </a:r>
                </a:p>
                <a:p>
                  <a:pPr algn="ctr"/>
                  <a:r>
                    <a:rPr lang="en-US" sz="1600" dirty="0" smtClean="0"/>
                    <a:t>Metadata</a:t>
                  </a:r>
                  <a:endParaRPr lang="en-US" sz="1600" dirty="0"/>
                </a:p>
              </p:txBody>
            </p:sp>
            <p:cxnSp>
              <p:nvCxnSpPr>
                <p:cNvPr id="167" name="Elbow Connector 166"/>
                <p:cNvCxnSpPr>
                  <a:stCxn id="164" idx="1"/>
                  <a:endCxn id="148" idx="3"/>
                </p:cNvCxnSpPr>
                <p:nvPr/>
              </p:nvCxnSpPr>
              <p:spPr>
                <a:xfrm rot="10800000">
                  <a:off x="6380480" y="6065243"/>
                  <a:ext cx="640080" cy="22721"/>
                </a:xfrm>
                <a:prstGeom prst="bentConnector3">
                  <a:avLst/>
                </a:prstGeom>
                <a:ln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Elbow Connector 167"/>
                <p:cNvCxnSpPr>
                  <a:stCxn id="164" idx="1"/>
                </p:cNvCxnSpPr>
                <p:nvPr/>
              </p:nvCxnSpPr>
              <p:spPr>
                <a:xfrm rot="10800000" flipV="1">
                  <a:off x="6929120" y="6087962"/>
                  <a:ext cx="91440" cy="1241921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Elbow Connector 168"/>
                <p:cNvCxnSpPr>
                  <a:stCxn id="140" idx="2"/>
                  <a:endCxn id="161" idx="3"/>
                </p:cNvCxnSpPr>
                <p:nvPr/>
              </p:nvCxnSpPr>
              <p:spPr>
                <a:xfrm rot="5400000">
                  <a:off x="6346489" y="7984489"/>
                  <a:ext cx="4165025" cy="1496081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Elbow Connector 169"/>
                <p:cNvCxnSpPr>
                  <a:stCxn id="140" idx="2"/>
                  <a:endCxn id="151" idx="3"/>
                </p:cNvCxnSpPr>
                <p:nvPr/>
              </p:nvCxnSpPr>
              <p:spPr>
                <a:xfrm rot="5400000">
                  <a:off x="7883189" y="6447789"/>
                  <a:ext cx="1091625" cy="1496081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Elbow Connector 170"/>
                <p:cNvCxnSpPr>
                  <a:stCxn id="140" idx="2"/>
                  <a:endCxn id="148" idx="3"/>
                </p:cNvCxnSpPr>
                <p:nvPr/>
              </p:nvCxnSpPr>
              <p:spPr>
                <a:xfrm rot="5400000" flipH="1">
                  <a:off x="7486373" y="4959350"/>
                  <a:ext cx="584775" cy="2796561"/>
                </a:xfrm>
                <a:prstGeom prst="bentConnector4">
                  <a:avLst>
                    <a:gd name="adj1" fmla="val -39092"/>
                    <a:gd name="adj2" fmla="val 63187"/>
                  </a:avLst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Elbow Connector 171"/>
                <p:cNvCxnSpPr>
                  <a:stCxn id="142" idx="2"/>
                </p:cNvCxnSpPr>
                <p:nvPr/>
              </p:nvCxnSpPr>
              <p:spPr>
                <a:xfrm rot="5400000">
                  <a:off x="1559560" y="10413722"/>
                  <a:ext cx="457201" cy="345440"/>
                </a:xfrm>
                <a:prstGeom prst="bentConnector3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" name="Group 21"/>
          <p:cNvGrpSpPr/>
          <p:nvPr/>
        </p:nvGrpSpPr>
        <p:grpSpPr>
          <a:xfrm>
            <a:off x="381000" y="20858590"/>
            <a:ext cx="11892029" cy="9316610"/>
            <a:chOff x="381000" y="20858590"/>
            <a:chExt cx="11892029" cy="9316610"/>
          </a:xfrm>
        </p:grpSpPr>
        <p:sp>
          <p:nvSpPr>
            <p:cNvPr id="18" name="Rectangle 17"/>
            <p:cNvSpPr/>
            <p:nvPr/>
          </p:nvSpPr>
          <p:spPr>
            <a:xfrm>
              <a:off x="381000" y="20858590"/>
              <a:ext cx="11892029" cy="93166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" name="Picture 10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160" y="21303215"/>
              <a:ext cx="3601787" cy="4574270"/>
            </a:xfrm>
            <a:prstGeom prst="rect">
              <a:avLst/>
            </a:prstGeom>
          </p:spPr>
        </p:pic>
        <p:pic>
          <p:nvPicPr>
            <p:cNvPr id="1025" name="Picture 102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554" y="26295354"/>
              <a:ext cx="3575046" cy="357504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7200" y="20947559"/>
              <a:ext cx="32698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Meanwhile …</a:t>
              </a:r>
              <a:endParaRPr lang="en-US" sz="4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279" y="21564599"/>
              <a:ext cx="7562921" cy="5562601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sz="2400" dirty="0" smtClean="0"/>
                <a:t>Smartphones have become ubiquitous and cheap.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Phone processors exceed the capability of 1970s Cray-1 supercomputer.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Open source Android application programming is  widespread.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With care, if radios are used at ~5min intervals, battery lives of up to 1 week possible.  ~1 minute interval </a:t>
              </a:r>
              <a:r>
                <a:rPr lang="en-US" sz="2200" dirty="0" smtClean="0">
                  <a:sym typeface="Wingdings" pitchFamily="2" charset="2"/>
                </a:rPr>
                <a:t> 2.5 day lifetime.</a:t>
              </a:r>
              <a:endParaRPr lang="en-US" sz="2200" dirty="0" smtClean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Android systematizes sensor interfaces, provides on-device  RDB.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Bluetooth communication is universally available.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Many Android devices support Android Open Accessory (AOA) API and driver to connect  to an external microcontroller acting as a USB host and sensor controller.</a:t>
              </a:r>
            </a:p>
            <a:p>
              <a:pPr marL="342900" indent="-342900">
                <a:buFont typeface="Wingdings"/>
                <a:buChar char="à"/>
              </a:pPr>
              <a:r>
                <a:rPr lang="en-US" sz="2200" dirty="0" smtClean="0">
                  <a:sym typeface="Wingdings" pitchFamily="2" charset="2"/>
                </a:rPr>
                <a:t>Highly-capable</a:t>
              </a:r>
              <a:r>
                <a:rPr lang="en-US" sz="2200" dirty="0" smtClean="0">
                  <a:sym typeface="Wingdings" pitchFamily="2" charset="2"/>
                </a:rPr>
                <a:t>, powerful, compact, economic  sensor hub</a:t>
              </a:r>
              <a:br>
                <a:rPr lang="en-US" sz="2200" dirty="0" smtClean="0">
                  <a:sym typeface="Wingdings" pitchFamily="2" charset="2"/>
                </a:rPr>
              </a:br>
              <a:r>
                <a:rPr lang="en-US" sz="2200" dirty="0" smtClean="0">
                  <a:sym typeface="Wingdings" pitchFamily="2" charset="2"/>
                </a:rPr>
                <a:t>     devices are here</a:t>
              </a:r>
              <a:r>
                <a:rPr lang="en-US" sz="2200" dirty="0" smtClean="0">
                  <a:sym typeface="Wingdings" pitchFamily="2" charset="2"/>
                </a:rPr>
                <a:t>.</a:t>
              </a:r>
            </a:p>
            <a:p>
              <a:pPr marL="342900" indent="-342900">
                <a:buFont typeface="Wingdings"/>
                <a:buChar char="à"/>
              </a:pPr>
              <a:r>
                <a:rPr lang="en-US" sz="2200" dirty="0" smtClean="0">
                  <a:sym typeface="Wingdings" pitchFamily="2" charset="2"/>
                </a:rPr>
                <a:t>But …  Systems are not fully open, cluttered with consumer apps, vendor and provider tracking services, …</a:t>
              </a:r>
              <a:r>
                <a:rPr lang="en-US" sz="2200" dirty="0" smtClean="0">
                  <a:sym typeface="Wingdings" pitchFamily="2" charset="2"/>
                </a:rPr>
                <a:t> </a:t>
              </a:r>
              <a:endParaRPr lang="en-US" sz="2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09600" y="27326819"/>
              <a:ext cx="7543800" cy="2772181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sz="2400" dirty="0" smtClean="0"/>
                <a:t>The Consumer Microcontroller is here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err="1" smtClean="0"/>
                <a:t>Arduino</a:t>
              </a:r>
              <a:r>
                <a:rPr lang="en-US" sz="2200" dirty="0" smtClean="0"/>
                <a:t> designed by and for artists.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Integral digital and analog I/O.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Ecosystem of “shields”, add-on sensor and actuator interfaces, radios, etc.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Widely available, </a:t>
              </a:r>
              <a:r>
                <a:rPr lang="en-US" sz="2200" i="1" dirty="0" smtClean="0"/>
                <a:t>e.g.</a:t>
              </a:r>
              <a:r>
                <a:rPr lang="en-US" sz="2200" dirty="0" smtClean="0"/>
                <a:t>, </a:t>
              </a:r>
              <a:r>
                <a:rPr lang="en-US" sz="2200" dirty="0" smtClean="0"/>
                <a:t>now sold </a:t>
              </a:r>
              <a:r>
                <a:rPr lang="en-US" sz="2200" dirty="0" smtClean="0"/>
                <a:t>in Radio </a:t>
              </a:r>
              <a:r>
                <a:rPr lang="en-US" sz="2200" dirty="0" smtClean="0"/>
                <a:t>Shack stores.</a:t>
              </a:r>
              <a:endParaRPr lang="en-US" sz="2200" dirty="0" smtClean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Simple real-time programming model and IDE.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Models designed specifically for use with AOA.</a:t>
              </a:r>
            </a:p>
            <a:p>
              <a:endParaRPr lang="en-US" sz="2200" dirty="0" smtClean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027659" y="5181601"/>
            <a:ext cx="13482571" cy="10616974"/>
            <a:chOff x="12027659" y="5181600"/>
            <a:chExt cx="13482571" cy="10877781"/>
          </a:xfrm>
        </p:grpSpPr>
        <p:sp>
          <p:nvSpPr>
            <p:cNvPr id="31" name="Rectangle 30"/>
            <p:cNvSpPr/>
            <p:nvPr/>
          </p:nvSpPr>
          <p:spPr>
            <a:xfrm>
              <a:off x="12027659" y="5311020"/>
              <a:ext cx="13482571" cy="107483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336789" y="10511234"/>
              <a:ext cx="12796771" cy="5287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704108" y="5181600"/>
              <a:ext cx="12210781" cy="5301235"/>
            </a:xfrm>
            <a:prstGeom prst="rect">
              <a:avLst/>
            </a:prstGeom>
          </p:spPr>
          <p:txBody>
            <a:bodyPr wrap="square" lIns="102193" tIns="51097" rIns="102193" bIns="51097">
              <a:normAutofit fontScale="77500" lnSpcReduction="20000"/>
            </a:bodyPr>
            <a:lstStyle/>
            <a:p>
              <a:pPr defTabSz="2043867"/>
              <a:endParaRPr lang="en-US" sz="3600" dirty="0">
                <a:solidFill>
                  <a:srgbClr val="FF0000"/>
                </a:solidFill>
              </a:endParaRPr>
            </a:p>
            <a:p>
              <a:pPr defTabSz="2043867"/>
              <a:r>
                <a:rPr lang="en-US" sz="5200" b="1" dirty="0" smtClean="0"/>
                <a:t>Vehicle-mounted sensor cluster architecture:</a:t>
              </a:r>
              <a:endParaRPr lang="en-US" sz="5200" b="1" dirty="0"/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 smtClean="0"/>
                <a:t>Use emergent consumer hardware:   </a:t>
              </a:r>
              <a:endParaRPr lang="en-US" sz="3600" dirty="0"/>
            </a:p>
            <a:p>
              <a:pPr defTabSz="1226320"/>
              <a:r>
                <a:rPr lang="en-US" sz="3600" dirty="0" smtClean="0"/>
                <a:t>          Android devices for processing, integrated sensing and communication. </a:t>
              </a:r>
            </a:p>
            <a:p>
              <a:pPr defTabSz="1226320"/>
              <a:r>
                <a:rPr lang="en-US" sz="3600" dirty="0" smtClean="0"/>
                <a:t>          </a:t>
              </a:r>
              <a:r>
                <a:rPr lang="en-US" sz="3600" dirty="0" err="1" smtClean="0"/>
                <a:t>Arduino</a:t>
              </a:r>
              <a:r>
                <a:rPr lang="en-US" sz="3600" dirty="0" smtClean="0"/>
                <a:t> controllers to act as  a hub for external sensors.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 smtClean="0"/>
                <a:t>Administrator  </a:t>
              </a:r>
              <a:r>
                <a:rPr lang="en-US" sz="3600" dirty="0"/>
                <a:t>registers </a:t>
              </a:r>
              <a:r>
                <a:rPr lang="en-US" sz="3600" dirty="0" smtClean="0"/>
                <a:t> device sensor configuration </a:t>
              </a:r>
              <a:r>
                <a:rPr lang="en-US" sz="3600" dirty="0"/>
                <a:t>with </a:t>
              </a:r>
              <a:r>
                <a:rPr lang="en-US" sz="3600" dirty="0" err="1"/>
                <a:t>SensorCollection</a:t>
              </a:r>
              <a:r>
                <a:rPr lang="en-US" sz="3600" dirty="0"/>
                <a:t>, </a:t>
              </a:r>
              <a:r>
                <a:rPr lang="en-US" sz="3600" dirty="0" smtClean="0"/>
                <a:t>which produces a </a:t>
              </a:r>
              <a:r>
                <a:rPr lang="en-US" sz="3600" dirty="0"/>
                <a:t>QR-code to be mounted </a:t>
              </a:r>
              <a:r>
                <a:rPr lang="en-US" sz="3600" dirty="0" smtClean="0"/>
                <a:t>near the  </a:t>
              </a:r>
              <a:r>
                <a:rPr lang="en-US" sz="3600" dirty="0"/>
                <a:t>sensor </a:t>
              </a:r>
              <a:r>
                <a:rPr lang="en-US" sz="3600" dirty="0" smtClean="0"/>
                <a:t>environment, e.g., the dashboard the vehicle.</a:t>
              </a:r>
              <a:endParaRPr lang="en-US" sz="3600" dirty="0"/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 smtClean="0"/>
                <a:t>Hardware  </a:t>
              </a:r>
              <a:r>
                <a:rPr lang="en-US" sz="3600" dirty="0"/>
                <a:t>mounted on the </a:t>
              </a:r>
              <a:r>
                <a:rPr lang="en-US" sz="3600" dirty="0" smtClean="0"/>
                <a:t>truck:</a:t>
              </a:r>
              <a:br>
                <a:rPr lang="en-US" sz="3600" dirty="0" smtClean="0"/>
              </a:br>
              <a:r>
                <a:rPr lang="en-US" sz="3600" dirty="0" smtClean="0"/>
                <a:t>            Sensors </a:t>
              </a:r>
              <a:r>
                <a:rPr lang="en-US" sz="3600" dirty="0"/>
                <a:t>+ </a:t>
              </a:r>
              <a:r>
                <a:rPr lang="en-US" sz="3600" dirty="0" err="1"/>
                <a:t>Arduino</a:t>
              </a:r>
              <a:r>
                <a:rPr lang="en-US" sz="3600" dirty="0"/>
                <a:t> </a:t>
              </a:r>
              <a:r>
                <a:rPr lang="en-US" sz="3600" dirty="0" smtClean="0"/>
                <a:t>+ Bluetooth </a:t>
              </a:r>
              <a:r>
                <a:rPr lang="en-US" sz="3600" dirty="0"/>
                <a:t>dongle </a:t>
              </a:r>
              <a:endParaRPr lang="en-US" sz="3600" dirty="0" smtClean="0"/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 smtClean="0"/>
                <a:t>Android </a:t>
              </a:r>
              <a:r>
                <a:rPr lang="en-US" sz="3600" dirty="0"/>
                <a:t>phone scans code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Code registers device with </a:t>
              </a:r>
              <a:r>
                <a:rPr lang="en-US" sz="3600" dirty="0" err="1" smtClean="0"/>
                <a:t>SensorCollection</a:t>
              </a:r>
              <a:r>
                <a:rPr lang="en-US" sz="3600" dirty="0" smtClean="0"/>
                <a:t>,  which returns </a:t>
              </a:r>
              <a:r>
                <a:rPr lang="en-US" sz="3600" dirty="0"/>
                <a:t>an APK app to the device to download.</a:t>
              </a:r>
            </a:p>
            <a:p>
              <a:pPr marL="510967" indent="-510967" defTabSz="1226320">
                <a:buFont typeface="Arial"/>
                <a:buChar char="•"/>
              </a:pPr>
              <a:r>
                <a:rPr lang="en-US" sz="3600" dirty="0"/>
                <a:t>User starts app, </a:t>
              </a:r>
              <a:r>
                <a:rPr lang="en-US" sz="3600" dirty="0" smtClean="0"/>
                <a:t>which  </a:t>
              </a:r>
              <a:r>
                <a:rPr lang="en-US" sz="3600" dirty="0"/>
                <a:t>collects data in the </a:t>
              </a:r>
              <a:r>
                <a:rPr lang="en-US" sz="3600" dirty="0" smtClean="0"/>
                <a:t>background.</a:t>
              </a:r>
              <a:endParaRPr lang="en-US" sz="3600" dirty="0"/>
            </a:p>
            <a:p>
              <a:pPr defTabSz="2043867"/>
              <a:endParaRPr lang="en-US" sz="3600" dirty="0">
                <a:solidFill>
                  <a:srgbClr val="FF000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2704108" y="10820400"/>
              <a:ext cx="12139506" cy="4722343"/>
              <a:chOff x="266701" y="25827039"/>
              <a:chExt cx="18292674" cy="4909721"/>
            </a:xfrm>
          </p:grpSpPr>
          <p:pic>
            <p:nvPicPr>
              <p:cNvPr id="3" name="Picture 2" descr="Android Phone.png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1" y="26069925"/>
                <a:ext cx="18292674" cy="4666835"/>
              </a:xfrm>
              <a:prstGeom prst="rect">
                <a:avLst/>
              </a:prstGeom>
            </p:spPr>
          </p:pic>
          <p:pic>
            <p:nvPicPr>
              <p:cNvPr id="2" name="Picture 1" descr="QR.png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202" y="26069925"/>
                <a:ext cx="1422401" cy="1295400"/>
              </a:xfrm>
              <a:prstGeom prst="rect">
                <a:avLst/>
              </a:prstGeom>
            </p:spPr>
          </p:pic>
          <p:pic>
            <p:nvPicPr>
              <p:cNvPr id="8" name="Picture 7" descr="JicJac_Utility_Truck.png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6800" y="25827039"/>
                <a:ext cx="6824290" cy="3542356"/>
              </a:xfrm>
              <a:prstGeom prst="rect">
                <a:avLst/>
              </a:prstGeom>
            </p:spPr>
          </p:pic>
          <p:pic>
            <p:nvPicPr>
              <p:cNvPr id="10" name="Picture 9" descr="pgb-analog-digital.png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1" y="26231850"/>
                <a:ext cx="1009938" cy="919765"/>
              </a:xfrm>
              <a:prstGeom prst="rect">
                <a:avLst/>
              </a:prstGeom>
            </p:spPr>
          </p:pic>
          <p:pic>
            <p:nvPicPr>
              <p:cNvPr id="11" name="Picture 10" descr="pgb-analog-digital.png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57501" y="28903613"/>
                <a:ext cx="1009938" cy="919765"/>
              </a:xfrm>
              <a:prstGeom prst="rect">
                <a:avLst/>
              </a:prstGeom>
            </p:spPr>
          </p:pic>
          <p:pic>
            <p:nvPicPr>
              <p:cNvPr id="85" name="Picture 84" descr="pgb-analog-digital.png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1" y="26231850"/>
                <a:ext cx="1009938" cy="919765"/>
              </a:xfrm>
              <a:prstGeom prst="rect">
                <a:avLst/>
              </a:prstGeom>
            </p:spPr>
          </p:pic>
          <p:pic>
            <p:nvPicPr>
              <p:cNvPr id="86" name="Picture 85" descr="pgb-analog-digital.png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23600" y="27608213"/>
                <a:ext cx="1009938" cy="919765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15113000" y="28660725"/>
                <a:ext cx="444500" cy="2428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15468600" y="27041475"/>
                <a:ext cx="622300" cy="4048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2" idx="1"/>
              </p:cNvCxnSpPr>
              <p:nvPr/>
            </p:nvCxnSpPr>
            <p:spPr>
              <a:xfrm>
                <a:off x="3376602" y="26717625"/>
                <a:ext cx="1244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urved Connector 29"/>
              <p:cNvCxnSpPr>
                <a:stCxn id="11" idx="1"/>
              </p:cNvCxnSpPr>
              <p:nvPr/>
            </p:nvCxnSpPr>
            <p:spPr>
              <a:xfrm rot="10800000">
                <a:off x="3200400" y="28417839"/>
                <a:ext cx="12357100" cy="945658"/>
              </a:xfrm>
              <a:prstGeom prst="curvedConnector3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Curved Connector 89"/>
              <p:cNvCxnSpPr>
                <a:stCxn id="85" idx="1"/>
              </p:cNvCxnSpPr>
              <p:nvPr/>
            </p:nvCxnSpPr>
            <p:spPr>
              <a:xfrm rot="10800000" flipV="1">
                <a:off x="3200400" y="26691732"/>
                <a:ext cx="7467600" cy="1726105"/>
              </a:xfrm>
              <a:prstGeom prst="curvedConnector3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Curved Connector 91"/>
              <p:cNvCxnSpPr>
                <a:stCxn id="10" idx="1"/>
              </p:cNvCxnSpPr>
              <p:nvPr/>
            </p:nvCxnSpPr>
            <p:spPr>
              <a:xfrm rot="10800000" flipV="1">
                <a:off x="3111500" y="26691732"/>
                <a:ext cx="12890500" cy="1726105"/>
              </a:xfrm>
              <a:prstGeom prst="curvedConnector3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3200401" y="26150888"/>
                <a:ext cx="941648" cy="410969"/>
              </a:xfrm>
              <a:prstGeom prst="rect">
                <a:avLst/>
              </a:prstGeom>
              <a:noFill/>
            </p:spPr>
            <p:txBody>
              <a:bodyPr wrap="none" lIns="102193" tIns="51097" rIns="102193" bIns="51097" rtlCol="0">
                <a:spAutoFit/>
              </a:bodyPr>
              <a:lstStyle/>
              <a:p>
                <a:r>
                  <a:rPr lang="en-US" sz="2000" dirty="0"/>
                  <a:t>1. Scan</a:t>
                </a:r>
              </a:p>
            </p:txBody>
          </p:sp>
          <p:pic>
            <p:nvPicPr>
              <p:cNvPr id="1028" name="Picture 1027" descr="Intel-2u-server.png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3900" y="29227463"/>
                <a:ext cx="3506713" cy="647700"/>
              </a:xfrm>
              <a:prstGeom prst="rect">
                <a:avLst/>
              </a:prstGeom>
            </p:spPr>
          </p:pic>
          <p:cxnSp>
            <p:nvCxnSpPr>
              <p:cNvPr id="1031" name="Straight Arrow Connector 1030"/>
              <p:cNvCxnSpPr>
                <a:stCxn id="2" idx="2"/>
              </p:cNvCxnSpPr>
              <p:nvPr/>
            </p:nvCxnSpPr>
            <p:spPr>
              <a:xfrm>
                <a:off x="5332402" y="27365325"/>
                <a:ext cx="0" cy="16192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Arrow Connector 1032"/>
              <p:cNvCxnSpPr>
                <a:stCxn id="1028" idx="1"/>
              </p:cNvCxnSpPr>
              <p:nvPr/>
            </p:nvCxnSpPr>
            <p:spPr>
              <a:xfrm flipH="1">
                <a:off x="3022600" y="29551313"/>
                <a:ext cx="15113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5711505" y="27446288"/>
                <a:ext cx="2054452" cy="410968"/>
              </a:xfrm>
              <a:prstGeom prst="rect">
                <a:avLst/>
              </a:prstGeom>
              <a:noFill/>
            </p:spPr>
            <p:txBody>
              <a:bodyPr wrap="none" lIns="102193" tIns="51097" rIns="102193" bIns="51097" rtlCol="0">
                <a:spAutoFit/>
              </a:bodyPr>
              <a:lstStyle/>
              <a:p>
                <a:r>
                  <a:rPr lang="en-US" sz="2000" dirty="0"/>
                  <a:t>2. Register Device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111500" y="29956125"/>
                <a:ext cx="5334000" cy="410969"/>
              </a:xfrm>
              <a:prstGeom prst="rect">
                <a:avLst/>
              </a:prstGeom>
              <a:noFill/>
            </p:spPr>
            <p:txBody>
              <a:bodyPr wrap="square" lIns="102193" tIns="51097" rIns="102193" bIns="51097" rtlCol="0">
                <a:spAutoFit/>
              </a:bodyPr>
              <a:lstStyle/>
              <a:p>
                <a:r>
                  <a:rPr lang="en-US" sz="2000" dirty="0"/>
                  <a:t>3. Download app and configure to collect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6535400" y="28903613"/>
                <a:ext cx="1242371" cy="1026522"/>
              </a:xfrm>
              <a:prstGeom prst="rect">
                <a:avLst/>
              </a:prstGeom>
              <a:noFill/>
            </p:spPr>
            <p:txBody>
              <a:bodyPr wrap="none" lIns="102193" tIns="51097" rIns="102193" bIns="51097" rtlCol="0">
                <a:spAutoFit/>
              </a:bodyPr>
              <a:lstStyle/>
              <a:p>
                <a:r>
                  <a:rPr lang="en-US" sz="2000" dirty="0"/>
                  <a:t>Sensor +</a:t>
                </a:r>
              </a:p>
              <a:p>
                <a:r>
                  <a:rPr lang="en-US" sz="2000" dirty="0" err="1"/>
                  <a:t>Arduino</a:t>
                </a:r>
                <a:r>
                  <a:rPr lang="en-US" sz="2000" dirty="0"/>
                  <a:t> +</a:t>
                </a:r>
              </a:p>
              <a:p>
                <a:r>
                  <a:rPr lang="en-US" sz="2000" dirty="0" err="1"/>
                  <a:t>Bluteooth</a:t>
                </a:r>
                <a:endParaRPr lang="en-US" sz="2000" dirty="0"/>
              </a:p>
            </p:txBody>
          </p:sp>
          <p:cxnSp>
            <p:nvCxnSpPr>
              <p:cNvPr id="1036" name="Curved Connector 1035"/>
              <p:cNvCxnSpPr/>
              <p:nvPr/>
            </p:nvCxnSpPr>
            <p:spPr>
              <a:xfrm>
                <a:off x="3111500" y="28417838"/>
                <a:ext cx="1422400" cy="1133475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37" name="TextBox 1036"/>
              <p:cNvSpPr txBox="1"/>
              <p:nvPr/>
            </p:nvSpPr>
            <p:spPr>
              <a:xfrm>
                <a:off x="9245601" y="29308425"/>
                <a:ext cx="2698346" cy="41096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lIns="102193" tIns="51097" rIns="102193" bIns="51097" rtlCol="0">
                <a:spAutoFit/>
              </a:bodyPr>
              <a:lstStyle/>
              <a:p>
                <a:r>
                  <a:rPr lang="en-US" sz="2000" dirty="0"/>
                  <a:t>4. Collect data and send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2704108" y="25755600"/>
            <a:ext cx="12365692" cy="4953000"/>
            <a:chOff x="12704108" y="25755600"/>
            <a:chExt cx="12365692" cy="4953000"/>
          </a:xfrm>
        </p:grpSpPr>
        <p:sp>
          <p:nvSpPr>
            <p:cNvPr id="47" name="Rectangle 46"/>
            <p:cNvSpPr/>
            <p:nvPr/>
          </p:nvSpPr>
          <p:spPr>
            <a:xfrm>
              <a:off x="12704108" y="25877485"/>
              <a:ext cx="12365692" cy="48311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344867" y="26593800"/>
              <a:ext cx="3570022" cy="38025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1116" y="26670000"/>
              <a:ext cx="3410712" cy="363931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2801600" y="25755600"/>
              <a:ext cx="118631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/>
                <a:t>Darmok</a:t>
              </a:r>
              <a:r>
                <a:rPr lang="en-US" sz="4400" dirty="0" smtClean="0"/>
                <a:t>: Alternative Communication Infrastructure</a:t>
              </a:r>
              <a:endParaRPr lang="en-US" sz="4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012204" y="27005672"/>
              <a:ext cx="8323796" cy="316952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Support for scalable implicit communication for crowd-sourced</a:t>
              </a:r>
              <a:br>
                <a:rPr lang="en-US" sz="2400" dirty="0" smtClean="0"/>
              </a:br>
              <a:r>
                <a:rPr lang="en-US" sz="2400" dirty="0" smtClean="0"/>
                <a:t>sensing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Combines generative (Linda-like) and publish-subscribe idioms.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Written in Go language for Android sense and respond devices.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Demonstration application using “twitter scraping” for timely earthquake alerts direct to end-users.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400" dirty="0" smtClean="0"/>
                <a:t>An MS Thesis project now being used by a crowd-sourcing startup.</a:t>
              </a:r>
              <a:endParaRPr lang="en-US" sz="24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909</Words>
  <Application>Microsoft Office PowerPoint</Application>
  <PresentationFormat>Custom</PresentationFormat>
  <Paragraphs>151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Programming Environment and Architecuture for Situational Awareness and Response*  Robert Fowler,  Jefferson Heard, Daniel Bedard, Yusuf Simonson, Roberto Rodriquez Renaissance Computing Institute (RENCI) rjf@renci.org   jeff@renci.org 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Fowler</dc:creator>
  <cp:lastModifiedBy>Robert Fowler</cp:lastModifiedBy>
  <cp:revision>64</cp:revision>
  <dcterms:created xsi:type="dcterms:W3CDTF">2010-08-10T13:19:59Z</dcterms:created>
  <dcterms:modified xsi:type="dcterms:W3CDTF">2012-09-20T13:19:33Z</dcterms:modified>
</cp:coreProperties>
</file>