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51206400" cy="36576000"/>
  <p:notesSz cx="7010400" cy="9296400"/>
  <p:defaultTextStyle>
    <a:defPPr>
      <a:defRPr lang="en-US"/>
    </a:defPPr>
    <a:lvl1pPr marL="0" algn="l" defTabSz="5433938" rtl="0" eaLnBrk="1" latinLnBrk="0" hangingPunct="1">
      <a:defRPr sz="10700" kern="1200">
        <a:solidFill>
          <a:schemeClr val="tx1"/>
        </a:solidFill>
        <a:latin typeface="+mn-lt"/>
        <a:ea typeface="+mn-ea"/>
        <a:cs typeface="+mn-cs"/>
      </a:defRPr>
    </a:lvl1pPr>
    <a:lvl2pPr marL="2716969" algn="l" defTabSz="5433938" rtl="0" eaLnBrk="1" latinLnBrk="0" hangingPunct="1">
      <a:defRPr sz="10700" kern="1200">
        <a:solidFill>
          <a:schemeClr val="tx1"/>
        </a:solidFill>
        <a:latin typeface="+mn-lt"/>
        <a:ea typeface="+mn-ea"/>
        <a:cs typeface="+mn-cs"/>
      </a:defRPr>
    </a:lvl2pPr>
    <a:lvl3pPr marL="5433938" algn="l" defTabSz="5433938" rtl="0" eaLnBrk="1" latinLnBrk="0" hangingPunct="1">
      <a:defRPr sz="10700" kern="1200">
        <a:solidFill>
          <a:schemeClr val="tx1"/>
        </a:solidFill>
        <a:latin typeface="+mn-lt"/>
        <a:ea typeface="+mn-ea"/>
        <a:cs typeface="+mn-cs"/>
      </a:defRPr>
    </a:lvl3pPr>
    <a:lvl4pPr marL="8150907" algn="l" defTabSz="5433938" rtl="0" eaLnBrk="1" latinLnBrk="0" hangingPunct="1">
      <a:defRPr sz="10700" kern="1200">
        <a:solidFill>
          <a:schemeClr val="tx1"/>
        </a:solidFill>
        <a:latin typeface="+mn-lt"/>
        <a:ea typeface="+mn-ea"/>
        <a:cs typeface="+mn-cs"/>
      </a:defRPr>
    </a:lvl4pPr>
    <a:lvl5pPr marL="10867877" algn="l" defTabSz="5433938" rtl="0" eaLnBrk="1" latinLnBrk="0" hangingPunct="1">
      <a:defRPr sz="10700" kern="1200">
        <a:solidFill>
          <a:schemeClr val="tx1"/>
        </a:solidFill>
        <a:latin typeface="+mn-lt"/>
        <a:ea typeface="+mn-ea"/>
        <a:cs typeface="+mn-cs"/>
      </a:defRPr>
    </a:lvl5pPr>
    <a:lvl6pPr marL="13584846" algn="l" defTabSz="5433938" rtl="0" eaLnBrk="1" latinLnBrk="0" hangingPunct="1">
      <a:defRPr sz="10700" kern="1200">
        <a:solidFill>
          <a:schemeClr val="tx1"/>
        </a:solidFill>
        <a:latin typeface="+mn-lt"/>
        <a:ea typeface="+mn-ea"/>
        <a:cs typeface="+mn-cs"/>
      </a:defRPr>
    </a:lvl6pPr>
    <a:lvl7pPr marL="16301816" algn="l" defTabSz="5433938" rtl="0" eaLnBrk="1" latinLnBrk="0" hangingPunct="1">
      <a:defRPr sz="10700" kern="1200">
        <a:solidFill>
          <a:schemeClr val="tx1"/>
        </a:solidFill>
        <a:latin typeface="+mn-lt"/>
        <a:ea typeface="+mn-ea"/>
        <a:cs typeface="+mn-cs"/>
      </a:defRPr>
    </a:lvl7pPr>
    <a:lvl8pPr marL="19018785" algn="l" defTabSz="5433938" rtl="0" eaLnBrk="1" latinLnBrk="0" hangingPunct="1">
      <a:defRPr sz="10700" kern="1200">
        <a:solidFill>
          <a:schemeClr val="tx1"/>
        </a:solidFill>
        <a:latin typeface="+mn-lt"/>
        <a:ea typeface="+mn-ea"/>
        <a:cs typeface="+mn-cs"/>
      </a:defRPr>
    </a:lvl8pPr>
    <a:lvl9pPr marL="21735754" algn="l" defTabSz="5433938" rtl="0" eaLnBrk="1" latinLnBrk="0" hangingPunct="1">
      <a:defRPr sz="10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161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 Name" initials="NN" lastIdx="16" clrIdx="0"/>
  <p:cmAuthor id="1" name="Ram Vasudevan" initials="" lastIdx="7" clrIdx="1"/>
  <p:cmAuthor id="2" name=" " initials="MSOffice"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777" autoAdjust="0"/>
    <p:restoredTop sz="96610" autoAdjust="0"/>
  </p:normalViewPr>
  <p:slideViewPr>
    <p:cSldViewPr>
      <p:cViewPr>
        <p:scale>
          <a:sx n="66" d="100"/>
          <a:sy n="66" d="100"/>
        </p:scale>
        <p:origin x="-12450" y="-5328"/>
      </p:cViewPr>
      <p:guideLst>
        <p:guide orient="horz" pos="11520"/>
        <p:guide pos="1612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D0C5FB2-84BE-4712-83BB-2B6E005B0A48}" type="datetimeFigureOut">
              <a:rPr lang="en-US" smtClean="0"/>
              <a:pPr/>
              <a:t>10/22/2014</a:t>
            </a:fld>
            <a:endParaRPr lang="en-US" dirty="0"/>
          </a:p>
        </p:txBody>
      </p:sp>
      <p:sp>
        <p:nvSpPr>
          <p:cNvPr id="4" name="Slide Image Placeholder 3"/>
          <p:cNvSpPr>
            <a:spLocks noGrp="1" noRot="1" noChangeAspect="1"/>
          </p:cNvSpPr>
          <p:nvPr>
            <p:ph type="sldImg" idx="2"/>
          </p:nvPr>
        </p:nvSpPr>
        <p:spPr>
          <a:xfrm>
            <a:off x="1065213" y="696913"/>
            <a:ext cx="48799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634394B-CB76-44C9-9D73-CCEC1B894F90}" type="slidenum">
              <a:rPr lang="en-US" smtClean="0"/>
              <a:pPr/>
              <a:t>‹#›</a:t>
            </a:fld>
            <a:endParaRPr lang="en-US" dirty="0"/>
          </a:p>
        </p:txBody>
      </p:sp>
    </p:spTree>
    <p:extLst>
      <p:ext uri="{BB962C8B-B14F-4D97-AF65-F5344CB8AC3E}">
        <p14:creationId xmlns:p14="http://schemas.microsoft.com/office/powerpoint/2010/main" val="1889099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696913"/>
            <a:ext cx="487997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34394B-CB76-44C9-9D73-CCEC1B894F90}" type="slidenum">
              <a:rPr lang="en-US" smtClean="0"/>
              <a:pPr/>
              <a:t>1</a:t>
            </a:fld>
            <a:endParaRPr lang="en-US" dirty="0"/>
          </a:p>
        </p:txBody>
      </p:sp>
    </p:spTree>
    <p:extLst>
      <p:ext uri="{BB962C8B-B14F-4D97-AF65-F5344CB8AC3E}">
        <p14:creationId xmlns:p14="http://schemas.microsoft.com/office/powerpoint/2010/main" val="3723984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362270"/>
            <a:ext cx="4352544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0726400"/>
            <a:ext cx="35844480" cy="9347200"/>
          </a:xfrm>
        </p:spPr>
        <p:txBody>
          <a:bodyPr/>
          <a:lstStyle>
            <a:lvl1pPr marL="0" indent="0" algn="ctr">
              <a:buNone/>
              <a:defRPr>
                <a:solidFill>
                  <a:schemeClr val="tx1">
                    <a:tint val="75000"/>
                  </a:schemeClr>
                </a:solidFill>
              </a:defRPr>
            </a:lvl1pPr>
            <a:lvl2pPr marL="2716969" indent="0" algn="ctr">
              <a:buNone/>
              <a:defRPr>
                <a:solidFill>
                  <a:schemeClr val="tx1">
                    <a:tint val="75000"/>
                  </a:schemeClr>
                </a:solidFill>
              </a:defRPr>
            </a:lvl2pPr>
            <a:lvl3pPr marL="5433938" indent="0" algn="ctr">
              <a:buNone/>
              <a:defRPr>
                <a:solidFill>
                  <a:schemeClr val="tx1">
                    <a:tint val="75000"/>
                  </a:schemeClr>
                </a:solidFill>
              </a:defRPr>
            </a:lvl3pPr>
            <a:lvl4pPr marL="8150907" indent="0" algn="ctr">
              <a:buNone/>
              <a:defRPr>
                <a:solidFill>
                  <a:schemeClr val="tx1">
                    <a:tint val="75000"/>
                  </a:schemeClr>
                </a:solidFill>
              </a:defRPr>
            </a:lvl4pPr>
            <a:lvl5pPr marL="10867877" indent="0" algn="ctr">
              <a:buNone/>
              <a:defRPr>
                <a:solidFill>
                  <a:schemeClr val="tx1">
                    <a:tint val="75000"/>
                  </a:schemeClr>
                </a:solidFill>
              </a:defRPr>
            </a:lvl5pPr>
            <a:lvl6pPr marL="13584846" indent="0" algn="ctr">
              <a:buNone/>
              <a:defRPr>
                <a:solidFill>
                  <a:schemeClr val="tx1">
                    <a:tint val="75000"/>
                  </a:schemeClr>
                </a:solidFill>
              </a:defRPr>
            </a:lvl6pPr>
            <a:lvl7pPr marL="16301816" indent="0" algn="ctr">
              <a:buNone/>
              <a:defRPr>
                <a:solidFill>
                  <a:schemeClr val="tx1">
                    <a:tint val="75000"/>
                  </a:schemeClr>
                </a:solidFill>
              </a:defRPr>
            </a:lvl7pPr>
            <a:lvl8pPr marL="19018785" indent="0" algn="ctr">
              <a:buNone/>
              <a:defRPr>
                <a:solidFill>
                  <a:schemeClr val="tx1">
                    <a:tint val="75000"/>
                  </a:schemeClr>
                </a:solidFill>
              </a:defRPr>
            </a:lvl8pPr>
            <a:lvl9pPr marL="2173575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5F3E9-F69F-4ADC-B76F-7F6F7676154F}" type="datetimeFigureOut">
              <a:rPr lang="en-US" smtClean="0"/>
              <a:pPr/>
              <a:t>10/22/2014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E52107-87B1-4D86-8A87-9A830BD46B8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5F3E9-F69F-4ADC-B76F-7F6F7676154F}" type="datetimeFigureOut">
              <a:rPr lang="en-US" smtClean="0"/>
              <a:pPr/>
              <a:t>10/22/2014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E52107-87B1-4D86-8A87-9A830BD46B8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464739"/>
            <a:ext cx="11521440" cy="312081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464739"/>
            <a:ext cx="33710880" cy="31208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5F3E9-F69F-4ADC-B76F-7F6F7676154F}" type="datetimeFigureOut">
              <a:rPr lang="en-US" smtClean="0"/>
              <a:pPr/>
              <a:t>10/22/2014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E52107-87B1-4D86-8A87-9A830BD46B8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5F3E9-F69F-4ADC-B76F-7F6F7676154F}" type="datetimeFigureOut">
              <a:rPr lang="en-US" smtClean="0"/>
              <a:pPr/>
              <a:t>10/22/2014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E52107-87B1-4D86-8A87-9A830BD46B8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3503469"/>
            <a:ext cx="43525440" cy="7264400"/>
          </a:xfrm>
        </p:spPr>
        <p:txBody>
          <a:bodyPr anchor="t"/>
          <a:lstStyle>
            <a:lvl1pPr algn="l">
              <a:defRPr sz="238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5502473"/>
            <a:ext cx="43525440" cy="8000998"/>
          </a:xfrm>
        </p:spPr>
        <p:txBody>
          <a:bodyPr anchor="b"/>
          <a:lstStyle>
            <a:lvl1pPr marL="0" indent="0">
              <a:buNone/>
              <a:defRPr sz="11900">
                <a:solidFill>
                  <a:schemeClr val="tx1">
                    <a:tint val="75000"/>
                  </a:schemeClr>
                </a:solidFill>
              </a:defRPr>
            </a:lvl1pPr>
            <a:lvl2pPr marL="2716969" indent="0">
              <a:buNone/>
              <a:defRPr sz="10700">
                <a:solidFill>
                  <a:schemeClr val="tx1">
                    <a:tint val="75000"/>
                  </a:schemeClr>
                </a:solidFill>
              </a:defRPr>
            </a:lvl2pPr>
            <a:lvl3pPr marL="5433938" indent="0">
              <a:buNone/>
              <a:defRPr sz="9500">
                <a:solidFill>
                  <a:schemeClr val="tx1">
                    <a:tint val="75000"/>
                  </a:schemeClr>
                </a:solidFill>
              </a:defRPr>
            </a:lvl3pPr>
            <a:lvl4pPr marL="8150907" indent="0">
              <a:buNone/>
              <a:defRPr sz="8300">
                <a:solidFill>
                  <a:schemeClr val="tx1">
                    <a:tint val="75000"/>
                  </a:schemeClr>
                </a:solidFill>
              </a:defRPr>
            </a:lvl4pPr>
            <a:lvl5pPr marL="10867877" indent="0">
              <a:buNone/>
              <a:defRPr sz="8300">
                <a:solidFill>
                  <a:schemeClr val="tx1">
                    <a:tint val="75000"/>
                  </a:schemeClr>
                </a:solidFill>
              </a:defRPr>
            </a:lvl5pPr>
            <a:lvl6pPr marL="13584846" indent="0">
              <a:buNone/>
              <a:defRPr sz="8300">
                <a:solidFill>
                  <a:schemeClr val="tx1">
                    <a:tint val="75000"/>
                  </a:schemeClr>
                </a:solidFill>
              </a:defRPr>
            </a:lvl6pPr>
            <a:lvl7pPr marL="16301816" indent="0">
              <a:buNone/>
              <a:defRPr sz="8300">
                <a:solidFill>
                  <a:schemeClr val="tx1">
                    <a:tint val="75000"/>
                  </a:schemeClr>
                </a:solidFill>
              </a:defRPr>
            </a:lvl7pPr>
            <a:lvl8pPr marL="19018785" indent="0">
              <a:buNone/>
              <a:defRPr sz="8300">
                <a:solidFill>
                  <a:schemeClr val="tx1">
                    <a:tint val="75000"/>
                  </a:schemeClr>
                </a:solidFill>
              </a:defRPr>
            </a:lvl8pPr>
            <a:lvl9pPr marL="21735754" indent="0">
              <a:buNone/>
              <a:defRPr sz="8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5F3E9-F69F-4ADC-B76F-7F6F7676154F}" type="datetimeFigureOut">
              <a:rPr lang="en-US" smtClean="0"/>
              <a:pPr/>
              <a:t>10/22/2014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E52107-87B1-4D86-8A87-9A830BD46B8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8534403"/>
            <a:ext cx="22616160" cy="24138469"/>
          </a:xfrm>
        </p:spPr>
        <p:txBody>
          <a:bodyPr/>
          <a:lstStyle>
            <a:lvl1pPr>
              <a:defRPr sz="16600"/>
            </a:lvl1pPr>
            <a:lvl2pPr>
              <a:defRPr sz="14300"/>
            </a:lvl2pPr>
            <a:lvl3pPr>
              <a:defRPr sz="11900"/>
            </a:lvl3pPr>
            <a:lvl4pPr>
              <a:defRPr sz="10700"/>
            </a:lvl4pPr>
            <a:lvl5pPr>
              <a:defRPr sz="10700"/>
            </a:lvl5pPr>
            <a:lvl6pPr>
              <a:defRPr sz="10700"/>
            </a:lvl6pPr>
            <a:lvl7pPr>
              <a:defRPr sz="10700"/>
            </a:lvl7pPr>
            <a:lvl8pPr>
              <a:defRPr sz="10700"/>
            </a:lvl8pPr>
            <a:lvl9pPr>
              <a:defRPr sz="10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8534403"/>
            <a:ext cx="22616160" cy="24138469"/>
          </a:xfrm>
        </p:spPr>
        <p:txBody>
          <a:bodyPr/>
          <a:lstStyle>
            <a:lvl1pPr>
              <a:defRPr sz="16600"/>
            </a:lvl1pPr>
            <a:lvl2pPr>
              <a:defRPr sz="14300"/>
            </a:lvl2pPr>
            <a:lvl3pPr>
              <a:defRPr sz="11900"/>
            </a:lvl3pPr>
            <a:lvl4pPr>
              <a:defRPr sz="10700"/>
            </a:lvl4pPr>
            <a:lvl5pPr>
              <a:defRPr sz="10700"/>
            </a:lvl5pPr>
            <a:lvl6pPr>
              <a:defRPr sz="10700"/>
            </a:lvl6pPr>
            <a:lvl7pPr>
              <a:defRPr sz="10700"/>
            </a:lvl7pPr>
            <a:lvl8pPr>
              <a:defRPr sz="10700"/>
            </a:lvl8pPr>
            <a:lvl9pPr>
              <a:defRPr sz="10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5F3E9-F69F-4ADC-B76F-7F6F7676154F}" type="datetimeFigureOut">
              <a:rPr lang="en-US" smtClean="0"/>
              <a:pPr/>
              <a:t>10/22/2014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E52107-87B1-4D86-8A87-9A830BD46B8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2" y="8187271"/>
            <a:ext cx="22625053" cy="3412064"/>
          </a:xfrm>
        </p:spPr>
        <p:txBody>
          <a:bodyPr anchor="b"/>
          <a:lstStyle>
            <a:lvl1pPr marL="0" indent="0">
              <a:buNone/>
              <a:defRPr sz="14300" b="1"/>
            </a:lvl1pPr>
            <a:lvl2pPr marL="2716969" indent="0">
              <a:buNone/>
              <a:defRPr sz="11900" b="1"/>
            </a:lvl2pPr>
            <a:lvl3pPr marL="5433938" indent="0">
              <a:buNone/>
              <a:defRPr sz="10700" b="1"/>
            </a:lvl3pPr>
            <a:lvl4pPr marL="8150907" indent="0">
              <a:buNone/>
              <a:defRPr sz="9500" b="1"/>
            </a:lvl4pPr>
            <a:lvl5pPr marL="10867877" indent="0">
              <a:buNone/>
              <a:defRPr sz="9500" b="1"/>
            </a:lvl5pPr>
            <a:lvl6pPr marL="13584846" indent="0">
              <a:buNone/>
              <a:defRPr sz="9500" b="1"/>
            </a:lvl6pPr>
            <a:lvl7pPr marL="16301816" indent="0">
              <a:buNone/>
              <a:defRPr sz="9500" b="1"/>
            </a:lvl7pPr>
            <a:lvl8pPr marL="19018785" indent="0">
              <a:buNone/>
              <a:defRPr sz="9500" b="1"/>
            </a:lvl8pPr>
            <a:lvl9pPr marL="21735754" indent="0">
              <a:buNone/>
              <a:defRPr sz="9500" b="1"/>
            </a:lvl9pPr>
          </a:lstStyle>
          <a:p>
            <a:pPr lvl="0"/>
            <a:r>
              <a:rPr lang="en-US" smtClean="0"/>
              <a:t>Click to edit Master text styles</a:t>
            </a:r>
          </a:p>
        </p:txBody>
      </p:sp>
      <p:sp>
        <p:nvSpPr>
          <p:cNvPr id="4" name="Content Placeholder 3"/>
          <p:cNvSpPr>
            <a:spLocks noGrp="1"/>
          </p:cNvSpPr>
          <p:nvPr>
            <p:ph sz="half" idx="2"/>
          </p:nvPr>
        </p:nvSpPr>
        <p:spPr>
          <a:xfrm>
            <a:off x="2560322" y="11599335"/>
            <a:ext cx="22625053" cy="21073536"/>
          </a:xfrm>
        </p:spPr>
        <p:txBody>
          <a:bodyPr/>
          <a:lstStyle>
            <a:lvl1pPr>
              <a:defRPr sz="14300"/>
            </a:lvl1pPr>
            <a:lvl2pPr>
              <a:defRPr sz="11900"/>
            </a:lvl2pPr>
            <a:lvl3pPr>
              <a:defRPr sz="107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8187271"/>
            <a:ext cx="22633941" cy="3412064"/>
          </a:xfrm>
        </p:spPr>
        <p:txBody>
          <a:bodyPr anchor="b"/>
          <a:lstStyle>
            <a:lvl1pPr marL="0" indent="0">
              <a:buNone/>
              <a:defRPr sz="14300" b="1"/>
            </a:lvl1pPr>
            <a:lvl2pPr marL="2716969" indent="0">
              <a:buNone/>
              <a:defRPr sz="11900" b="1"/>
            </a:lvl2pPr>
            <a:lvl3pPr marL="5433938" indent="0">
              <a:buNone/>
              <a:defRPr sz="10700" b="1"/>
            </a:lvl3pPr>
            <a:lvl4pPr marL="8150907" indent="0">
              <a:buNone/>
              <a:defRPr sz="9500" b="1"/>
            </a:lvl4pPr>
            <a:lvl5pPr marL="10867877" indent="0">
              <a:buNone/>
              <a:defRPr sz="9500" b="1"/>
            </a:lvl5pPr>
            <a:lvl6pPr marL="13584846" indent="0">
              <a:buNone/>
              <a:defRPr sz="9500" b="1"/>
            </a:lvl6pPr>
            <a:lvl7pPr marL="16301816" indent="0">
              <a:buNone/>
              <a:defRPr sz="9500" b="1"/>
            </a:lvl7pPr>
            <a:lvl8pPr marL="19018785" indent="0">
              <a:buNone/>
              <a:defRPr sz="9500" b="1"/>
            </a:lvl8pPr>
            <a:lvl9pPr marL="21735754" indent="0">
              <a:buNone/>
              <a:defRPr sz="9500" b="1"/>
            </a:lvl9pPr>
          </a:lstStyle>
          <a:p>
            <a:pPr lvl="0"/>
            <a:r>
              <a:rPr lang="en-US" smtClean="0"/>
              <a:t>Click to edit Master text styles</a:t>
            </a:r>
          </a:p>
        </p:txBody>
      </p:sp>
      <p:sp>
        <p:nvSpPr>
          <p:cNvPr id="6" name="Content Placeholder 5"/>
          <p:cNvSpPr>
            <a:spLocks noGrp="1"/>
          </p:cNvSpPr>
          <p:nvPr>
            <p:ph sz="quarter" idx="4"/>
          </p:nvPr>
        </p:nvSpPr>
        <p:spPr>
          <a:xfrm>
            <a:off x="26012143" y="11599335"/>
            <a:ext cx="22633941" cy="21073536"/>
          </a:xfrm>
        </p:spPr>
        <p:txBody>
          <a:bodyPr/>
          <a:lstStyle>
            <a:lvl1pPr>
              <a:defRPr sz="14300"/>
            </a:lvl1pPr>
            <a:lvl2pPr>
              <a:defRPr sz="11900"/>
            </a:lvl2pPr>
            <a:lvl3pPr>
              <a:defRPr sz="107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5F3E9-F69F-4ADC-B76F-7F6F7676154F}" type="datetimeFigureOut">
              <a:rPr lang="en-US" smtClean="0"/>
              <a:pPr/>
              <a:t>10/22/2014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E52107-87B1-4D86-8A87-9A830BD46B8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5F3E9-F69F-4ADC-B76F-7F6F7676154F}" type="datetimeFigureOut">
              <a:rPr lang="en-US" smtClean="0"/>
              <a:pPr/>
              <a:t>10/22/2014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E52107-87B1-4D86-8A87-9A830BD46B8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5F3E9-F69F-4ADC-B76F-7F6F7676154F}" type="datetimeFigureOut">
              <a:rPr lang="en-US" smtClean="0"/>
              <a:pPr/>
              <a:t>10/22/2014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E52107-87B1-4D86-8A87-9A830BD46B8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4" y="1456267"/>
            <a:ext cx="16846553" cy="6197600"/>
          </a:xfrm>
        </p:spPr>
        <p:txBody>
          <a:bodyPr anchor="b"/>
          <a:lstStyle>
            <a:lvl1pPr algn="l">
              <a:defRPr sz="11900" b="1"/>
            </a:lvl1pPr>
          </a:lstStyle>
          <a:p>
            <a:r>
              <a:rPr lang="en-US" smtClean="0"/>
              <a:t>Click to edit Master title style</a:t>
            </a:r>
            <a:endParaRPr lang="en-US"/>
          </a:p>
        </p:txBody>
      </p:sp>
      <p:sp>
        <p:nvSpPr>
          <p:cNvPr id="3" name="Content Placeholder 2"/>
          <p:cNvSpPr>
            <a:spLocks noGrp="1"/>
          </p:cNvSpPr>
          <p:nvPr>
            <p:ph idx="1"/>
          </p:nvPr>
        </p:nvSpPr>
        <p:spPr>
          <a:xfrm>
            <a:off x="20020281" y="1456270"/>
            <a:ext cx="28625800" cy="31216603"/>
          </a:xfrm>
        </p:spPr>
        <p:txBody>
          <a:bodyPr/>
          <a:lstStyle>
            <a:lvl1pPr>
              <a:defRPr sz="19000"/>
            </a:lvl1pPr>
            <a:lvl2pPr>
              <a:defRPr sz="16600"/>
            </a:lvl2pPr>
            <a:lvl3pPr>
              <a:defRPr sz="14300"/>
            </a:lvl3pPr>
            <a:lvl4pPr>
              <a:defRPr sz="11900"/>
            </a:lvl4pPr>
            <a:lvl5pPr>
              <a:defRPr sz="11900"/>
            </a:lvl5pPr>
            <a:lvl6pPr>
              <a:defRPr sz="11900"/>
            </a:lvl6pPr>
            <a:lvl7pPr>
              <a:defRPr sz="11900"/>
            </a:lvl7pPr>
            <a:lvl8pPr>
              <a:defRPr sz="11900"/>
            </a:lvl8pPr>
            <a:lvl9pPr>
              <a:defRPr sz="1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4" y="7653870"/>
            <a:ext cx="16846553" cy="25019003"/>
          </a:xfrm>
        </p:spPr>
        <p:txBody>
          <a:bodyPr/>
          <a:lstStyle>
            <a:lvl1pPr marL="0" indent="0">
              <a:buNone/>
              <a:defRPr sz="8300"/>
            </a:lvl1pPr>
            <a:lvl2pPr marL="2716969" indent="0">
              <a:buNone/>
              <a:defRPr sz="7100"/>
            </a:lvl2pPr>
            <a:lvl3pPr marL="5433938" indent="0">
              <a:buNone/>
              <a:defRPr sz="5900"/>
            </a:lvl3pPr>
            <a:lvl4pPr marL="8150907" indent="0">
              <a:buNone/>
              <a:defRPr sz="5300"/>
            </a:lvl4pPr>
            <a:lvl5pPr marL="10867877" indent="0">
              <a:buNone/>
              <a:defRPr sz="5300"/>
            </a:lvl5pPr>
            <a:lvl6pPr marL="13584846" indent="0">
              <a:buNone/>
              <a:defRPr sz="5300"/>
            </a:lvl6pPr>
            <a:lvl7pPr marL="16301816" indent="0">
              <a:buNone/>
              <a:defRPr sz="5300"/>
            </a:lvl7pPr>
            <a:lvl8pPr marL="19018785" indent="0">
              <a:buNone/>
              <a:defRPr sz="5300"/>
            </a:lvl8pPr>
            <a:lvl9pPr marL="21735754" indent="0">
              <a:buNone/>
              <a:defRPr sz="5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5F3E9-F69F-4ADC-B76F-7F6F7676154F}" type="datetimeFigureOut">
              <a:rPr lang="en-US" smtClean="0"/>
              <a:pPr/>
              <a:t>10/22/2014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E52107-87B1-4D86-8A87-9A830BD46B8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5603201"/>
            <a:ext cx="30723840" cy="3022603"/>
          </a:xfrm>
        </p:spPr>
        <p:txBody>
          <a:bodyPr anchor="b"/>
          <a:lstStyle>
            <a:lvl1pPr algn="l">
              <a:defRPr sz="119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268133"/>
            <a:ext cx="30723840" cy="21945600"/>
          </a:xfrm>
        </p:spPr>
        <p:txBody>
          <a:bodyPr/>
          <a:lstStyle>
            <a:lvl1pPr marL="0" indent="0">
              <a:buNone/>
              <a:defRPr sz="19000"/>
            </a:lvl1pPr>
            <a:lvl2pPr marL="2716969" indent="0">
              <a:buNone/>
              <a:defRPr sz="16600"/>
            </a:lvl2pPr>
            <a:lvl3pPr marL="5433938" indent="0">
              <a:buNone/>
              <a:defRPr sz="14300"/>
            </a:lvl3pPr>
            <a:lvl4pPr marL="8150907" indent="0">
              <a:buNone/>
              <a:defRPr sz="11900"/>
            </a:lvl4pPr>
            <a:lvl5pPr marL="10867877" indent="0">
              <a:buNone/>
              <a:defRPr sz="11900"/>
            </a:lvl5pPr>
            <a:lvl6pPr marL="13584846" indent="0">
              <a:buNone/>
              <a:defRPr sz="11900"/>
            </a:lvl6pPr>
            <a:lvl7pPr marL="16301816" indent="0">
              <a:buNone/>
              <a:defRPr sz="11900"/>
            </a:lvl7pPr>
            <a:lvl8pPr marL="19018785" indent="0">
              <a:buNone/>
              <a:defRPr sz="11900"/>
            </a:lvl8pPr>
            <a:lvl9pPr marL="21735754" indent="0">
              <a:buNone/>
              <a:defRPr sz="11900"/>
            </a:lvl9pPr>
          </a:lstStyle>
          <a:p>
            <a:endParaRPr lang="en-US" dirty="0"/>
          </a:p>
        </p:txBody>
      </p:sp>
      <p:sp>
        <p:nvSpPr>
          <p:cNvPr id="4" name="Text Placeholder 3"/>
          <p:cNvSpPr>
            <a:spLocks noGrp="1"/>
          </p:cNvSpPr>
          <p:nvPr>
            <p:ph type="body" sz="half" idx="2"/>
          </p:nvPr>
        </p:nvSpPr>
        <p:spPr>
          <a:xfrm>
            <a:off x="10036813" y="28625804"/>
            <a:ext cx="30723840" cy="4292598"/>
          </a:xfrm>
        </p:spPr>
        <p:txBody>
          <a:bodyPr/>
          <a:lstStyle>
            <a:lvl1pPr marL="0" indent="0">
              <a:buNone/>
              <a:defRPr sz="8300"/>
            </a:lvl1pPr>
            <a:lvl2pPr marL="2716969" indent="0">
              <a:buNone/>
              <a:defRPr sz="7100"/>
            </a:lvl2pPr>
            <a:lvl3pPr marL="5433938" indent="0">
              <a:buNone/>
              <a:defRPr sz="5900"/>
            </a:lvl3pPr>
            <a:lvl4pPr marL="8150907" indent="0">
              <a:buNone/>
              <a:defRPr sz="5300"/>
            </a:lvl4pPr>
            <a:lvl5pPr marL="10867877" indent="0">
              <a:buNone/>
              <a:defRPr sz="5300"/>
            </a:lvl5pPr>
            <a:lvl6pPr marL="13584846" indent="0">
              <a:buNone/>
              <a:defRPr sz="5300"/>
            </a:lvl6pPr>
            <a:lvl7pPr marL="16301816" indent="0">
              <a:buNone/>
              <a:defRPr sz="5300"/>
            </a:lvl7pPr>
            <a:lvl8pPr marL="19018785" indent="0">
              <a:buNone/>
              <a:defRPr sz="5300"/>
            </a:lvl8pPr>
            <a:lvl9pPr marL="21735754" indent="0">
              <a:buNone/>
              <a:defRPr sz="5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5F3E9-F69F-4ADC-B76F-7F6F7676154F}" type="datetimeFigureOut">
              <a:rPr lang="en-US" smtClean="0"/>
              <a:pPr/>
              <a:t>10/22/2014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E52107-87B1-4D86-8A87-9A830BD46B8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464736"/>
            <a:ext cx="46085760" cy="6096000"/>
          </a:xfrm>
          <a:prstGeom prst="rect">
            <a:avLst/>
          </a:prstGeom>
        </p:spPr>
        <p:txBody>
          <a:bodyPr vert="horz" lIns="543394" tIns="271697" rIns="543394" bIns="27169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534403"/>
            <a:ext cx="46085760" cy="24138469"/>
          </a:xfrm>
          <a:prstGeom prst="rect">
            <a:avLst/>
          </a:prstGeom>
        </p:spPr>
        <p:txBody>
          <a:bodyPr vert="horz" lIns="543394" tIns="271697" rIns="543394" bIns="2716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3900536"/>
            <a:ext cx="11948160" cy="1947333"/>
          </a:xfrm>
          <a:prstGeom prst="rect">
            <a:avLst/>
          </a:prstGeom>
        </p:spPr>
        <p:txBody>
          <a:bodyPr vert="horz" lIns="543394" tIns="271697" rIns="543394" bIns="271697" rtlCol="0" anchor="ctr"/>
          <a:lstStyle>
            <a:lvl1pPr algn="l">
              <a:defRPr sz="7100">
                <a:solidFill>
                  <a:schemeClr val="tx1">
                    <a:tint val="75000"/>
                  </a:schemeClr>
                </a:solidFill>
              </a:defRPr>
            </a:lvl1pPr>
          </a:lstStyle>
          <a:p>
            <a:fld id="{5515F3E9-F69F-4ADC-B76F-7F6F7676154F}" type="datetimeFigureOut">
              <a:rPr lang="en-US" smtClean="0"/>
              <a:pPr/>
              <a:t>10/22/2014</a:t>
            </a:fld>
            <a:endParaRPr lang="en-US" dirty="0"/>
          </a:p>
        </p:txBody>
      </p:sp>
      <p:sp>
        <p:nvSpPr>
          <p:cNvPr id="5" name="Footer Placeholder 4"/>
          <p:cNvSpPr>
            <a:spLocks noGrp="1"/>
          </p:cNvSpPr>
          <p:nvPr>
            <p:ph type="ftr" sz="quarter" idx="3"/>
          </p:nvPr>
        </p:nvSpPr>
        <p:spPr>
          <a:xfrm>
            <a:off x="17495520" y="33900536"/>
            <a:ext cx="16215360" cy="1947333"/>
          </a:xfrm>
          <a:prstGeom prst="rect">
            <a:avLst/>
          </a:prstGeom>
        </p:spPr>
        <p:txBody>
          <a:bodyPr vert="horz" lIns="543394" tIns="271697" rIns="543394" bIns="271697" rtlCol="0" anchor="ctr"/>
          <a:lstStyle>
            <a:lvl1pPr algn="ctr">
              <a:defRPr sz="7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697920" y="33900536"/>
            <a:ext cx="11948160" cy="1947333"/>
          </a:xfrm>
          <a:prstGeom prst="rect">
            <a:avLst/>
          </a:prstGeom>
        </p:spPr>
        <p:txBody>
          <a:bodyPr vert="horz" lIns="543394" tIns="271697" rIns="543394" bIns="271697" rtlCol="0" anchor="ctr"/>
          <a:lstStyle>
            <a:lvl1pPr algn="r">
              <a:defRPr sz="7100">
                <a:solidFill>
                  <a:schemeClr val="tx1">
                    <a:tint val="75000"/>
                  </a:schemeClr>
                </a:solidFill>
              </a:defRPr>
            </a:lvl1pPr>
          </a:lstStyle>
          <a:p>
            <a:fld id="{5AE52107-87B1-4D86-8A87-9A830BD46B8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433938" rtl="0" eaLnBrk="1" latinLnBrk="0" hangingPunct="1">
        <a:spcBef>
          <a:spcPct val="0"/>
        </a:spcBef>
        <a:buNone/>
        <a:defRPr sz="26100" kern="1200">
          <a:solidFill>
            <a:schemeClr val="tx1"/>
          </a:solidFill>
          <a:latin typeface="+mj-lt"/>
          <a:ea typeface="+mj-ea"/>
          <a:cs typeface="+mj-cs"/>
        </a:defRPr>
      </a:lvl1pPr>
    </p:titleStyle>
    <p:bodyStyle>
      <a:lvl1pPr marL="2037726" indent="-2037726" algn="l" defTabSz="5433938" rtl="0" eaLnBrk="1" latinLnBrk="0" hangingPunct="1">
        <a:spcBef>
          <a:spcPct val="20000"/>
        </a:spcBef>
        <a:buFont typeface="Arial" pitchFamily="34" charset="0"/>
        <a:buChar char="•"/>
        <a:defRPr sz="19000" kern="1200">
          <a:solidFill>
            <a:schemeClr val="tx1"/>
          </a:solidFill>
          <a:latin typeface="+mn-lt"/>
          <a:ea typeface="+mn-ea"/>
          <a:cs typeface="+mn-cs"/>
        </a:defRPr>
      </a:lvl1pPr>
      <a:lvl2pPr marL="4415075" indent="-1698106" algn="l" defTabSz="5433938" rtl="0" eaLnBrk="1" latinLnBrk="0" hangingPunct="1">
        <a:spcBef>
          <a:spcPct val="20000"/>
        </a:spcBef>
        <a:buFont typeface="Arial" pitchFamily="34" charset="0"/>
        <a:buChar char="–"/>
        <a:defRPr sz="16600" kern="1200">
          <a:solidFill>
            <a:schemeClr val="tx1"/>
          </a:solidFill>
          <a:latin typeface="+mn-lt"/>
          <a:ea typeface="+mn-ea"/>
          <a:cs typeface="+mn-cs"/>
        </a:defRPr>
      </a:lvl2pPr>
      <a:lvl3pPr marL="6792423" indent="-1358485" algn="l" defTabSz="5433938" rtl="0" eaLnBrk="1" latinLnBrk="0" hangingPunct="1">
        <a:spcBef>
          <a:spcPct val="20000"/>
        </a:spcBef>
        <a:buFont typeface="Arial" pitchFamily="34" charset="0"/>
        <a:buChar char="•"/>
        <a:defRPr sz="14300" kern="1200">
          <a:solidFill>
            <a:schemeClr val="tx1"/>
          </a:solidFill>
          <a:latin typeface="+mn-lt"/>
          <a:ea typeface="+mn-ea"/>
          <a:cs typeface="+mn-cs"/>
        </a:defRPr>
      </a:lvl3pPr>
      <a:lvl4pPr marL="9509393" indent="-1358485" algn="l" defTabSz="5433938" rtl="0" eaLnBrk="1" latinLnBrk="0" hangingPunct="1">
        <a:spcBef>
          <a:spcPct val="20000"/>
        </a:spcBef>
        <a:buFont typeface="Arial" pitchFamily="34" charset="0"/>
        <a:buChar char="–"/>
        <a:defRPr sz="11900" kern="1200">
          <a:solidFill>
            <a:schemeClr val="tx1"/>
          </a:solidFill>
          <a:latin typeface="+mn-lt"/>
          <a:ea typeface="+mn-ea"/>
          <a:cs typeface="+mn-cs"/>
        </a:defRPr>
      </a:lvl4pPr>
      <a:lvl5pPr marL="12226362" indent="-1358485" algn="l" defTabSz="5433938" rtl="0" eaLnBrk="1" latinLnBrk="0" hangingPunct="1">
        <a:spcBef>
          <a:spcPct val="20000"/>
        </a:spcBef>
        <a:buFont typeface="Arial" pitchFamily="34" charset="0"/>
        <a:buChar char="»"/>
        <a:defRPr sz="11900" kern="1200">
          <a:solidFill>
            <a:schemeClr val="tx1"/>
          </a:solidFill>
          <a:latin typeface="+mn-lt"/>
          <a:ea typeface="+mn-ea"/>
          <a:cs typeface="+mn-cs"/>
        </a:defRPr>
      </a:lvl5pPr>
      <a:lvl6pPr marL="14943331" indent="-1358485" algn="l" defTabSz="5433938" rtl="0" eaLnBrk="1" latinLnBrk="0" hangingPunct="1">
        <a:spcBef>
          <a:spcPct val="20000"/>
        </a:spcBef>
        <a:buFont typeface="Arial" pitchFamily="34" charset="0"/>
        <a:buChar char="•"/>
        <a:defRPr sz="11900" kern="1200">
          <a:solidFill>
            <a:schemeClr val="tx1"/>
          </a:solidFill>
          <a:latin typeface="+mn-lt"/>
          <a:ea typeface="+mn-ea"/>
          <a:cs typeface="+mn-cs"/>
        </a:defRPr>
      </a:lvl6pPr>
      <a:lvl7pPr marL="17660300" indent="-1358485" algn="l" defTabSz="5433938" rtl="0" eaLnBrk="1" latinLnBrk="0" hangingPunct="1">
        <a:spcBef>
          <a:spcPct val="20000"/>
        </a:spcBef>
        <a:buFont typeface="Arial" pitchFamily="34" charset="0"/>
        <a:buChar char="•"/>
        <a:defRPr sz="11900" kern="1200">
          <a:solidFill>
            <a:schemeClr val="tx1"/>
          </a:solidFill>
          <a:latin typeface="+mn-lt"/>
          <a:ea typeface="+mn-ea"/>
          <a:cs typeface="+mn-cs"/>
        </a:defRPr>
      </a:lvl7pPr>
      <a:lvl8pPr marL="20377269" indent="-1358485" algn="l" defTabSz="5433938" rtl="0" eaLnBrk="1" latinLnBrk="0" hangingPunct="1">
        <a:spcBef>
          <a:spcPct val="20000"/>
        </a:spcBef>
        <a:buFont typeface="Arial" pitchFamily="34" charset="0"/>
        <a:buChar char="•"/>
        <a:defRPr sz="11900" kern="1200">
          <a:solidFill>
            <a:schemeClr val="tx1"/>
          </a:solidFill>
          <a:latin typeface="+mn-lt"/>
          <a:ea typeface="+mn-ea"/>
          <a:cs typeface="+mn-cs"/>
        </a:defRPr>
      </a:lvl8pPr>
      <a:lvl9pPr marL="23094238" indent="-1358485" algn="l" defTabSz="5433938" rtl="0" eaLnBrk="1" latinLnBrk="0" hangingPunct="1">
        <a:spcBef>
          <a:spcPct val="20000"/>
        </a:spcBef>
        <a:buFont typeface="Arial" pitchFamily="34" charset="0"/>
        <a:buChar char="•"/>
        <a:defRPr sz="11900" kern="1200">
          <a:solidFill>
            <a:schemeClr val="tx1"/>
          </a:solidFill>
          <a:latin typeface="+mn-lt"/>
          <a:ea typeface="+mn-ea"/>
          <a:cs typeface="+mn-cs"/>
        </a:defRPr>
      </a:lvl9pPr>
    </p:bodyStyle>
    <p:otherStyle>
      <a:defPPr>
        <a:defRPr lang="en-US"/>
      </a:defPPr>
      <a:lvl1pPr marL="0" algn="l" defTabSz="5433938" rtl="0" eaLnBrk="1" latinLnBrk="0" hangingPunct="1">
        <a:defRPr sz="10700" kern="1200">
          <a:solidFill>
            <a:schemeClr val="tx1"/>
          </a:solidFill>
          <a:latin typeface="+mn-lt"/>
          <a:ea typeface="+mn-ea"/>
          <a:cs typeface="+mn-cs"/>
        </a:defRPr>
      </a:lvl1pPr>
      <a:lvl2pPr marL="2716969" algn="l" defTabSz="5433938" rtl="0" eaLnBrk="1" latinLnBrk="0" hangingPunct="1">
        <a:defRPr sz="10700" kern="1200">
          <a:solidFill>
            <a:schemeClr val="tx1"/>
          </a:solidFill>
          <a:latin typeface="+mn-lt"/>
          <a:ea typeface="+mn-ea"/>
          <a:cs typeface="+mn-cs"/>
        </a:defRPr>
      </a:lvl2pPr>
      <a:lvl3pPr marL="5433938" algn="l" defTabSz="5433938" rtl="0" eaLnBrk="1" latinLnBrk="0" hangingPunct="1">
        <a:defRPr sz="10700" kern="1200">
          <a:solidFill>
            <a:schemeClr val="tx1"/>
          </a:solidFill>
          <a:latin typeface="+mn-lt"/>
          <a:ea typeface="+mn-ea"/>
          <a:cs typeface="+mn-cs"/>
        </a:defRPr>
      </a:lvl3pPr>
      <a:lvl4pPr marL="8150907" algn="l" defTabSz="5433938" rtl="0" eaLnBrk="1" latinLnBrk="0" hangingPunct="1">
        <a:defRPr sz="10700" kern="1200">
          <a:solidFill>
            <a:schemeClr val="tx1"/>
          </a:solidFill>
          <a:latin typeface="+mn-lt"/>
          <a:ea typeface="+mn-ea"/>
          <a:cs typeface="+mn-cs"/>
        </a:defRPr>
      </a:lvl4pPr>
      <a:lvl5pPr marL="10867877" algn="l" defTabSz="5433938" rtl="0" eaLnBrk="1" latinLnBrk="0" hangingPunct="1">
        <a:defRPr sz="10700" kern="1200">
          <a:solidFill>
            <a:schemeClr val="tx1"/>
          </a:solidFill>
          <a:latin typeface="+mn-lt"/>
          <a:ea typeface="+mn-ea"/>
          <a:cs typeface="+mn-cs"/>
        </a:defRPr>
      </a:lvl5pPr>
      <a:lvl6pPr marL="13584846" algn="l" defTabSz="5433938" rtl="0" eaLnBrk="1" latinLnBrk="0" hangingPunct="1">
        <a:defRPr sz="10700" kern="1200">
          <a:solidFill>
            <a:schemeClr val="tx1"/>
          </a:solidFill>
          <a:latin typeface="+mn-lt"/>
          <a:ea typeface="+mn-ea"/>
          <a:cs typeface="+mn-cs"/>
        </a:defRPr>
      </a:lvl6pPr>
      <a:lvl7pPr marL="16301816" algn="l" defTabSz="5433938" rtl="0" eaLnBrk="1" latinLnBrk="0" hangingPunct="1">
        <a:defRPr sz="10700" kern="1200">
          <a:solidFill>
            <a:schemeClr val="tx1"/>
          </a:solidFill>
          <a:latin typeface="+mn-lt"/>
          <a:ea typeface="+mn-ea"/>
          <a:cs typeface="+mn-cs"/>
        </a:defRPr>
      </a:lvl7pPr>
      <a:lvl8pPr marL="19018785" algn="l" defTabSz="5433938" rtl="0" eaLnBrk="1" latinLnBrk="0" hangingPunct="1">
        <a:defRPr sz="10700" kern="1200">
          <a:solidFill>
            <a:schemeClr val="tx1"/>
          </a:solidFill>
          <a:latin typeface="+mn-lt"/>
          <a:ea typeface="+mn-ea"/>
          <a:cs typeface="+mn-cs"/>
        </a:defRPr>
      </a:lvl8pPr>
      <a:lvl9pPr marL="21735754" algn="l" defTabSz="5433938" rtl="0" eaLnBrk="1" latinLnBrk="0" hangingPunct="1">
        <a:defRPr sz="10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microsoft.com/office/2007/relationships/hdphoto" Target="../media/hdphoto1.wdp"/><Relationship Id="rId26" Type="http://schemas.openxmlformats.org/officeDocument/2006/relationships/image" Target="../media/image23.emf"/><Relationship Id="rId3" Type="http://schemas.openxmlformats.org/officeDocument/2006/relationships/image" Target="../media/image1.emf"/><Relationship Id="rId21" Type="http://schemas.openxmlformats.org/officeDocument/2006/relationships/image" Target="../media/image18.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2.emf"/><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7.png"/><Relationship Id="rId29"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emf"/><Relationship Id="rId24" Type="http://schemas.openxmlformats.org/officeDocument/2006/relationships/image" Target="../media/image21.png"/><Relationship Id="rId5" Type="http://schemas.openxmlformats.org/officeDocument/2006/relationships/image" Target="../media/image3.emf"/><Relationship Id="rId15" Type="http://schemas.openxmlformats.org/officeDocument/2006/relationships/image" Target="../media/image13.jpeg"/><Relationship Id="rId23" Type="http://schemas.openxmlformats.org/officeDocument/2006/relationships/image" Target="../media/image20.png"/><Relationship Id="rId28" Type="http://schemas.openxmlformats.org/officeDocument/2006/relationships/image" Target="../media/image25.emf"/><Relationship Id="rId10" Type="http://schemas.openxmlformats.org/officeDocument/2006/relationships/image" Target="../media/image8.jpeg"/><Relationship Id="rId19" Type="http://schemas.openxmlformats.org/officeDocument/2006/relationships/image" Target="../media/image16.png"/><Relationship Id="rId4" Type="http://schemas.openxmlformats.org/officeDocument/2006/relationships/image" Target="../media/image2.emf"/><Relationship Id="rId9" Type="http://schemas.openxmlformats.org/officeDocument/2006/relationships/image" Target="../media/image7.emf"/><Relationship Id="rId14" Type="http://schemas.openxmlformats.org/officeDocument/2006/relationships/image" Target="../media/image12.png"/><Relationship Id="rId22" Type="http://schemas.openxmlformats.org/officeDocument/2006/relationships/image" Target="../media/image19.png"/><Relationship Id="rId27"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99"/>
          <p:cNvGrpSpPr/>
          <p:nvPr/>
        </p:nvGrpSpPr>
        <p:grpSpPr>
          <a:xfrm>
            <a:off x="22067520" y="26136600"/>
            <a:ext cx="11993880" cy="2019023"/>
            <a:chOff x="24371300" y="7277100"/>
            <a:chExt cx="11993880" cy="2019023"/>
          </a:xfrm>
        </p:grpSpPr>
        <p:grpSp>
          <p:nvGrpSpPr>
            <p:cNvPr id="101" name="Group 100"/>
            <p:cNvGrpSpPr/>
            <p:nvPr/>
          </p:nvGrpSpPr>
          <p:grpSpPr>
            <a:xfrm>
              <a:off x="24371300" y="7277100"/>
              <a:ext cx="11993880" cy="2019023"/>
              <a:chOff x="24320500" y="7277100"/>
              <a:chExt cx="11993880" cy="2019023"/>
            </a:xfrm>
          </p:grpSpPr>
          <p:pic>
            <p:nvPicPr>
              <p:cNvPr id="105" name="Picture 104" descr="SimSnaps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0500" y="7277230"/>
                <a:ext cx="4114800" cy="2006600"/>
              </a:xfrm>
              <a:prstGeom prst="rect">
                <a:avLst/>
              </a:prstGeom>
            </p:spPr>
          </p:pic>
          <p:pic>
            <p:nvPicPr>
              <p:cNvPr id="106" name="Picture 105" descr="SimSnaps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57500" y="7289523"/>
                <a:ext cx="4114800" cy="2006600"/>
              </a:xfrm>
              <a:prstGeom prst="rect">
                <a:avLst/>
              </a:prstGeom>
            </p:spPr>
          </p:pic>
          <p:pic>
            <p:nvPicPr>
              <p:cNvPr id="108" name="Picture 107" descr="SimSnaps3.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99580" y="7277100"/>
                <a:ext cx="4114800" cy="2006600"/>
              </a:xfrm>
              <a:prstGeom prst="rect">
                <a:avLst/>
              </a:prstGeom>
            </p:spPr>
          </p:pic>
        </p:grpSp>
        <p:cxnSp>
          <p:nvCxnSpPr>
            <p:cNvPr id="103" name="Straight Arrow Connector 102"/>
            <p:cNvCxnSpPr/>
            <p:nvPr/>
          </p:nvCxnSpPr>
          <p:spPr>
            <a:xfrm>
              <a:off x="28115260" y="8229600"/>
              <a:ext cx="713740" cy="0"/>
            </a:xfrm>
            <a:prstGeom prst="straightConnector1">
              <a:avLst/>
            </a:prstGeom>
            <a:ln w="76200">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32066230" y="8229600"/>
              <a:ext cx="713740" cy="0"/>
            </a:xfrm>
            <a:prstGeom prst="straightConnector1">
              <a:avLst/>
            </a:prstGeom>
            <a:ln w="76200">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pic>
        <p:nvPicPr>
          <p:cNvPr id="4" name="Picture 3"/>
          <p:cNvPicPr>
            <a:picLocks noChangeAspect="1"/>
          </p:cNvPicPr>
          <p:nvPr/>
        </p:nvPicPr>
        <p:blipFill>
          <a:blip r:embed="rId6"/>
          <a:stretch>
            <a:fillRect/>
          </a:stretch>
        </p:blipFill>
        <p:spPr>
          <a:xfrm>
            <a:off x="8153400" y="25222200"/>
            <a:ext cx="4127500" cy="3496235"/>
          </a:xfrm>
          <a:prstGeom prst="rect">
            <a:avLst/>
          </a:prstGeom>
        </p:spPr>
      </p:pic>
      <p:pic>
        <p:nvPicPr>
          <p:cNvPr id="6" name="Picture 5"/>
          <p:cNvPicPr>
            <a:picLocks noChangeAspect="1"/>
          </p:cNvPicPr>
          <p:nvPr/>
        </p:nvPicPr>
        <p:blipFill>
          <a:blip r:embed="rId7"/>
          <a:stretch>
            <a:fillRect/>
          </a:stretch>
        </p:blipFill>
        <p:spPr>
          <a:xfrm>
            <a:off x="2057400" y="25222200"/>
            <a:ext cx="5930900" cy="3492500"/>
          </a:xfrm>
          <a:prstGeom prst="rect">
            <a:avLst/>
          </a:prstGeom>
        </p:spPr>
      </p:pic>
      <p:pic>
        <p:nvPicPr>
          <p:cNvPr id="15" name="Picture 14"/>
          <p:cNvPicPr>
            <a:picLocks noChangeAspect="1"/>
          </p:cNvPicPr>
          <p:nvPr/>
        </p:nvPicPr>
        <p:blipFill>
          <a:blip r:embed="rId8"/>
          <a:stretch>
            <a:fillRect/>
          </a:stretch>
        </p:blipFill>
        <p:spPr>
          <a:xfrm>
            <a:off x="12420600" y="25222200"/>
            <a:ext cx="3746383" cy="3505200"/>
          </a:xfrm>
          <a:prstGeom prst="rect">
            <a:avLst/>
          </a:prstGeom>
        </p:spPr>
      </p:pic>
      <p:pic>
        <p:nvPicPr>
          <p:cNvPr id="8" name="Picture 7" descr="Diagram2-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679400" y="19659600"/>
            <a:ext cx="8229600" cy="6172200"/>
          </a:xfrm>
          <a:prstGeom prst="rect">
            <a:avLst/>
          </a:prstGeom>
        </p:spPr>
      </p:pic>
      <p:sp>
        <p:nvSpPr>
          <p:cNvPr id="194" name="Content Placeholder 3"/>
          <p:cNvSpPr txBox="1">
            <a:spLocks/>
          </p:cNvSpPr>
          <p:nvPr/>
        </p:nvSpPr>
        <p:spPr>
          <a:xfrm>
            <a:off x="34518601" y="18973800"/>
            <a:ext cx="9628476" cy="2057400"/>
          </a:xfrm>
          <a:prstGeom prst="rect">
            <a:avLst/>
          </a:prstGeom>
          <a:ln w="38100">
            <a:noFill/>
          </a:ln>
        </p:spPr>
        <p:txBody>
          <a:bodyPr vert="horz">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Background</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800" dirty="0" smtClean="0"/>
              <a:t>Navigation relies on the robust identification and tracking of obstacles in the scene. Depth information can be captured using lidar, radar or visual-stereo information.</a:t>
            </a:r>
          </a:p>
        </p:txBody>
      </p:sp>
      <p:pic>
        <p:nvPicPr>
          <p:cNvPr id="151" name="Picture 9" descr="17_45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2534880" y="6014964"/>
            <a:ext cx="6553200" cy="3832443"/>
          </a:xfrm>
          <a:prstGeom prst="rect">
            <a:avLst/>
          </a:prstGeom>
          <a:solidFill>
            <a:schemeClr val="bg1"/>
          </a:solidFill>
          <a:ln w="9525">
            <a:noFill/>
            <a:miter lim="800000"/>
            <a:headEnd/>
            <a:tailEnd/>
          </a:ln>
        </p:spPr>
      </p:pic>
      <p:sp>
        <p:nvSpPr>
          <p:cNvPr id="24" name="TextBox 23"/>
          <p:cNvSpPr txBox="1"/>
          <p:nvPr/>
        </p:nvSpPr>
        <p:spPr>
          <a:xfrm>
            <a:off x="1097280" y="0"/>
            <a:ext cx="48768000" cy="6163226"/>
          </a:xfrm>
          <a:prstGeom prst="rect">
            <a:avLst/>
          </a:prstGeom>
          <a:noFill/>
        </p:spPr>
        <p:txBody>
          <a:bodyPr wrap="square" rtlCol="0">
            <a:spAutoFit/>
          </a:bodyPr>
          <a:lstStyle/>
          <a:p>
            <a:pPr algn="ctr">
              <a:spcAft>
                <a:spcPts val="1800"/>
              </a:spcAft>
            </a:pPr>
            <a:r>
              <a:rPr lang="en-US" b="1" dirty="0"/>
              <a:t>Provably Safe Automotive Cyber-Physical Systems with Humans-in-the-Loop</a:t>
            </a:r>
            <a:r>
              <a:rPr lang="en-US" dirty="0"/>
              <a:t> </a:t>
            </a:r>
            <a:endParaRPr lang="en-US" dirty="0" smtClean="0"/>
          </a:p>
          <a:p>
            <a:pPr algn="ctr">
              <a:spcAft>
                <a:spcPts val="1800"/>
              </a:spcAft>
            </a:pPr>
            <a:r>
              <a:rPr lang="en-US" sz="6000" dirty="0" smtClean="0">
                <a:latin typeface="+mj-lt"/>
                <a:cs typeface="Times New Roman" pitchFamily="18" charset="0"/>
              </a:rPr>
              <a:t>F. Borrelli, </a:t>
            </a:r>
            <a:r>
              <a:rPr lang="en-US" sz="6000" dirty="0">
                <a:cs typeface="Times New Roman" pitchFamily="18" charset="0"/>
              </a:rPr>
              <a:t>R. Bajcsy, </a:t>
            </a:r>
            <a:r>
              <a:rPr lang="en-US" sz="6000" dirty="0" smtClean="0">
                <a:latin typeface="+mj-lt"/>
                <a:cs typeface="Times New Roman" pitchFamily="18" charset="0"/>
              </a:rPr>
              <a:t>J. K. Hedrick</a:t>
            </a:r>
            <a:r>
              <a:rPr lang="en-US" sz="6000" dirty="0">
                <a:cs typeface="Times New Roman" pitchFamily="18" charset="0"/>
              </a:rPr>
              <a:t>, E. </a:t>
            </a:r>
            <a:r>
              <a:rPr lang="en-US" sz="6000" dirty="0" smtClean="0">
                <a:cs typeface="Times New Roman" pitchFamily="18" charset="0"/>
              </a:rPr>
              <a:t>Lobaton</a:t>
            </a:r>
            <a:r>
              <a:rPr lang="en-US" sz="6000" dirty="0" smtClean="0">
                <a:latin typeface="+mj-lt"/>
                <a:cs typeface="Times New Roman" pitchFamily="18" charset="0"/>
              </a:rPr>
              <a:t>, E. Vul</a:t>
            </a:r>
          </a:p>
          <a:p>
            <a:pPr algn="ctr">
              <a:spcAft>
                <a:spcPts val="1800"/>
              </a:spcAft>
            </a:pPr>
            <a:r>
              <a:rPr lang="en-US" sz="6000" dirty="0">
                <a:cs typeface="Times New Roman" pitchFamily="18" charset="0"/>
              </a:rPr>
              <a:t>A</a:t>
            </a:r>
            <a:r>
              <a:rPr lang="en-US" altLang="zh-CN" sz="6000" dirty="0">
                <a:cs typeface="Times New Roman" pitchFamily="18" charset="0"/>
              </a:rPr>
              <a:t>. Carvalho</a:t>
            </a:r>
            <a:r>
              <a:rPr lang="en-US" altLang="zh-CN" sz="6000" dirty="0" smtClean="0">
                <a:cs typeface="Times New Roman" pitchFamily="18" charset="0"/>
              </a:rPr>
              <a:t>,</a:t>
            </a:r>
            <a:r>
              <a:rPr lang="en-US" sz="6000" dirty="0">
                <a:cs typeface="Times New Roman" pitchFamily="18" charset="0"/>
              </a:rPr>
              <a:t> K. Campbell, </a:t>
            </a:r>
            <a:r>
              <a:rPr lang="en-US" sz="6000" dirty="0" smtClean="0">
                <a:latin typeface="+mj-lt"/>
                <a:cs typeface="Times New Roman" pitchFamily="18" charset="0"/>
              </a:rPr>
              <a:t>Y. Gao</a:t>
            </a:r>
            <a:r>
              <a:rPr lang="en-US" sz="6000" dirty="0">
                <a:cs typeface="Times New Roman" pitchFamily="18" charset="0"/>
              </a:rPr>
              <a:t>, Q. Ge</a:t>
            </a:r>
            <a:r>
              <a:rPr lang="en-US" sz="6000" dirty="0" smtClean="0">
                <a:latin typeface="+mj-lt"/>
                <a:cs typeface="Times New Roman" pitchFamily="18" charset="0"/>
              </a:rPr>
              <a:t>, </a:t>
            </a:r>
            <a:r>
              <a:rPr lang="en-US" sz="6000" dirty="0">
                <a:cs typeface="Times New Roman" pitchFamily="18" charset="0"/>
              </a:rPr>
              <a:t>A. Gray, </a:t>
            </a:r>
            <a:r>
              <a:rPr lang="en-US" sz="6000" dirty="0" smtClean="0">
                <a:latin typeface="+mj-lt"/>
                <a:cs typeface="Times New Roman" pitchFamily="18" charset="0"/>
              </a:rPr>
              <a:t>T. Lin, </a:t>
            </a:r>
            <a:r>
              <a:rPr lang="en-US" sz="6000" dirty="0">
                <a:cs typeface="Times New Roman" pitchFamily="18" charset="0"/>
              </a:rPr>
              <a:t>C. Reith, </a:t>
            </a:r>
            <a:r>
              <a:rPr lang="en-US" sz="6000" dirty="0" smtClean="0">
                <a:latin typeface="+mj-lt"/>
                <a:cs typeface="Times New Roman" pitchFamily="18" charset="0"/>
              </a:rPr>
              <a:t>V. Shia, K. Smith</a:t>
            </a:r>
          </a:p>
          <a:p>
            <a:pPr algn="ctr">
              <a:spcAft>
                <a:spcPts val="300"/>
              </a:spcAft>
            </a:pPr>
            <a:r>
              <a:rPr lang="en-US" sz="6000" b="1" i="1" dirty="0" smtClean="0">
                <a:latin typeface="+mj-lt"/>
                <a:cs typeface="Times New Roman" pitchFamily="18" charset="0"/>
              </a:rPr>
              <a:t>University of California, Berkeley</a:t>
            </a:r>
          </a:p>
          <a:p>
            <a:pPr algn="ctr">
              <a:spcAft>
                <a:spcPts val="300"/>
              </a:spcAft>
            </a:pPr>
            <a:r>
              <a:rPr lang="en-US" sz="6000" i="1" dirty="0" smtClean="0">
                <a:latin typeface="+mj-lt"/>
                <a:cs typeface="Times New Roman" pitchFamily="18" charset="0"/>
              </a:rPr>
              <a:t>Industrial Partners:</a:t>
            </a:r>
            <a:r>
              <a:rPr lang="en-US" sz="6000" dirty="0" smtClean="0">
                <a:latin typeface="+mj-lt"/>
                <a:cs typeface="Times New Roman" pitchFamily="18" charset="0"/>
              </a:rPr>
              <a:t> Hyundai Motor Company, Ford Motor Company, </a:t>
            </a:r>
            <a:r>
              <a:rPr lang="en-US" altLang="zh-CN" sz="6000" dirty="0" smtClean="0">
                <a:latin typeface="+mj-lt"/>
                <a:cs typeface="Times New Roman" pitchFamily="18" charset="0"/>
              </a:rPr>
              <a:t>Volvo Cars</a:t>
            </a:r>
            <a:endParaRPr lang="en-US" sz="6000" dirty="0" smtClean="0">
              <a:latin typeface="+mj-lt"/>
              <a:cs typeface="Times New Roman" pitchFamily="18" charset="0"/>
            </a:endParaRPr>
          </a:p>
        </p:txBody>
      </p:sp>
      <p:sp>
        <p:nvSpPr>
          <p:cNvPr id="32" name="TextBox 31"/>
          <p:cNvSpPr txBox="1"/>
          <p:nvPr/>
        </p:nvSpPr>
        <p:spPr>
          <a:xfrm>
            <a:off x="34964396" y="17116961"/>
            <a:ext cx="14400000" cy="1323439"/>
          </a:xfrm>
          <a:prstGeom prst="rect">
            <a:avLst/>
          </a:prstGeom>
          <a:solidFill>
            <a:srgbClr val="0070C0"/>
          </a:solidFill>
        </p:spPr>
        <p:txBody>
          <a:bodyPr wrap="square" rtlCol="0">
            <a:spAutoFit/>
          </a:bodyPr>
          <a:lstStyle/>
          <a:p>
            <a:pPr algn="ctr"/>
            <a:r>
              <a:rPr lang="en-US" sz="8000" b="1" dirty="0" smtClean="0">
                <a:solidFill>
                  <a:schemeClr val="bg1"/>
                </a:solidFill>
              </a:rPr>
              <a:t>3D </a:t>
            </a:r>
            <a:r>
              <a:rPr lang="en-US" sz="8000" b="1" smtClean="0">
                <a:solidFill>
                  <a:schemeClr val="bg1"/>
                </a:solidFill>
              </a:rPr>
              <a:t>Scene </a:t>
            </a:r>
            <a:r>
              <a:rPr lang="en-US" sz="8000" b="1" smtClean="0">
                <a:solidFill>
                  <a:schemeClr val="bg1"/>
                </a:solidFill>
              </a:rPr>
              <a:t>Perception</a:t>
            </a:r>
            <a:endParaRPr lang="en-US" sz="8000" b="1" dirty="0">
              <a:solidFill>
                <a:schemeClr val="bg1"/>
              </a:solidFill>
            </a:endParaRPr>
          </a:p>
        </p:txBody>
      </p:sp>
      <p:sp>
        <p:nvSpPr>
          <p:cNvPr id="33" name="TextBox 32"/>
          <p:cNvSpPr txBox="1"/>
          <p:nvPr/>
        </p:nvSpPr>
        <p:spPr>
          <a:xfrm>
            <a:off x="18516600" y="17145000"/>
            <a:ext cx="14400000" cy="1323439"/>
          </a:xfrm>
          <a:prstGeom prst="rect">
            <a:avLst/>
          </a:prstGeom>
          <a:solidFill>
            <a:srgbClr val="0070C0"/>
          </a:solidFill>
        </p:spPr>
        <p:txBody>
          <a:bodyPr wrap="square" rtlCol="0">
            <a:spAutoFit/>
          </a:bodyPr>
          <a:lstStyle/>
          <a:p>
            <a:pPr algn="ctr"/>
            <a:r>
              <a:rPr lang="en-US" sz="8000" b="1" dirty="0" smtClean="0">
                <a:solidFill>
                  <a:schemeClr val="bg1"/>
                </a:solidFill>
              </a:rPr>
              <a:t>Provably Safe Real-time Control</a:t>
            </a:r>
            <a:endParaRPr lang="en-US" sz="8000" b="1" dirty="0">
              <a:solidFill>
                <a:schemeClr val="bg1"/>
              </a:solidFill>
            </a:endParaRPr>
          </a:p>
        </p:txBody>
      </p:sp>
      <p:sp>
        <p:nvSpPr>
          <p:cNvPr id="143" name="TextBox 142"/>
          <p:cNvSpPr txBox="1"/>
          <p:nvPr/>
        </p:nvSpPr>
        <p:spPr>
          <a:xfrm>
            <a:off x="31453800" y="6144161"/>
            <a:ext cx="18000000" cy="1323439"/>
          </a:xfrm>
          <a:prstGeom prst="rect">
            <a:avLst/>
          </a:prstGeom>
          <a:solidFill>
            <a:srgbClr val="0070C0"/>
          </a:solidFill>
        </p:spPr>
        <p:txBody>
          <a:bodyPr wrap="square" rtlCol="0">
            <a:spAutoFit/>
          </a:bodyPr>
          <a:lstStyle/>
          <a:p>
            <a:pPr algn="ctr"/>
            <a:r>
              <a:rPr lang="en-US" sz="8000" b="1" dirty="0" smtClean="0">
                <a:solidFill>
                  <a:schemeClr val="bg1"/>
                </a:solidFill>
              </a:rPr>
              <a:t>Current Results</a:t>
            </a:r>
            <a:endParaRPr lang="en-US" sz="8000" b="1" dirty="0">
              <a:solidFill>
                <a:schemeClr val="bg1"/>
              </a:solidFill>
            </a:endParaRPr>
          </a:p>
        </p:txBody>
      </p:sp>
      <p:sp>
        <p:nvSpPr>
          <p:cNvPr id="150" name="Content Placeholder 2"/>
          <p:cNvSpPr txBox="1">
            <a:spLocks/>
          </p:cNvSpPr>
          <p:nvPr/>
        </p:nvSpPr>
        <p:spPr>
          <a:xfrm>
            <a:off x="2057400" y="11621542"/>
            <a:ext cx="14935200" cy="5675858"/>
          </a:xfrm>
          <a:prstGeom prst="rect">
            <a:avLst/>
          </a:prstGeom>
        </p:spPr>
        <p:txBody>
          <a:bodyPr>
            <a:noAutofit/>
          </a:bodyPr>
          <a:lstStyle/>
          <a:p>
            <a:pPr marL="228600" lvl="0" indent="-320040" algn="just" defTabSz="914400">
              <a:lnSpc>
                <a:spcPct val="90000"/>
              </a:lnSpc>
              <a:spcBef>
                <a:spcPts val="700"/>
              </a:spcBef>
              <a:spcAft>
                <a:spcPts val="600"/>
              </a:spcAft>
              <a:buClr>
                <a:srgbClr val="C0504D"/>
              </a:buClr>
              <a:buSzPct val="60000"/>
              <a:buFont typeface="Wingdings" pitchFamily="2" charset="2"/>
              <a:buChar char="q"/>
              <a:defRPr/>
            </a:pPr>
            <a:r>
              <a:rPr lang="en-US" sz="3800" dirty="0" smtClean="0">
                <a:solidFill>
                  <a:prstClr val="black"/>
                </a:solidFill>
              </a:rPr>
              <a:t>Systematic and human-centric autonomy in vehicles:</a:t>
            </a:r>
            <a:endParaRPr lang="en-US" sz="3600" dirty="0" smtClean="0"/>
          </a:p>
          <a:p>
            <a:pPr marL="615950" indent="-385763" algn="just" defTabSz="914400">
              <a:lnSpc>
                <a:spcPct val="110000"/>
              </a:lnSpc>
              <a:spcBef>
                <a:spcPts val="700"/>
              </a:spcBef>
              <a:spcAft>
                <a:spcPts val="600"/>
              </a:spcAft>
              <a:buClr>
                <a:schemeClr val="accent2"/>
              </a:buClr>
              <a:buSzPct val="60000"/>
              <a:buFont typeface="Wingdings" pitchFamily="2" charset="2"/>
              <a:buChar char="ü"/>
              <a:defRPr/>
            </a:pPr>
            <a:r>
              <a:rPr lang="en-US" sz="3400" dirty="0"/>
              <a:t>Develop a vehicle CPS where the degree of autonomy is </a:t>
            </a:r>
            <a:r>
              <a:rPr lang="en-US" sz="3400" dirty="0" smtClean="0"/>
              <a:t>changed </a:t>
            </a:r>
            <a:r>
              <a:rPr lang="en-US" sz="3400" dirty="0"/>
              <a:t>in real-time as a function of certified uncertainty ranges in driver and environment behavior</a:t>
            </a:r>
            <a:r>
              <a:rPr lang="en-US" sz="3400" dirty="0" smtClean="0"/>
              <a:t>.</a:t>
            </a:r>
          </a:p>
          <a:p>
            <a:pPr marL="615950" indent="-385763" algn="just" defTabSz="914400">
              <a:lnSpc>
                <a:spcPct val="110000"/>
              </a:lnSpc>
              <a:spcBef>
                <a:spcPts val="700"/>
              </a:spcBef>
              <a:spcAft>
                <a:spcPts val="600"/>
              </a:spcAft>
              <a:buClr>
                <a:schemeClr val="accent2"/>
              </a:buClr>
              <a:buSzPct val="60000"/>
              <a:buFont typeface="Wingdings" pitchFamily="2" charset="2"/>
              <a:buChar char="ü"/>
              <a:defRPr/>
            </a:pPr>
            <a:r>
              <a:rPr lang="en-US" sz="3400" dirty="0" smtClean="0"/>
              <a:t>Robustly guarantee vehicle safety during design with respect to the certified uncertainty ranges.</a:t>
            </a:r>
          </a:p>
          <a:p>
            <a:pPr marL="615950" indent="-385763" algn="just" defTabSz="914400">
              <a:lnSpc>
                <a:spcPct val="110000"/>
              </a:lnSpc>
              <a:spcBef>
                <a:spcPts val="700"/>
              </a:spcBef>
              <a:spcAft>
                <a:spcPts val="600"/>
              </a:spcAft>
              <a:buClr>
                <a:schemeClr val="accent2"/>
              </a:buClr>
              <a:buSzPct val="60000"/>
              <a:buFont typeface="Wingdings" pitchFamily="2" charset="2"/>
              <a:buChar char="ü"/>
              <a:defRPr/>
            </a:pPr>
            <a:r>
              <a:rPr lang="en-US" sz="3400" dirty="0" smtClean="0"/>
              <a:t>Characterize uncertainty in environment and driver using large data sets.</a:t>
            </a:r>
            <a:endParaRPr lang="en-US" sz="3400" b="1" dirty="0"/>
          </a:p>
          <a:p>
            <a:pPr marL="615950" indent="-385763" algn="just" defTabSz="914400">
              <a:lnSpc>
                <a:spcPct val="110000"/>
              </a:lnSpc>
              <a:spcBef>
                <a:spcPts val="700"/>
              </a:spcBef>
              <a:spcAft>
                <a:spcPts val="600"/>
              </a:spcAft>
              <a:buClr>
                <a:schemeClr val="accent2"/>
              </a:buClr>
              <a:buSzPct val="60000"/>
              <a:buFont typeface="Wingdings" pitchFamily="2" charset="2"/>
              <a:buChar char="ü"/>
              <a:defRPr/>
            </a:pPr>
            <a:r>
              <a:rPr lang="en-US" sz="3400" dirty="0" smtClean="0"/>
              <a:t>Develop a control and integration framework that is real-time implementable on standard computing platforms.</a:t>
            </a:r>
          </a:p>
        </p:txBody>
      </p:sp>
      <p:sp>
        <p:nvSpPr>
          <p:cNvPr id="164" name="Content Placeholder 2"/>
          <p:cNvSpPr txBox="1">
            <a:spLocks/>
          </p:cNvSpPr>
          <p:nvPr/>
        </p:nvSpPr>
        <p:spPr>
          <a:xfrm>
            <a:off x="31363936" y="7786658"/>
            <a:ext cx="18000000" cy="4500000"/>
          </a:xfrm>
          <a:prstGeom prst="rect">
            <a:avLst/>
          </a:prstGeom>
        </p:spPr>
        <p:txBody>
          <a:bodyPr>
            <a:noAutofit/>
          </a:bodyPr>
          <a:lstStyle/>
          <a:p>
            <a:pPr algn="just" defTabSz="914400">
              <a:lnSpc>
                <a:spcPct val="110000"/>
              </a:lnSpc>
              <a:spcBef>
                <a:spcPts val="700"/>
              </a:spcBef>
              <a:spcAft>
                <a:spcPts val="600"/>
              </a:spcAft>
              <a:buClr>
                <a:schemeClr val="accent2"/>
              </a:buClr>
              <a:buSzPct val="60000"/>
              <a:defRPr/>
            </a:pPr>
            <a:endParaRPr lang="en-US" sz="2800" b="1" i="1" dirty="0" smtClean="0"/>
          </a:p>
        </p:txBody>
      </p:sp>
      <p:sp>
        <p:nvSpPr>
          <p:cNvPr id="188" name="TextBox 187"/>
          <p:cNvSpPr txBox="1"/>
          <p:nvPr/>
        </p:nvSpPr>
        <p:spPr>
          <a:xfrm>
            <a:off x="1842004" y="6144161"/>
            <a:ext cx="18000460" cy="1323439"/>
          </a:xfrm>
          <a:prstGeom prst="rect">
            <a:avLst/>
          </a:prstGeom>
          <a:solidFill>
            <a:srgbClr val="0070C0"/>
          </a:solidFill>
        </p:spPr>
        <p:txBody>
          <a:bodyPr wrap="square" rtlCol="0">
            <a:spAutoFit/>
          </a:bodyPr>
          <a:lstStyle/>
          <a:p>
            <a:pPr algn="ctr"/>
            <a:r>
              <a:rPr lang="en-US" sz="8000" b="1" dirty="0" smtClean="0">
                <a:solidFill>
                  <a:schemeClr val="bg1"/>
                </a:solidFill>
              </a:rPr>
              <a:t>Background</a:t>
            </a:r>
            <a:endParaRPr lang="en-US" sz="1400" b="1" dirty="0">
              <a:solidFill>
                <a:schemeClr val="bg1"/>
              </a:solidFill>
            </a:endParaRPr>
          </a:p>
        </p:txBody>
      </p:sp>
      <p:sp>
        <p:nvSpPr>
          <p:cNvPr id="130" name="Content Placeholder 2"/>
          <p:cNvSpPr txBox="1">
            <a:spLocks/>
          </p:cNvSpPr>
          <p:nvPr/>
        </p:nvSpPr>
        <p:spPr>
          <a:xfrm>
            <a:off x="1744596" y="7543800"/>
            <a:ext cx="18002300" cy="2667000"/>
          </a:xfrm>
          <a:prstGeom prst="rect">
            <a:avLst/>
          </a:prstGeom>
        </p:spPr>
        <p:txBody>
          <a:bodyPr>
            <a:noAutofit/>
          </a:bodyPr>
          <a:lstStyle/>
          <a:p>
            <a:pPr marL="228600" indent="-320040" algn="just" defTabSz="914400">
              <a:spcBef>
                <a:spcPts val="700"/>
              </a:spcBef>
              <a:spcAft>
                <a:spcPts val="600"/>
              </a:spcAft>
              <a:buClr>
                <a:schemeClr val="accent2"/>
              </a:buClr>
              <a:buSzPct val="60000"/>
              <a:buFont typeface="Wingdings" pitchFamily="2" charset="2"/>
              <a:buChar char="q"/>
              <a:defRPr/>
            </a:pPr>
            <a:r>
              <a:rPr lang="en-US" sz="3800" dirty="0" smtClean="0"/>
              <a:t>Increasing content of electronics, advanced control architectures and communication with the vehicle and environment is changing the way humans interact with vehicles.</a:t>
            </a:r>
          </a:p>
          <a:p>
            <a:pPr marL="228600" indent="-320040" algn="just" defTabSz="914400">
              <a:lnSpc>
                <a:spcPct val="90000"/>
              </a:lnSpc>
              <a:spcBef>
                <a:spcPts val="700"/>
              </a:spcBef>
              <a:spcAft>
                <a:spcPts val="600"/>
              </a:spcAft>
              <a:buClr>
                <a:schemeClr val="accent2"/>
              </a:buClr>
              <a:buSzPct val="60000"/>
              <a:buFont typeface="Wingdings" pitchFamily="2" charset="2"/>
              <a:buChar char="q"/>
              <a:defRPr/>
            </a:pPr>
            <a:r>
              <a:rPr lang="en-US" sz="3800" dirty="0" smtClean="0"/>
              <a:t>Enormous </a:t>
            </a:r>
            <a:r>
              <a:rPr lang="en-US" sz="3800" dirty="0"/>
              <a:t>gap between research achievements in autonomous driving and active safety systems available in production vehicles</a:t>
            </a:r>
            <a:r>
              <a:rPr lang="en-US" sz="3800" dirty="0" smtClean="0"/>
              <a:t>.</a:t>
            </a:r>
          </a:p>
        </p:txBody>
      </p:sp>
      <p:sp>
        <p:nvSpPr>
          <p:cNvPr id="132" name="Content Placeholder 2"/>
          <p:cNvSpPr txBox="1">
            <a:spLocks/>
          </p:cNvSpPr>
          <p:nvPr/>
        </p:nvSpPr>
        <p:spPr>
          <a:xfrm>
            <a:off x="31164228" y="7511250"/>
            <a:ext cx="18002300" cy="2242350"/>
          </a:xfrm>
          <a:prstGeom prst="rect">
            <a:avLst/>
          </a:prstGeom>
        </p:spPr>
        <p:txBody>
          <a:bodyPr>
            <a:noAutofit/>
          </a:bodyPr>
          <a:lstStyle/>
          <a:p>
            <a:pPr marL="320040" indent="-320040" algn="just" defTabSz="914400">
              <a:spcBef>
                <a:spcPts val="700"/>
              </a:spcBef>
              <a:spcAft>
                <a:spcPts val="600"/>
              </a:spcAft>
              <a:buClr>
                <a:schemeClr val="accent2"/>
              </a:buClr>
              <a:buSzPct val="60000"/>
              <a:buFont typeface="Wingdings" pitchFamily="2" charset="2"/>
              <a:buChar char="q"/>
              <a:defRPr/>
            </a:pPr>
            <a:r>
              <a:rPr lang="en-US" sz="3800" dirty="0" smtClean="0"/>
              <a:t>Developed a unified framework based on Model Predictive Control (MPC) for the integration of a stochastic driver and environment model with a vehicle controller</a:t>
            </a:r>
          </a:p>
          <a:p>
            <a:pPr marL="320040" indent="-320040" algn="just" defTabSz="914400">
              <a:spcBef>
                <a:spcPts val="700"/>
              </a:spcBef>
              <a:spcAft>
                <a:spcPts val="600"/>
              </a:spcAft>
              <a:buClr>
                <a:schemeClr val="accent2"/>
              </a:buClr>
              <a:buSzPct val="60000"/>
              <a:buFont typeface="Wingdings" pitchFamily="2" charset="2"/>
              <a:buChar char="q"/>
              <a:defRPr/>
            </a:pPr>
            <a:r>
              <a:rPr lang="en-US" sz="3800" dirty="0" smtClean="0"/>
              <a:t>Focused on three areas: </a:t>
            </a:r>
          </a:p>
          <a:p>
            <a:pPr lvl="1"/>
            <a:r>
              <a:rPr lang="en-US" sz="3800" dirty="0" smtClean="0"/>
              <a:t> </a:t>
            </a:r>
          </a:p>
          <a:p>
            <a:pPr marL="320040" algn="just" defTabSz="914400">
              <a:lnSpc>
                <a:spcPct val="110000"/>
              </a:lnSpc>
              <a:spcBef>
                <a:spcPts val="700"/>
              </a:spcBef>
              <a:spcAft>
                <a:spcPts val="600"/>
              </a:spcAft>
              <a:buClr>
                <a:schemeClr val="accent2"/>
              </a:buClr>
              <a:buSzPct val="60000"/>
              <a:defRPr/>
            </a:pPr>
            <a:endParaRPr lang="en-US" sz="3800" dirty="0" smtClean="0"/>
          </a:p>
        </p:txBody>
      </p:sp>
      <p:sp>
        <p:nvSpPr>
          <p:cNvPr id="133" name="Content Placeholder 2"/>
          <p:cNvSpPr txBox="1">
            <a:spLocks/>
          </p:cNvSpPr>
          <p:nvPr/>
        </p:nvSpPr>
        <p:spPr>
          <a:xfrm>
            <a:off x="32599333" y="16643610"/>
            <a:ext cx="14401841" cy="2989800"/>
          </a:xfrm>
          <a:prstGeom prst="rect">
            <a:avLst/>
          </a:prstGeom>
        </p:spPr>
        <p:txBody>
          <a:bodyPr>
            <a:normAutofit/>
          </a:bodyPr>
          <a:lstStyle/>
          <a:p>
            <a:pPr algn="just" defTabSz="914400">
              <a:lnSpc>
                <a:spcPct val="110000"/>
              </a:lnSpc>
              <a:spcBef>
                <a:spcPts val="700"/>
              </a:spcBef>
              <a:spcAft>
                <a:spcPts val="600"/>
              </a:spcAft>
              <a:buClr>
                <a:schemeClr val="accent2"/>
              </a:buClr>
              <a:buSzPct val="60000"/>
              <a:defRPr/>
            </a:pPr>
            <a:endParaRPr lang="en-US" sz="4000" dirty="0" smtClean="0"/>
          </a:p>
        </p:txBody>
      </p:sp>
      <p:sp>
        <p:nvSpPr>
          <p:cNvPr id="226" name="Content Placeholder 3"/>
          <p:cNvSpPr txBox="1">
            <a:spLocks/>
          </p:cNvSpPr>
          <p:nvPr/>
        </p:nvSpPr>
        <p:spPr>
          <a:xfrm>
            <a:off x="34518600" y="33834062"/>
            <a:ext cx="14761886" cy="2437138"/>
          </a:xfrm>
          <a:prstGeom prst="rect">
            <a:avLst/>
          </a:prstGeom>
          <a:ln w="38100">
            <a:noFill/>
          </a:ln>
        </p:spPr>
        <p:txBody>
          <a:bodyPr vert="horz">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lang="en-US" sz="2800" b="1" dirty="0" smtClean="0"/>
              <a:t>Next Steps</a:t>
            </a:r>
          </a:p>
          <a:p>
            <a:pPr marL="320040" indent="-320040" defTabSz="914400">
              <a:spcBef>
                <a:spcPts val="700"/>
              </a:spcBef>
              <a:buClr>
                <a:schemeClr val="accent2"/>
              </a:buClr>
              <a:buSzPct val="60000"/>
              <a:buFont typeface="Wingdings"/>
              <a:buChar char=""/>
              <a:defRPr/>
            </a:pPr>
            <a:r>
              <a:rPr lang="en-US" sz="2800" dirty="0" smtClean="0"/>
              <a:t>Integrate robust segmentation into robust tracking and object classification and analyze correctness of approach.</a:t>
            </a:r>
          </a:p>
          <a:p>
            <a:pPr marL="320040" indent="-320040" defTabSz="914400">
              <a:spcBef>
                <a:spcPts val="700"/>
              </a:spcBef>
              <a:buClr>
                <a:schemeClr val="accent2"/>
              </a:buClr>
              <a:buSzPct val="60000"/>
              <a:buFont typeface="Wingdings"/>
              <a:buChar char=""/>
              <a:defRPr/>
            </a:pPr>
            <a:r>
              <a:rPr lang="en-US" altLang="ko-KR" sz="2800" dirty="0" smtClean="0"/>
              <a:t>Real-time detection and tracking of objects.</a:t>
            </a:r>
          </a:p>
        </p:txBody>
      </p:sp>
      <p:sp>
        <p:nvSpPr>
          <p:cNvPr id="136" name="Rectangle 135"/>
          <p:cNvSpPr/>
          <p:nvPr/>
        </p:nvSpPr>
        <p:spPr>
          <a:xfrm>
            <a:off x="34964396" y="9372600"/>
            <a:ext cx="14794204" cy="8001000"/>
          </a:xfrm>
          <a:prstGeom prst="rect">
            <a:avLst/>
          </a:prstGeom>
        </p:spPr>
        <p:txBody>
          <a:bodyPr wrap="square" lIns="91440">
            <a:noAutofit/>
          </a:bodyPr>
          <a:lstStyle/>
          <a:p>
            <a:pPr marL="742950" indent="-740664" algn="just" defTabSz="914400">
              <a:lnSpc>
                <a:spcPct val="110000"/>
              </a:lnSpc>
              <a:spcBef>
                <a:spcPts val="700"/>
              </a:spcBef>
              <a:spcAft>
                <a:spcPts val="600"/>
              </a:spcAft>
              <a:buClr>
                <a:schemeClr val="accent2"/>
              </a:buClr>
              <a:buSzPct val="60000"/>
              <a:buAutoNum type="alphaUcParenBoth"/>
              <a:defRPr/>
            </a:pPr>
            <a:r>
              <a:rPr lang="en-US" sz="3300" b="1" dirty="0" smtClean="0"/>
              <a:t>Modeling of uncertain driver behavior</a:t>
            </a:r>
          </a:p>
          <a:p>
            <a:pPr marL="635000" algn="just" defTabSz="914400">
              <a:lnSpc>
                <a:spcPct val="110000"/>
              </a:lnSpc>
              <a:spcBef>
                <a:spcPts val="700"/>
              </a:spcBef>
              <a:spcAft>
                <a:spcPts val="600"/>
              </a:spcAft>
              <a:buClr>
                <a:schemeClr val="accent2"/>
              </a:buClr>
              <a:buSzPct val="60000"/>
              <a:defRPr/>
            </a:pPr>
            <a:r>
              <a:rPr lang="en-US" sz="3300" dirty="0" smtClean="0"/>
              <a:t>Developed models to predict how humans track multiple objects and allocate memory during tasks that require attention.</a:t>
            </a:r>
          </a:p>
          <a:p>
            <a:pPr marL="742950" indent="-740664" algn="just" defTabSz="914400">
              <a:lnSpc>
                <a:spcPct val="110000"/>
              </a:lnSpc>
              <a:spcBef>
                <a:spcPts val="700"/>
              </a:spcBef>
              <a:spcAft>
                <a:spcPts val="600"/>
              </a:spcAft>
              <a:buClr>
                <a:schemeClr val="accent2"/>
              </a:buClr>
              <a:buSzPct val="60000"/>
              <a:buFont typeface="Wingdings" pitchFamily="2" charset="2"/>
              <a:buAutoNum type="alphaUcParenBoth" startAt="2"/>
              <a:defRPr/>
            </a:pPr>
            <a:r>
              <a:rPr lang="en-US" sz="3300" b="1" dirty="0" smtClean="0"/>
              <a:t>Certified 3D scene reconstruction</a:t>
            </a:r>
          </a:p>
          <a:p>
            <a:pPr marL="635000" algn="just" defTabSz="914400">
              <a:lnSpc>
                <a:spcPct val="110000"/>
              </a:lnSpc>
              <a:spcBef>
                <a:spcPts val="700"/>
              </a:spcBef>
              <a:spcAft>
                <a:spcPts val="600"/>
              </a:spcAft>
              <a:buClr>
                <a:schemeClr val="accent2"/>
              </a:buClr>
              <a:buSzPct val="60000"/>
              <a:defRPr/>
            </a:pPr>
            <a:r>
              <a:rPr lang="en-US" sz="3300" dirty="0" smtClean="0"/>
              <a:t>Improved the robustness of the obstacle detection framework using a topological diagram of occupancy map. Started work on a stereo vision system that will be implemented in the test vehicle.</a:t>
            </a:r>
          </a:p>
          <a:p>
            <a:pPr marL="742950" indent="-740664" algn="just" defTabSz="914400">
              <a:lnSpc>
                <a:spcPct val="110000"/>
              </a:lnSpc>
              <a:spcBef>
                <a:spcPts val="700"/>
              </a:spcBef>
              <a:spcAft>
                <a:spcPts val="600"/>
              </a:spcAft>
              <a:buClr>
                <a:schemeClr val="accent2"/>
              </a:buClr>
              <a:buSzPct val="60000"/>
              <a:buFont typeface="Wingdings" pitchFamily="2" charset="2"/>
              <a:buAutoNum type="alphaUcParenBoth" startAt="2"/>
              <a:defRPr/>
            </a:pPr>
            <a:r>
              <a:rPr lang="en-US" sz="3300" b="1" dirty="0" smtClean="0"/>
              <a:t>Design of probabilistically safe active safety controller</a:t>
            </a:r>
          </a:p>
          <a:p>
            <a:pPr marL="635000" algn="just" defTabSz="914400">
              <a:lnSpc>
                <a:spcPct val="110000"/>
              </a:lnSpc>
              <a:spcBef>
                <a:spcPts val="700"/>
              </a:spcBef>
              <a:spcAft>
                <a:spcPts val="600"/>
              </a:spcAft>
              <a:buClr>
                <a:schemeClr val="accent2"/>
              </a:buClr>
              <a:buSzPct val="60000"/>
              <a:defRPr/>
            </a:pPr>
            <a:r>
              <a:rPr lang="en-US" sz="3300" dirty="0" smtClean="0"/>
              <a:t>Developed a stochastic model predictive control (MPC) strategy to account for uncertainties due to the environment, driver behavior and modeling errors. Performed experiments on a passenger vehicle to show real-time feasibility.</a:t>
            </a:r>
          </a:p>
        </p:txBody>
      </p:sp>
      <p:cxnSp>
        <p:nvCxnSpPr>
          <p:cNvPr id="137" name="Straight Connector 136"/>
          <p:cNvCxnSpPr/>
          <p:nvPr/>
        </p:nvCxnSpPr>
        <p:spPr>
          <a:xfrm rot="5400000">
            <a:off x="31643390" y="13204546"/>
            <a:ext cx="6577560" cy="1588"/>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 name="Picture 1" descr="ucbseal_540_139.pdf"/>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7200" y="508000"/>
            <a:ext cx="2971800" cy="2476500"/>
          </a:xfrm>
          <a:prstGeom prst="rect">
            <a:avLst/>
          </a:prstGeom>
        </p:spPr>
      </p:pic>
      <p:sp>
        <p:nvSpPr>
          <p:cNvPr id="218" name="Content Placeholder 3"/>
          <p:cNvSpPr txBox="1">
            <a:spLocks/>
          </p:cNvSpPr>
          <p:nvPr/>
        </p:nvSpPr>
        <p:spPr>
          <a:xfrm>
            <a:off x="17987822" y="18516600"/>
            <a:ext cx="15463978" cy="2514600"/>
          </a:xfrm>
          <a:prstGeom prst="rect">
            <a:avLst/>
          </a:prstGeom>
          <a:ln w="38100">
            <a:noFill/>
          </a:ln>
        </p:spPr>
        <p:txBody>
          <a:bodyPr vert="horz">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Background</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800" dirty="0" smtClean="0"/>
              <a:t>Control algorithms for semi-autonomous vehicles must account for the uncertainty due to unpredictability in the driver’s actions and the environment</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800" dirty="0" smtClean="0"/>
              <a:t>Robust control approaches for dealing with uncertainty assume worst-case disturbances and may increase the intrusiveness of the driver assistance system</a:t>
            </a:r>
          </a:p>
        </p:txBody>
      </p:sp>
      <p:sp>
        <p:nvSpPr>
          <p:cNvPr id="220" name="Content Placeholder 3"/>
          <p:cNvSpPr txBox="1">
            <a:spLocks/>
          </p:cNvSpPr>
          <p:nvPr/>
        </p:nvSpPr>
        <p:spPr>
          <a:xfrm>
            <a:off x="17983200" y="21031200"/>
            <a:ext cx="7848600" cy="2514600"/>
          </a:xfrm>
          <a:prstGeom prst="rect">
            <a:avLst/>
          </a:prstGeom>
          <a:ln w="38100">
            <a:noFill/>
          </a:ln>
        </p:spPr>
        <p:txBody>
          <a:bodyPr vert="horz">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lang="en-US" sz="2800" b="1" dirty="0" smtClean="0"/>
              <a:t>Objectives</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20040" lvl="0" indent="-320040" defTabSz="914400">
              <a:spcBef>
                <a:spcPts val="700"/>
              </a:spcBef>
              <a:buClr>
                <a:schemeClr val="accent2"/>
              </a:buClr>
              <a:buSzPct val="60000"/>
              <a:buFont typeface="Wingdings"/>
              <a:buChar char=""/>
              <a:defRPr/>
            </a:pPr>
            <a:r>
              <a:rPr lang="en-US" sz="2800" dirty="0" smtClean="0"/>
              <a:t>Trade-off risk and conservatism by using the framework of stochastic model predictive control</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800" dirty="0" smtClean="0"/>
              <a:t>Development of a framework for provably safe execution in real-time.</a:t>
            </a:r>
          </a:p>
        </p:txBody>
      </p:sp>
      <p:sp>
        <p:nvSpPr>
          <p:cNvPr id="221" name="Content Placeholder 3"/>
          <p:cNvSpPr txBox="1">
            <a:spLocks/>
          </p:cNvSpPr>
          <p:nvPr/>
        </p:nvSpPr>
        <p:spPr>
          <a:xfrm>
            <a:off x="17983200" y="23545800"/>
            <a:ext cx="9906000" cy="2667000"/>
          </a:xfrm>
          <a:prstGeom prst="rect">
            <a:avLst/>
          </a:prstGeom>
          <a:ln w="38100">
            <a:noFill/>
          </a:ln>
        </p:spPr>
        <p:txBody>
          <a:bodyPr vert="horz">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lang="en-US" sz="2800" b="1" dirty="0" smtClean="0"/>
              <a:t>Current Results</a:t>
            </a:r>
          </a:p>
          <a:p>
            <a:pPr marL="320040" indent="-320040" defTabSz="914400">
              <a:spcBef>
                <a:spcPts val="700"/>
              </a:spcBef>
              <a:buClr>
                <a:schemeClr val="accent2"/>
              </a:buClr>
              <a:buSzPct val="60000"/>
              <a:buFont typeface="Wingdings"/>
              <a:buChar char=""/>
              <a:defRPr/>
            </a:pPr>
            <a:r>
              <a:rPr lang="en-US" sz="2800" dirty="0" smtClean="0">
                <a:solidFill>
                  <a:srgbClr val="FF0000"/>
                </a:solidFill>
              </a:rPr>
              <a:t>Extended work on stochastic MPC for active safety applications </a:t>
            </a:r>
          </a:p>
          <a:p>
            <a:pPr marL="633413" lvl="1" indent="-457200" defTabSz="698500">
              <a:spcBef>
                <a:spcPts val="700"/>
              </a:spcBef>
              <a:buClr>
                <a:schemeClr val="accent2"/>
              </a:buClr>
              <a:buSzPct val="60000"/>
              <a:buFont typeface="Wingdings" charset="2"/>
              <a:buChar char="ü"/>
              <a:tabLst>
                <a:tab pos="444500" algn="l"/>
              </a:tabLst>
              <a:defRPr/>
            </a:pPr>
            <a:r>
              <a:rPr lang="en-US" sz="2800" dirty="0" smtClean="0">
                <a:solidFill>
                  <a:srgbClr val="FF0000"/>
                </a:solidFill>
              </a:rPr>
              <a:t>Framework can handle linear time-varying dynamics models where the linearization is performed online</a:t>
            </a:r>
          </a:p>
          <a:p>
            <a:pPr marL="633413" lvl="1" indent="-457200" defTabSz="698500">
              <a:spcBef>
                <a:spcPts val="700"/>
              </a:spcBef>
              <a:buClr>
                <a:schemeClr val="accent2"/>
              </a:buClr>
              <a:buSzPct val="60000"/>
              <a:buFont typeface="Wingdings" charset="2"/>
              <a:buChar char="ü"/>
              <a:tabLst>
                <a:tab pos="444500" algn="l"/>
              </a:tabLst>
              <a:defRPr/>
            </a:pPr>
            <a:r>
              <a:rPr lang="en-US" sz="2800" dirty="0" smtClean="0">
                <a:solidFill>
                  <a:srgbClr val="FF0000"/>
                </a:solidFill>
              </a:rPr>
              <a:t>Developed real-time forecast model for surrounding vehicles</a:t>
            </a:r>
          </a:p>
          <a:p>
            <a:pPr defTabSz="914400">
              <a:spcBef>
                <a:spcPts val="700"/>
              </a:spcBef>
              <a:buClr>
                <a:schemeClr val="accent2"/>
              </a:buClr>
              <a:buSzPct val="60000"/>
              <a:defRPr/>
            </a:pPr>
            <a:endParaRPr lang="en-US" sz="2800" dirty="0" smtClean="0">
              <a:solidFill>
                <a:srgbClr val="FF0000"/>
              </a:solidFill>
            </a:endParaRPr>
          </a:p>
        </p:txBody>
      </p:sp>
      <p:sp>
        <p:nvSpPr>
          <p:cNvPr id="230" name="Content Placeholder 3"/>
          <p:cNvSpPr txBox="1">
            <a:spLocks/>
          </p:cNvSpPr>
          <p:nvPr/>
        </p:nvSpPr>
        <p:spPr>
          <a:xfrm>
            <a:off x="18059400" y="34518600"/>
            <a:ext cx="14478000" cy="1219200"/>
          </a:xfrm>
          <a:prstGeom prst="rect">
            <a:avLst/>
          </a:prstGeom>
          <a:ln w="38100">
            <a:noFill/>
          </a:ln>
        </p:spPr>
        <p:txBody>
          <a:bodyPr vert="horz">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lang="en-US" sz="2800" b="1" dirty="0" smtClean="0"/>
              <a:t>Next Steps</a:t>
            </a:r>
          </a:p>
          <a:p>
            <a:pPr marL="320040" indent="-320040" defTabSz="914400">
              <a:spcBef>
                <a:spcPts val="700"/>
              </a:spcBef>
              <a:buClr>
                <a:schemeClr val="accent2"/>
              </a:buClr>
              <a:buSzPct val="60000"/>
              <a:buFont typeface="Wingdings"/>
              <a:buChar char=""/>
              <a:defRPr/>
            </a:pPr>
            <a:r>
              <a:rPr lang="en-US" sz="2800" dirty="0" smtClean="0"/>
              <a:t>Test driver assistance system in more complex scenarios involving other moving vehicles</a:t>
            </a:r>
          </a:p>
        </p:txBody>
      </p:sp>
      <p:pic>
        <p:nvPicPr>
          <p:cNvPr id="212" name="Picture 211" descr="Imagen 1.png"/>
          <p:cNvPicPr>
            <a:picLocks noChangeAspect="1"/>
          </p:cNvPicPr>
          <p:nvPr/>
        </p:nvPicPr>
        <p:blipFill>
          <a:blip r:embed="rId12" cstate="print"/>
          <a:stretch>
            <a:fillRect/>
          </a:stretch>
        </p:blipFill>
        <p:spPr>
          <a:xfrm>
            <a:off x="18301644" y="12206381"/>
            <a:ext cx="3198058" cy="2449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94" name="Group 293"/>
          <p:cNvGrpSpPr/>
          <p:nvPr/>
        </p:nvGrpSpPr>
        <p:grpSpPr>
          <a:xfrm>
            <a:off x="17297400" y="9861005"/>
            <a:ext cx="16586122" cy="6214453"/>
            <a:chOff x="17297400" y="10701947"/>
            <a:chExt cx="16586122" cy="6214453"/>
          </a:xfrm>
        </p:grpSpPr>
        <p:grpSp>
          <p:nvGrpSpPr>
            <p:cNvPr id="199" name="Group 198"/>
            <p:cNvGrpSpPr/>
            <p:nvPr/>
          </p:nvGrpSpPr>
          <p:grpSpPr>
            <a:xfrm rot="10800000">
              <a:off x="17297400" y="10701947"/>
              <a:ext cx="16586122" cy="6214453"/>
              <a:chOff x="18844682" y="20530063"/>
              <a:chExt cx="16586122" cy="6214453"/>
            </a:xfrm>
          </p:grpSpPr>
          <p:grpSp>
            <p:nvGrpSpPr>
              <p:cNvPr id="200" name="Group 5"/>
              <p:cNvGrpSpPr/>
              <p:nvPr/>
            </p:nvGrpSpPr>
            <p:grpSpPr>
              <a:xfrm>
                <a:off x="18844682" y="20530063"/>
                <a:ext cx="16586122" cy="6214453"/>
                <a:chOff x="-81040" y="2180547"/>
                <a:chExt cx="9512773" cy="3068957"/>
              </a:xfrm>
            </p:grpSpPr>
            <p:sp>
              <p:nvSpPr>
                <p:cNvPr id="205" name="Isosceles Triangle 6"/>
                <p:cNvSpPr/>
                <p:nvPr/>
              </p:nvSpPr>
              <p:spPr>
                <a:xfrm rot="10800000">
                  <a:off x="2339752" y="2517872"/>
                  <a:ext cx="4557172" cy="2731632"/>
                </a:xfrm>
                <a:prstGeom prst="triangl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Box 205"/>
                <p:cNvSpPr txBox="1"/>
                <p:nvPr/>
              </p:nvSpPr>
              <p:spPr>
                <a:xfrm rot="10800000">
                  <a:off x="2876193" y="4587561"/>
                  <a:ext cx="3443426" cy="638370"/>
                </a:xfrm>
                <a:prstGeom prst="rect">
                  <a:avLst/>
                </a:prstGeom>
                <a:ln/>
              </p:spPr>
              <p:style>
                <a:lnRef idx="1">
                  <a:schemeClr val="accent2"/>
                </a:lnRef>
                <a:fillRef idx="3">
                  <a:schemeClr val="accent2"/>
                </a:fillRef>
                <a:effectRef idx="2">
                  <a:schemeClr val="accent2"/>
                </a:effectRef>
                <a:fontRef idx="minor">
                  <a:schemeClr val="lt1"/>
                </a:fontRef>
              </p:style>
              <p:txBody>
                <a:bodyPr wrap="square" tIns="91440" bIns="91440" rtlCol="0">
                  <a:spAutoFit/>
                </a:bodyPr>
                <a:lstStyle/>
                <a:p>
                  <a:pPr algn="ctr"/>
                  <a:r>
                    <a:rPr lang="en-US" sz="7200" b="1" dirty="0" smtClean="0">
                      <a:latin typeface="Calibri" pitchFamily="34" charset="0"/>
                    </a:rPr>
                    <a:t>Vehicle</a:t>
                  </a:r>
                  <a:endParaRPr lang="en-US" sz="3200" b="1" dirty="0">
                    <a:latin typeface="Calibri" pitchFamily="34" charset="0"/>
                  </a:endParaRPr>
                </a:p>
              </p:txBody>
            </p:sp>
            <p:sp>
              <p:nvSpPr>
                <p:cNvPr id="207" name="Up-Down Arrow 206"/>
                <p:cNvSpPr/>
                <p:nvPr/>
              </p:nvSpPr>
              <p:spPr>
                <a:xfrm rot="16200000">
                  <a:off x="4485920" y="1695503"/>
                  <a:ext cx="375134" cy="1645920"/>
                </a:xfrm>
                <a:prstGeom prst="upDownArrow">
                  <a:avLst/>
                </a:prstGeom>
                <a:solidFill>
                  <a:schemeClr val="bg1"/>
                </a:solidFill>
                <a:ln w="28575">
                  <a:solidFill>
                    <a:schemeClr val="accent2"/>
                  </a:solidFill>
                </a:ln>
              </p:spPr>
              <p:txBody>
                <a:bodyPr wrap="square" tIns="91440" bIns="91440" rtlCol="0">
                  <a:spAutoFit/>
                </a:bodyPr>
                <a:lstStyle/>
                <a:p>
                  <a:pPr algn="ctr"/>
                  <a:endParaRPr lang="en-US" sz="3600" b="1" dirty="0">
                    <a:solidFill>
                      <a:schemeClr val="tx1"/>
                    </a:solidFill>
                    <a:latin typeface="Calibri" pitchFamily="34" charset="0"/>
                  </a:endParaRPr>
                </a:p>
              </p:txBody>
            </p:sp>
            <p:sp>
              <p:nvSpPr>
                <p:cNvPr id="209" name="TextBox 208"/>
                <p:cNvSpPr txBox="1"/>
                <p:nvPr/>
              </p:nvSpPr>
              <p:spPr>
                <a:xfrm rot="10800000">
                  <a:off x="-81040" y="2218178"/>
                  <a:ext cx="3263157" cy="638370"/>
                </a:xfrm>
                <a:prstGeom prst="rect">
                  <a:avLst/>
                </a:prstGeom>
                <a:ln/>
              </p:spPr>
              <p:style>
                <a:lnRef idx="1">
                  <a:schemeClr val="accent2"/>
                </a:lnRef>
                <a:fillRef idx="3">
                  <a:schemeClr val="accent2"/>
                </a:fillRef>
                <a:effectRef idx="2">
                  <a:schemeClr val="accent2"/>
                </a:effectRef>
                <a:fontRef idx="minor">
                  <a:schemeClr val="lt1"/>
                </a:fontRef>
              </p:style>
              <p:txBody>
                <a:bodyPr wrap="square" tIns="91440" bIns="91440" rtlCol="0">
                  <a:spAutoFit/>
                </a:bodyPr>
                <a:lstStyle/>
                <a:p>
                  <a:pPr algn="ctr"/>
                  <a:r>
                    <a:rPr lang="en-US" sz="7200" b="1" dirty="0" smtClean="0">
                      <a:latin typeface="Calibri" pitchFamily="34" charset="0"/>
                    </a:rPr>
                    <a:t>Environment</a:t>
                  </a:r>
                  <a:endParaRPr lang="en-US" sz="3600" b="1" dirty="0">
                    <a:latin typeface="Calibri" pitchFamily="34" charset="0"/>
                  </a:endParaRPr>
                </a:p>
              </p:txBody>
            </p:sp>
            <p:sp>
              <p:nvSpPr>
                <p:cNvPr id="210" name="TextBox 209"/>
                <p:cNvSpPr txBox="1"/>
                <p:nvPr/>
              </p:nvSpPr>
              <p:spPr>
                <a:xfrm rot="10800000">
                  <a:off x="6124450" y="2180547"/>
                  <a:ext cx="3307283" cy="638370"/>
                </a:xfrm>
                <a:prstGeom prst="rect">
                  <a:avLst/>
                </a:prstGeom>
                <a:ln/>
              </p:spPr>
              <p:style>
                <a:lnRef idx="1">
                  <a:schemeClr val="accent2"/>
                </a:lnRef>
                <a:fillRef idx="3">
                  <a:schemeClr val="accent2"/>
                </a:fillRef>
                <a:effectRef idx="2">
                  <a:schemeClr val="accent2"/>
                </a:effectRef>
                <a:fontRef idx="minor">
                  <a:schemeClr val="lt1"/>
                </a:fontRef>
              </p:style>
              <p:txBody>
                <a:bodyPr wrap="square" tIns="91440" bIns="91440" rtlCol="0">
                  <a:spAutoFit/>
                </a:bodyPr>
                <a:lstStyle/>
                <a:p>
                  <a:pPr algn="ctr"/>
                  <a:r>
                    <a:rPr lang="en-US" sz="7200" b="1" dirty="0" smtClean="0">
                      <a:latin typeface="Calibri" pitchFamily="34" charset="0"/>
                    </a:rPr>
                    <a:t>Human</a:t>
                  </a:r>
                  <a:endParaRPr lang="en-US" sz="7200" b="1" dirty="0">
                    <a:latin typeface="Calibri" pitchFamily="34" charset="0"/>
                  </a:endParaRPr>
                </a:p>
              </p:txBody>
            </p:sp>
            <p:sp>
              <p:nvSpPr>
                <p:cNvPr id="211" name="Up-Down Arrow 210"/>
                <p:cNvSpPr/>
                <p:nvPr/>
              </p:nvSpPr>
              <p:spPr>
                <a:xfrm rot="19443881">
                  <a:off x="3102777" y="2740414"/>
                  <a:ext cx="418413" cy="1935890"/>
                </a:xfrm>
                <a:prstGeom prst="upDownArrow">
                  <a:avLst/>
                </a:prstGeom>
                <a:solidFill>
                  <a:schemeClr val="bg1"/>
                </a:solidFill>
                <a:ln w="28575">
                  <a:solidFill>
                    <a:schemeClr val="accent2"/>
                  </a:solidFill>
                </a:ln>
              </p:spPr>
              <p:txBody>
                <a:bodyPr wrap="square" tIns="91440" bIns="91440" rtlCol="0">
                  <a:spAutoFit/>
                </a:bodyPr>
                <a:lstStyle/>
                <a:p>
                  <a:pPr algn="ctr"/>
                  <a:endParaRPr lang="en-US" sz="3600" b="1" dirty="0">
                    <a:solidFill>
                      <a:schemeClr val="tx1"/>
                    </a:solidFill>
                    <a:latin typeface="Calibri" pitchFamily="34" charset="0"/>
                  </a:endParaRPr>
                </a:p>
              </p:txBody>
            </p:sp>
          </p:grpSp>
          <p:sp>
            <p:nvSpPr>
              <p:cNvPr id="201" name="Up-Down Arrow 200"/>
              <p:cNvSpPr/>
              <p:nvPr/>
            </p:nvSpPr>
            <p:spPr>
              <a:xfrm>
                <a:off x="26749315" y="24261134"/>
                <a:ext cx="555713" cy="1122991"/>
              </a:xfrm>
              <a:prstGeom prst="up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TextBox 201"/>
              <p:cNvSpPr txBox="1"/>
              <p:nvPr/>
            </p:nvSpPr>
            <p:spPr>
              <a:xfrm rot="10800000">
                <a:off x="25684819" y="22229809"/>
                <a:ext cx="2694630" cy="2031325"/>
              </a:xfrm>
              <a:prstGeom prst="rect">
                <a:avLst/>
              </a:prstGeom>
              <a:solidFill>
                <a:srgbClr val="FFC000"/>
              </a:solidFill>
              <a:ln>
                <a:solidFill>
                  <a:srgbClr val="FFC000"/>
                </a:solidFill>
              </a:ln>
            </p:spPr>
            <p:style>
              <a:lnRef idx="1">
                <a:schemeClr val="accent2"/>
              </a:lnRef>
              <a:fillRef idx="3">
                <a:schemeClr val="accent2"/>
              </a:fillRef>
              <a:effectRef idx="2">
                <a:schemeClr val="accent2"/>
              </a:effectRef>
              <a:fontRef idx="minor">
                <a:schemeClr val="lt1"/>
              </a:fontRef>
            </p:style>
            <p:txBody>
              <a:bodyPr wrap="square" tIns="91440" bIns="91440" rtlCol="0">
                <a:spAutoFit/>
              </a:bodyPr>
              <a:lstStyle/>
              <a:p>
                <a:pPr algn="ctr"/>
                <a:r>
                  <a:rPr lang="en-US" sz="4000" dirty="0" smtClean="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Active</a:t>
                </a:r>
              </a:p>
              <a:p>
                <a:pPr algn="ctr"/>
                <a:r>
                  <a:rPr lang="en-US" sz="4000" dirty="0" smtClean="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Safety</a:t>
                </a:r>
              </a:p>
              <a:p>
                <a:pPr algn="ctr"/>
                <a:r>
                  <a:rPr lang="en-US" sz="4000" dirty="0" smtClean="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System</a:t>
                </a:r>
                <a:endParaRPr lang="en-US" sz="4000" dirty="0">
                  <a:ln w="18415" cmpd="sng">
                    <a:solidFill>
                      <a:srgbClr val="FFFFFF"/>
                    </a:solidFill>
                    <a:prstDash val="solid"/>
                  </a:ln>
                  <a:solidFill>
                    <a:schemeClr val="bg1"/>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203" name="Left-Right Arrow 202"/>
              <p:cNvSpPr/>
              <p:nvPr/>
            </p:nvSpPr>
            <p:spPr bwMode="auto">
              <a:xfrm rot="19594500">
                <a:off x="28353688" y="21704634"/>
                <a:ext cx="1220000" cy="672525"/>
              </a:xfrm>
              <a:prstGeom prst="leftRightArrow">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365760" tIns="45720" rIns="91440" bIns="45720" numCol="1" rtlCol="0" anchor="t" anchorCtr="0" compatLnSpc="1">
                <a:prstTxWarp prst="textNoShape">
                  <a:avLst/>
                </a:prstTxWarp>
                <a:spAutoFit/>
              </a:bodyPr>
              <a:lstStyle/>
              <a:p>
                <a:pPr marL="457200" marR="0" indent="-457200" algn="l" defTabSz="914400" rtl="0" eaLnBrk="1" fontAlgn="base" latinLnBrk="0" hangingPunct="1">
                  <a:lnSpc>
                    <a:spcPct val="8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p:txBody>
          </p:sp>
          <p:sp>
            <p:nvSpPr>
              <p:cNvPr id="204" name="Left-Right Arrow 203"/>
              <p:cNvSpPr/>
              <p:nvPr/>
            </p:nvSpPr>
            <p:spPr bwMode="auto">
              <a:xfrm rot="12836290">
                <a:off x="24523085" y="21629955"/>
                <a:ext cx="1221861" cy="672525"/>
              </a:xfrm>
              <a:prstGeom prst="leftRightArrow">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365760" tIns="45720" rIns="91440" bIns="45720" numCol="1" rtlCol="0" anchor="t" anchorCtr="0" compatLnSpc="1">
                <a:prstTxWarp prst="textNoShape">
                  <a:avLst/>
                </a:prstTxWarp>
                <a:spAutoFit/>
              </a:bodyPr>
              <a:lstStyle/>
              <a:p>
                <a:pPr marL="457200" marR="0" indent="-457200" algn="l" defTabSz="914400" rtl="0" eaLnBrk="1" fontAlgn="base" latinLnBrk="0" hangingPunct="1">
                  <a:lnSpc>
                    <a:spcPct val="8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p:txBody>
          </p:sp>
        </p:grpSp>
        <p:sp>
          <p:nvSpPr>
            <p:cNvPr id="222" name="Up-Down Arrow 221"/>
            <p:cNvSpPr/>
            <p:nvPr/>
          </p:nvSpPr>
          <p:spPr>
            <a:xfrm rot="12951698">
              <a:off x="23083929" y="11913984"/>
              <a:ext cx="729530" cy="3862131"/>
            </a:xfrm>
            <a:prstGeom prst="upDownArrow">
              <a:avLst/>
            </a:prstGeom>
            <a:solidFill>
              <a:schemeClr val="bg1"/>
            </a:solidFill>
            <a:ln w="28575">
              <a:solidFill>
                <a:schemeClr val="accent2"/>
              </a:solidFill>
            </a:ln>
          </p:spPr>
          <p:txBody>
            <a:bodyPr wrap="square" tIns="91440" bIns="91440" rtlCol="0">
              <a:spAutoFit/>
            </a:bodyPr>
            <a:lstStyle/>
            <a:p>
              <a:pPr algn="ctr"/>
              <a:endParaRPr lang="en-US" sz="3600" b="1" dirty="0">
                <a:solidFill>
                  <a:schemeClr val="tx1"/>
                </a:solidFill>
                <a:latin typeface="Calibri" pitchFamily="34" charset="0"/>
              </a:endParaRPr>
            </a:p>
          </p:txBody>
        </p:sp>
      </p:grpSp>
      <p:sp>
        <p:nvSpPr>
          <p:cNvPr id="224" name="TextBox 223"/>
          <p:cNvSpPr txBox="1"/>
          <p:nvPr/>
        </p:nvSpPr>
        <p:spPr>
          <a:xfrm>
            <a:off x="1744596" y="17116961"/>
            <a:ext cx="15019404" cy="1323439"/>
          </a:xfrm>
          <a:prstGeom prst="rect">
            <a:avLst/>
          </a:prstGeom>
          <a:solidFill>
            <a:srgbClr val="0070C0"/>
          </a:solidFill>
        </p:spPr>
        <p:txBody>
          <a:bodyPr wrap="square" rtlCol="0">
            <a:spAutoFit/>
          </a:bodyPr>
          <a:lstStyle/>
          <a:p>
            <a:pPr algn="ctr"/>
            <a:r>
              <a:rPr lang="en-US" sz="8000" b="1" dirty="0">
                <a:solidFill>
                  <a:schemeClr val="bg1"/>
                </a:solidFill>
              </a:rPr>
              <a:t>Driver </a:t>
            </a:r>
            <a:r>
              <a:rPr lang="en-US" sz="8000" b="1" dirty="0" smtClean="0">
                <a:solidFill>
                  <a:schemeClr val="bg1"/>
                </a:solidFill>
              </a:rPr>
              <a:t>Models</a:t>
            </a:r>
            <a:endParaRPr lang="en-US" sz="8000" b="1" dirty="0">
              <a:solidFill>
                <a:schemeClr val="bg1"/>
              </a:solidFill>
            </a:endParaRPr>
          </a:p>
        </p:txBody>
      </p:sp>
      <p:sp>
        <p:nvSpPr>
          <p:cNvPr id="225" name="Content Placeholder 2"/>
          <p:cNvSpPr txBox="1">
            <a:spLocks/>
          </p:cNvSpPr>
          <p:nvPr/>
        </p:nvSpPr>
        <p:spPr>
          <a:xfrm>
            <a:off x="1829784" y="18365250"/>
            <a:ext cx="14696837" cy="2056350"/>
          </a:xfrm>
          <a:prstGeom prst="rect">
            <a:avLst/>
          </a:prstGeom>
        </p:spPr>
        <p:txBody>
          <a:bodyPr>
            <a:normAutofit/>
          </a:bodyPr>
          <a:lstStyle/>
          <a:p>
            <a:pPr marL="320040" indent="-320040" defTabSz="914400">
              <a:spcBef>
                <a:spcPts val="700"/>
              </a:spcBef>
              <a:buClr>
                <a:schemeClr val="accent2"/>
              </a:buClr>
              <a:buSzPct val="60000"/>
              <a:defRPr/>
            </a:pPr>
            <a:r>
              <a:rPr lang="en-US" sz="2800" b="1" dirty="0" smtClean="0"/>
              <a:t>Background </a:t>
            </a:r>
          </a:p>
          <a:p>
            <a:pPr marL="320040" indent="-320040" defTabSz="914400">
              <a:spcBef>
                <a:spcPts val="700"/>
              </a:spcBef>
              <a:buClr>
                <a:schemeClr val="accent2"/>
              </a:buClr>
              <a:buSzPct val="60000"/>
              <a:buFont typeface="Wingdings"/>
              <a:buChar char=""/>
              <a:defRPr/>
            </a:pPr>
            <a:r>
              <a:rPr lang="en-US" sz="2800" dirty="0" smtClean="0"/>
              <a:t>Human </a:t>
            </a:r>
            <a:r>
              <a:rPr lang="en-US" sz="2800" dirty="0"/>
              <a:t>driving </a:t>
            </a:r>
            <a:r>
              <a:rPr lang="en-US" sz="2800" dirty="0" smtClean="0"/>
              <a:t>consists of </a:t>
            </a:r>
            <a:r>
              <a:rPr lang="en-US" sz="2800" dirty="0"/>
              <a:t>generally calibrated control with occasional </a:t>
            </a:r>
            <a:r>
              <a:rPr lang="en-US" sz="2800" dirty="0" smtClean="0"/>
              <a:t>lapses </a:t>
            </a:r>
            <a:r>
              <a:rPr lang="en-US" sz="2800" dirty="0"/>
              <a:t>of attention.</a:t>
            </a:r>
          </a:p>
          <a:p>
            <a:pPr marL="320040" indent="-320040" defTabSz="914400">
              <a:spcBef>
                <a:spcPts val="700"/>
              </a:spcBef>
              <a:buClr>
                <a:schemeClr val="accent2"/>
              </a:buClr>
              <a:buSzPct val="60000"/>
              <a:buFont typeface="Wingdings"/>
              <a:buChar char=""/>
              <a:defRPr/>
            </a:pPr>
            <a:r>
              <a:rPr lang="en-US" sz="2800" dirty="0"/>
              <a:t>Driving requires constant updating and extrapolation of the positions of only intermittently observed </a:t>
            </a:r>
            <a:r>
              <a:rPr lang="en-US" sz="2800" dirty="0" smtClean="0"/>
              <a:t>vehicles.</a:t>
            </a:r>
            <a:endParaRPr lang="en-US" sz="2800" dirty="0"/>
          </a:p>
          <a:p>
            <a:pPr marL="2037726" marR="0" lvl="0" indent="-2037726" algn="l" defTabSz="5433938"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37" name="Content Placeholder 2"/>
          <p:cNvSpPr txBox="1">
            <a:spLocks/>
          </p:cNvSpPr>
          <p:nvPr/>
        </p:nvSpPr>
        <p:spPr>
          <a:xfrm>
            <a:off x="1819247" y="20345400"/>
            <a:ext cx="13801753" cy="2590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20040" lvl="0" indent="-320040" defTabSz="914400">
              <a:lnSpc>
                <a:spcPct val="80000"/>
              </a:lnSpc>
              <a:spcBef>
                <a:spcPts val="700"/>
              </a:spcBef>
              <a:buClr>
                <a:schemeClr val="accent2"/>
              </a:buClr>
              <a:buSzPct val="60000"/>
              <a:buNone/>
              <a:defRPr/>
            </a:pPr>
            <a:r>
              <a:rPr lang="en-US" sz="2800" b="1" dirty="0" smtClean="0"/>
              <a:t>Objectives</a:t>
            </a:r>
          </a:p>
          <a:p>
            <a:pPr marL="320040" indent="-320040" defTabSz="914400">
              <a:spcBef>
                <a:spcPts val="700"/>
              </a:spcBef>
              <a:buClr>
                <a:schemeClr val="accent2"/>
              </a:buClr>
              <a:buSzPct val="60000"/>
              <a:buFont typeface="Wingdings"/>
              <a:buChar char=""/>
              <a:defRPr/>
            </a:pPr>
            <a:r>
              <a:rPr lang="en-US" sz="2800" dirty="0"/>
              <a:t>Develop a model of driver behavior based on approximate (sampling) </a:t>
            </a:r>
            <a:r>
              <a:rPr lang="en-US" sz="2800" dirty="0" smtClean="0"/>
              <a:t>inference</a:t>
            </a:r>
          </a:p>
          <a:p>
            <a:pPr marL="320040" indent="-320040" defTabSz="914400">
              <a:spcBef>
                <a:spcPts val="700"/>
              </a:spcBef>
              <a:buClr>
                <a:schemeClr val="accent2"/>
              </a:buClr>
              <a:buSzPct val="60000"/>
              <a:buFont typeface="Wingdings"/>
              <a:buChar char=""/>
              <a:defRPr/>
            </a:pPr>
            <a:r>
              <a:rPr lang="en-US" sz="2800" dirty="0" smtClean="0"/>
              <a:t>Characterize </a:t>
            </a:r>
            <a:r>
              <a:rPr lang="en-US" sz="2800" dirty="0"/>
              <a:t>how people track and extrapolate world states</a:t>
            </a:r>
          </a:p>
          <a:p>
            <a:pPr marL="320040" indent="-320040" defTabSz="914400">
              <a:spcBef>
                <a:spcPts val="700"/>
              </a:spcBef>
              <a:buClr>
                <a:schemeClr val="accent2"/>
              </a:buClr>
              <a:buSzPct val="60000"/>
              <a:buFont typeface="Wingdings"/>
              <a:buChar char=""/>
              <a:defRPr/>
            </a:pPr>
            <a:r>
              <a:rPr lang="en-US" sz="2800" dirty="0"/>
              <a:t>Use this model to predict the error of the driver in control of our vehicle, as well as other drivers on the road.</a:t>
            </a:r>
          </a:p>
        </p:txBody>
      </p:sp>
      <p:sp>
        <p:nvSpPr>
          <p:cNvPr id="239" name="Content Placeholder 2"/>
          <p:cNvSpPr txBox="1">
            <a:spLocks/>
          </p:cNvSpPr>
          <p:nvPr/>
        </p:nvSpPr>
        <p:spPr>
          <a:xfrm>
            <a:off x="1828800" y="22631400"/>
            <a:ext cx="15132312" cy="2895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20040" lvl="0" indent="-320040" defTabSz="914400">
              <a:lnSpc>
                <a:spcPct val="80000"/>
              </a:lnSpc>
              <a:spcBef>
                <a:spcPts val="700"/>
              </a:spcBef>
              <a:buClr>
                <a:schemeClr val="accent2"/>
              </a:buClr>
              <a:buSzPct val="60000"/>
              <a:buNone/>
              <a:defRPr/>
            </a:pPr>
            <a:r>
              <a:rPr lang="en-US" sz="2800" b="1" dirty="0" smtClean="0"/>
              <a:t>Current Results</a:t>
            </a:r>
          </a:p>
          <a:p>
            <a:pPr marL="320040" indent="-320040" defTabSz="914400">
              <a:lnSpc>
                <a:spcPct val="80000"/>
              </a:lnSpc>
              <a:spcBef>
                <a:spcPts val="700"/>
              </a:spcBef>
              <a:buClr>
                <a:schemeClr val="accent2"/>
              </a:buClr>
              <a:buSzPct val="60000"/>
              <a:buFont typeface="Wingdings"/>
              <a:buChar char=""/>
              <a:defRPr/>
            </a:pPr>
            <a:r>
              <a:rPr lang="en-US" sz="2800" dirty="0" smtClean="0">
                <a:solidFill>
                  <a:srgbClr val="FF0000"/>
                </a:solidFill>
              </a:rPr>
              <a:t>Developed a multiple object tracking model that can capture performance variation across conditions and trials.</a:t>
            </a:r>
          </a:p>
          <a:p>
            <a:pPr marL="320040" indent="-320040" defTabSz="914400">
              <a:lnSpc>
                <a:spcPct val="80000"/>
              </a:lnSpc>
              <a:spcBef>
                <a:spcPts val="700"/>
              </a:spcBef>
              <a:buClr>
                <a:schemeClr val="accent2"/>
              </a:buClr>
              <a:buSzPct val="60000"/>
              <a:buFont typeface="Wingdings"/>
              <a:buChar char=""/>
              <a:defRPr/>
            </a:pPr>
            <a:r>
              <a:rPr lang="en-US" sz="2800" dirty="0" smtClean="0">
                <a:solidFill>
                  <a:srgbClr val="FF0000"/>
                </a:solidFill>
              </a:rPr>
              <a:t>Designed a strategic attention/memory allocation algorithm that can account for which objects are remembered more or less well.</a:t>
            </a:r>
            <a:endParaRPr lang="en-US" sz="2800" dirty="0">
              <a:solidFill>
                <a:srgbClr val="FF0000"/>
              </a:solidFill>
            </a:endParaRPr>
          </a:p>
          <a:p>
            <a:pPr marL="320040" indent="-320040" defTabSz="914400">
              <a:lnSpc>
                <a:spcPct val="80000"/>
              </a:lnSpc>
              <a:spcBef>
                <a:spcPts val="700"/>
              </a:spcBef>
              <a:buClr>
                <a:schemeClr val="accent2"/>
              </a:buClr>
              <a:buSzPct val="60000"/>
              <a:buFont typeface="Wingdings"/>
              <a:buChar char=""/>
              <a:defRPr/>
            </a:pPr>
            <a:r>
              <a:rPr lang="en-US" sz="2800" dirty="0" smtClean="0">
                <a:solidFill>
                  <a:srgbClr val="FF0000"/>
                </a:solidFill>
              </a:rPr>
              <a:t>Developed a non-parametric spatial encoding model that captures human error patterns in spatial memory for multiple objects.</a:t>
            </a:r>
            <a:endParaRPr lang="en-US" sz="2800" dirty="0">
              <a:solidFill>
                <a:srgbClr val="FF0000"/>
              </a:solidFill>
            </a:endParaRPr>
          </a:p>
        </p:txBody>
      </p:sp>
      <p:cxnSp>
        <p:nvCxnSpPr>
          <p:cNvPr id="289" name="Straight Connector 288"/>
          <p:cNvCxnSpPr/>
          <p:nvPr/>
        </p:nvCxnSpPr>
        <p:spPr>
          <a:xfrm rot="5400000">
            <a:off x="25034714" y="26840679"/>
            <a:ext cx="180023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43082437" y="22704688"/>
            <a:ext cx="0" cy="11737713"/>
          </a:xfrm>
          <a:prstGeom prst="line">
            <a:avLst/>
          </a:prstGeom>
          <a:ln>
            <a:solidFill>
              <a:schemeClr val="bg1">
                <a:lumMod val="8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8320198" y="26688279"/>
            <a:ext cx="18002300" cy="158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71" name="Content Placeholder 3"/>
          <p:cNvSpPr txBox="1">
            <a:spLocks/>
          </p:cNvSpPr>
          <p:nvPr/>
        </p:nvSpPr>
        <p:spPr>
          <a:xfrm>
            <a:off x="1676400" y="33223200"/>
            <a:ext cx="15240000" cy="2209800"/>
          </a:xfrm>
          <a:prstGeom prst="rect">
            <a:avLst/>
          </a:prstGeom>
          <a:ln w="38100">
            <a:noFill/>
          </a:ln>
        </p:spPr>
        <p:txBody>
          <a:bodyPr vert="horz">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lang="en-US" sz="2800" b="1" dirty="0" smtClean="0"/>
              <a:t>Next Steps</a:t>
            </a:r>
          </a:p>
          <a:p>
            <a:pPr marL="320040" indent="-320040" defTabSz="914400">
              <a:spcBef>
                <a:spcPts val="700"/>
              </a:spcBef>
              <a:buClr>
                <a:schemeClr val="accent2"/>
              </a:buClr>
              <a:buSzPct val="60000"/>
              <a:buFont typeface="Wingdings"/>
              <a:buChar char=""/>
              <a:defRPr/>
            </a:pPr>
            <a:r>
              <a:rPr lang="en-US" sz="2800" dirty="0" smtClean="0"/>
              <a:t>Combine prior physical path-filtering algorithm with multiple-object tracking in real world driving.  </a:t>
            </a:r>
            <a:endParaRPr lang="en-US" sz="2800" dirty="0"/>
          </a:p>
          <a:p>
            <a:pPr marL="320040" indent="-320040" defTabSz="914400">
              <a:spcBef>
                <a:spcPts val="700"/>
              </a:spcBef>
              <a:buClr>
                <a:schemeClr val="accent2"/>
              </a:buClr>
              <a:buSzPct val="60000"/>
              <a:buFont typeface="Wingdings"/>
              <a:buChar char=""/>
              <a:defRPr/>
            </a:pPr>
            <a:r>
              <a:rPr lang="en-US" sz="2800" dirty="0" smtClean="0"/>
              <a:t>Apply hierarchical encoding to driver environment modeling with cognitive capacity limits.</a:t>
            </a:r>
          </a:p>
          <a:p>
            <a:pPr marL="320040" indent="-320040" defTabSz="914400">
              <a:spcBef>
                <a:spcPts val="700"/>
              </a:spcBef>
              <a:buClr>
                <a:schemeClr val="accent2"/>
              </a:buClr>
              <a:buSzPct val="60000"/>
              <a:buFont typeface="Wingdings"/>
              <a:buChar char=""/>
              <a:defRPr/>
            </a:pPr>
            <a:r>
              <a:rPr lang="en-US" sz="2800" dirty="0" smtClean="0"/>
              <a:t>Factor control models into planning and low level controllers to facilitate across-driver generalization</a:t>
            </a:r>
          </a:p>
        </p:txBody>
      </p:sp>
      <p:sp>
        <p:nvSpPr>
          <p:cNvPr id="191" name="TextBox 190"/>
          <p:cNvSpPr txBox="1"/>
          <p:nvPr/>
        </p:nvSpPr>
        <p:spPr>
          <a:xfrm>
            <a:off x="2057400" y="28651200"/>
            <a:ext cx="14554200" cy="1200328"/>
          </a:xfrm>
          <a:prstGeom prst="rect">
            <a:avLst/>
          </a:prstGeom>
          <a:noFill/>
        </p:spPr>
        <p:txBody>
          <a:bodyPr wrap="square" rtlCol="0">
            <a:spAutoFit/>
          </a:bodyPr>
          <a:lstStyle/>
          <a:p>
            <a:r>
              <a:rPr lang="en-US" sz="2400" b="1" dirty="0" smtClean="0"/>
              <a:t>Multiple object tracking: </a:t>
            </a:r>
            <a:r>
              <a:rPr lang="en-US" sz="2400" dirty="0" smtClean="0"/>
              <a:t>Our ideal tracking model captures patterns of human speed thresholds across multiple conditions.  With a rational cognitive resource allocation policy this model predicts </a:t>
            </a:r>
            <a:r>
              <a:rPr lang="en-US" sz="2400" i="1" dirty="0" smtClean="0"/>
              <a:t>which</a:t>
            </a:r>
            <a:r>
              <a:rPr lang="en-US" sz="2400" dirty="0" smtClean="0"/>
              <a:t> objects are remembered more or less successfully, indicating that we can predict how people pay attention strategically.</a:t>
            </a:r>
            <a:endParaRPr lang="en-US" sz="2400" b="1" dirty="0"/>
          </a:p>
        </p:txBody>
      </p:sp>
      <p:sp>
        <p:nvSpPr>
          <p:cNvPr id="192" name="TextBox 191"/>
          <p:cNvSpPr txBox="1"/>
          <p:nvPr/>
        </p:nvSpPr>
        <p:spPr>
          <a:xfrm>
            <a:off x="1905000" y="32156400"/>
            <a:ext cx="15011400" cy="1200328"/>
          </a:xfrm>
          <a:prstGeom prst="rect">
            <a:avLst/>
          </a:prstGeom>
          <a:noFill/>
        </p:spPr>
        <p:txBody>
          <a:bodyPr wrap="square" rtlCol="0">
            <a:spAutoFit/>
          </a:bodyPr>
          <a:lstStyle/>
          <a:p>
            <a:r>
              <a:rPr lang="en-US" sz="2400" b="1" dirty="0" smtClean="0"/>
              <a:t>Hierarchical encoding of spatial arrangement of objects: </a:t>
            </a:r>
            <a:r>
              <a:rPr lang="en-US" sz="2400" dirty="0" smtClean="0"/>
              <a:t>People encode groups objects in a hierarchical structure, as evidenced both by their error correlation patterns in multiple item report, as well as the success of a computational cognitive model that embodies non-parametric clustering to spatial encoding.</a:t>
            </a:r>
            <a:endParaRPr lang="en-US" sz="2400" b="1" dirty="0"/>
          </a:p>
        </p:txBody>
      </p:sp>
      <p:sp>
        <p:nvSpPr>
          <p:cNvPr id="193" name="Rectangle 4"/>
          <p:cNvSpPr txBox="1">
            <a:spLocks noChangeArrowheads="1"/>
          </p:cNvSpPr>
          <p:nvPr/>
        </p:nvSpPr>
        <p:spPr>
          <a:xfrm>
            <a:off x="34568470" y="21308272"/>
            <a:ext cx="9636100" cy="2601660"/>
          </a:xfrm>
          <a:prstGeom prst="rect">
            <a:avLst/>
          </a:prstGeom>
        </p:spPr>
        <p:txBody>
          <a:bodyPr/>
          <a:lstStyle/>
          <a:p>
            <a:pPr marR="0" lvl="0" indent="-320040" defTabSz="914400" fontAlgn="auto">
              <a:lnSpc>
                <a:spcPct val="120000"/>
              </a:lnSpc>
              <a:spcBef>
                <a:spcPts val="700"/>
              </a:spcBef>
              <a:spcAft>
                <a:spcPts val="0"/>
              </a:spcAft>
              <a:buClr>
                <a:schemeClr val="accent2"/>
              </a:buClr>
              <a:buSzPct val="60000"/>
              <a:tabLst/>
              <a:defRPr/>
            </a:pPr>
            <a:r>
              <a:rPr lang="en-US" sz="2800" b="1" dirty="0" smtClean="0"/>
              <a:t>Objectives</a:t>
            </a:r>
          </a:p>
          <a:p>
            <a:pPr marL="320040" indent="-320040" defTabSz="914400">
              <a:spcBef>
                <a:spcPts val="700"/>
              </a:spcBef>
              <a:buClr>
                <a:srgbClr val="C0504D"/>
              </a:buClr>
              <a:buSzPct val="60000"/>
              <a:buFont typeface="Wingdings"/>
              <a:buChar char=""/>
              <a:defRPr/>
            </a:pPr>
            <a:r>
              <a:rPr lang="en-US" sz="2800" dirty="0" smtClean="0"/>
              <a:t>Create an accurate and robust geometric model of the environment in real-time. The model should include obstacles and their trajectories in 3D space.</a:t>
            </a:r>
          </a:p>
          <a:p>
            <a:pPr marL="320040" indent="-320040" defTabSz="914400">
              <a:spcBef>
                <a:spcPts val="700"/>
              </a:spcBef>
              <a:buClr>
                <a:srgbClr val="C0504D"/>
              </a:buClr>
              <a:buSzPct val="60000"/>
              <a:buFont typeface="Wingdings"/>
              <a:buChar char=""/>
              <a:defRPr/>
            </a:pPr>
            <a:r>
              <a:rPr lang="en-US" sz="2800" dirty="0" smtClean="0"/>
              <a:t>Quantify the uncertainty of such detections.</a:t>
            </a:r>
            <a:endParaRPr lang="en-US" sz="2800" dirty="0"/>
          </a:p>
          <a:p>
            <a:pPr marL="320040" lvl="0" indent="-320040" defTabSz="914400">
              <a:spcBef>
                <a:spcPts val="700"/>
              </a:spcBef>
              <a:buClr>
                <a:srgbClr val="C0504D"/>
              </a:buClr>
              <a:buSzPct val="60000"/>
              <a:buFont typeface="Wingdings"/>
              <a:buChar char=""/>
              <a:defRPr/>
            </a:pPr>
            <a:endParaRPr lang="en-US" sz="2800" dirty="0">
              <a:solidFill>
                <a:srgbClr val="FF0000"/>
              </a:solidFill>
            </a:endParaRPr>
          </a:p>
        </p:txBody>
      </p:sp>
      <p:sp>
        <p:nvSpPr>
          <p:cNvPr id="148" name="Rectangle 4"/>
          <p:cNvSpPr txBox="1">
            <a:spLocks noChangeArrowheads="1"/>
          </p:cNvSpPr>
          <p:nvPr/>
        </p:nvSpPr>
        <p:spPr>
          <a:xfrm>
            <a:off x="34545875" y="24060453"/>
            <a:ext cx="9601201" cy="2581508"/>
          </a:xfrm>
          <a:prstGeom prst="rect">
            <a:avLst/>
          </a:prstGeom>
        </p:spPr>
        <p:txBody>
          <a:bodyPr/>
          <a:lstStyle/>
          <a:p>
            <a:pPr marR="0" lvl="0" indent="-320040" defTabSz="914400" fontAlgn="auto">
              <a:lnSpc>
                <a:spcPct val="120000"/>
              </a:lnSpc>
              <a:spcBef>
                <a:spcPts val="700"/>
              </a:spcBef>
              <a:spcAft>
                <a:spcPts val="0"/>
              </a:spcAft>
              <a:buClr>
                <a:schemeClr val="accent2"/>
              </a:buClr>
              <a:buSzPct val="60000"/>
              <a:tabLst/>
              <a:defRPr/>
            </a:pPr>
            <a:r>
              <a:rPr lang="en-US" sz="2800" b="1" dirty="0" smtClean="0"/>
              <a:t>Current Results</a:t>
            </a:r>
          </a:p>
          <a:p>
            <a:pPr marL="320040" indent="-320040" defTabSz="914400">
              <a:spcBef>
                <a:spcPts val="700"/>
              </a:spcBef>
              <a:buClr>
                <a:srgbClr val="C0504D"/>
              </a:buClr>
              <a:buSzPct val="60000"/>
              <a:buFont typeface="Wingdings"/>
              <a:buChar char=""/>
              <a:defRPr/>
            </a:pPr>
            <a:r>
              <a:rPr lang="en-US" sz="2800" b="1" dirty="0" smtClean="0">
                <a:solidFill>
                  <a:srgbClr val="FF0000"/>
                </a:solidFill>
              </a:rPr>
              <a:t>Robust Obstacle Detection</a:t>
            </a:r>
          </a:p>
          <a:p>
            <a:pPr marL="728663" lvl="1" indent="-457200" defTabSz="914400">
              <a:spcBef>
                <a:spcPts val="700"/>
              </a:spcBef>
              <a:buClr>
                <a:srgbClr val="C0504D"/>
              </a:buClr>
              <a:buSzPct val="60000"/>
              <a:buFont typeface="Wingdings" charset="2"/>
              <a:buChar char="ü"/>
              <a:defRPr/>
            </a:pPr>
            <a:r>
              <a:rPr lang="en-US" sz="2800" dirty="0" smtClean="0">
                <a:solidFill>
                  <a:srgbClr val="FF0000"/>
                </a:solidFill>
              </a:rPr>
              <a:t>Built and calibrated stereo vision system to go on vehicle. Obstacle detection is performed via clustering on the probability of occupancy map obtained from he depth map.</a:t>
            </a:r>
          </a:p>
          <a:p>
            <a:pPr marL="320040" lvl="0" indent="-320040" defTabSz="914400">
              <a:spcBef>
                <a:spcPts val="700"/>
              </a:spcBef>
              <a:buClr>
                <a:srgbClr val="C0504D"/>
              </a:buClr>
              <a:buSzPct val="60000"/>
              <a:buFont typeface="Wingdings"/>
              <a:buChar char=""/>
              <a:defRPr/>
            </a:pPr>
            <a:endParaRPr lang="en-US" sz="2800" dirty="0">
              <a:solidFill>
                <a:prstClr val="black"/>
              </a:solidFill>
            </a:endParaRPr>
          </a:p>
        </p:txBody>
      </p:sp>
      <p:sp>
        <p:nvSpPr>
          <p:cNvPr id="155" name="Rectangle 4"/>
          <p:cNvSpPr txBox="1">
            <a:spLocks noChangeArrowheads="1"/>
          </p:cNvSpPr>
          <p:nvPr/>
        </p:nvSpPr>
        <p:spPr>
          <a:xfrm>
            <a:off x="34545875" y="26545862"/>
            <a:ext cx="15102415" cy="2626813"/>
          </a:xfrm>
          <a:prstGeom prst="rect">
            <a:avLst/>
          </a:prstGeom>
        </p:spPr>
        <p:txBody>
          <a:bodyPr/>
          <a:lstStyle/>
          <a:p>
            <a:pPr marL="728663" lvl="1" indent="-457200" defTabSz="914400">
              <a:spcBef>
                <a:spcPts val="700"/>
              </a:spcBef>
              <a:buClr>
                <a:srgbClr val="C0504D"/>
              </a:buClr>
              <a:buSzPct val="60000"/>
              <a:buFont typeface="Wingdings" charset="2"/>
              <a:buChar char="ü"/>
              <a:defRPr/>
            </a:pPr>
            <a:r>
              <a:rPr lang="en-US" sz="2800" dirty="0">
                <a:solidFill>
                  <a:srgbClr val="FF0000"/>
                </a:solidFill>
              </a:rPr>
              <a:t>Robustness </a:t>
            </a:r>
            <a:r>
              <a:rPr lang="en-US" sz="2800" dirty="0" smtClean="0">
                <a:solidFill>
                  <a:srgbClr val="FF0000"/>
                </a:solidFill>
              </a:rPr>
              <a:t>is defined based on the number of regions that are introduced or removed as a parameter in the detection algorithm is changed.</a:t>
            </a:r>
          </a:p>
          <a:p>
            <a:pPr marL="728663" lvl="1" indent="-457200" defTabSz="914400">
              <a:spcBef>
                <a:spcPts val="700"/>
              </a:spcBef>
              <a:buClr>
                <a:srgbClr val="C0504D"/>
              </a:buClr>
              <a:buSzPct val="60000"/>
              <a:buFont typeface="Wingdings" charset="2"/>
              <a:buChar char="ü"/>
              <a:defRPr/>
            </a:pPr>
            <a:r>
              <a:rPr lang="en-US" sz="2800" dirty="0" smtClean="0">
                <a:solidFill>
                  <a:srgbClr val="FF0000"/>
                </a:solidFill>
              </a:rPr>
              <a:t>Robust detections are obtained using the topological persistence diagram (a tool from topological data analysis) of the probability of occupancy map.</a:t>
            </a:r>
          </a:p>
          <a:p>
            <a:pPr marL="728663" lvl="1" indent="-457200" defTabSz="914400">
              <a:spcBef>
                <a:spcPts val="700"/>
              </a:spcBef>
              <a:buClr>
                <a:srgbClr val="C0504D"/>
              </a:buClr>
              <a:buSzPct val="60000"/>
              <a:buFont typeface="Wingdings" charset="2"/>
              <a:buChar char="ü"/>
              <a:defRPr/>
            </a:pPr>
            <a:r>
              <a:rPr lang="en-US" sz="2800" dirty="0" smtClean="0">
                <a:solidFill>
                  <a:srgbClr val="FF0000"/>
                </a:solidFill>
              </a:rPr>
              <a:t>We observe an improvement on robustness of a factor of 5.</a:t>
            </a:r>
            <a:endParaRPr lang="en-US" sz="2800" dirty="0">
              <a:solidFill>
                <a:srgbClr val="FF0000"/>
              </a:solidFill>
            </a:endParaRPr>
          </a:p>
          <a:p>
            <a:pPr marL="320040" lvl="0" indent="-320040" defTabSz="914400">
              <a:spcBef>
                <a:spcPts val="700"/>
              </a:spcBef>
              <a:buClr>
                <a:srgbClr val="C0504D"/>
              </a:buClr>
              <a:buSzPct val="60000"/>
              <a:buFont typeface="Wingdings"/>
              <a:buChar char=""/>
              <a:defRPr/>
            </a:pPr>
            <a:endParaRPr lang="en-US" sz="2800" dirty="0">
              <a:solidFill>
                <a:srgbClr val="FF0000"/>
              </a:solidFill>
            </a:endParaRPr>
          </a:p>
        </p:txBody>
      </p:sp>
      <p:sp>
        <p:nvSpPr>
          <p:cNvPr id="5" name="Rectangle 4"/>
          <p:cNvSpPr/>
          <p:nvPr/>
        </p:nvSpPr>
        <p:spPr>
          <a:xfrm>
            <a:off x="34498484" y="32522292"/>
            <a:ext cx="15260116" cy="1200329"/>
          </a:xfrm>
          <a:prstGeom prst="rect">
            <a:avLst/>
          </a:prstGeom>
        </p:spPr>
        <p:txBody>
          <a:bodyPr wrap="square">
            <a:spAutoFit/>
          </a:bodyPr>
          <a:lstStyle/>
          <a:p>
            <a:r>
              <a:rPr lang="en-US" sz="2400" b="1" dirty="0" smtClean="0"/>
              <a:t>Hierarchical clustering on the U-Disparity space used to detect obstacles (left). Persistence Diagram on the occupancy map (middle). Samples of robust segmentation obtained by selecting persistent components (blue dots in shared area of persistence diagram) from the hierarchical clustering (right).</a:t>
            </a:r>
            <a:endParaRPr lang="en-US" sz="2400" b="1" dirty="0"/>
          </a:p>
        </p:txBody>
      </p:sp>
      <p:sp>
        <p:nvSpPr>
          <p:cNvPr id="305" name="Content Placeholder 3"/>
          <p:cNvSpPr txBox="1">
            <a:spLocks/>
          </p:cNvSpPr>
          <p:nvPr/>
        </p:nvSpPr>
        <p:spPr>
          <a:xfrm>
            <a:off x="17983200" y="28270200"/>
            <a:ext cx="15773400" cy="1219200"/>
          </a:xfrm>
          <a:prstGeom prst="rect">
            <a:avLst/>
          </a:prstGeom>
          <a:ln w="38100">
            <a:noFill/>
          </a:ln>
        </p:spPr>
        <p:txBody>
          <a:bodyPr vert="horz">
            <a:noAutofit/>
          </a:bodyPr>
          <a:lstStyle/>
          <a:p>
            <a:pPr marL="320040" indent="-320040" defTabSz="914400">
              <a:spcBef>
                <a:spcPts val="700"/>
              </a:spcBef>
              <a:buClr>
                <a:schemeClr val="accent2"/>
              </a:buClr>
              <a:buSzPct val="60000"/>
              <a:buFont typeface="Wingdings"/>
              <a:buChar char=""/>
              <a:defRPr/>
            </a:pPr>
            <a:r>
              <a:rPr lang="en-US" sz="2800" dirty="0" smtClean="0">
                <a:solidFill>
                  <a:srgbClr val="FF0000"/>
                </a:solidFill>
              </a:rPr>
              <a:t>Examined the effect of tuning the risk parameter on controller behavior</a:t>
            </a:r>
          </a:p>
          <a:p>
            <a:pPr marL="577850" lvl="1" indent="-347663" defTabSz="914400">
              <a:spcBef>
                <a:spcPts val="700"/>
              </a:spcBef>
              <a:buClr>
                <a:schemeClr val="accent2"/>
              </a:buClr>
              <a:buSzPct val="60000"/>
              <a:buFont typeface="Wingdings" charset="2"/>
              <a:buChar char="ü"/>
              <a:defRPr/>
            </a:pPr>
            <a:r>
              <a:rPr lang="en-US" sz="2800" dirty="0" smtClean="0">
                <a:solidFill>
                  <a:srgbClr val="FF0000"/>
                </a:solidFill>
              </a:rPr>
              <a:t>Lower probability of constraint violation leads to more intrusive but safer behavior</a:t>
            </a:r>
          </a:p>
        </p:txBody>
      </p:sp>
      <p:sp>
        <p:nvSpPr>
          <p:cNvPr id="307" name="Content Placeholder 3"/>
          <p:cNvSpPr txBox="1">
            <a:spLocks/>
          </p:cNvSpPr>
          <p:nvPr/>
        </p:nvSpPr>
        <p:spPr>
          <a:xfrm>
            <a:off x="18135600" y="32004000"/>
            <a:ext cx="6477000" cy="1295400"/>
          </a:xfrm>
          <a:prstGeom prst="rect">
            <a:avLst/>
          </a:prstGeom>
          <a:ln w="38100">
            <a:noFill/>
          </a:ln>
        </p:spPr>
        <p:txBody>
          <a:bodyPr vert="horz">
            <a:noAutofit/>
          </a:bodyPr>
          <a:lstStyle/>
          <a:p>
            <a:pPr marL="320040" indent="-320040" defTabSz="914400">
              <a:spcBef>
                <a:spcPts val="700"/>
              </a:spcBef>
              <a:buClr>
                <a:schemeClr val="accent2"/>
              </a:buClr>
              <a:buSzPct val="60000"/>
              <a:buFont typeface="Wingdings"/>
              <a:buChar char=""/>
              <a:defRPr/>
            </a:pPr>
            <a:r>
              <a:rPr lang="en-US" sz="2800" dirty="0" smtClean="0">
                <a:solidFill>
                  <a:srgbClr val="FF0000"/>
                </a:solidFill>
              </a:rPr>
              <a:t>Experiments on a passenger vehicle demonstrate real-time feasibility </a:t>
            </a:r>
            <a:r>
              <a:rPr lang="en-US" sz="2800" dirty="0" smtClean="0">
                <a:solidFill>
                  <a:srgbClr val="FF0000"/>
                </a:solidFill>
              </a:rPr>
              <a:t>of</a:t>
            </a:r>
          </a:p>
          <a:p>
            <a:pPr defTabSz="914400">
              <a:spcBef>
                <a:spcPts val="700"/>
              </a:spcBef>
              <a:buClr>
                <a:schemeClr val="accent2"/>
              </a:buClr>
              <a:buSzPct val="60000"/>
              <a:defRPr/>
            </a:pPr>
            <a:r>
              <a:rPr lang="en-US" sz="2800" dirty="0">
                <a:solidFill>
                  <a:srgbClr val="FF0000"/>
                </a:solidFill>
              </a:rPr>
              <a:t> </a:t>
            </a:r>
            <a:r>
              <a:rPr lang="en-US" sz="2800" dirty="0" smtClean="0">
                <a:solidFill>
                  <a:srgbClr val="FF0000"/>
                </a:solidFill>
              </a:rPr>
              <a:t>  </a:t>
            </a:r>
            <a:r>
              <a:rPr lang="en-US" sz="2800" dirty="0" smtClean="0">
                <a:solidFill>
                  <a:srgbClr val="FF0000"/>
                </a:solidFill>
              </a:rPr>
              <a:t> </a:t>
            </a:r>
            <a:r>
              <a:rPr lang="en-US" sz="2800" dirty="0" smtClean="0">
                <a:solidFill>
                  <a:srgbClr val="FF0000"/>
                </a:solidFill>
              </a:rPr>
              <a:t>MPC-based architecture</a:t>
            </a:r>
          </a:p>
        </p:txBody>
      </p:sp>
      <p:pic>
        <p:nvPicPr>
          <p:cNvPr id="13" name="Picture 12" descr="hyundai_logo.jpe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25000" y="0"/>
            <a:ext cx="3289300" cy="2463800"/>
          </a:xfrm>
          <a:prstGeom prst="rect">
            <a:avLst/>
          </a:prstGeom>
        </p:spPr>
      </p:pic>
      <p:pic>
        <p:nvPicPr>
          <p:cNvPr id="1049" name="Picture 25"/>
          <p:cNvPicPr>
            <a:picLocks noChangeAspect="1" noChangeArrowheads="1"/>
          </p:cNvPicPr>
          <p:nvPr/>
        </p:nvPicPr>
        <p:blipFill>
          <a:blip r:embed="rId14" cstate="print"/>
          <a:srcRect/>
          <a:stretch>
            <a:fillRect/>
          </a:stretch>
        </p:blipFill>
        <p:spPr bwMode="auto">
          <a:xfrm>
            <a:off x="48006000" y="2238375"/>
            <a:ext cx="2514600" cy="1571625"/>
          </a:xfrm>
          <a:prstGeom prst="rect">
            <a:avLst/>
          </a:prstGeom>
          <a:noFill/>
          <a:ln w="9525">
            <a:noFill/>
            <a:miter lim="800000"/>
            <a:headEnd/>
            <a:tailEnd/>
          </a:ln>
          <a:effectLst/>
        </p:spPr>
      </p:pic>
      <p:pic>
        <p:nvPicPr>
          <p:cNvPr id="14" name="Picture 13" descr="volvo_logo.jpe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082200" y="3505200"/>
            <a:ext cx="2209800" cy="2209800"/>
          </a:xfrm>
          <a:prstGeom prst="rect">
            <a:avLst/>
          </a:prstGeom>
        </p:spPr>
      </p:pic>
      <p:sp>
        <p:nvSpPr>
          <p:cNvPr id="83" name="TextBox 82"/>
          <p:cNvSpPr txBox="1"/>
          <p:nvPr/>
        </p:nvSpPr>
        <p:spPr>
          <a:xfrm>
            <a:off x="1752600" y="10182761"/>
            <a:ext cx="15019404" cy="1323439"/>
          </a:xfrm>
          <a:prstGeom prst="rect">
            <a:avLst/>
          </a:prstGeom>
          <a:solidFill>
            <a:srgbClr val="0070C0"/>
          </a:solidFill>
        </p:spPr>
        <p:txBody>
          <a:bodyPr wrap="square" rtlCol="0">
            <a:spAutoFit/>
          </a:bodyPr>
          <a:lstStyle/>
          <a:p>
            <a:pPr algn="ctr"/>
            <a:r>
              <a:rPr lang="en-US" sz="8000" b="1" dirty="0" smtClean="0">
                <a:solidFill>
                  <a:schemeClr val="bg1"/>
                </a:solidFill>
              </a:rPr>
              <a:t>Objectives</a:t>
            </a:r>
            <a:endParaRPr lang="en-US" sz="8000" b="1" dirty="0">
              <a:solidFill>
                <a:schemeClr val="bg1"/>
              </a:solidFill>
            </a:endParaRPr>
          </a:p>
        </p:txBody>
      </p:sp>
      <p:pic>
        <p:nvPicPr>
          <p:cNvPr id="86" name="Picture 85"/>
          <p:cNvPicPr>
            <a:picLocks noChangeAspect="1"/>
          </p:cNvPicPr>
          <p:nvPr/>
        </p:nvPicPr>
        <p:blipFill rotWithShape="1">
          <a:blip r:embed="rId16" cstate="print">
            <a:extLst>
              <a:ext uri="{28A0092B-C50C-407E-A947-70E740481C1C}">
                <a14:useLocalDpi xmlns:a14="http://schemas.microsoft.com/office/drawing/2010/main" val="0"/>
              </a:ext>
            </a:extLst>
          </a:blip>
          <a:srcRect r="51191"/>
          <a:stretch/>
        </p:blipFill>
        <p:spPr>
          <a:xfrm>
            <a:off x="44413390" y="18975855"/>
            <a:ext cx="5351104" cy="2633599"/>
          </a:xfrm>
          <a:prstGeom prst="rect">
            <a:avLst/>
          </a:prstGeom>
        </p:spPr>
      </p:pic>
      <p:pic>
        <p:nvPicPr>
          <p:cNvPr id="87" name="Picture 86"/>
          <p:cNvPicPr>
            <a:picLocks noChangeAspect="1"/>
          </p:cNvPicPr>
          <p:nvPr/>
        </p:nvPicPr>
        <p:blipFill rotWithShape="1">
          <a:blip r:embed="rId17" cstate="print">
            <a:extLst>
              <a:ext uri="{BEBA8EAE-BF5A-486C-A8C5-ECC9F3942E4B}">
                <a14:imgProps xmlns:a14="http://schemas.microsoft.com/office/drawing/2010/main">
                  <a14:imgLayer r:embed="rId18">
                    <a14:imgEffect>
                      <a14:brightnessContrast bright="26000" contrast="-60000"/>
                    </a14:imgEffect>
                  </a14:imgLayer>
                </a14:imgProps>
              </a:ext>
              <a:ext uri="{28A0092B-C50C-407E-A947-70E740481C1C}">
                <a14:useLocalDpi xmlns:a14="http://schemas.microsoft.com/office/drawing/2010/main" val="0"/>
              </a:ext>
            </a:extLst>
          </a:blip>
          <a:srcRect l="48809"/>
          <a:stretch/>
        </p:blipFill>
        <p:spPr>
          <a:xfrm>
            <a:off x="44282817" y="21826601"/>
            <a:ext cx="5612250" cy="2633599"/>
          </a:xfrm>
          <a:prstGeom prst="rect">
            <a:avLst/>
          </a:prstGeom>
        </p:spPr>
      </p:pic>
      <p:sp>
        <p:nvSpPr>
          <p:cNvPr id="89" name="Rectangle 88"/>
          <p:cNvSpPr/>
          <p:nvPr/>
        </p:nvSpPr>
        <p:spPr>
          <a:xfrm>
            <a:off x="44204570" y="21386525"/>
            <a:ext cx="5660710" cy="461665"/>
          </a:xfrm>
          <a:prstGeom prst="rect">
            <a:avLst/>
          </a:prstGeom>
        </p:spPr>
        <p:txBody>
          <a:bodyPr wrap="square">
            <a:spAutoFit/>
          </a:bodyPr>
          <a:lstStyle/>
          <a:p>
            <a:r>
              <a:rPr lang="en-US" sz="2400" b="1" dirty="0" smtClean="0"/>
              <a:t>View from the vehicle’s perspective.</a:t>
            </a:r>
            <a:endParaRPr lang="en-US" sz="2400" b="1" dirty="0"/>
          </a:p>
        </p:txBody>
      </p:sp>
      <p:sp>
        <p:nvSpPr>
          <p:cNvPr id="90" name="Rectangle 89"/>
          <p:cNvSpPr/>
          <p:nvPr/>
        </p:nvSpPr>
        <p:spPr>
          <a:xfrm>
            <a:off x="44198683" y="24378904"/>
            <a:ext cx="5660710" cy="830997"/>
          </a:xfrm>
          <a:prstGeom prst="rect">
            <a:avLst/>
          </a:prstGeom>
        </p:spPr>
        <p:txBody>
          <a:bodyPr wrap="square">
            <a:spAutoFit/>
          </a:bodyPr>
          <a:lstStyle/>
          <a:p>
            <a:r>
              <a:rPr lang="en-US" sz="2400" b="1" dirty="0" smtClean="0"/>
              <a:t>Depth map and its UV-projections are used for obstacle detection.</a:t>
            </a:r>
            <a:endParaRPr lang="en-US" sz="2400" b="1" dirty="0"/>
          </a:p>
        </p:txBody>
      </p:sp>
      <p:grpSp>
        <p:nvGrpSpPr>
          <p:cNvPr id="17" name="Group 16"/>
          <p:cNvGrpSpPr/>
          <p:nvPr/>
        </p:nvGrpSpPr>
        <p:grpSpPr>
          <a:xfrm>
            <a:off x="34526826" y="29718000"/>
            <a:ext cx="14976834" cy="2873566"/>
            <a:chOff x="34526826" y="29885508"/>
            <a:chExt cx="14976834" cy="2873566"/>
          </a:xfrm>
        </p:grpSpPr>
        <p:pic>
          <p:nvPicPr>
            <p:cNvPr id="84" name="Picture 8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526826" y="29939674"/>
              <a:ext cx="7663744" cy="2819400"/>
            </a:xfrm>
            <a:prstGeom prst="rect">
              <a:avLst/>
            </a:prstGeom>
          </p:spPr>
        </p:pic>
        <p:pic>
          <p:nvPicPr>
            <p:cNvPr id="88" name="Picture 87"/>
            <p:cNvPicPr>
              <a:picLocks noChangeAspect="1"/>
            </p:cNvPicPr>
            <p:nvPr/>
          </p:nvPicPr>
          <p:blipFill rotWithShape="1">
            <a:blip r:embed="rId20" cstate="print">
              <a:extLst>
                <a:ext uri="{28A0092B-C50C-407E-A947-70E740481C1C}">
                  <a14:useLocalDpi xmlns:a14="http://schemas.microsoft.com/office/drawing/2010/main" val="0"/>
                </a:ext>
              </a:extLst>
            </a:blip>
            <a:srcRect t="60356"/>
            <a:stretch/>
          </p:blipFill>
          <p:spPr>
            <a:xfrm>
              <a:off x="45602575" y="29888797"/>
              <a:ext cx="3901085" cy="2718803"/>
            </a:xfrm>
            <a:prstGeom prst="rect">
              <a:avLst/>
            </a:prstGeom>
          </p:spPr>
        </p:pic>
        <p:grpSp>
          <p:nvGrpSpPr>
            <p:cNvPr id="16" name="Group 15"/>
            <p:cNvGrpSpPr/>
            <p:nvPr/>
          </p:nvGrpSpPr>
          <p:grpSpPr>
            <a:xfrm>
              <a:off x="42568332" y="29885508"/>
              <a:ext cx="2623806" cy="2650856"/>
              <a:chOff x="42568332" y="29885508"/>
              <a:chExt cx="2623806" cy="2650856"/>
            </a:xfrm>
          </p:grpSpPr>
          <p:pic>
            <p:nvPicPr>
              <p:cNvPr id="85" name="Picture 8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2568332" y="29885508"/>
                <a:ext cx="2623806" cy="2650856"/>
              </a:xfrm>
              <a:prstGeom prst="rect">
                <a:avLst/>
              </a:prstGeom>
            </p:spPr>
          </p:pic>
          <p:sp>
            <p:nvSpPr>
              <p:cNvPr id="3" name="Freeform 2"/>
              <p:cNvSpPr/>
              <p:nvPr/>
            </p:nvSpPr>
            <p:spPr>
              <a:xfrm>
                <a:off x="42924453" y="30095853"/>
                <a:ext cx="1441339" cy="1490537"/>
              </a:xfrm>
              <a:custGeom>
                <a:avLst/>
                <a:gdLst>
                  <a:gd name="connsiteX0" fmla="*/ 38100 w 1504950"/>
                  <a:gd name="connsiteY0" fmla="*/ 19050 h 1562100"/>
                  <a:gd name="connsiteX1" fmla="*/ 0 w 1504950"/>
                  <a:gd name="connsiteY1" fmla="*/ 1562100 h 1562100"/>
                  <a:gd name="connsiteX2" fmla="*/ 1504950 w 1504950"/>
                  <a:gd name="connsiteY2" fmla="*/ 0 h 1562100"/>
                  <a:gd name="connsiteX3" fmla="*/ 38100 w 1504950"/>
                  <a:gd name="connsiteY3" fmla="*/ 19050 h 1562100"/>
                  <a:gd name="connsiteX0" fmla="*/ 14246 w 1481096"/>
                  <a:gd name="connsiteY0" fmla="*/ 19050 h 1506440"/>
                  <a:gd name="connsiteX1" fmla="*/ 0 w 1481096"/>
                  <a:gd name="connsiteY1" fmla="*/ 1506440 h 1506440"/>
                  <a:gd name="connsiteX2" fmla="*/ 1481096 w 1481096"/>
                  <a:gd name="connsiteY2" fmla="*/ 0 h 1506440"/>
                  <a:gd name="connsiteX3" fmla="*/ 14246 w 1481096"/>
                  <a:gd name="connsiteY3" fmla="*/ 19050 h 1506440"/>
                  <a:gd name="connsiteX0" fmla="*/ 14246 w 1441339"/>
                  <a:gd name="connsiteY0" fmla="*/ 3147 h 1490537"/>
                  <a:gd name="connsiteX1" fmla="*/ 0 w 1441339"/>
                  <a:gd name="connsiteY1" fmla="*/ 1490537 h 1490537"/>
                  <a:gd name="connsiteX2" fmla="*/ 1441339 w 1441339"/>
                  <a:gd name="connsiteY2" fmla="*/ 0 h 1490537"/>
                  <a:gd name="connsiteX3" fmla="*/ 14246 w 1441339"/>
                  <a:gd name="connsiteY3" fmla="*/ 3147 h 1490537"/>
                </a:gdLst>
                <a:ahLst/>
                <a:cxnLst>
                  <a:cxn ang="0">
                    <a:pos x="connsiteX0" y="connsiteY0"/>
                  </a:cxn>
                  <a:cxn ang="0">
                    <a:pos x="connsiteX1" y="connsiteY1"/>
                  </a:cxn>
                  <a:cxn ang="0">
                    <a:pos x="connsiteX2" y="connsiteY2"/>
                  </a:cxn>
                  <a:cxn ang="0">
                    <a:pos x="connsiteX3" y="connsiteY3"/>
                  </a:cxn>
                </a:cxnLst>
                <a:rect l="l" t="t" r="r" b="b"/>
                <a:pathLst>
                  <a:path w="1441339" h="1490537">
                    <a:moveTo>
                      <a:pt x="14246" y="3147"/>
                    </a:moveTo>
                    <a:lnTo>
                      <a:pt x="0" y="1490537"/>
                    </a:lnTo>
                    <a:lnTo>
                      <a:pt x="1441339" y="0"/>
                    </a:lnTo>
                    <a:lnTo>
                      <a:pt x="14246" y="3147"/>
                    </a:lnTo>
                    <a:close/>
                  </a:path>
                </a:pathLst>
              </a:custGeom>
              <a:solidFill>
                <a:srgbClr val="FF0000">
                  <a:alpha val="40000"/>
                </a:srgbClr>
              </a:solidFill>
              <a:ln w="28575">
                <a:noFill/>
              </a:ln>
            </p:spPr>
            <p:txBody>
              <a:bodyPr wrap="square" tIns="91440" bIns="91440" rtlCol="0" anchor="ctr">
                <a:spAutoFit/>
              </a:bodyPr>
              <a:lstStyle/>
              <a:p>
                <a:pPr algn="ctr"/>
                <a:endParaRPr lang="en-US" sz="3600" b="1" dirty="0">
                  <a:solidFill>
                    <a:schemeClr val="tx1"/>
                  </a:solidFill>
                  <a:latin typeface="Calibri" pitchFamily="34" charset="0"/>
                </a:endParaRPr>
              </a:p>
            </p:txBody>
          </p:sp>
          <p:cxnSp>
            <p:nvCxnSpPr>
              <p:cNvPr id="7" name="Straight Connector 6"/>
              <p:cNvCxnSpPr/>
              <p:nvPr/>
            </p:nvCxnSpPr>
            <p:spPr>
              <a:xfrm flipV="1">
                <a:off x="42932102" y="30095853"/>
                <a:ext cx="1433690" cy="14663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18" name="Picture 17"/>
          <p:cNvPicPr>
            <a:picLocks noChangeAspect="1"/>
          </p:cNvPicPr>
          <p:nvPr/>
        </p:nvPicPr>
        <p:blipFill>
          <a:blip r:embed="rId22"/>
          <a:stretch>
            <a:fillRect/>
          </a:stretch>
        </p:blipFill>
        <p:spPr>
          <a:xfrm>
            <a:off x="1905000" y="29781500"/>
            <a:ext cx="3429000" cy="2451100"/>
          </a:xfrm>
          <a:prstGeom prst="rect">
            <a:avLst/>
          </a:prstGeom>
        </p:spPr>
      </p:pic>
      <p:pic>
        <p:nvPicPr>
          <p:cNvPr id="95" name="Picture 94"/>
          <p:cNvPicPr/>
          <p:nvPr/>
        </p:nvPicPr>
        <p:blipFill>
          <a:blip r:embed="rId23">
            <a:extLst>
              <a:ext uri="{28A0092B-C50C-407E-A947-70E740481C1C}">
                <a14:useLocalDpi xmlns:a14="http://schemas.microsoft.com/office/drawing/2010/main" val="0"/>
              </a:ext>
            </a:extLst>
          </a:blip>
          <a:srcRect/>
          <a:stretch>
            <a:fillRect/>
          </a:stretch>
        </p:blipFill>
        <p:spPr bwMode="auto">
          <a:xfrm>
            <a:off x="5333999" y="29857700"/>
            <a:ext cx="7057195" cy="2362200"/>
          </a:xfrm>
          <a:prstGeom prst="rect">
            <a:avLst/>
          </a:prstGeom>
          <a:noFill/>
          <a:ln>
            <a:noFill/>
          </a:ln>
        </p:spPr>
      </p:pic>
      <p:pic>
        <p:nvPicPr>
          <p:cNvPr id="19" name="Picture 18"/>
          <p:cNvPicPr>
            <a:picLocks noChangeAspect="1"/>
          </p:cNvPicPr>
          <p:nvPr/>
        </p:nvPicPr>
        <p:blipFill>
          <a:blip r:embed="rId24"/>
          <a:stretch>
            <a:fillRect/>
          </a:stretch>
        </p:blipFill>
        <p:spPr>
          <a:xfrm>
            <a:off x="12420600" y="29781500"/>
            <a:ext cx="3784756" cy="2438400"/>
          </a:xfrm>
          <a:prstGeom prst="rect">
            <a:avLst/>
          </a:prstGeom>
        </p:spPr>
      </p:pic>
      <p:grpSp>
        <p:nvGrpSpPr>
          <p:cNvPr id="30" name="Group 29"/>
          <p:cNvGrpSpPr/>
          <p:nvPr/>
        </p:nvGrpSpPr>
        <p:grpSpPr>
          <a:xfrm>
            <a:off x="23852772" y="32004000"/>
            <a:ext cx="8532228" cy="2743200"/>
            <a:chOff x="23852772" y="32004000"/>
            <a:chExt cx="8532228" cy="2743200"/>
          </a:xfrm>
        </p:grpSpPr>
        <p:pic>
          <p:nvPicPr>
            <p:cNvPr id="97" name="Picture 96" descr="PosWT1.pdf"/>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3852772" y="32004000"/>
              <a:ext cx="3655428" cy="2743200"/>
            </a:xfrm>
            <a:prstGeom prst="rect">
              <a:avLst/>
            </a:prstGeom>
          </p:spPr>
        </p:pic>
        <p:pic>
          <p:nvPicPr>
            <p:cNvPr id="96" name="Picture 95" descr="WTMap.pdf"/>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8729572" y="32004000"/>
              <a:ext cx="3655428" cy="2743200"/>
            </a:xfrm>
            <a:prstGeom prst="rect">
              <a:avLst/>
            </a:prstGeom>
          </p:spPr>
        </p:pic>
        <p:cxnSp>
          <p:nvCxnSpPr>
            <p:cNvPr id="93" name="Straight Connector 92"/>
            <p:cNvCxnSpPr/>
            <p:nvPr/>
          </p:nvCxnSpPr>
          <p:spPr>
            <a:xfrm flipH="1" flipV="1">
              <a:off x="26822400" y="32232600"/>
              <a:ext cx="3657600" cy="1600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a:off x="26822400" y="33985200"/>
              <a:ext cx="3657600" cy="457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 name="TextBox 26"/>
          <p:cNvSpPr txBox="1"/>
          <p:nvPr/>
        </p:nvSpPr>
        <p:spPr>
          <a:xfrm>
            <a:off x="24155400" y="34442400"/>
            <a:ext cx="3200400" cy="461665"/>
          </a:xfrm>
          <a:prstGeom prst="rect">
            <a:avLst/>
          </a:prstGeom>
          <a:noFill/>
        </p:spPr>
        <p:txBody>
          <a:bodyPr wrap="square" rtlCol="0">
            <a:spAutoFit/>
          </a:bodyPr>
          <a:lstStyle/>
          <a:p>
            <a:pPr algn="ctr"/>
            <a:r>
              <a:rPr lang="en-US" sz="2400" b="1" dirty="0" smtClean="0"/>
              <a:t>Tracking performance</a:t>
            </a:r>
            <a:endParaRPr lang="en-US" sz="2400" b="1" dirty="0"/>
          </a:p>
        </p:txBody>
      </p:sp>
      <p:sp>
        <p:nvSpPr>
          <p:cNvPr id="102" name="TextBox 101"/>
          <p:cNvSpPr txBox="1"/>
          <p:nvPr/>
        </p:nvSpPr>
        <p:spPr>
          <a:xfrm>
            <a:off x="28270200" y="34442400"/>
            <a:ext cx="4800600" cy="461665"/>
          </a:xfrm>
          <a:prstGeom prst="rect">
            <a:avLst/>
          </a:prstGeom>
          <a:noFill/>
        </p:spPr>
        <p:txBody>
          <a:bodyPr wrap="square" rtlCol="0">
            <a:spAutoFit/>
          </a:bodyPr>
          <a:lstStyle/>
          <a:p>
            <a:pPr algn="ctr"/>
            <a:r>
              <a:rPr lang="en-US" sz="2400" b="1" dirty="0" smtClean="0"/>
              <a:t>Winding track at proving grounds</a:t>
            </a:r>
            <a:endParaRPr lang="en-US" sz="2400" b="1" dirty="0"/>
          </a:p>
        </p:txBody>
      </p:sp>
      <p:sp>
        <p:nvSpPr>
          <p:cNvPr id="107" name="TextBox 106"/>
          <p:cNvSpPr txBox="1"/>
          <p:nvPr/>
        </p:nvSpPr>
        <p:spPr>
          <a:xfrm>
            <a:off x="27051000" y="29489400"/>
            <a:ext cx="6781800" cy="1692771"/>
          </a:xfrm>
          <a:prstGeom prst="rect">
            <a:avLst/>
          </a:prstGeom>
          <a:noFill/>
        </p:spPr>
        <p:txBody>
          <a:bodyPr wrap="square" rtlCol="0">
            <a:spAutoFit/>
          </a:bodyPr>
          <a:lstStyle/>
          <a:p>
            <a:r>
              <a:rPr lang="en-US" sz="2400" b="1" dirty="0" smtClean="0"/>
              <a:t>Lane keeping assistance with distracted driver</a:t>
            </a:r>
          </a:p>
          <a:p>
            <a:pPr marL="342900" indent="-342900">
              <a:buFont typeface="Wingdings" charset="2"/>
              <a:buChar char="ü"/>
            </a:pPr>
            <a:r>
              <a:rPr lang="en-US" sz="2000" b="1" dirty="0" smtClean="0"/>
              <a:t>Lower violation probability results in earlier intervention by the controller</a:t>
            </a:r>
          </a:p>
          <a:p>
            <a:pPr marL="342900" indent="-342900">
              <a:buFont typeface="Wingdings" charset="2"/>
              <a:buChar char="ü"/>
            </a:pPr>
            <a:r>
              <a:rPr lang="en-US" sz="2000" b="1" dirty="0" smtClean="0"/>
              <a:t>Planned paths using nominal approach are closer to lane boundaries</a:t>
            </a:r>
            <a:endParaRPr lang="en-US" sz="2000" b="1" dirty="0"/>
          </a:p>
        </p:txBody>
      </p:sp>
      <p:sp>
        <p:nvSpPr>
          <p:cNvPr id="109" name="TextBox 108"/>
          <p:cNvSpPr txBox="1"/>
          <p:nvPr/>
        </p:nvSpPr>
        <p:spPr>
          <a:xfrm>
            <a:off x="17602200" y="26365200"/>
            <a:ext cx="4953000" cy="1446550"/>
          </a:xfrm>
          <a:prstGeom prst="rect">
            <a:avLst/>
          </a:prstGeom>
          <a:noFill/>
        </p:spPr>
        <p:txBody>
          <a:bodyPr wrap="square" rtlCol="0">
            <a:spAutoFit/>
          </a:bodyPr>
          <a:lstStyle/>
          <a:p>
            <a:r>
              <a:rPr lang="en-US" sz="2400" b="1" dirty="0" smtClean="0"/>
              <a:t>Scenario in which target vehicle changes lane in front of host vehicle</a:t>
            </a:r>
          </a:p>
          <a:p>
            <a:pPr marL="342900" indent="-342900">
              <a:buFont typeface="Wingdings" charset="2"/>
              <a:buChar char="ü"/>
            </a:pPr>
            <a:r>
              <a:rPr lang="en-US" sz="2000" b="1" dirty="0" smtClean="0"/>
              <a:t>Environment model detects lane change and plans path around target vehicle</a:t>
            </a:r>
            <a:endParaRPr lang="en-US" sz="2000" b="1" dirty="0"/>
          </a:p>
        </p:txBody>
      </p:sp>
      <p:grpSp>
        <p:nvGrpSpPr>
          <p:cNvPr id="12" name="Group 11"/>
          <p:cNvGrpSpPr/>
          <p:nvPr/>
        </p:nvGrpSpPr>
        <p:grpSpPr>
          <a:xfrm>
            <a:off x="17754600" y="29260800"/>
            <a:ext cx="9313608" cy="2386584"/>
            <a:chOff x="17754600" y="29679900"/>
            <a:chExt cx="9313608" cy="2386584"/>
          </a:xfrm>
        </p:grpSpPr>
        <p:pic>
          <p:nvPicPr>
            <p:cNvPr id="10" name="Picture 9" descr="LKASteeringComp.pdf"/>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7754600" y="29679921"/>
              <a:ext cx="4572000" cy="2386542"/>
            </a:xfrm>
            <a:prstGeom prst="rect">
              <a:avLst/>
            </a:prstGeom>
          </p:spPr>
        </p:pic>
        <p:pic>
          <p:nvPicPr>
            <p:cNvPr id="11" name="Picture 10" descr="LKATrajComp.pdf"/>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2174200" y="29679900"/>
              <a:ext cx="4894008" cy="2386584"/>
            </a:xfrm>
            <a:prstGeom prst="rect">
              <a:avLst/>
            </a:prstGeom>
          </p:spPr>
        </p:pic>
      </p:grpSp>
      <p:pic>
        <p:nvPicPr>
          <p:cNvPr id="110" name="Picture 2"/>
          <p:cNvPicPr>
            <a:picLocks noChangeAspect="1" noChangeArrowheads="1"/>
          </p:cNvPicPr>
          <p:nvPr/>
        </p:nvPicPr>
        <p:blipFill>
          <a:blip r:embed="rId29" cstate="print"/>
          <a:srcRect/>
          <a:stretch>
            <a:fillRect/>
          </a:stretch>
        </p:blipFill>
        <p:spPr bwMode="auto">
          <a:xfrm>
            <a:off x="29967518" y="12286658"/>
            <a:ext cx="3520400" cy="23043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28575">
          <a:solidFill>
            <a:schemeClr val="accent2"/>
          </a:solidFill>
        </a:ln>
      </a:spPr>
      <a:bodyPr wrap="square" tIns="91440" bIns="91440" rtlCol="0">
        <a:spAutoFit/>
      </a:bodyPr>
      <a:lstStyle>
        <a:defPPr algn="ctr">
          <a:defRPr sz="3600" b="1" dirty="0">
            <a:solidFill>
              <a:schemeClr val="tx1"/>
            </a:solidFill>
            <a:latin typeface="Calibri" pitchFamily="34"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13114</TotalTime>
  <Words>1062</Words>
  <Application>Microsoft Office PowerPoint</Application>
  <PresentationFormat>Custom</PresentationFormat>
  <Paragraphs>91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맑은 고딕</vt:lpstr>
      <vt:lpstr>宋体</vt:lpstr>
      <vt:lpstr>Arial</vt:lpstr>
      <vt:lpstr>Calibri</vt:lpstr>
      <vt:lpstr>Times New Roman</vt:lpstr>
      <vt:lpstr>Wingdings</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 Name</dc:creator>
  <cp:lastModifiedBy>Francesco</cp:lastModifiedBy>
  <cp:revision>497</cp:revision>
  <dcterms:created xsi:type="dcterms:W3CDTF">2011-07-12T17:42:27Z</dcterms:created>
  <dcterms:modified xsi:type="dcterms:W3CDTF">2014-10-22T18:24:43Z</dcterms:modified>
</cp:coreProperties>
</file>