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19" autoAdjust="0"/>
    <p:restoredTop sz="94737" autoAdjust="0"/>
  </p:normalViewPr>
  <p:slideViewPr>
    <p:cSldViewPr>
      <p:cViewPr varScale="1">
        <p:scale>
          <a:sx n="79" d="100"/>
          <a:sy n="79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4C55D3-80C2-40D0-AD82-A9B3110092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0FDC28-1728-4A7A-B707-C53294850A2B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55D3-80C2-40D0-AD82-A9B3110092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219200"/>
            <a:ext cx="807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2098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1825" y="6477000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4A4C55D3-80C2-40D0-AD82-A9B31100925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45" name="Picture 21" descr="9in-color-bl-nrc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52400"/>
            <a:ext cx="2514600" cy="10128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R&amp;D Needs in Certifiable CPSs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Sushil</a:t>
            </a:r>
            <a:r>
              <a:rPr lang="en-US" sz="2800" dirty="0" smtClean="0"/>
              <a:t> Birla</a:t>
            </a:r>
          </a:p>
          <a:p>
            <a:r>
              <a:rPr lang="en-US" sz="2800" dirty="0" smtClean="0"/>
              <a:t>Senior Technical Advisor</a:t>
            </a:r>
          </a:p>
          <a:p>
            <a:r>
              <a:rPr lang="en-US" sz="2800" dirty="0" smtClean="0"/>
              <a:t>U.S. Nuclear Regulatory Commission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381000"/>
            <a:ext cx="5410200" cy="685800"/>
          </a:xfrm>
        </p:spPr>
        <p:txBody>
          <a:bodyPr/>
          <a:lstStyle/>
          <a:p>
            <a:r>
              <a:rPr lang="en-US" dirty="0" smtClean="0"/>
              <a:t>Some research needs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9380D-0ABD-4B8A-B57E-D49FF98FB917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916574" y="1476375"/>
            <a:ext cx="5310851" cy="4924425"/>
            <a:chOff x="937549" y="2109787"/>
            <a:chExt cx="5310851" cy="4924425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990600" y="2109787"/>
              <a:ext cx="4953000" cy="182880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038225" y="2514600"/>
              <a:ext cx="1476375" cy="91440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/>
                <a:t>Environment</a:t>
              </a:r>
            </a:p>
            <a:p>
              <a:pPr algn="l">
                <a:buFontTx/>
                <a:buChar char="•"/>
              </a:pPr>
              <a:r>
                <a:rPr lang="en-US" sz="1000" dirty="0"/>
                <a:t>Assumptions</a:t>
              </a:r>
            </a:p>
            <a:p>
              <a:pPr algn="l">
                <a:buFontTx/>
                <a:buChar char="•"/>
              </a:pPr>
              <a:r>
                <a:rPr lang="en-US" sz="1000" dirty="0"/>
                <a:t>Input validity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594488" y="2514600"/>
              <a:ext cx="1063112" cy="72327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100" dirty="0"/>
                <a:t>Requirements</a:t>
              </a:r>
            </a:p>
            <a:p>
              <a:pPr algn="l">
                <a:buFontTx/>
                <a:buChar char="•"/>
              </a:pPr>
              <a:r>
                <a:rPr lang="en-US" sz="1000" dirty="0"/>
                <a:t>Correct?</a:t>
              </a:r>
            </a:p>
            <a:p>
              <a:pPr algn="l">
                <a:buFontTx/>
                <a:buChar char="•"/>
              </a:pPr>
              <a:r>
                <a:rPr lang="en-US" sz="1000" dirty="0"/>
                <a:t>Complete?</a:t>
              </a:r>
            </a:p>
            <a:p>
              <a:pPr algn="l">
                <a:buFontTx/>
                <a:buChar char="•"/>
              </a:pPr>
              <a:r>
                <a:rPr lang="en-US" sz="1000" dirty="0"/>
                <a:t>Consistent?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713329" y="2514600"/>
              <a:ext cx="934871" cy="46166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Incomplete</a:t>
              </a:r>
            </a:p>
            <a:p>
              <a:r>
                <a:rPr lang="en-US" sz="1200" dirty="0"/>
                <a:t>coverage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749550" y="2514600"/>
              <a:ext cx="1003800" cy="276999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Interference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209800" y="5133201"/>
              <a:ext cx="755336" cy="276999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Analysis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676400" y="5514201"/>
              <a:ext cx="1249060" cy="276999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Model checking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752600" y="5893713"/>
              <a:ext cx="1197764" cy="430887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/>
                <a:t>Testing</a:t>
              </a:r>
            </a:p>
            <a:p>
              <a:pPr algn="l"/>
              <a:r>
                <a:rPr lang="en-US" sz="1000" dirty="0"/>
                <a:t>- Coverage based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595563" y="6463912"/>
              <a:ext cx="338554" cy="276999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/>
                <a:t>…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886200" y="4233217"/>
              <a:ext cx="1072730" cy="461665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/>
                <a:t>Proof of non-</a:t>
              </a:r>
            </a:p>
            <a:p>
              <a:pPr algn="l"/>
              <a:r>
                <a:rPr lang="en-US" sz="1200" dirty="0"/>
                <a:t>interference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016092" y="2196405"/>
              <a:ext cx="3089308" cy="30777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/>
                <a:t>Some major sources of uncertainties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72000" y="5218112"/>
              <a:ext cx="1427162" cy="914400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/>
                <a:t>Safety </a:t>
              </a:r>
            </a:p>
            <a:p>
              <a:pPr algn="l"/>
              <a:r>
                <a:rPr lang="en-US" sz="1200" dirty="0"/>
                <a:t>Demonstration</a:t>
              </a:r>
            </a:p>
            <a:p>
              <a:pPr algn="l"/>
              <a:r>
                <a:rPr lang="en-US" sz="1000" dirty="0"/>
                <a:t>(e.g. assurance case)</a:t>
              </a:r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3962400" y="5492750"/>
              <a:ext cx="365125" cy="365125"/>
            </a:xfrm>
            <a:prstGeom prst="ellips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>
                  <a:sym typeface="Symbol" pitchFamily="18" charset="2"/>
                </a:rPr>
                <a:t></a:t>
              </a:r>
            </a:p>
          </p:txBody>
        </p:sp>
        <p:cxnSp>
          <p:nvCxnSpPr>
            <p:cNvPr id="20" name="AutoShape 16"/>
            <p:cNvCxnSpPr>
              <a:cxnSpLocks noChangeShapeType="1"/>
              <a:stCxn id="19" idx="6"/>
              <a:endCxn id="18" idx="1"/>
            </p:cNvCxnSpPr>
            <p:nvPr/>
          </p:nvCxnSpPr>
          <p:spPr bwMode="auto">
            <a:xfrm flipV="1">
              <a:off x="4327525" y="5675312"/>
              <a:ext cx="244475" cy="1"/>
            </a:xfrm>
            <a:prstGeom prst="straightConnector1">
              <a:avLst/>
            </a:prstGeom>
            <a:noFill/>
            <a:ln w="50800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1" name="AutoShape 17"/>
            <p:cNvCxnSpPr>
              <a:cxnSpLocks noChangeShapeType="1"/>
              <a:stCxn id="12" idx="3"/>
              <a:endCxn id="19" idx="2"/>
            </p:cNvCxnSpPr>
            <p:nvPr/>
          </p:nvCxnSpPr>
          <p:spPr bwMode="auto">
            <a:xfrm>
              <a:off x="2965136" y="5271701"/>
              <a:ext cx="997264" cy="4036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22" name="AutoShape 18"/>
            <p:cNvCxnSpPr>
              <a:cxnSpLocks noChangeShapeType="1"/>
              <a:stCxn id="13" idx="3"/>
              <a:endCxn id="19" idx="2"/>
            </p:cNvCxnSpPr>
            <p:nvPr/>
          </p:nvCxnSpPr>
          <p:spPr bwMode="auto">
            <a:xfrm>
              <a:off x="2925460" y="5652701"/>
              <a:ext cx="1036940" cy="226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23" name="AutoShape 19"/>
            <p:cNvCxnSpPr>
              <a:cxnSpLocks noChangeShapeType="1"/>
              <a:stCxn id="14" idx="3"/>
              <a:endCxn id="19" idx="2"/>
            </p:cNvCxnSpPr>
            <p:nvPr/>
          </p:nvCxnSpPr>
          <p:spPr bwMode="auto">
            <a:xfrm flipV="1">
              <a:off x="2950364" y="5675313"/>
              <a:ext cx="1012036" cy="4338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24" name="AutoShape 20"/>
            <p:cNvCxnSpPr>
              <a:cxnSpLocks noChangeShapeType="1"/>
              <a:stCxn id="15" idx="3"/>
              <a:endCxn id="19" idx="2"/>
            </p:cNvCxnSpPr>
            <p:nvPr/>
          </p:nvCxnSpPr>
          <p:spPr bwMode="auto">
            <a:xfrm flipV="1">
              <a:off x="2934117" y="5675313"/>
              <a:ext cx="1028283" cy="92709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295400" y="4291012"/>
              <a:ext cx="2335212" cy="2743200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prstDash val="lgDashDotDot"/>
              <a:miter lim="800000"/>
              <a:headEnd/>
              <a:tailEnd/>
            </a:ln>
            <a:effectLst/>
          </p:spPr>
          <p:txBody>
            <a:bodyPr wrap="none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400" dirty="0"/>
                <a:t>Coverage evidence</a:t>
              </a:r>
            </a:p>
            <a:p>
              <a:pPr algn="l"/>
              <a:r>
                <a:rPr lang="en-US" sz="1400" dirty="0"/>
                <a:t>(Diverse complementary):</a:t>
              </a:r>
            </a:p>
          </p:txBody>
        </p:sp>
        <p:cxnSp>
          <p:nvCxnSpPr>
            <p:cNvPr id="26" name="AutoShape 22"/>
            <p:cNvCxnSpPr>
              <a:cxnSpLocks noChangeShapeType="1"/>
              <a:stCxn id="10" idx="2"/>
              <a:endCxn id="25" idx="0"/>
            </p:cNvCxnSpPr>
            <p:nvPr/>
          </p:nvCxnSpPr>
          <p:spPr bwMode="auto">
            <a:xfrm rot="5400000">
              <a:off x="2664513" y="2774759"/>
              <a:ext cx="1314747" cy="171775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27" name="AutoShape 23"/>
            <p:cNvCxnSpPr>
              <a:cxnSpLocks noChangeShapeType="1"/>
              <a:stCxn id="11" idx="2"/>
              <a:endCxn id="16" idx="0"/>
            </p:cNvCxnSpPr>
            <p:nvPr/>
          </p:nvCxnSpPr>
          <p:spPr bwMode="auto">
            <a:xfrm rot="5400000">
              <a:off x="4116199" y="3097966"/>
              <a:ext cx="1441618" cy="82888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28" name="AutoShape 24"/>
            <p:cNvCxnSpPr>
              <a:cxnSpLocks noChangeShapeType="1"/>
              <a:stCxn id="16" idx="2"/>
              <a:endCxn id="19" idx="0"/>
            </p:cNvCxnSpPr>
            <p:nvPr/>
          </p:nvCxnSpPr>
          <p:spPr bwMode="auto">
            <a:xfrm rot="5400000">
              <a:off x="3884830" y="4955015"/>
              <a:ext cx="797868" cy="27760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29" name="AutoShape 25"/>
            <p:cNvCxnSpPr>
              <a:cxnSpLocks noChangeShapeType="1"/>
              <a:endCxn id="19" idx="5"/>
            </p:cNvCxnSpPr>
            <p:nvPr/>
          </p:nvCxnSpPr>
          <p:spPr bwMode="auto">
            <a:xfrm rot="5400000" flipH="1">
              <a:off x="4112419" y="5965031"/>
              <a:ext cx="773112" cy="450850"/>
            </a:xfrm>
            <a:prstGeom prst="curvedConnector3">
              <a:avLst>
                <a:gd name="adj1" fmla="val 46407"/>
              </a:avLst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0" name="AutoShape 26"/>
            <p:cNvCxnSpPr>
              <a:cxnSpLocks noChangeShapeType="1"/>
              <a:endCxn id="19" idx="4"/>
            </p:cNvCxnSpPr>
            <p:nvPr/>
          </p:nvCxnSpPr>
          <p:spPr bwMode="auto">
            <a:xfrm rot="5400000" flipH="1">
              <a:off x="3884613" y="6118225"/>
              <a:ext cx="719137" cy="198437"/>
            </a:xfrm>
            <a:prstGeom prst="curvedConnector3">
              <a:avLst>
                <a:gd name="adj1" fmla="val 49889"/>
              </a:avLst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1" name="Text Box 27"/>
            <p:cNvSpPr txBox="1">
              <a:spLocks noChangeArrowheads="1"/>
            </p:cNvSpPr>
            <p:nvPr/>
          </p:nvSpPr>
          <p:spPr bwMode="auto">
            <a:xfrm>
              <a:off x="3702510" y="6537325"/>
              <a:ext cx="2545890" cy="276999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prstDash val="lgDashDot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/>
                <a:t>Evidence about other uncertainties</a:t>
              </a:r>
            </a:p>
          </p:txBody>
        </p:sp>
        <p:cxnSp>
          <p:nvCxnSpPr>
            <p:cNvPr id="32" name="Shape 30"/>
            <p:cNvCxnSpPr>
              <a:stCxn id="8" idx="2"/>
            </p:cNvCxnSpPr>
            <p:nvPr/>
          </p:nvCxnSpPr>
          <p:spPr>
            <a:xfrm rot="5400000">
              <a:off x="1040607" y="3378994"/>
              <a:ext cx="685801" cy="785813"/>
            </a:xfrm>
            <a:prstGeom prst="curved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9" idx="2"/>
            </p:cNvCxnSpPr>
            <p:nvPr/>
          </p:nvCxnSpPr>
          <p:spPr>
            <a:xfrm rot="5400000">
              <a:off x="1619859" y="2684816"/>
              <a:ext cx="953127" cy="20592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reeform 33"/>
            <p:cNvSpPr/>
            <p:nvPr/>
          </p:nvSpPr>
          <p:spPr>
            <a:xfrm>
              <a:off x="937549" y="4040336"/>
              <a:ext cx="241487" cy="233633"/>
            </a:xfrm>
            <a:custGeom>
              <a:avLst/>
              <a:gdLst>
                <a:gd name="connsiteX0" fmla="*/ 46299 w 241487"/>
                <a:gd name="connsiteY0" fmla="*/ 33953 h 233633"/>
                <a:gd name="connsiteX1" fmla="*/ 46299 w 241487"/>
                <a:gd name="connsiteY1" fmla="*/ 33953 h 233633"/>
                <a:gd name="connsiteX2" fmla="*/ 127322 w 241487"/>
                <a:gd name="connsiteY2" fmla="*/ 103401 h 233633"/>
                <a:gd name="connsiteX3" fmla="*/ 162046 w 241487"/>
                <a:gd name="connsiteY3" fmla="*/ 114975 h 233633"/>
                <a:gd name="connsiteX4" fmla="*/ 219919 w 241487"/>
                <a:gd name="connsiteY4" fmla="*/ 149699 h 233633"/>
                <a:gd name="connsiteX5" fmla="*/ 185195 w 241487"/>
                <a:gd name="connsiteY5" fmla="*/ 230722 h 233633"/>
                <a:gd name="connsiteX6" fmla="*/ 115747 w 241487"/>
                <a:gd name="connsiteY6" fmla="*/ 219148 h 233633"/>
                <a:gd name="connsiteX7" fmla="*/ 57874 w 241487"/>
                <a:gd name="connsiteY7" fmla="*/ 184423 h 233633"/>
                <a:gd name="connsiteX8" fmla="*/ 34724 w 241487"/>
                <a:gd name="connsiteY8" fmla="*/ 161274 h 233633"/>
                <a:gd name="connsiteX9" fmla="*/ 0 w 241487"/>
                <a:gd name="connsiteY9" fmla="*/ 91826 h 233633"/>
                <a:gd name="connsiteX10" fmla="*/ 46299 w 241487"/>
                <a:gd name="connsiteY10" fmla="*/ 33953 h 23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1487" h="233633">
                  <a:moveTo>
                    <a:pt x="46299" y="33953"/>
                  </a:moveTo>
                  <a:lnTo>
                    <a:pt x="46299" y="33953"/>
                  </a:lnTo>
                  <a:cubicBezTo>
                    <a:pt x="73307" y="57102"/>
                    <a:pt x="98181" y="83002"/>
                    <a:pt x="127322" y="103401"/>
                  </a:cubicBezTo>
                  <a:cubicBezTo>
                    <a:pt x="137317" y="110398"/>
                    <a:pt x="151584" y="108698"/>
                    <a:pt x="162046" y="114975"/>
                  </a:cubicBezTo>
                  <a:cubicBezTo>
                    <a:pt x="241487" y="162640"/>
                    <a:pt x="121552" y="116912"/>
                    <a:pt x="219919" y="149699"/>
                  </a:cubicBezTo>
                  <a:cubicBezTo>
                    <a:pt x="218196" y="158316"/>
                    <a:pt x="215605" y="226921"/>
                    <a:pt x="185195" y="230722"/>
                  </a:cubicBezTo>
                  <a:cubicBezTo>
                    <a:pt x="161908" y="233633"/>
                    <a:pt x="138896" y="223006"/>
                    <a:pt x="115747" y="219148"/>
                  </a:cubicBezTo>
                  <a:cubicBezTo>
                    <a:pt x="57097" y="160496"/>
                    <a:pt x="132996" y="229496"/>
                    <a:pt x="57874" y="184423"/>
                  </a:cubicBezTo>
                  <a:cubicBezTo>
                    <a:pt x="48516" y="178808"/>
                    <a:pt x="41541" y="169795"/>
                    <a:pt x="34724" y="161274"/>
                  </a:cubicBezTo>
                  <a:cubicBezTo>
                    <a:pt x="9082" y="129222"/>
                    <a:pt x="12225" y="128500"/>
                    <a:pt x="0" y="91826"/>
                  </a:cubicBezTo>
                  <a:cubicBezTo>
                    <a:pt x="13118" y="0"/>
                    <a:pt x="38583" y="43598"/>
                    <a:pt x="46299" y="33953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5" name="Shape 49"/>
            <p:cNvCxnSpPr>
              <a:stCxn id="34" idx="7"/>
              <a:endCxn id="31" idx="2"/>
            </p:cNvCxnSpPr>
            <p:nvPr/>
          </p:nvCxnSpPr>
          <p:spPr>
            <a:xfrm>
              <a:off x="995423" y="4224759"/>
              <a:ext cx="3980032" cy="2589565"/>
            </a:xfrm>
            <a:prstGeom prst="bentConnector4">
              <a:avLst>
                <a:gd name="adj1" fmla="val -579"/>
                <a:gd name="adj2" fmla="val 11598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381000"/>
            <a:ext cx="5410200" cy="685800"/>
          </a:xfrm>
        </p:spPr>
        <p:txBody>
          <a:bodyPr/>
          <a:lstStyle/>
          <a:p>
            <a:r>
              <a:rPr lang="en-US" dirty="0" smtClean="0"/>
              <a:t>Some research needs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9380D-0ABD-4B8A-B57E-D49FF98FB91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1969625" y="1476375"/>
            <a:ext cx="4953000" cy="1828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017250" y="1881188"/>
            <a:ext cx="1476375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Environment</a:t>
            </a:r>
          </a:p>
          <a:p>
            <a:pPr algn="l">
              <a:buFontTx/>
              <a:buChar char="•"/>
            </a:pPr>
            <a:r>
              <a:rPr lang="en-US" sz="1000" dirty="0"/>
              <a:t>Assumptions</a:t>
            </a:r>
          </a:p>
          <a:p>
            <a:pPr algn="l">
              <a:buFontTx/>
              <a:buChar char="•"/>
            </a:pPr>
            <a:r>
              <a:rPr lang="en-US" sz="1000" dirty="0"/>
              <a:t>Input validity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573513" y="1881188"/>
            <a:ext cx="1063112" cy="7232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/>
              <a:t>Requirements</a:t>
            </a:r>
          </a:p>
          <a:p>
            <a:pPr algn="l">
              <a:buFontTx/>
              <a:buChar char="•"/>
            </a:pPr>
            <a:r>
              <a:rPr lang="en-US" sz="1000" dirty="0"/>
              <a:t>Correct?</a:t>
            </a:r>
          </a:p>
          <a:p>
            <a:pPr algn="l">
              <a:buFontTx/>
              <a:buChar char="•"/>
            </a:pPr>
            <a:r>
              <a:rPr lang="en-US" sz="1000" dirty="0"/>
              <a:t>Complete?</a:t>
            </a:r>
          </a:p>
          <a:p>
            <a:pPr algn="l">
              <a:buFontTx/>
              <a:buChar char="•"/>
            </a:pPr>
            <a:r>
              <a:rPr lang="en-US" sz="1000" dirty="0"/>
              <a:t>Consistent?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692354" y="1881188"/>
            <a:ext cx="934871" cy="46166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Incomplete</a:t>
            </a:r>
          </a:p>
          <a:p>
            <a:r>
              <a:rPr lang="en-US" sz="1200" dirty="0"/>
              <a:t>coverage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728575" y="1881188"/>
            <a:ext cx="1003800" cy="27699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Interference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188825" y="4499789"/>
            <a:ext cx="755336" cy="276999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Analysis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655425" y="4880789"/>
            <a:ext cx="1249060" cy="276999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Model checking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731625" y="5260301"/>
            <a:ext cx="1197764" cy="430887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Testing</a:t>
            </a:r>
          </a:p>
          <a:p>
            <a:pPr algn="l"/>
            <a:r>
              <a:rPr lang="en-US" sz="1000" dirty="0"/>
              <a:t>- Coverage based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574588" y="5830500"/>
            <a:ext cx="338554" cy="276999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…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865225" y="3599805"/>
            <a:ext cx="1072730" cy="46166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Proof of non-</a:t>
            </a:r>
          </a:p>
          <a:p>
            <a:pPr algn="l"/>
            <a:r>
              <a:rPr lang="en-US" sz="1200" dirty="0"/>
              <a:t>interference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2995117" y="1562993"/>
            <a:ext cx="3089308" cy="30777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Some major sources of uncertainties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551025" y="4584700"/>
            <a:ext cx="1427162" cy="9144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Safety </a:t>
            </a:r>
          </a:p>
          <a:p>
            <a:pPr algn="l"/>
            <a:r>
              <a:rPr lang="en-US" sz="1200" dirty="0"/>
              <a:t>Demonstration</a:t>
            </a:r>
          </a:p>
          <a:p>
            <a:pPr algn="l"/>
            <a:r>
              <a:rPr lang="en-US" sz="1000" dirty="0"/>
              <a:t>(e.g. assurance case)</a:t>
            </a:r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4941425" y="4859338"/>
            <a:ext cx="365125" cy="365125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sym typeface="Symbol" pitchFamily="18" charset="2"/>
              </a:rPr>
              <a:t></a:t>
            </a:r>
          </a:p>
        </p:txBody>
      </p:sp>
      <p:cxnSp>
        <p:nvCxnSpPr>
          <p:cNvPr id="49" name="AutoShape 17"/>
          <p:cNvCxnSpPr>
            <a:cxnSpLocks noChangeShapeType="1"/>
            <a:stCxn id="41" idx="3"/>
            <a:endCxn id="48" idx="2"/>
          </p:cNvCxnSpPr>
          <p:nvPr/>
        </p:nvCxnSpPr>
        <p:spPr bwMode="auto">
          <a:xfrm>
            <a:off x="3944161" y="4638289"/>
            <a:ext cx="997264" cy="4036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0" name="AutoShape 18"/>
          <p:cNvCxnSpPr>
            <a:cxnSpLocks noChangeShapeType="1"/>
            <a:stCxn id="42" idx="3"/>
            <a:endCxn id="48" idx="2"/>
          </p:cNvCxnSpPr>
          <p:nvPr/>
        </p:nvCxnSpPr>
        <p:spPr bwMode="auto">
          <a:xfrm>
            <a:off x="3904485" y="5019289"/>
            <a:ext cx="1036940" cy="226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" name="AutoShape 19"/>
          <p:cNvCxnSpPr>
            <a:cxnSpLocks noChangeShapeType="1"/>
            <a:stCxn id="43" idx="3"/>
            <a:endCxn id="48" idx="2"/>
          </p:cNvCxnSpPr>
          <p:nvPr/>
        </p:nvCxnSpPr>
        <p:spPr bwMode="auto">
          <a:xfrm flipV="1">
            <a:off x="3929389" y="5041901"/>
            <a:ext cx="1012036" cy="43384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274425" y="3657600"/>
            <a:ext cx="2335212" cy="2743200"/>
          </a:xfrm>
          <a:prstGeom prst="rect">
            <a:avLst/>
          </a:prstGeom>
          <a:noFill/>
          <a:ln w="9525">
            <a:solidFill>
              <a:srgbClr val="008000"/>
            </a:solidFill>
            <a:prstDash val="lgDashDotDot"/>
            <a:miter lim="800000"/>
            <a:headEnd/>
            <a:tailEnd/>
          </a:ln>
          <a:effectLst/>
        </p:spPr>
        <p:txBody>
          <a:bodyPr wrap="none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/>
              <a:t>Coverage evidence</a:t>
            </a:r>
          </a:p>
          <a:p>
            <a:pPr algn="l"/>
            <a:r>
              <a:rPr lang="en-US" sz="1400" dirty="0"/>
              <a:t>(Diverse complementary):</a:t>
            </a:r>
          </a:p>
        </p:txBody>
      </p:sp>
      <p:cxnSp>
        <p:nvCxnSpPr>
          <p:cNvPr id="53" name="AutoShape 22"/>
          <p:cNvCxnSpPr>
            <a:cxnSpLocks noChangeShapeType="1"/>
            <a:stCxn id="39" idx="2"/>
            <a:endCxn id="52" idx="0"/>
          </p:cNvCxnSpPr>
          <p:nvPr/>
        </p:nvCxnSpPr>
        <p:spPr bwMode="auto">
          <a:xfrm rot="5400000">
            <a:off x="3643538" y="2141347"/>
            <a:ext cx="1314747" cy="171775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4" name="AutoShape 23"/>
          <p:cNvCxnSpPr>
            <a:cxnSpLocks noChangeShapeType="1"/>
            <a:stCxn id="40" idx="2"/>
            <a:endCxn id="45" idx="0"/>
          </p:cNvCxnSpPr>
          <p:nvPr/>
        </p:nvCxnSpPr>
        <p:spPr bwMode="auto">
          <a:xfrm rot="5400000">
            <a:off x="5095224" y="2464554"/>
            <a:ext cx="1441618" cy="82888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5" name="AutoShape 25"/>
          <p:cNvCxnSpPr>
            <a:cxnSpLocks noChangeShapeType="1"/>
            <a:endCxn id="48" idx="5"/>
          </p:cNvCxnSpPr>
          <p:nvPr/>
        </p:nvCxnSpPr>
        <p:spPr bwMode="auto">
          <a:xfrm rot="5400000" flipH="1">
            <a:off x="5091444" y="5331619"/>
            <a:ext cx="773112" cy="450850"/>
          </a:xfrm>
          <a:prstGeom prst="curvedConnector3">
            <a:avLst>
              <a:gd name="adj1" fmla="val 46407"/>
            </a:avLst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6" name="AutoShape 26"/>
          <p:cNvCxnSpPr>
            <a:cxnSpLocks noChangeShapeType="1"/>
            <a:endCxn id="48" idx="4"/>
          </p:cNvCxnSpPr>
          <p:nvPr/>
        </p:nvCxnSpPr>
        <p:spPr bwMode="auto">
          <a:xfrm rot="5400000" flipH="1">
            <a:off x="4863638" y="5484813"/>
            <a:ext cx="719137" cy="198437"/>
          </a:xfrm>
          <a:prstGeom prst="curvedConnector3">
            <a:avLst>
              <a:gd name="adj1" fmla="val 49889"/>
            </a:avLst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sp>
        <p:nvSpPr>
          <p:cNvPr id="57" name="Text Box 27"/>
          <p:cNvSpPr txBox="1">
            <a:spLocks noChangeArrowheads="1"/>
          </p:cNvSpPr>
          <p:nvPr/>
        </p:nvSpPr>
        <p:spPr bwMode="auto">
          <a:xfrm>
            <a:off x="4681535" y="5903913"/>
            <a:ext cx="2545890" cy="276999"/>
          </a:xfrm>
          <a:prstGeom prst="rect">
            <a:avLst/>
          </a:prstGeom>
          <a:noFill/>
          <a:ln w="9525">
            <a:solidFill>
              <a:srgbClr val="008000"/>
            </a:solidFill>
            <a:prstDash val="lgDashDotDot"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Evidence about other uncertainties</a:t>
            </a:r>
          </a:p>
        </p:txBody>
      </p:sp>
      <p:cxnSp>
        <p:nvCxnSpPr>
          <p:cNvPr id="58" name="AutoShape 16"/>
          <p:cNvCxnSpPr>
            <a:cxnSpLocks noChangeShapeType="1"/>
          </p:cNvCxnSpPr>
          <p:nvPr/>
        </p:nvCxnSpPr>
        <p:spPr bwMode="auto">
          <a:xfrm flipV="1">
            <a:off x="5306550" y="5041900"/>
            <a:ext cx="244475" cy="1"/>
          </a:xfrm>
          <a:prstGeom prst="straightConnector1">
            <a:avLst/>
          </a:prstGeom>
          <a:noFill/>
          <a:ln w="508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6" grpId="0" animBg="1"/>
      <p:bldP spid="39" grpId="0" animBg="1"/>
      <p:bldP spid="46" grpId="0" animBg="1"/>
      <p:bldP spid="47" grpId="0" animBg="1"/>
      <p:bldP spid="52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ppt4C.tmp</Template>
  <TotalTime>85</TotalTime>
  <Words>123</Words>
  <Application>Microsoft Office PowerPoint</Application>
  <PresentationFormat>On-screen Show (4:3)</PresentationFormat>
  <Paragraphs>58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 Presentation</vt:lpstr>
      <vt:lpstr>R&amp;D Needs in Certifiable CPSs</vt:lpstr>
      <vt:lpstr>Some research needs</vt:lpstr>
      <vt:lpstr>Some research needs</vt:lpstr>
    </vt:vector>
  </TitlesOfParts>
  <Company>USNRC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R&amp;D Needs in Certifiable CPSs</dc:title>
  <dc:creator>Sushil Birla</dc:creator>
  <cp:lastModifiedBy>Sushil Birla</cp:lastModifiedBy>
  <cp:revision>6</cp:revision>
  <dcterms:created xsi:type="dcterms:W3CDTF">2010-08-09T12:36:54Z</dcterms:created>
  <dcterms:modified xsi:type="dcterms:W3CDTF">2010-08-10T14:06:58Z</dcterms:modified>
</cp:coreProperties>
</file>