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32918400" cy="43891200"/>
  <p:notesSz cx="6858000" cy="9144000"/>
  <p:defaultTextStyle>
    <a:lvl1pPr defTabSz="4387215">
      <a:defRPr sz="8700">
        <a:latin typeface="Calibri"/>
        <a:ea typeface="Calibri"/>
        <a:cs typeface="Calibri"/>
        <a:sym typeface="Calibri"/>
      </a:defRPr>
    </a:lvl1pPr>
    <a:lvl2pPr indent="640079" defTabSz="4387215">
      <a:defRPr sz="8700">
        <a:latin typeface="Calibri"/>
        <a:ea typeface="Calibri"/>
        <a:cs typeface="Calibri"/>
        <a:sym typeface="Calibri"/>
      </a:defRPr>
    </a:lvl2pPr>
    <a:lvl3pPr indent="1280160" defTabSz="4387215">
      <a:defRPr sz="8700">
        <a:latin typeface="Calibri"/>
        <a:ea typeface="Calibri"/>
        <a:cs typeface="Calibri"/>
        <a:sym typeface="Calibri"/>
      </a:defRPr>
    </a:lvl3pPr>
    <a:lvl4pPr indent="1920239" defTabSz="4387215">
      <a:defRPr sz="8700">
        <a:latin typeface="Calibri"/>
        <a:ea typeface="Calibri"/>
        <a:cs typeface="Calibri"/>
        <a:sym typeface="Calibri"/>
      </a:defRPr>
    </a:lvl4pPr>
    <a:lvl5pPr indent="2560319" defTabSz="4387215">
      <a:defRPr sz="8700">
        <a:latin typeface="Calibri"/>
        <a:ea typeface="Calibri"/>
        <a:cs typeface="Calibri"/>
        <a:sym typeface="Calibri"/>
      </a:defRPr>
    </a:lvl5pPr>
    <a:lvl6pPr indent="3200400" defTabSz="4387215">
      <a:defRPr sz="8700">
        <a:latin typeface="Calibri"/>
        <a:ea typeface="Calibri"/>
        <a:cs typeface="Calibri"/>
        <a:sym typeface="Calibri"/>
      </a:defRPr>
    </a:lvl6pPr>
    <a:lvl7pPr indent="3840479" defTabSz="4387215">
      <a:defRPr sz="8700">
        <a:latin typeface="Calibri"/>
        <a:ea typeface="Calibri"/>
        <a:cs typeface="Calibri"/>
        <a:sym typeface="Calibri"/>
      </a:defRPr>
    </a:lvl7pPr>
    <a:lvl8pPr indent="4480559" defTabSz="4387215">
      <a:defRPr sz="8700">
        <a:latin typeface="Calibri"/>
        <a:ea typeface="Calibri"/>
        <a:cs typeface="Calibri"/>
        <a:sym typeface="Calibri"/>
      </a:defRPr>
    </a:lvl8pPr>
    <a:lvl9pPr indent="5120640" defTabSz="4387215">
      <a:defRPr sz="8700"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DFF"/>
          </a:solidFill>
        </a:fill>
      </a:tcStyle>
    </a:wholeTbl>
    <a:band2H>
      <a:tcTxStyle b="def" i="def"/>
      <a:tcStyle>
        <a:tcBdr/>
        <a:fill>
          <a:solidFill>
            <a:srgbClr val="E6E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99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99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99F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2ECCC"/>
          </a:solidFill>
        </a:fill>
      </a:tcStyle>
    </a:wholeTbl>
    <a:band2H>
      <a:tcTxStyle b="def" i="def"/>
      <a:tcStyle>
        <a:tcBdr/>
        <a:fill>
          <a:solidFill>
            <a:srgbClr val="EAF6E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CC3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CC3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CC3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ECCA"/>
          </a:solidFill>
        </a:fill>
      </a:tcStyle>
    </a:wholeTbl>
    <a:band2H>
      <a:tcTxStyle b="def" i="def"/>
      <a:tcStyle>
        <a:tcBdr/>
        <a:fill>
          <a:solidFill>
            <a:srgbClr val="FFF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CC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CC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CC0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9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9F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" name="Shape 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5400">
                <a:solidFill>
                  <a:srgbClr val="FFFFFF"/>
                </a:solidFill>
              </a:rPr>
              <a:t>Body Level One</a:t>
            </a:r>
            <a:endParaRPr sz="15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5400">
                <a:solidFill>
                  <a:srgbClr val="FFFFFF"/>
                </a:solidFill>
              </a:rPr>
              <a:t>Body Level Two</a:t>
            </a:r>
            <a:endParaRPr sz="15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5400">
                <a:solidFill>
                  <a:srgbClr val="FFFFFF"/>
                </a:solidFill>
              </a:rPr>
              <a:t>Body Level Three</a:t>
            </a:r>
            <a:endParaRPr sz="15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5400">
                <a:solidFill>
                  <a:srgbClr val="FFFFFF"/>
                </a:solidFill>
              </a:rPr>
              <a:t>Body Level Four</a:t>
            </a:r>
            <a:endParaRPr sz="15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5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5400">
                <a:solidFill>
                  <a:srgbClr val="FFFFFF"/>
                </a:solidFill>
              </a:rPr>
              <a:t>Body Level One</a:t>
            </a:r>
            <a:endParaRPr sz="15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5400">
                <a:solidFill>
                  <a:srgbClr val="FFFFFF"/>
                </a:solidFill>
              </a:rPr>
              <a:t>Body Level Two</a:t>
            </a:r>
            <a:endParaRPr sz="15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5400">
                <a:solidFill>
                  <a:srgbClr val="FFFFFF"/>
                </a:solidFill>
              </a:rPr>
              <a:t>Body Level Three</a:t>
            </a:r>
            <a:endParaRPr sz="15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5400">
                <a:solidFill>
                  <a:srgbClr val="FFFFFF"/>
                </a:solidFill>
              </a:rPr>
              <a:t>Body Level Four</a:t>
            </a:r>
            <a:endParaRPr sz="15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5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2400300" y="890475"/>
            <a:ext cx="28117800" cy="257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4007" tIns="64007" rIns="64007" bIns="64007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5400">
                <a:solidFill>
                  <a:srgbClr val="FFFFFF"/>
                </a:solidFill>
              </a:rPr>
              <a:t>Body Level One</a:t>
            </a:r>
            <a:endParaRPr sz="15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5400">
                <a:solidFill>
                  <a:srgbClr val="FFFFFF"/>
                </a:solidFill>
              </a:rPr>
              <a:t>Body Level Two</a:t>
            </a:r>
            <a:endParaRPr sz="15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5400">
                <a:solidFill>
                  <a:srgbClr val="FFFFFF"/>
                </a:solidFill>
              </a:rPr>
              <a:t>Body Level Three</a:t>
            </a:r>
            <a:endParaRPr sz="15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5400">
                <a:solidFill>
                  <a:srgbClr val="FFFFFF"/>
                </a:solidFill>
              </a:rPr>
              <a:t>Body Level Four</a:t>
            </a:r>
            <a:endParaRPr sz="15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5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spd="med" advClick="1"/>
  <p:txStyles>
    <p:titleStyle>
      <a:lvl1pPr algn="ctr" defTabSz="4387215">
        <a:defRPr sz="21100">
          <a:latin typeface="Calibri"/>
          <a:ea typeface="Calibri"/>
          <a:cs typeface="Calibri"/>
          <a:sym typeface="Calibri"/>
        </a:defRPr>
      </a:lvl1pPr>
      <a:lvl2pPr algn="ctr" defTabSz="4387215">
        <a:defRPr sz="21100">
          <a:latin typeface="Calibri"/>
          <a:ea typeface="Calibri"/>
          <a:cs typeface="Calibri"/>
          <a:sym typeface="Calibri"/>
        </a:defRPr>
      </a:lvl2pPr>
      <a:lvl3pPr algn="ctr" defTabSz="4387215">
        <a:defRPr sz="21100">
          <a:latin typeface="Calibri"/>
          <a:ea typeface="Calibri"/>
          <a:cs typeface="Calibri"/>
          <a:sym typeface="Calibri"/>
        </a:defRPr>
      </a:lvl3pPr>
      <a:lvl4pPr algn="ctr" defTabSz="4387215">
        <a:defRPr sz="21100">
          <a:latin typeface="Calibri"/>
          <a:ea typeface="Calibri"/>
          <a:cs typeface="Calibri"/>
          <a:sym typeface="Calibri"/>
        </a:defRPr>
      </a:lvl4pPr>
      <a:lvl5pPr algn="ctr" defTabSz="4387215">
        <a:defRPr sz="21100">
          <a:latin typeface="Calibri"/>
          <a:ea typeface="Calibri"/>
          <a:cs typeface="Calibri"/>
          <a:sym typeface="Calibri"/>
        </a:defRPr>
      </a:lvl5pPr>
      <a:lvl6pPr indent="640080" algn="ctr" defTabSz="4387215">
        <a:defRPr sz="21100">
          <a:latin typeface="Calibri"/>
          <a:ea typeface="Calibri"/>
          <a:cs typeface="Calibri"/>
          <a:sym typeface="Calibri"/>
        </a:defRPr>
      </a:lvl6pPr>
      <a:lvl7pPr indent="1280160" algn="ctr" defTabSz="4387215">
        <a:defRPr sz="21100">
          <a:latin typeface="Calibri"/>
          <a:ea typeface="Calibri"/>
          <a:cs typeface="Calibri"/>
          <a:sym typeface="Calibri"/>
        </a:defRPr>
      </a:lvl7pPr>
      <a:lvl8pPr indent="1920239" algn="ctr" defTabSz="4387215">
        <a:defRPr sz="21100">
          <a:latin typeface="Calibri"/>
          <a:ea typeface="Calibri"/>
          <a:cs typeface="Calibri"/>
          <a:sym typeface="Calibri"/>
        </a:defRPr>
      </a:lvl8pPr>
      <a:lvl9pPr indent="2560320" algn="ctr" defTabSz="4387215">
        <a:defRPr sz="21100">
          <a:latin typeface="Calibri"/>
          <a:ea typeface="Calibri"/>
          <a:cs typeface="Calibri"/>
          <a:sym typeface="Calibri"/>
        </a:defRPr>
      </a:lvl9pPr>
    </p:titleStyle>
    <p:bodyStyle>
      <a:lvl1pPr marL="1644650" indent="-1644650" algn="ctr" defTabSz="4387215">
        <a:spcBef>
          <a:spcPts val="3600"/>
        </a:spcBef>
        <a:defRPr sz="15400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 marL="3769559" indent="-1575951" algn="ctr" defTabSz="4387215">
        <a:spcBef>
          <a:spcPts val="3600"/>
        </a:spcBef>
        <a:buSzPct val="100000"/>
        <a:buChar char="–"/>
        <a:defRPr sz="15400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 marL="5856712" indent="-1467275" algn="ctr" defTabSz="4387215">
        <a:spcBef>
          <a:spcPts val="3600"/>
        </a:spcBef>
        <a:buSzPct val="100000"/>
        <a:buChar char="•"/>
        <a:defRPr sz="15400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 marL="8322598" indent="-1739553" algn="ctr" defTabSz="4387215">
        <a:spcBef>
          <a:spcPts val="3600"/>
        </a:spcBef>
        <a:buSzPct val="100000"/>
        <a:buChar char="–"/>
        <a:defRPr sz="15400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 marL="10518428" indent="-1739553" algn="ctr" defTabSz="4387215">
        <a:spcBef>
          <a:spcPts val="3600"/>
        </a:spcBef>
        <a:buSzPct val="100000"/>
        <a:buChar char="»"/>
        <a:defRPr sz="15400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 marL="12714608" indent="-1742037" algn="ctr" defTabSz="4387215">
        <a:spcBef>
          <a:spcPts val="3600"/>
        </a:spcBef>
        <a:buSzPct val="100000"/>
        <a:buChar char="•"/>
        <a:defRPr sz="154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marL="14909120" indent="-1742036" algn="ctr" defTabSz="4387215">
        <a:spcBef>
          <a:spcPts val="3600"/>
        </a:spcBef>
        <a:buSzPct val="100000"/>
        <a:buChar char="•"/>
        <a:defRPr sz="154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marL="17103636" indent="-1742036" algn="ctr" defTabSz="4387215">
        <a:spcBef>
          <a:spcPts val="3600"/>
        </a:spcBef>
        <a:buSzPct val="100000"/>
        <a:buChar char="•"/>
        <a:defRPr sz="154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marL="19298150" indent="-1742036" algn="ctr" defTabSz="4387215">
        <a:spcBef>
          <a:spcPts val="3600"/>
        </a:spcBef>
        <a:buSzPct val="100000"/>
        <a:buChar char="•"/>
        <a:defRPr sz="154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r" defTabSz="4387215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640079" algn="r" defTabSz="4387215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1280160" algn="r" defTabSz="4387215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920239" algn="r" defTabSz="4387215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2560319" algn="r" defTabSz="4387215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3200400" algn="r" defTabSz="4387215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3840479" algn="r" defTabSz="4387215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4480559" algn="r" defTabSz="4387215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5120640" algn="r" defTabSz="4387215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.tif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2.jpeg"/><Relationship Id="rId22" Type="http://schemas.openxmlformats.org/officeDocument/2006/relationships/image" Target="../media/image19.png"/><Relationship Id="rId23" Type="http://schemas.openxmlformats.org/officeDocument/2006/relationships/image" Target="../media/image3.jpeg"/><Relationship Id="rId24" Type="http://schemas.openxmlformats.org/officeDocument/2006/relationships/image" Target="../media/image20.png"/><Relationship Id="rId25" Type="http://schemas.openxmlformats.org/officeDocument/2006/relationships/image" Target="../media/image2.tif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3.tif"/><Relationship Id="rId30" Type="http://schemas.openxmlformats.org/officeDocument/2006/relationships/image" Target="../media/image24.png"/><Relationship Id="rId31" Type="http://schemas.openxmlformats.org/officeDocument/2006/relationships/image" Target="../media/image4.tif"/><Relationship Id="rId32" Type="http://schemas.openxmlformats.org/officeDocument/2006/relationships/image" Target="../media/image25.png"/><Relationship Id="rId33" Type="http://schemas.openxmlformats.org/officeDocument/2006/relationships/image" Target="../media/image26.png"/><Relationship Id="rId34" Type="http://schemas.openxmlformats.org/officeDocument/2006/relationships/image" Target="../media/image27.png"/><Relationship Id="rId35" Type="http://schemas.openxmlformats.org/officeDocument/2006/relationships/image" Target="../media/image5.tif"/><Relationship Id="rId36" Type="http://schemas.openxmlformats.org/officeDocument/2006/relationships/image" Target="../media/image28.png"/><Relationship Id="rId37" Type="http://schemas.openxmlformats.org/officeDocument/2006/relationships/image" Target="../media/image29.png"/><Relationship Id="rId38" Type="http://schemas.openxmlformats.org/officeDocument/2006/relationships/image" Target="../media/image3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08292" y="32825999"/>
            <a:ext cx="10323325" cy="284999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/>
          <p:nvPr>
            <p:ph type="body" idx="1"/>
          </p:nvPr>
        </p:nvSpPr>
        <p:spPr>
          <a:xfrm>
            <a:off x="495298" y="574243"/>
            <a:ext cx="32095440" cy="369151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 defTabSz="3992366">
              <a:spcBef>
                <a:spcPts val="0"/>
              </a:spcBef>
              <a:defRPr i="1" sz="11466">
                <a:solidFill>
                  <a:srgbClr val="007ACC"/>
                </a:solidFill>
                <a:effectLst>
                  <a:outerShdw sx="100000" sy="100000" kx="0" ky="0" algn="b" rotWithShape="0" blurRad="11557" dist="57785" dir="18900000">
                    <a:srgbClr val="000000"/>
                  </a:outerShdw>
                </a:effectLst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11466">
                <a:solidFill>
                  <a:srgbClr val="007ACC"/>
                </a:solidFill>
                <a:effectLst>
                  <a:outerShdw sx="100000" sy="100000" kx="0" ky="0" algn="b" rotWithShape="0" blurRad="11557" dist="57785" dir="18900000">
                    <a:srgbClr val="000000"/>
                  </a:outerShdw>
                </a:effectLst>
              </a:rPr>
              <a:t>ROSELINE: Enabling Robust, Secure and Efficient Knowledge of Time Across the System Stack</a:t>
            </a:r>
          </a:p>
        </p:txBody>
      </p:sp>
      <p:sp>
        <p:nvSpPr>
          <p:cNvPr id="12" name="Shape 12"/>
          <p:cNvSpPr/>
          <p:nvPr/>
        </p:nvSpPr>
        <p:spPr>
          <a:xfrm>
            <a:off x="1628775" y="8019974"/>
            <a:ext cx="29660850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1644650" indent="-1644650" algn="ctr">
              <a:defRPr b="1" sz="6600">
                <a:solidFill>
                  <a:srgbClr val="535353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600">
                <a:solidFill>
                  <a:srgbClr val="535353"/>
                </a:solidFill>
              </a:rPr>
              <a:t>PI: Mani Srivastava (UCLA)</a:t>
            </a:r>
          </a:p>
        </p:txBody>
      </p:sp>
      <p:pic>
        <p:nvPicPr>
          <p:cNvPr id="13" name="image5.png" descr="nsf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610023" y="5138904"/>
            <a:ext cx="4235008" cy="39646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25400" dir="5400000">
              <a:srgbClr val="000000">
                <a:alpha val="75000"/>
              </a:srgbClr>
            </a:outerShdw>
          </a:effectLst>
        </p:spPr>
      </p:pic>
      <p:pic>
        <p:nvPicPr>
          <p:cNvPr id="14" name="images%3Fq%3Ducsd%2Blogo%26hl%3Den%26tbs%3Disch-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667539" y="41421347"/>
            <a:ext cx="2540001" cy="1997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s%3Fq%3Ducla%2Blogo%26start%3D18%26hl%3Den%26sa%3DN%26ndsp%3D18%26tbs%3Disch-1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22452">
            <a:off x="7827217" y="41982048"/>
            <a:ext cx="2540001" cy="875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droppedImage.png"/>
          <p:cNvPicPr/>
          <p:nvPr/>
        </p:nvPicPr>
        <p:blipFill>
          <a:blip r:embed="rId6">
            <a:extLst/>
          </a:blip>
          <a:srcRect l="0" t="16573" r="0" b="17909"/>
          <a:stretch>
            <a:fillRect/>
          </a:stretch>
        </p:blipFill>
        <p:spPr>
          <a:xfrm>
            <a:off x="888999" y="41583170"/>
            <a:ext cx="2576227" cy="1673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dropped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8587700" y="41247674"/>
            <a:ext cx="2540000" cy="2344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dropped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747378" y="41745014"/>
            <a:ext cx="2540001" cy="134993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>
            <a:off x="1806678" y="9343552"/>
            <a:ext cx="29305043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644650" indent="-1644650" algn="ctr">
              <a:defRPr sz="1800"/>
            </a:pPr>
            <a:r>
              <a:rPr i="1" sz="5900">
                <a:solidFill>
                  <a:srgbClr val="535353"/>
                </a:solidFill>
              </a:rPr>
              <a:t>Co-Investigators: Rajesh Gupta (UCSD), Joao Hespanha (UCSB), Sudhakar Pamarti (UCLA),</a:t>
            </a:r>
            <a:br>
              <a:rPr i="1" sz="5900">
                <a:solidFill>
                  <a:srgbClr val="535353"/>
                </a:solidFill>
              </a:rPr>
            </a:br>
            <a:r>
              <a:rPr i="1" sz="5900">
                <a:solidFill>
                  <a:srgbClr val="535353"/>
                </a:solidFill>
              </a:rPr>
              <a:t>Neal Patwari  (Utah), Raj Rajkumar (CMU), Anthony Rowe (CMU), Thomas Schmid (Utah) </a:t>
            </a:r>
          </a:p>
        </p:txBody>
      </p:sp>
      <p:sp>
        <p:nvSpPr>
          <p:cNvPr id="20" name="Shape 20"/>
          <p:cNvSpPr/>
          <p:nvPr/>
        </p:nvSpPr>
        <p:spPr>
          <a:xfrm>
            <a:off x="6977657" y="4769014"/>
            <a:ext cx="18963086" cy="242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 algn="ctr">
              <a:defRPr sz="1800"/>
            </a:pPr>
            <a:r>
              <a:rPr b="1" sz="5000">
                <a:solidFill>
                  <a:srgbClr val="007ACC"/>
                </a:solidFill>
              </a:rPr>
              <a:t>Award # CNS-1329755 (UCLA), CNS-1329644 (CMU),</a:t>
            </a:r>
            <a:br>
              <a:rPr b="1" sz="5000">
                <a:solidFill>
                  <a:srgbClr val="007ACC"/>
                </a:solidFill>
              </a:rPr>
            </a:br>
            <a:r>
              <a:rPr b="1" sz="5000">
                <a:solidFill>
                  <a:srgbClr val="007ACC"/>
                </a:solidFill>
              </a:rPr>
              <a:t>CNS-1329644 (UCSD), and CNS-1329650 (UCSB)</a:t>
            </a:r>
            <a:endParaRPr b="1" sz="5000">
              <a:solidFill>
                <a:srgbClr val="007ACC"/>
              </a:solidFill>
            </a:endParaRPr>
          </a:p>
          <a:p>
            <a:pPr lvl="0" algn="ctr">
              <a:defRPr sz="1800"/>
            </a:pPr>
            <a:r>
              <a:rPr sz="5000">
                <a:solidFill>
                  <a:srgbClr val="007ACC"/>
                </a:solidFill>
              </a:rPr>
              <a:t>Type: Frontier; Start Date: June 2014</a:t>
            </a:r>
          </a:p>
        </p:txBody>
      </p:sp>
      <p:pic>
        <p:nvPicPr>
          <p:cNvPr id="21" name="pasted-image.ti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22658" y="5138904"/>
            <a:ext cx="5682719" cy="39646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25400" dir="5400000">
              <a:srgbClr val="000000">
                <a:alpha val="75000"/>
              </a:srgbClr>
            </a:outerShdw>
          </a:effectLst>
        </p:spPr>
      </p:pic>
      <p:sp>
        <p:nvSpPr>
          <p:cNvPr id="22" name="Shape 22"/>
          <p:cNvSpPr/>
          <p:nvPr/>
        </p:nvSpPr>
        <p:spPr>
          <a:xfrm>
            <a:off x="6015" y="12258939"/>
            <a:ext cx="16459201" cy="1270001"/>
          </a:xfrm>
          <a:prstGeom prst="rect">
            <a:avLst/>
          </a:prstGeom>
          <a:solidFill>
            <a:srgbClr val="007AC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b="1"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</a:rPr>
              <a:t>Making Quality of Time Visible &amp; Controllable</a:t>
            </a:r>
          </a:p>
        </p:txBody>
      </p:sp>
      <p:sp>
        <p:nvSpPr>
          <p:cNvPr id="23" name="Shape 23"/>
          <p:cNvSpPr/>
          <p:nvPr/>
        </p:nvSpPr>
        <p:spPr>
          <a:xfrm>
            <a:off x="16459200" y="12258939"/>
            <a:ext cx="16459200" cy="1270001"/>
          </a:xfrm>
          <a:prstGeom prst="rect">
            <a:avLst/>
          </a:prstGeom>
          <a:solidFill>
            <a:srgbClr val="007AC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b="1"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</a:rPr>
              <a:t>Rethinking the System Timing Stack</a:t>
            </a:r>
          </a:p>
        </p:txBody>
      </p:sp>
      <p:sp>
        <p:nvSpPr>
          <p:cNvPr id="24" name="Shape 24"/>
          <p:cNvSpPr/>
          <p:nvPr/>
        </p:nvSpPr>
        <p:spPr>
          <a:xfrm>
            <a:off x="3007" y="21856700"/>
            <a:ext cx="16459201" cy="1270000"/>
          </a:xfrm>
          <a:prstGeom prst="rect">
            <a:avLst/>
          </a:prstGeom>
          <a:solidFill>
            <a:srgbClr val="007AC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b="1"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</a:rPr>
              <a:t>QoT in Feedback Control</a:t>
            </a:r>
          </a:p>
        </p:txBody>
      </p:sp>
      <p:sp>
        <p:nvSpPr>
          <p:cNvPr id="25" name="Shape 25"/>
          <p:cNvSpPr/>
          <p:nvPr/>
        </p:nvSpPr>
        <p:spPr>
          <a:xfrm>
            <a:off x="16456192" y="21856700"/>
            <a:ext cx="16459201" cy="1270000"/>
          </a:xfrm>
          <a:prstGeom prst="rect">
            <a:avLst/>
          </a:prstGeom>
          <a:solidFill>
            <a:srgbClr val="007AC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b="1"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</a:rPr>
              <a:t>QoT-Aware OS Mechanisms</a:t>
            </a:r>
          </a:p>
        </p:txBody>
      </p:sp>
      <p:grpSp>
        <p:nvGrpSpPr>
          <p:cNvPr id="98" name="Group 98"/>
          <p:cNvGrpSpPr/>
          <p:nvPr/>
        </p:nvGrpSpPr>
        <p:grpSpPr>
          <a:xfrm>
            <a:off x="17058363" y="13581777"/>
            <a:ext cx="8587058" cy="7251698"/>
            <a:chOff x="2080942" y="0"/>
            <a:chExt cx="8587057" cy="7251697"/>
          </a:xfrm>
        </p:grpSpPr>
        <p:grpSp>
          <p:nvGrpSpPr>
            <p:cNvPr id="50" name="Group 50"/>
            <p:cNvGrpSpPr/>
            <p:nvPr/>
          </p:nvGrpSpPr>
          <p:grpSpPr>
            <a:xfrm>
              <a:off x="2080942" y="139699"/>
              <a:ext cx="2403751" cy="7111999"/>
              <a:chOff x="0" y="0"/>
              <a:chExt cx="2403749" cy="7111997"/>
            </a:xfrm>
          </p:grpSpPr>
          <p:sp>
            <p:nvSpPr>
              <p:cNvPr id="26" name="Shape 26"/>
              <p:cNvSpPr/>
              <p:nvPr/>
            </p:nvSpPr>
            <p:spPr>
              <a:xfrm>
                <a:off x="1857" y="6197597"/>
                <a:ext cx="2400301" cy="914401"/>
              </a:xfrm>
              <a:prstGeom prst="rect">
                <a:avLst/>
              </a:prstGeom>
              <a:solidFill>
                <a:srgbClr val="73FC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 defTabSz="584200">
                  <a:defRPr sz="34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293957" y="6286497"/>
                <a:ext cx="1816101" cy="6858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 defTabSz="584200">
                  <a:defRPr b="1" sz="2000">
                    <a:solidFill>
                      <a:srgbClr val="FF2600"/>
                    </a:solidFill>
                    <a:latin typeface="+mj-lt"/>
                    <a:ea typeface="+mj-ea"/>
                    <a:cs typeface="+mj-cs"/>
                    <a:sym typeface="Helvetica Neue"/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</a:defRPr>
                </a:pPr>
                <a:r>
                  <a:rPr b="1" sz="2000">
                    <a:solidFill>
                      <a:srgbClr val="FF2600"/>
                    </a:solidFill>
                  </a:rPr>
                  <a:t>Oscillator</a:t>
                </a: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1857" y="5295897"/>
                <a:ext cx="2400301" cy="901701"/>
              </a:xfrm>
              <a:prstGeom prst="rect">
                <a:avLst/>
              </a:prstGeom>
              <a:solidFill>
                <a:srgbClr val="73FC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 defTabSz="584200">
                  <a:defRPr sz="34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293957" y="5410197"/>
                <a:ext cx="1816101" cy="6858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 defTabSz="584200">
                  <a:defRPr b="1" sz="2000">
                    <a:solidFill>
                      <a:srgbClr val="FF2600"/>
                    </a:solidFill>
                    <a:latin typeface="+mj-lt"/>
                    <a:ea typeface="+mj-ea"/>
                    <a:cs typeface="+mj-cs"/>
                    <a:sym typeface="Helvetica Neue"/>
                  </a:defRPr>
                </a:lvl1pPr>
              </a:lstStyle>
              <a:p>
                <a:pPr lvl="0">
                  <a:defRPr b="0" sz="1800">
                    <a:solidFill>
                      <a:srgbClr val="000000"/>
                    </a:solidFill>
                  </a:defRPr>
                </a:pPr>
                <a:r>
                  <a:rPr b="1" sz="2000">
                    <a:solidFill>
                      <a:srgbClr val="FF2600"/>
                    </a:solidFill>
                  </a:rPr>
                  <a:t>Clock Generation</a:t>
                </a:r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1857" y="4419597"/>
                <a:ext cx="2400301" cy="876301"/>
              </a:xfrm>
              <a:prstGeom prst="rect">
                <a:avLst/>
              </a:prstGeom>
              <a:solidFill>
                <a:srgbClr val="73FC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 defTabSz="584200">
                  <a:defRPr sz="34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293957" y="4533897"/>
                <a:ext cx="1816101" cy="6858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 defTabSz="584200">
                  <a:defRPr sz="1800"/>
                </a:pPr>
                <a:r>
                  <a:rPr b="1" sz="2000">
                    <a:solidFill>
                      <a:srgbClr val="FF2600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Clock</a:t>
                </a:r>
                <a:endParaRPr b="1" sz="2000">
                  <a:solidFill>
                    <a:srgbClr val="FF2600"/>
                  </a:solidFill>
                  <a:latin typeface="+mj-lt"/>
                  <a:ea typeface="+mj-ea"/>
                  <a:cs typeface="+mj-cs"/>
                  <a:sym typeface="Helvetica Neue"/>
                </a:endParaRPr>
              </a:p>
              <a:p>
                <a:pPr lvl="0" algn="ctr" defTabSz="584200">
                  <a:defRPr sz="1800"/>
                </a:pPr>
                <a:r>
                  <a:rPr b="1" sz="2000">
                    <a:solidFill>
                      <a:srgbClr val="FF2600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Distribution</a:t>
                </a:r>
              </a:p>
            </p:txBody>
          </p:sp>
          <p:grpSp>
            <p:nvGrpSpPr>
              <p:cNvPr id="35" name="Group 35"/>
              <p:cNvGrpSpPr/>
              <p:nvPr/>
            </p:nvGrpSpPr>
            <p:grpSpPr>
              <a:xfrm>
                <a:off x="1857" y="3530597"/>
                <a:ext cx="2400301" cy="939801"/>
                <a:chOff x="0" y="0"/>
                <a:chExt cx="2400300" cy="939800"/>
              </a:xfrm>
            </p:grpSpPr>
            <p:sp>
              <p:nvSpPr>
                <p:cNvPr id="32" name="Shape 32"/>
                <p:cNvSpPr/>
                <p:nvPr/>
              </p:nvSpPr>
              <p:spPr>
                <a:xfrm>
                  <a:off x="0" y="495300"/>
                  <a:ext cx="2400300" cy="444500"/>
                </a:xfrm>
                <a:prstGeom prst="rect">
                  <a:avLst/>
                </a:prstGeom>
                <a:solidFill>
                  <a:srgbClr val="73FC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 algn="ctr" defTabSz="584200">
                    <a:defRPr sz="3400"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pPr>
                </a:p>
              </p:txBody>
            </p:sp>
            <p:sp>
              <p:nvSpPr>
                <p:cNvPr id="33" name="Shape 33"/>
                <p:cNvSpPr/>
                <p:nvPr/>
              </p:nvSpPr>
              <p:spPr>
                <a:xfrm>
                  <a:off x="0" y="0"/>
                  <a:ext cx="2400300" cy="495300"/>
                </a:xfrm>
                <a:prstGeom prst="rect">
                  <a:avLst/>
                </a:prstGeom>
                <a:solidFill>
                  <a:srgbClr val="76D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 algn="ctr" defTabSz="584200">
                    <a:defRPr sz="2400"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pPr>
                </a:p>
              </p:txBody>
            </p:sp>
            <p:sp>
              <p:nvSpPr>
                <p:cNvPr id="34" name="Shape 34"/>
                <p:cNvSpPr/>
                <p:nvPr/>
              </p:nvSpPr>
              <p:spPr>
                <a:xfrm>
                  <a:off x="1206500" y="0"/>
                  <a:ext cx="1193800" cy="495300"/>
                </a:xfrm>
                <a:prstGeom prst="rect">
                  <a:avLst/>
                </a:prstGeom>
                <a:solidFill>
                  <a:srgbClr val="73FC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 algn="ctr" defTabSz="584200">
                    <a:defRPr sz="3400"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pPr>
                </a:p>
              </p:txBody>
            </p:sp>
          </p:grpSp>
          <p:sp>
            <p:nvSpPr>
              <p:cNvPr id="36" name="Shape 36"/>
              <p:cNvSpPr/>
              <p:nvPr/>
            </p:nvSpPr>
            <p:spPr>
              <a:xfrm>
                <a:off x="319357" y="3657597"/>
                <a:ext cx="1816101" cy="6858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 defTabSz="584200">
                  <a:defRPr sz="1800"/>
                </a:pPr>
                <a:r>
                  <a:rPr b="1" sz="2000">
                    <a:solidFill>
                      <a:srgbClr val="FF2600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Time</a:t>
                </a:r>
                <a:endParaRPr b="1" sz="2000">
                  <a:solidFill>
                    <a:srgbClr val="FF2600"/>
                  </a:solidFill>
                  <a:latin typeface="+mj-lt"/>
                  <a:ea typeface="+mj-ea"/>
                  <a:cs typeface="+mj-cs"/>
                  <a:sym typeface="Helvetica Neue"/>
                </a:endParaRPr>
              </a:p>
              <a:p>
                <a:pPr lvl="0" algn="ctr" defTabSz="584200">
                  <a:defRPr sz="1800"/>
                </a:pPr>
                <a:r>
                  <a:rPr b="1" sz="2000">
                    <a:solidFill>
                      <a:srgbClr val="FF2600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Measurement</a:t>
                </a:r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1857" y="2679697"/>
                <a:ext cx="2400301" cy="850901"/>
              </a:xfrm>
              <a:prstGeom prst="rect">
                <a:avLst/>
              </a:prstGeom>
              <a:solidFill>
                <a:srgbClr val="76D6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 defTabSz="584200">
                  <a:defRPr sz="2400"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1208356" y="3035297"/>
                <a:ext cx="1193801" cy="495301"/>
              </a:xfrm>
              <a:prstGeom prst="rect">
                <a:avLst/>
              </a:prstGeom>
              <a:solidFill>
                <a:srgbClr val="73FC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 defTabSz="584200">
                  <a:defRPr sz="34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1348056" y="2781297"/>
                <a:ext cx="787401" cy="6858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 defTabSz="584200">
                  <a:defRPr sz="1800"/>
                </a:pPr>
                <a:r>
                  <a:rPr b="1" sz="2000">
                    <a:solidFill>
                      <a:srgbClr val="FF2600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N/W</a:t>
                </a:r>
                <a:endParaRPr b="1" sz="2000">
                  <a:solidFill>
                    <a:srgbClr val="FF2600"/>
                  </a:solidFill>
                  <a:latin typeface="+mj-lt"/>
                  <a:ea typeface="+mj-ea"/>
                  <a:cs typeface="+mj-cs"/>
                  <a:sym typeface="Helvetica Neue"/>
                </a:endParaRPr>
              </a:p>
              <a:p>
                <a:pPr lvl="0" algn="ctr" defTabSz="584200">
                  <a:defRPr sz="1800"/>
                </a:pPr>
                <a:r>
                  <a:rPr b="1" sz="2000">
                    <a:solidFill>
                      <a:srgbClr val="FF2600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Sync</a:t>
                </a:r>
              </a:p>
            </p:txBody>
          </p:sp>
          <p:grpSp>
            <p:nvGrpSpPr>
              <p:cNvPr id="42" name="Group 42"/>
              <p:cNvGrpSpPr/>
              <p:nvPr/>
            </p:nvGrpSpPr>
            <p:grpSpPr>
              <a:xfrm>
                <a:off x="1857" y="1816097"/>
                <a:ext cx="2400301" cy="863601"/>
                <a:chOff x="0" y="0"/>
                <a:chExt cx="2400300" cy="863600"/>
              </a:xfrm>
            </p:grpSpPr>
            <p:sp>
              <p:nvSpPr>
                <p:cNvPr id="40" name="Shape 40"/>
                <p:cNvSpPr/>
                <p:nvPr/>
              </p:nvSpPr>
              <p:spPr>
                <a:xfrm>
                  <a:off x="0" y="0"/>
                  <a:ext cx="2400300" cy="863600"/>
                </a:xfrm>
                <a:prstGeom prst="rect">
                  <a:avLst/>
                </a:prstGeom>
                <a:solidFill>
                  <a:srgbClr val="76D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 algn="ctr" defTabSz="584200">
                    <a:defRPr sz="2400"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pPr>
                </a:p>
              </p:txBody>
            </p:sp>
            <p:sp>
              <p:nvSpPr>
                <p:cNvPr id="41" name="Shape 41"/>
                <p:cNvSpPr/>
                <p:nvPr/>
              </p:nvSpPr>
              <p:spPr>
                <a:xfrm>
                  <a:off x="292100" y="88900"/>
                  <a:ext cx="1816100" cy="68580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 algn="ctr" defTabSz="584200">
                    <a:defRPr sz="1800"/>
                  </a:pPr>
                  <a:r>
                    <a:rPr b="1" sz="2000">
                      <a:solidFill>
                        <a:srgbClr val="FF2600"/>
                      </a:solidFill>
                      <a:latin typeface="+mj-lt"/>
                      <a:ea typeface="+mj-ea"/>
                      <a:cs typeface="+mj-cs"/>
                      <a:sym typeface="Helvetica Neue"/>
                    </a:rPr>
                    <a:t>Time-based</a:t>
                  </a:r>
                  <a:endParaRPr b="1" sz="2000">
                    <a:solidFill>
                      <a:srgbClr val="FF2600"/>
                    </a:solidFill>
                    <a:latin typeface="+mj-lt"/>
                    <a:ea typeface="+mj-ea"/>
                    <a:cs typeface="+mj-cs"/>
                    <a:sym typeface="Helvetica Neue"/>
                  </a:endParaRPr>
                </a:p>
                <a:p>
                  <a:pPr lvl="0" algn="ctr" defTabSz="584200">
                    <a:defRPr sz="1800"/>
                  </a:pPr>
                  <a:r>
                    <a:rPr b="1" sz="2000">
                      <a:solidFill>
                        <a:srgbClr val="FF2600"/>
                      </a:solidFill>
                      <a:latin typeface="+mj-lt"/>
                      <a:ea typeface="+mj-ea"/>
                      <a:cs typeface="+mj-cs"/>
                      <a:sym typeface="Helvetica Neue"/>
                    </a:rPr>
                    <a:t>Services</a:t>
                  </a:r>
                </a:p>
              </p:txBody>
            </p:sp>
          </p:grpSp>
          <p:grpSp>
            <p:nvGrpSpPr>
              <p:cNvPr id="46" name="Group 46"/>
              <p:cNvGrpSpPr/>
              <p:nvPr/>
            </p:nvGrpSpPr>
            <p:grpSpPr>
              <a:xfrm>
                <a:off x="1857" y="901699"/>
                <a:ext cx="2401799" cy="939800"/>
                <a:chOff x="0" y="1"/>
                <a:chExt cx="2401798" cy="939798"/>
              </a:xfrm>
            </p:grpSpPr>
            <p:sp>
              <p:nvSpPr>
                <p:cNvPr id="43" name="Shape 43"/>
                <p:cNvSpPr/>
                <p:nvPr/>
              </p:nvSpPr>
              <p:spPr>
                <a:xfrm>
                  <a:off x="0" y="393700"/>
                  <a:ext cx="2400300" cy="546100"/>
                </a:xfrm>
                <a:prstGeom prst="rect">
                  <a:avLst/>
                </a:prstGeom>
                <a:solidFill>
                  <a:srgbClr val="76D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 algn="ctr" defTabSz="584200">
                    <a:defRPr sz="2400"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pPr>
                </a:p>
              </p:txBody>
            </p:sp>
            <p:sp>
              <p:nvSpPr>
                <p:cNvPr id="44" name="Shape 44"/>
                <p:cNvSpPr/>
                <p:nvPr/>
              </p:nvSpPr>
              <p:spPr>
                <a:xfrm rot="13152">
                  <a:off x="761" y="4591"/>
                  <a:ext cx="2400318" cy="381002"/>
                </a:xfrm>
                <a:prstGeom prst="rect">
                  <a:avLst/>
                </a:prstGeom>
                <a:solidFill>
                  <a:srgbClr val="FFFC7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 algn="ctr" defTabSz="584200">
                    <a:defRPr sz="2400"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pPr>
                </a:p>
              </p:txBody>
            </p:sp>
            <p:sp>
              <p:nvSpPr>
                <p:cNvPr id="45" name="Shape 45"/>
                <p:cNvSpPr/>
                <p:nvPr/>
              </p:nvSpPr>
              <p:spPr>
                <a:xfrm>
                  <a:off x="292100" y="127000"/>
                  <a:ext cx="1816100" cy="68580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 algn="ctr" defTabSz="584200">
                    <a:defRPr sz="1800"/>
                  </a:pPr>
                  <a:r>
                    <a:rPr b="1" sz="2000">
                      <a:solidFill>
                        <a:srgbClr val="FF2600"/>
                      </a:solidFill>
                      <a:latin typeface="+mj-lt"/>
                      <a:ea typeface="+mj-ea"/>
                      <a:cs typeface="+mj-cs"/>
                      <a:sym typeface="Helvetica Neue"/>
                    </a:rPr>
                    <a:t>Time-related</a:t>
                  </a:r>
                  <a:endParaRPr b="1" sz="2000">
                    <a:solidFill>
                      <a:srgbClr val="FF2600"/>
                    </a:solidFill>
                    <a:latin typeface="+mj-lt"/>
                    <a:ea typeface="+mj-ea"/>
                    <a:cs typeface="+mj-cs"/>
                    <a:sym typeface="Helvetica Neue"/>
                  </a:endParaRPr>
                </a:p>
                <a:p>
                  <a:pPr lvl="0" algn="ctr" defTabSz="584200">
                    <a:defRPr sz="1800"/>
                  </a:pPr>
                  <a:r>
                    <a:rPr b="1" sz="2000">
                      <a:solidFill>
                        <a:srgbClr val="FF2600"/>
                      </a:solidFill>
                      <a:latin typeface="+mj-lt"/>
                      <a:ea typeface="+mj-ea"/>
                      <a:cs typeface="+mj-cs"/>
                      <a:sym typeface="Helvetica Neue"/>
                    </a:rPr>
                    <a:t>APIs</a:t>
                  </a:r>
                </a:p>
              </p:txBody>
            </p:sp>
          </p:grpSp>
          <p:grpSp>
            <p:nvGrpSpPr>
              <p:cNvPr id="49" name="Group 49"/>
              <p:cNvGrpSpPr/>
              <p:nvPr/>
            </p:nvGrpSpPr>
            <p:grpSpPr>
              <a:xfrm>
                <a:off x="0" y="-1"/>
                <a:ext cx="2403750" cy="910880"/>
                <a:chOff x="0" y="0"/>
                <a:chExt cx="2403749" cy="910878"/>
              </a:xfrm>
            </p:grpSpPr>
            <p:sp>
              <p:nvSpPr>
                <p:cNvPr id="47" name="Shape 47"/>
                <p:cNvSpPr/>
                <p:nvPr/>
              </p:nvSpPr>
              <p:spPr>
                <a:xfrm rot="13152">
                  <a:off x="1716" y="4588"/>
                  <a:ext cx="2400318" cy="901703"/>
                </a:xfrm>
                <a:prstGeom prst="rect">
                  <a:avLst/>
                </a:prstGeom>
                <a:solidFill>
                  <a:srgbClr val="FFFC7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 algn="ctr" defTabSz="584200">
                    <a:defRPr sz="2400"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pPr>
                </a:p>
              </p:txBody>
            </p:sp>
            <p:sp>
              <p:nvSpPr>
                <p:cNvPr id="48" name="Shape 48"/>
                <p:cNvSpPr/>
                <p:nvPr/>
              </p:nvSpPr>
              <p:spPr>
                <a:xfrm>
                  <a:off x="293957" y="152397"/>
                  <a:ext cx="1816101" cy="685801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 algn="ctr" defTabSz="584200">
                    <a:defRPr sz="1800"/>
                  </a:pPr>
                  <a:r>
                    <a:rPr b="1" sz="2000">
                      <a:solidFill>
                        <a:srgbClr val="FF2600"/>
                      </a:solidFill>
                      <a:latin typeface="+mj-lt"/>
                      <a:ea typeface="+mj-ea"/>
                      <a:cs typeface="+mj-cs"/>
                      <a:sym typeface="Helvetica Neue"/>
                    </a:rPr>
                    <a:t>Time-aware</a:t>
                  </a:r>
                  <a:endParaRPr b="1" sz="2000">
                    <a:solidFill>
                      <a:srgbClr val="FF2600"/>
                    </a:solidFill>
                    <a:latin typeface="+mj-lt"/>
                    <a:ea typeface="+mj-ea"/>
                    <a:cs typeface="+mj-cs"/>
                    <a:sym typeface="Helvetica Neue"/>
                  </a:endParaRPr>
                </a:p>
                <a:p>
                  <a:pPr lvl="0" algn="ctr" defTabSz="584200">
                    <a:defRPr sz="1800"/>
                  </a:pPr>
                  <a:r>
                    <a:rPr b="1" sz="2000">
                      <a:solidFill>
                        <a:srgbClr val="FF2600"/>
                      </a:solidFill>
                      <a:latin typeface="+mj-lt"/>
                      <a:ea typeface="+mj-ea"/>
                      <a:cs typeface="+mj-cs"/>
                      <a:sym typeface="Helvetica Neue"/>
                    </a:rPr>
                    <a:t>Applications</a:t>
                  </a:r>
                </a:p>
              </p:txBody>
            </p:sp>
          </p:grpSp>
        </p:grpSp>
        <p:grpSp>
          <p:nvGrpSpPr>
            <p:cNvPr id="65" name="Group 65"/>
            <p:cNvGrpSpPr/>
            <p:nvPr/>
          </p:nvGrpSpPr>
          <p:grpSpPr>
            <a:xfrm>
              <a:off x="5149499" y="0"/>
              <a:ext cx="2427807" cy="6921497"/>
              <a:chOff x="-23375" y="0"/>
              <a:chExt cx="2427805" cy="6921496"/>
            </a:xfrm>
          </p:grpSpPr>
          <p:sp>
            <p:nvSpPr>
              <p:cNvPr id="51" name="Shape 51"/>
              <p:cNvSpPr/>
              <p:nvPr/>
            </p:nvSpPr>
            <p:spPr>
              <a:xfrm rot="13152">
                <a:off x="2056" y="4587"/>
                <a:ext cx="2400318" cy="10795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 defTabSz="584200">
                  <a:defRPr sz="2400"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lvl="0">
                  <a:defRPr sz="1800">
                    <a:effectLst/>
                  </a:defRPr>
                </a:pPr>
                <a:r>
                  <a:rPr sz="2400"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rPr>
                  <a:t>Apps</a:t>
                </a:r>
              </a:p>
            </p:txBody>
          </p:sp>
          <p:sp>
            <p:nvSpPr>
              <p:cNvPr id="52" name="Shape 52"/>
              <p:cNvSpPr/>
              <p:nvPr/>
            </p:nvSpPr>
            <p:spPr>
              <a:xfrm>
                <a:off x="2028" y="1943097"/>
                <a:ext cx="2400301" cy="1092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 defTabSz="584200">
                  <a:defRPr sz="2400"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lvl="0">
                  <a:defRPr sz="1800">
                    <a:effectLst/>
                  </a:defRPr>
                </a:pPr>
                <a:r>
                  <a:rPr sz="2400"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rPr>
                  <a:t>OS</a:t>
                </a:r>
              </a:p>
            </p:txBody>
          </p:sp>
          <p:sp>
            <p:nvSpPr>
              <p:cNvPr id="53" name="Shape 53"/>
              <p:cNvSpPr/>
              <p:nvPr/>
            </p:nvSpPr>
            <p:spPr>
              <a:xfrm>
                <a:off x="2028" y="3886196"/>
                <a:ext cx="2400301" cy="1092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 defTabSz="584200">
                  <a:defRPr sz="2400"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lvl="0">
                  <a:defRPr sz="1800">
                    <a:effectLst/>
                  </a:defRPr>
                </a:pPr>
                <a:r>
                  <a:rPr sz="2400"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rPr>
                  <a:t>Hardware</a:t>
                </a:r>
              </a:p>
            </p:txBody>
          </p:sp>
          <p:sp>
            <p:nvSpPr>
              <p:cNvPr id="54" name="Shape 54"/>
              <p:cNvSpPr/>
              <p:nvPr/>
            </p:nvSpPr>
            <p:spPr>
              <a:xfrm>
                <a:off x="2028" y="5829296"/>
                <a:ext cx="2400301" cy="1092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 defTabSz="584200">
                  <a:defRPr sz="2400"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lvl="0">
                  <a:defRPr sz="1800">
                    <a:effectLst/>
                  </a:defRPr>
                </a:pPr>
                <a:r>
                  <a:rPr sz="2400"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rPr>
                  <a:t>Clock Generator</a:t>
                </a:r>
              </a:p>
            </p:txBody>
          </p:sp>
          <p:sp>
            <p:nvSpPr>
              <p:cNvPr id="55" name="Shape 55"/>
              <p:cNvSpPr/>
              <p:nvPr/>
            </p:nvSpPr>
            <p:spPr>
              <a:xfrm>
                <a:off x="1208529" y="4982070"/>
                <a:ext cx="1" cy="847227"/>
              </a:xfrm>
              <a:prstGeom prst="line">
                <a:avLst/>
              </a:prstGeom>
              <a:noFill/>
              <a:ln w="50800" cap="flat">
                <a:solidFill>
                  <a:srgbClr val="5E5E5E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1213042" y="3035297"/>
                <a:ext cx="1" cy="847227"/>
              </a:xfrm>
              <a:prstGeom prst="line">
                <a:avLst/>
              </a:prstGeom>
              <a:noFill/>
              <a:ln w="50800" cap="flat">
                <a:solidFill>
                  <a:srgbClr val="5E5E5E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57" name="Shape 57"/>
              <p:cNvSpPr/>
              <p:nvPr/>
            </p:nvSpPr>
            <p:spPr>
              <a:xfrm>
                <a:off x="1200342" y="1092197"/>
                <a:ext cx="1" cy="847227"/>
              </a:xfrm>
              <a:prstGeom prst="line">
                <a:avLst/>
              </a:prstGeom>
              <a:noFill/>
              <a:ln w="50800" cap="flat">
                <a:solidFill>
                  <a:srgbClr val="5E5E5E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grpSp>
            <p:nvGrpSpPr>
              <p:cNvPr id="64" name="Group 64"/>
              <p:cNvGrpSpPr/>
              <p:nvPr/>
            </p:nvGrpSpPr>
            <p:grpSpPr>
              <a:xfrm>
                <a:off x="-23376" y="1460496"/>
                <a:ext cx="2400309" cy="4165602"/>
                <a:chOff x="-50804" y="-50800"/>
                <a:chExt cx="2400308" cy="4165600"/>
              </a:xfrm>
            </p:grpSpPr>
            <p:pic>
              <p:nvPicPr>
                <p:cNvPr id="58" name=""/>
                <p:cNvPicPr/>
                <p:nvPr/>
              </p:nvPicPr>
              <p:blipFill>
                <a:blip r:embed="rId10">
                  <a:alphaModFix amt="45000"/>
                  <a:extLst/>
                </a:blip>
                <a:stretch>
                  <a:fillRect/>
                </a:stretch>
              </p:blipFill>
              <p:spPr>
                <a:xfrm>
                  <a:off x="-50805" y="3759199"/>
                  <a:ext cx="2400309" cy="355602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60" name=""/>
                <p:cNvPicPr/>
                <p:nvPr/>
              </p:nvPicPr>
              <p:blipFill>
                <a:blip r:embed="rId11">
                  <a:alphaModFix amt="45000"/>
                  <a:extLst/>
                </a:blip>
                <a:stretch>
                  <a:fillRect/>
                </a:stretch>
              </p:blipFill>
              <p:spPr>
                <a:xfrm>
                  <a:off x="-50805" y="1854199"/>
                  <a:ext cx="2400309" cy="355602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62" name=""/>
                <p:cNvPicPr/>
                <p:nvPr/>
              </p:nvPicPr>
              <p:blipFill>
                <a:blip r:embed="rId12">
                  <a:alphaModFix amt="45000"/>
                  <a:extLst/>
                </a:blip>
                <a:stretch>
                  <a:fillRect/>
                </a:stretch>
              </p:blipFill>
              <p:spPr>
                <a:xfrm>
                  <a:off x="-50805" y="-50801"/>
                  <a:ext cx="2400309" cy="355602"/>
                </a:xfrm>
                <a:prstGeom prst="rect">
                  <a:avLst/>
                </a:prstGeom>
                <a:effectLst/>
              </p:spPr>
            </p:pic>
          </p:grpSp>
        </p:grpSp>
        <p:grpSp>
          <p:nvGrpSpPr>
            <p:cNvPr id="97" name="Group 97"/>
            <p:cNvGrpSpPr/>
            <p:nvPr/>
          </p:nvGrpSpPr>
          <p:grpSpPr>
            <a:xfrm>
              <a:off x="7781507" y="266698"/>
              <a:ext cx="2886493" cy="6858001"/>
              <a:chOff x="0" y="0"/>
              <a:chExt cx="2886492" cy="6858000"/>
            </a:xfrm>
          </p:grpSpPr>
          <p:grpSp>
            <p:nvGrpSpPr>
              <p:cNvPr id="69" name="Group 69"/>
              <p:cNvGrpSpPr/>
              <p:nvPr/>
            </p:nvGrpSpPr>
            <p:grpSpPr>
              <a:xfrm>
                <a:off x="1438692" y="888999"/>
                <a:ext cx="292102" cy="5003801"/>
                <a:chOff x="0" y="0"/>
                <a:chExt cx="292101" cy="5003800"/>
              </a:xfrm>
            </p:grpSpPr>
            <p:sp>
              <p:nvSpPr>
                <p:cNvPr id="66" name="Shape 66"/>
                <p:cNvSpPr/>
                <p:nvPr/>
              </p:nvSpPr>
              <p:spPr>
                <a:xfrm rot="16199996">
                  <a:off x="-400050" y="400050"/>
                  <a:ext cx="1092201" cy="292101"/>
                </a:xfrm>
                <a:prstGeom prst="rightArrow">
                  <a:avLst>
                    <a:gd name="adj1" fmla="val 32000"/>
                    <a:gd name="adj2" fmla="val 191304"/>
                  </a:avLst>
                </a:prstGeom>
                <a:solidFill>
                  <a:srgbClr val="D6D6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76200" tIns="76200" rIns="76200" bIns="76200" numCol="1" anchor="ctr">
                  <a:noAutofit/>
                </a:bodyPr>
                <a:lstStyle/>
                <a:p>
                  <a:pPr lvl="0" defTabSz="584200">
                    <a:defRPr b="1" sz="1800">
                      <a:solidFill>
                        <a:srgbClr val="0433FF"/>
                      </a:solidFill>
                      <a:latin typeface="+mj-lt"/>
                      <a:ea typeface="+mj-ea"/>
                      <a:cs typeface="+mj-cs"/>
                      <a:sym typeface="Helvetica Neue"/>
                    </a:defRPr>
                  </a:pPr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 rot="16199996">
                  <a:off x="-400050" y="2406650"/>
                  <a:ext cx="1092201" cy="292101"/>
                </a:xfrm>
                <a:prstGeom prst="rightArrow">
                  <a:avLst>
                    <a:gd name="adj1" fmla="val 32000"/>
                    <a:gd name="adj2" fmla="val 191304"/>
                  </a:avLst>
                </a:prstGeom>
                <a:solidFill>
                  <a:srgbClr val="D6D6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76200" tIns="76200" rIns="76200" bIns="76200" numCol="1" anchor="ctr">
                  <a:noAutofit/>
                </a:bodyPr>
                <a:lstStyle/>
                <a:p>
                  <a:pPr lvl="0" defTabSz="584200">
                    <a:defRPr b="1" sz="1800">
                      <a:solidFill>
                        <a:srgbClr val="0433FF"/>
                      </a:solidFill>
                      <a:latin typeface="+mj-lt"/>
                      <a:ea typeface="+mj-ea"/>
                      <a:cs typeface="+mj-cs"/>
                      <a:sym typeface="Helvetica Neue"/>
                    </a:defRPr>
                  </a:pPr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 rot="16199996">
                  <a:off x="-400050" y="4311650"/>
                  <a:ext cx="1092201" cy="292101"/>
                </a:xfrm>
                <a:prstGeom prst="rightArrow">
                  <a:avLst>
                    <a:gd name="adj1" fmla="val 32000"/>
                    <a:gd name="adj2" fmla="val 191304"/>
                  </a:avLst>
                </a:prstGeom>
                <a:solidFill>
                  <a:srgbClr val="D6D6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76200" tIns="76200" rIns="76200" bIns="76200" numCol="1" anchor="ctr">
                  <a:noAutofit/>
                </a:bodyPr>
                <a:lstStyle/>
                <a:p>
                  <a:pPr lvl="0" defTabSz="584200">
                    <a:defRPr b="1" sz="1800">
                      <a:solidFill>
                        <a:srgbClr val="0433FF"/>
                      </a:solidFill>
                      <a:latin typeface="+mj-lt"/>
                      <a:ea typeface="+mj-ea"/>
                      <a:cs typeface="+mj-cs"/>
                      <a:sym typeface="Helvetica Neue"/>
                    </a:defRPr>
                  </a:pPr>
                </a:p>
              </p:txBody>
            </p:sp>
          </p:grpSp>
          <p:sp>
            <p:nvSpPr>
              <p:cNvPr id="70" name="Shape 70"/>
              <p:cNvSpPr/>
              <p:nvPr/>
            </p:nvSpPr>
            <p:spPr>
              <a:xfrm>
                <a:off x="615737" y="1517930"/>
                <a:ext cx="706121" cy="3616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b">
                <a:spAutoFit/>
              </a:bodyPr>
              <a:lstStyle>
                <a:lvl1pPr algn="ctr" defTabSz="584200">
                  <a:defRPr b="1" i="1" sz="1800">
                    <a:solidFill>
                      <a:srgbClr val="797979"/>
                    </a:solidFill>
                    <a:latin typeface="+mj-lt"/>
                    <a:ea typeface="+mj-ea"/>
                    <a:cs typeface="+mj-cs"/>
                    <a:sym typeface="Helvetica Neue"/>
                  </a:defRPr>
                </a:lvl1pPr>
              </a:lstStyle>
              <a:p>
                <a:pPr lvl="0">
                  <a:defRPr b="0" i="0">
                    <a:solidFill>
                      <a:srgbClr val="000000"/>
                    </a:solidFill>
                  </a:defRPr>
                </a:pPr>
                <a:r>
                  <a:rPr b="1" i="1">
                    <a:solidFill>
                      <a:srgbClr val="797979"/>
                    </a:solidFill>
                  </a:rPr>
                  <a:t>e.g. Δ</a:t>
                </a:r>
              </a:p>
            </p:txBody>
          </p:sp>
          <p:sp>
            <p:nvSpPr>
              <p:cNvPr id="71" name="Shape 71"/>
              <p:cNvSpPr/>
              <p:nvPr/>
            </p:nvSpPr>
            <p:spPr>
              <a:xfrm>
                <a:off x="435393" y="3321330"/>
                <a:ext cx="885115" cy="3616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b">
                <a:spAutoFit/>
              </a:bodyPr>
              <a:lstStyle>
                <a:lvl1pPr algn="ctr" defTabSz="584200">
                  <a:defRPr b="1" i="1" sz="1800">
                    <a:solidFill>
                      <a:srgbClr val="797979"/>
                    </a:solidFill>
                    <a:latin typeface="+mj-lt"/>
                    <a:ea typeface="+mj-ea"/>
                    <a:cs typeface="+mj-cs"/>
                    <a:sym typeface="Helvetica Neue"/>
                  </a:defRPr>
                </a:lvl1pPr>
              </a:lstStyle>
              <a:p>
                <a:pPr lvl="0">
                  <a:defRPr b="0" i="0">
                    <a:solidFill>
                      <a:srgbClr val="000000"/>
                    </a:solidFill>
                  </a:defRPr>
                </a:pPr>
                <a:r>
                  <a:rPr b="1" i="1">
                    <a:solidFill>
                      <a:srgbClr val="797979"/>
                    </a:solidFill>
                  </a:rPr>
                  <a:t>e.g. f, J</a:t>
                </a:r>
              </a:p>
            </p:txBody>
          </p:sp>
          <p:sp>
            <p:nvSpPr>
              <p:cNvPr id="72" name="Shape 72"/>
              <p:cNvSpPr/>
              <p:nvPr/>
            </p:nvSpPr>
            <p:spPr>
              <a:xfrm>
                <a:off x="-1" y="5264430"/>
                <a:ext cx="1324103" cy="3616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b">
                <a:spAutoFit/>
              </a:bodyPr>
              <a:lstStyle/>
              <a:p>
                <a:pPr lvl="0" algn="ctr" defTabSz="584200">
                  <a:defRPr sz="1800"/>
                </a:pPr>
                <a:r>
                  <a:rPr b="1" i="1">
                    <a:solidFill>
                      <a:srgbClr val="797979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e.g. f, J, T</a:t>
                </a:r>
                <a:r>
                  <a:rPr b="1" baseline="-5999" i="1">
                    <a:solidFill>
                      <a:srgbClr val="797979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su</a:t>
                </a:r>
              </a:p>
            </p:txBody>
          </p:sp>
          <p:grpSp>
            <p:nvGrpSpPr>
              <p:cNvPr id="76" name="Group 76"/>
              <p:cNvGrpSpPr/>
              <p:nvPr/>
            </p:nvGrpSpPr>
            <p:grpSpPr>
              <a:xfrm flipH="1" rot="10800000">
                <a:off x="1972092" y="965199"/>
                <a:ext cx="292102" cy="5003802"/>
                <a:chOff x="0" y="0"/>
                <a:chExt cx="292101" cy="5003800"/>
              </a:xfrm>
            </p:grpSpPr>
            <p:sp>
              <p:nvSpPr>
                <p:cNvPr id="73" name="Shape 73"/>
                <p:cNvSpPr/>
                <p:nvPr/>
              </p:nvSpPr>
              <p:spPr>
                <a:xfrm rot="16199996">
                  <a:off x="-400050" y="400050"/>
                  <a:ext cx="1092201" cy="292101"/>
                </a:xfrm>
                <a:prstGeom prst="rightArrow">
                  <a:avLst>
                    <a:gd name="adj1" fmla="val 32000"/>
                    <a:gd name="adj2" fmla="val 191304"/>
                  </a:avLst>
                </a:prstGeom>
                <a:solidFill>
                  <a:srgbClr val="D6D6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76200" tIns="76200" rIns="76200" bIns="76200" numCol="1" anchor="ctr">
                  <a:noAutofit/>
                </a:bodyPr>
                <a:lstStyle/>
                <a:p>
                  <a:pPr lvl="0" defTabSz="584200">
                    <a:defRPr b="1" sz="1800">
                      <a:solidFill>
                        <a:srgbClr val="0433FF"/>
                      </a:solidFill>
                      <a:latin typeface="+mj-lt"/>
                      <a:ea typeface="+mj-ea"/>
                      <a:cs typeface="+mj-cs"/>
                      <a:sym typeface="Helvetica Neue"/>
                    </a:defRPr>
                  </a:pPr>
                </a:p>
              </p:txBody>
            </p:sp>
            <p:sp>
              <p:nvSpPr>
                <p:cNvPr id="74" name="Shape 74"/>
                <p:cNvSpPr/>
                <p:nvPr/>
              </p:nvSpPr>
              <p:spPr>
                <a:xfrm rot="16199996">
                  <a:off x="-400050" y="2406650"/>
                  <a:ext cx="1092201" cy="292101"/>
                </a:xfrm>
                <a:prstGeom prst="rightArrow">
                  <a:avLst>
                    <a:gd name="adj1" fmla="val 32000"/>
                    <a:gd name="adj2" fmla="val 191304"/>
                  </a:avLst>
                </a:prstGeom>
                <a:solidFill>
                  <a:srgbClr val="D6D6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76200" tIns="76200" rIns="76200" bIns="76200" numCol="1" anchor="ctr">
                  <a:noAutofit/>
                </a:bodyPr>
                <a:lstStyle/>
                <a:p>
                  <a:pPr lvl="0" defTabSz="584200">
                    <a:defRPr b="1" sz="1800">
                      <a:solidFill>
                        <a:srgbClr val="0433FF"/>
                      </a:solidFill>
                      <a:latin typeface="+mj-lt"/>
                      <a:ea typeface="+mj-ea"/>
                      <a:cs typeface="+mj-cs"/>
                      <a:sym typeface="Helvetica Neue"/>
                    </a:defRPr>
                  </a:pPr>
                </a:p>
              </p:txBody>
            </p:sp>
            <p:sp>
              <p:nvSpPr>
                <p:cNvPr id="75" name="Shape 75"/>
                <p:cNvSpPr/>
                <p:nvPr/>
              </p:nvSpPr>
              <p:spPr>
                <a:xfrm rot="16199996">
                  <a:off x="-400050" y="4311650"/>
                  <a:ext cx="1092201" cy="292101"/>
                </a:xfrm>
                <a:prstGeom prst="rightArrow">
                  <a:avLst>
                    <a:gd name="adj1" fmla="val 32000"/>
                    <a:gd name="adj2" fmla="val 191304"/>
                  </a:avLst>
                </a:prstGeom>
                <a:solidFill>
                  <a:srgbClr val="D6D6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76200" tIns="76200" rIns="76200" bIns="76200" numCol="1" anchor="ctr">
                  <a:noAutofit/>
                </a:bodyPr>
                <a:lstStyle/>
                <a:p>
                  <a:pPr lvl="0" defTabSz="584200">
                    <a:defRPr b="1" sz="1800">
                      <a:solidFill>
                        <a:srgbClr val="0433FF"/>
                      </a:solidFill>
                      <a:latin typeface="+mj-lt"/>
                      <a:ea typeface="+mj-ea"/>
                      <a:cs typeface="+mj-cs"/>
                      <a:sym typeface="Helvetica Neue"/>
                    </a:defRPr>
                  </a:pPr>
                </a:p>
              </p:txBody>
            </p:sp>
          </p:grpSp>
          <p:grpSp>
            <p:nvGrpSpPr>
              <p:cNvPr id="80" name="Group 80"/>
              <p:cNvGrpSpPr/>
              <p:nvPr/>
            </p:nvGrpSpPr>
            <p:grpSpPr>
              <a:xfrm>
                <a:off x="803692" y="4051300"/>
                <a:ext cx="2082801" cy="889001"/>
                <a:chOff x="0" y="0"/>
                <a:chExt cx="2082800" cy="889000"/>
              </a:xfrm>
            </p:grpSpPr>
            <p:sp>
              <p:nvSpPr>
                <p:cNvPr id="77" name="Shape 77"/>
                <p:cNvSpPr/>
                <p:nvPr/>
              </p:nvSpPr>
              <p:spPr>
                <a:xfrm>
                  <a:off x="-1" y="-1"/>
                  <a:ext cx="2082801" cy="737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noFill/>
                <a:ln w="38100" cap="flat">
                  <a:solidFill>
                    <a:srgbClr val="0433FF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 algn="ctr" defTabSz="584200">
                    <a:defRPr sz="3400"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pPr>
                </a:p>
              </p:txBody>
            </p:sp>
            <p:sp>
              <p:nvSpPr>
                <p:cNvPr id="78" name="Shape 78"/>
                <p:cNvSpPr/>
                <p:nvPr/>
              </p:nvSpPr>
              <p:spPr>
                <a:xfrm>
                  <a:off x="863600" y="650487"/>
                  <a:ext cx="520700" cy="238514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 algn="ctr" defTabSz="584200">
                    <a:defRPr sz="3400"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pPr>
                </a:p>
              </p:txBody>
            </p:sp>
            <p:sp>
              <p:nvSpPr>
                <p:cNvPr id="79" name="Shape 79"/>
                <p:cNvSpPr/>
                <p:nvPr/>
              </p:nvSpPr>
              <p:spPr>
                <a:xfrm flipV="1">
                  <a:off x="1333500" y="680851"/>
                  <a:ext cx="263546" cy="67211"/>
                </a:xfrm>
                <a:prstGeom prst="line">
                  <a:avLst/>
                </a:prstGeom>
                <a:noFill/>
                <a:ln w="38100" cap="flat">
                  <a:solidFill>
                    <a:srgbClr val="0433FF"/>
                  </a:solidFill>
                  <a:prstDash val="solid"/>
                  <a:miter lim="400000"/>
                  <a:headEnd type="stealth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</p:grpSp>
          <p:grpSp>
            <p:nvGrpSpPr>
              <p:cNvPr id="84" name="Group 84"/>
              <p:cNvGrpSpPr/>
              <p:nvPr/>
            </p:nvGrpSpPr>
            <p:grpSpPr>
              <a:xfrm>
                <a:off x="803692" y="2095500"/>
                <a:ext cx="2082801" cy="889001"/>
                <a:chOff x="0" y="0"/>
                <a:chExt cx="2082800" cy="889000"/>
              </a:xfrm>
            </p:grpSpPr>
            <p:sp>
              <p:nvSpPr>
                <p:cNvPr id="81" name="Shape 81"/>
                <p:cNvSpPr/>
                <p:nvPr/>
              </p:nvSpPr>
              <p:spPr>
                <a:xfrm>
                  <a:off x="-1" y="-1"/>
                  <a:ext cx="2082801" cy="737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noFill/>
                <a:ln w="38100" cap="flat">
                  <a:solidFill>
                    <a:srgbClr val="0433FF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 algn="ctr" defTabSz="584200">
                    <a:defRPr sz="3400"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pPr>
                </a:p>
              </p:txBody>
            </p:sp>
            <p:sp>
              <p:nvSpPr>
                <p:cNvPr id="82" name="Shape 82"/>
                <p:cNvSpPr/>
                <p:nvPr/>
              </p:nvSpPr>
              <p:spPr>
                <a:xfrm>
                  <a:off x="863600" y="650487"/>
                  <a:ext cx="520700" cy="238514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 algn="ctr" defTabSz="584200">
                    <a:defRPr sz="3400"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pPr>
                </a:p>
              </p:txBody>
            </p:sp>
            <p:sp>
              <p:nvSpPr>
                <p:cNvPr id="83" name="Shape 83"/>
                <p:cNvSpPr/>
                <p:nvPr/>
              </p:nvSpPr>
              <p:spPr>
                <a:xfrm flipV="1">
                  <a:off x="1333500" y="680851"/>
                  <a:ext cx="263546" cy="67211"/>
                </a:xfrm>
                <a:prstGeom prst="line">
                  <a:avLst/>
                </a:prstGeom>
                <a:noFill/>
                <a:ln w="38100" cap="flat">
                  <a:solidFill>
                    <a:srgbClr val="0433FF"/>
                  </a:solidFill>
                  <a:prstDash val="solid"/>
                  <a:miter lim="400000"/>
                  <a:headEnd type="stealth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</p:grpSp>
          <p:grpSp>
            <p:nvGrpSpPr>
              <p:cNvPr id="88" name="Group 88"/>
              <p:cNvGrpSpPr/>
              <p:nvPr/>
            </p:nvGrpSpPr>
            <p:grpSpPr>
              <a:xfrm>
                <a:off x="803692" y="0"/>
                <a:ext cx="2082801" cy="889001"/>
                <a:chOff x="0" y="0"/>
                <a:chExt cx="2082800" cy="889000"/>
              </a:xfrm>
            </p:grpSpPr>
            <p:sp>
              <p:nvSpPr>
                <p:cNvPr id="85" name="Shape 85"/>
                <p:cNvSpPr/>
                <p:nvPr/>
              </p:nvSpPr>
              <p:spPr>
                <a:xfrm>
                  <a:off x="-1" y="-1"/>
                  <a:ext cx="2082801" cy="737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noFill/>
                <a:ln w="38100" cap="flat">
                  <a:solidFill>
                    <a:srgbClr val="0433FF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 algn="ctr" defTabSz="584200">
                    <a:defRPr sz="3400"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pPr>
                </a:p>
              </p:txBody>
            </p:sp>
            <p:sp>
              <p:nvSpPr>
                <p:cNvPr id="86" name="Shape 86"/>
                <p:cNvSpPr/>
                <p:nvPr/>
              </p:nvSpPr>
              <p:spPr>
                <a:xfrm>
                  <a:off x="863600" y="650487"/>
                  <a:ext cx="520700" cy="238514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 algn="ctr" defTabSz="584200">
                    <a:defRPr sz="3400"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pPr>
                </a:p>
              </p:txBody>
            </p:sp>
            <p:sp>
              <p:nvSpPr>
                <p:cNvPr id="87" name="Shape 87"/>
                <p:cNvSpPr/>
                <p:nvPr/>
              </p:nvSpPr>
              <p:spPr>
                <a:xfrm flipV="1">
                  <a:off x="1333500" y="680851"/>
                  <a:ext cx="263546" cy="67211"/>
                </a:xfrm>
                <a:prstGeom prst="line">
                  <a:avLst/>
                </a:prstGeom>
                <a:noFill/>
                <a:ln w="38100" cap="flat">
                  <a:solidFill>
                    <a:srgbClr val="0433FF"/>
                  </a:solidFill>
                  <a:prstDash val="solid"/>
                  <a:miter lim="400000"/>
                  <a:headEnd type="stealth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</p:grpSp>
          <p:grpSp>
            <p:nvGrpSpPr>
              <p:cNvPr id="92" name="Group 92"/>
              <p:cNvGrpSpPr/>
              <p:nvPr/>
            </p:nvGrpSpPr>
            <p:grpSpPr>
              <a:xfrm>
                <a:off x="803692" y="5969000"/>
                <a:ext cx="2082801" cy="889001"/>
                <a:chOff x="0" y="0"/>
                <a:chExt cx="2082800" cy="889000"/>
              </a:xfrm>
            </p:grpSpPr>
            <p:sp>
              <p:nvSpPr>
                <p:cNvPr id="89" name="Shape 89"/>
                <p:cNvSpPr/>
                <p:nvPr/>
              </p:nvSpPr>
              <p:spPr>
                <a:xfrm>
                  <a:off x="-1" y="-1"/>
                  <a:ext cx="2082801" cy="737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noFill/>
                <a:ln w="38100" cap="flat">
                  <a:solidFill>
                    <a:srgbClr val="0433FF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 algn="ctr" defTabSz="584200">
                    <a:defRPr sz="3400"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pPr>
                </a:p>
              </p:txBody>
            </p:sp>
            <p:sp>
              <p:nvSpPr>
                <p:cNvPr id="90" name="Shape 90"/>
                <p:cNvSpPr/>
                <p:nvPr/>
              </p:nvSpPr>
              <p:spPr>
                <a:xfrm>
                  <a:off x="863600" y="650487"/>
                  <a:ext cx="520700" cy="238514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 algn="ctr" defTabSz="584200">
                    <a:defRPr sz="3400"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pPr>
                </a:p>
              </p:txBody>
            </p:sp>
            <p:sp>
              <p:nvSpPr>
                <p:cNvPr id="91" name="Shape 91"/>
                <p:cNvSpPr/>
                <p:nvPr/>
              </p:nvSpPr>
              <p:spPr>
                <a:xfrm flipV="1">
                  <a:off x="1333500" y="680851"/>
                  <a:ext cx="263546" cy="67211"/>
                </a:xfrm>
                <a:prstGeom prst="line">
                  <a:avLst/>
                </a:prstGeom>
                <a:noFill/>
                <a:ln w="38100" cap="flat">
                  <a:solidFill>
                    <a:srgbClr val="0433FF"/>
                  </a:solidFill>
                  <a:prstDash val="solid"/>
                  <a:miter lim="400000"/>
                  <a:headEnd type="stealth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</p:grpSp>
          <p:sp>
            <p:nvSpPr>
              <p:cNvPr id="93" name="Shape 93"/>
              <p:cNvSpPr/>
              <p:nvPr/>
            </p:nvSpPr>
            <p:spPr>
              <a:xfrm>
                <a:off x="1427038" y="220522"/>
                <a:ext cx="844233" cy="2620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b">
                <a:spAutoFit/>
              </a:bodyPr>
              <a:lstStyle>
                <a:lvl1pPr algn="ctr" defTabSz="584200">
                  <a:defRPr i="1" sz="1300">
                    <a:solidFill>
                      <a:srgbClr val="0433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lvl="0">
                  <a:defRPr i="0" sz="1800">
                    <a:solidFill>
                      <a:srgbClr val="000000"/>
                    </a:solidFill>
                  </a:defRPr>
                </a:pPr>
                <a:r>
                  <a:rPr i="1" sz="1300">
                    <a:solidFill>
                      <a:srgbClr val="0433FF"/>
                    </a:solidFill>
                  </a:rPr>
                  <a:t>adaptation</a:t>
                </a:r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1438691" y="2316022"/>
                <a:ext cx="844234" cy="2620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b">
                <a:spAutoFit/>
              </a:bodyPr>
              <a:lstStyle>
                <a:lvl1pPr algn="ctr" defTabSz="584200">
                  <a:defRPr i="1" sz="1300">
                    <a:solidFill>
                      <a:srgbClr val="0433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lvl="0">
                  <a:defRPr i="0" sz="1800">
                    <a:solidFill>
                      <a:srgbClr val="000000"/>
                    </a:solidFill>
                  </a:defRPr>
                </a:pPr>
                <a:r>
                  <a:rPr i="1" sz="1300">
                    <a:solidFill>
                      <a:srgbClr val="0433FF"/>
                    </a:solidFill>
                  </a:rPr>
                  <a:t>adaptation</a:t>
                </a:r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1438691" y="4309922"/>
                <a:ext cx="844234" cy="2620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b">
                <a:spAutoFit/>
              </a:bodyPr>
              <a:lstStyle>
                <a:lvl1pPr algn="ctr" defTabSz="584200">
                  <a:defRPr i="1" sz="1300">
                    <a:solidFill>
                      <a:srgbClr val="0433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lvl="0">
                  <a:defRPr i="0" sz="1800">
                    <a:solidFill>
                      <a:srgbClr val="000000"/>
                    </a:solidFill>
                  </a:defRPr>
                </a:pPr>
                <a:r>
                  <a:rPr i="1" sz="1300">
                    <a:solidFill>
                      <a:srgbClr val="0433FF"/>
                    </a:solidFill>
                  </a:rPr>
                  <a:t>adaptation</a:t>
                </a:r>
              </a:p>
            </p:txBody>
          </p:sp>
          <p:sp>
            <p:nvSpPr>
              <p:cNvPr id="96" name="Shape 96"/>
              <p:cNvSpPr/>
              <p:nvPr/>
            </p:nvSpPr>
            <p:spPr>
              <a:xfrm>
                <a:off x="1438691" y="6176822"/>
                <a:ext cx="844234" cy="2620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b">
                <a:spAutoFit/>
              </a:bodyPr>
              <a:lstStyle>
                <a:lvl1pPr algn="ctr" defTabSz="584200">
                  <a:defRPr i="1" sz="1300">
                    <a:solidFill>
                      <a:srgbClr val="0433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lvl="0">
                  <a:defRPr i="0" sz="1800">
                    <a:solidFill>
                      <a:srgbClr val="000000"/>
                    </a:solidFill>
                  </a:defRPr>
                </a:pPr>
                <a:r>
                  <a:rPr i="1" sz="1300">
                    <a:solidFill>
                      <a:srgbClr val="0433FF"/>
                    </a:solidFill>
                  </a:rPr>
                  <a:t>adaptation</a:t>
                </a:r>
              </a:p>
            </p:txBody>
          </p:sp>
        </p:grpSp>
      </p:grpSp>
      <p:sp>
        <p:nvSpPr>
          <p:cNvPr id="99" name="Shape 99"/>
          <p:cNvSpPr/>
          <p:nvPr/>
        </p:nvSpPr>
        <p:spPr>
          <a:xfrm>
            <a:off x="3007" y="31457900"/>
            <a:ext cx="16459201" cy="1270000"/>
          </a:xfrm>
          <a:prstGeom prst="rect">
            <a:avLst/>
          </a:prstGeom>
          <a:solidFill>
            <a:srgbClr val="007AC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b="1"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</a:rPr>
              <a:t>Channel Effects in Wireless Time Sync</a:t>
            </a:r>
          </a:p>
        </p:txBody>
      </p:sp>
      <p:sp>
        <p:nvSpPr>
          <p:cNvPr id="100" name="Shape 100"/>
          <p:cNvSpPr/>
          <p:nvPr/>
        </p:nvSpPr>
        <p:spPr>
          <a:xfrm>
            <a:off x="16456192" y="31457900"/>
            <a:ext cx="16459201" cy="1270000"/>
          </a:xfrm>
          <a:prstGeom prst="rect">
            <a:avLst/>
          </a:prstGeom>
          <a:solidFill>
            <a:srgbClr val="007ACC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b="1"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600"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</a:rPr>
              <a:t>Highly Programmable Clocks</a:t>
            </a:r>
          </a:p>
        </p:txBody>
      </p:sp>
      <p:sp>
        <p:nvSpPr>
          <p:cNvPr id="101" name="Shape 101"/>
          <p:cNvSpPr/>
          <p:nvPr/>
        </p:nvSpPr>
        <p:spPr>
          <a:xfrm>
            <a:off x="2939" y="41073145"/>
            <a:ext cx="32918400" cy="1"/>
          </a:xfrm>
          <a:prstGeom prst="line">
            <a:avLst/>
          </a:prstGeom>
          <a:ln w="25400">
            <a:solidFill>
              <a:srgbClr val="007ACC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02" name="Shape 102"/>
          <p:cNvSpPr/>
          <p:nvPr/>
        </p:nvSpPr>
        <p:spPr>
          <a:xfrm flipV="1">
            <a:off x="16459200" y="13426993"/>
            <a:ext cx="1" cy="27655239"/>
          </a:xfrm>
          <a:prstGeom prst="line">
            <a:avLst/>
          </a:prstGeom>
          <a:ln w="25400">
            <a:solidFill>
              <a:srgbClr val="007ACC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118" name="Group 118"/>
          <p:cNvGrpSpPr/>
          <p:nvPr/>
        </p:nvGrpSpPr>
        <p:grpSpPr>
          <a:xfrm>
            <a:off x="16733111" y="35051379"/>
            <a:ext cx="10071572" cy="5487131"/>
            <a:chOff x="0" y="0"/>
            <a:chExt cx="10071570" cy="5487129"/>
          </a:xfrm>
        </p:grpSpPr>
        <p:sp>
          <p:nvSpPr>
            <p:cNvPr id="103" name="Shape 103"/>
            <p:cNvSpPr/>
            <p:nvPr/>
          </p:nvSpPr>
          <p:spPr>
            <a:xfrm>
              <a:off x="0" y="3707108"/>
              <a:ext cx="1906803" cy="1531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C79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38100" dir="204000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algn="ctr" defTabSz="584200">
                <a:defRPr sz="22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/>
              </a:pPr>
              <a:r>
                <a:rPr sz="2200"/>
                <a:t>Frequency</a:t>
              </a:r>
            </a:p>
          </p:txBody>
        </p:sp>
        <p:sp>
          <p:nvSpPr>
            <p:cNvPr id="104" name="Shape 104"/>
            <p:cNvSpPr/>
            <p:nvPr/>
          </p:nvSpPr>
          <p:spPr>
            <a:xfrm>
              <a:off x="507128" y="1927087"/>
              <a:ext cx="1906804" cy="1531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C79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38100" dir="204000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algn="ctr" defTabSz="584200">
                <a:defRPr sz="22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/>
              </a:pPr>
              <a:r>
                <a:rPr sz="2200"/>
                <a:t>Jitter</a:t>
              </a:r>
            </a:p>
          </p:txBody>
        </p:sp>
        <p:sp>
          <p:nvSpPr>
            <p:cNvPr id="105" name="Shape 105"/>
            <p:cNvSpPr/>
            <p:nvPr/>
          </p:nvSpPr>
          <p:spPr>
            <a:xfrm>
              <a:off x="4270021" y="3955601"/>
              <a:ext cx="1906804" cy="1531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76D6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38100" dir="204000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algn="ctr" defTabSz="584200">
                <a:defRPr b="1" sz="3400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 lvl="0">
                <a:defRPr b="0" sz="1800"/>
              </a:pPr>
              <a:r>
                <a:rPr b="1" sz="3400"/>
                <a:t>Power</a:t>
              </a:r>
            </a:p>
          </p:txBody>
        </p:sp>
        <p:sp>
          <p:nvSpPr>
            <p:cNvPr id="106" name="Shape 106"/>
            <p:cNvSpPr/>
            <p:nvPr/>
          </p:nvSpPr>
          <p:spPr>
            <a:xfrm>
              <a:off x="7850347" y="1927087"/>
              <a:ext cx="1906804" cy="1531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C79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38100" dir="204000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 defTabSz="584200">
                <a:defRPr sz="1800"/>
              </a:pPr>
              <a:r>
                <a:rPr sz="22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Stabilization</a:t>
              </a:r>
              <a:endParaRPr sz="22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lvl="0" algn="ctr" defTabSz="584200">
                <a:defRPr sz="1800"/>
              </a:pPr>
              <a:r>
                <a:rPr sz="22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Time</a:t>
              </a:r>
            </a:p>
          </p:txBody>
        </p:sp>
        <p:sp>
          <p:nvSpPr>
            <p:cNvPr id="107" name="Shape 107"/>
            <p:cNvSpPr/>
            <p:nvPr/>
          </p:nvSpPr>
          <p:spPr>
            <a:xfrm>
              <a:off x="4280163" y="-1"/>
              <a:ext cx="1906804" cy="1531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C79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38100" dir="204000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 defTabSz="584200">
                <a:defRPr sz="1800"/>
              </a:pPr>
              <a:r>
                <a:rPr sz="22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Short-term</a:t>
              </a:r>
              <a:endParaRPr sz="22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lvl="0" algn="ctr" defTabSz="584200">
                <a:defRPr sz="1800"/>
              </a:pPr>
              <a:r>
                <a:rPr sz="22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Stability</a:t>
              </a:r>
            </a:p>
          </p:txBody>
        </p:sp>
        <p:sp>
          <p:nvSpPr>
            <p:cNvPr id="108" name="Shape 108"/>
            <p:cNvSpPr/>
            <p:nvPr/>
          </p:nvSpPr>
          <p:spPr>
            <a:xfrm>
              <a:off x="2008228" y="395560"/>
              <a:ext cx="1906804" cy="153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C79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38100" dir="204000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algn="ctr" defTabSz="584200">
                <a:defRPr sz="22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/>
              </a:pPr>
              <a:r>
                <a:rPr sz="2200"/>
                <a:t>Rise &amp; Fall Time</a:t>
              </a:r>
            </a:p>
          </p:txBody>
        </p:sp>
        <p:sp>
          <p:nvSpPr>
            <p:cNvPr id="109" name="Shape 109"/>
            <p:cNvSpPr/>
            <p:nvPr/>
          </p:nvSpPr>
          <p:spPr>
            <a:xfrm>
              <a:off x="1916945" y="4562520"/>
              <a:ext cx="2342934" cy="9843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0" name="Shape 110"/>
            <p:cNvSpPr/>
            <p:nvPr/>
          </p:nvSpPr>
          <p:spPr>
            <a:xfrm>
              <a:off x="2347875" y="3025069"/>
              <a:ext cx="2003287" cy="1244953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1" name="Shape 111"/>
            <p:cNvSpPr/>
            <p:nvPr/>
          </p:nvSpPr>
          <p:spPr>
            <a:xfrm>
              <a:off x="3462944" y="1833883"/>
              <a:ext cx="1275623" cy="2202860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5657728" y="1767601"/>
              <a:ext cx="1181869" cy="227020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3" name="Shape 113"/>
            <p:cNvSpPr/>
            <p:nvPr/>
          </p:nvSpPr>
          <p:spPr>
            <a:xfrm flipH="1">
              <a:off x="6197109" y="4561339"/>
              <a:ext cx="1957517" cy="75510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4" name="Shape 114"/>
            <p:cNvSpPr/>
            <p:nvPr/>
          </p:nvSpPr>
          <p:spPr>
            <a:xfrm>
              <a:off x="8164767" y="3712179"/>
              <a:ext cx="1906804" cy="1531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C79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38100" dir="204000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algn="ctr" defTabSz="584200">
                <a:defRPr sz="22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/>
              </a:pPr>
              <a:r>
                <a:rPr sz="2200"/>
                <a:t>Drive Strength</a:t>
              </a:r>
            </a:p>
          </p:txBody>
        </p:sp>
        <p:sp>
          <p:nvSpPr>
            <p:cNvPr id="115" name="Shape 115"/>
            <p:cNvSpPr/>
            <p:nvPr/>
          </p:nvSpPr>
          <p:spPr>
            <a:xfrm flipH="1">
              <a:off x="5992772" y="3022485"/>
              <a:ext cx="1847433" cy="1257680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6" name="Shape 116"/>
            <p:cNvSpPr/>
            <p:nvPr/>
          </p:nvSpPr>
          <p:spPr>
            <a:xfrm>
              <a:off x="6440530" y="405702"/>
              <a:ext cx="1906804" cy="1531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C79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38100" dir="204000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 defTabSz="584200">
                <a:defRPr sz="1800"/>
              </a:pPr>
              <a:r>
                <a:rPr sz="22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Long-term</a:t>
              </a:r>
              <a:endParaRPr sz="22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lvl="0" algn="ctr" defTabSz="584200">
                <a:defRPr sz="1800"/>
              </a:pPr>
              <a:r>
                <a:rPr sz="22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Stability</a:t>
              </a:r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5223422" y="1612264"/>
              <a:ext cx="85154" cy="2331468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pic>
        <p:nvPicPr>
          <p:cNvPr id="119" name="pasted-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84078" y="24148473"/>
            <a:ext cx="9777339" cy="639943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14891303" y="24639869"/>
            <a:ext cx="917338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i="1" sz="1600">
                <a:solidFill>
                  <a:srgbClr val="CC29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CC2900"/>
                </a:solidFill>
              </a:rPr>
              <a:t>No offset</a:t>
            </a:r>
          </a:p>
        </p:txBody>
      </p:sp>
      <p:pic>
        <p:nvPicPr>
          <p:cNvPr id="121" name="pasted-image.pdf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1568759" y="24557741"/>
            <a:ext cx="4520366" cy="6751195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13902396" y="26871358"/>
            <a:ext cx="2001071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457200">
              <a:defRPr sz="1800"/>
            </a:pPr>
            <a:r>
              <a:rPr i="1" sz="1600">
                <a:solidFill>
                  <a:srgbClr val="CC2900"/>
                </a:solidFill>
                <a:latin typeface="Arial"/>
                <a:ea typeface="Arial"/>
                <a:cs typeface="Arial"/>
                <a:sym typeface="Arial"/>
              </a:rPr>
              <a:t>Small Offset (20%T</a:t>
            </a:r>
            <a:r>
              <a:rPr baseline="-5999" i="1" sz="1600">
                <a:solidFill>
                  <a:srgbClr val="CC29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i="1" sz="1600">
                <a:solidFill>
                  <a:srgbClr val="CC29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123" name="Shape 123"/>
          <p:cNvSpPr/>
          <p:nvPr/>
        </p:nvSpPr>
        <p:spPr>
          <a:xfrm>
            <a:off x="13815313" y="29102846"/>
            <a:ext cx="201268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457200">
              <a:defRPr sz="1800"/>
            </a:pPr>
            <a:r>
              <a:rPr i="1" sz="1600">
                <a:solidFill>
                  <a:srgbClr val="CC2900"/>
                </a:solidFill>
                <a:latin typeface="Arial"/>
                <a:ea typeface="Arial"/>
                <a:cs typeface="Arial"/>
                <a:sym typeface="Arial"/>
              </a:rPr>
              <a:t>Large Offset (30%T</a:t>
            </a:r>
            <a:r>
              <a:rPr baseline="-5999" i="1" sz="1600">
                <a:solidFill>
                  <a:srgbClr val="CC29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i="1" sz="1600">
                <a:solidFill>
                  <a:srgbClr val="CC29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pic>
        <p:nvPicPr>
          <p:cNvPr id="124" name="pasted-image.pdf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2071469" y="23195508"/>
            <a:ext cx="2722967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asted-image.pdf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36680" y="29530687"/>
            <a:ext cx="4803534" cy="10172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8" name="Group 128"/>
          <p:cNvGrpSpPr/>
          <p:nvPr/>
        </p:nvGrpSpPr>
        <p:grpSpPr>
          <a:xfrm>
            <a:off x="26533481" y="15546666"/>
            <a:ext cx="6014274" cy="4401727"/>
            <a:chOff x="-50800" y="-50800"/>
            <a:chExt cx="6014273" cy="4401725"/>
          </a:xfrm>
        </p:grpSpPr>
        <p:pic>
          <p:nvPicPr>
            <p:cNvPr id="127" name="droppedImage.pdf"/>
            <p:cNvPicPr/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0" y="0"/>
              <a:ext cx="5912674" cy="43001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6" name=""/>
            <p:cNvPicPr/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50800" y="-50800"/>
              <a:ext cx="6014274" cy="4401726"/>
            </a:xfrm>
            <a:prstGeom prst="rect">
              <a:avLst/>
            </a:prstGeom>
            <a:effectLst/>
          </p:spPr>
        </p:pic>
      </p:grpSp>
      <p:grpSp>
        <p:nvGrpSpPr>
          <p:cNvPr id="131" name="Group 131"/>
          <p:cNvGrpSpPr/>
          <p:nvPr/>
        </p:nvGrpSpPr>
        <p:grpSpPr>
          <a:xfrm>
            <a:off x="26723320" y="14332981"/>
            <a:ext cx="5772350" cy="970533"/>
            <a:chOff x="-215899" y="-139700"/>
            <a:chExt cx="5772348" cy="970532"/>
          </a:xfrm>
        </p:grpSpPr>
        <p:sp>
          <p:nvSpPr>
            <p:cNvPr id="130" name="Shape 130"/>
            <p:cNvSpPr/>
            <p:nvPr/>
          </p:nvSpPr>
          <p:spPr>
            <a:xfrm>
              <a:off x="0" y="0"/>
              <a:ext cx="5340549" cy="411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b">
              <a:spAutoFit/>
            </a:bodyPr>
            <a:lstStyle>
              <a:lvl1pPr algn="ctr" defTabSz="584200">
                <a:defRPr b="1" i="1" sz="2000">
                  <a:solidFill>
                    <a:srgbClr val="FF2F92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 lvl="0">
                <a:defRPr b="0" i="0" sz="1800">
                  <a:solidFill>
                    <a:srgbClr val="000000"/>
                  </a:solidFill>
                </a:defRPr>
              </a:pPr>
              <a:r>
                <a:rPr b="1" i="1" sz="2000">
                  <a:solidFill>
                    <a:srgbClr val="FF2F92"/>
                  </a:solidFill>
                </a:rPr>
                <a:t>QoT = f (clock sources, network, ambient) </a:t>
              </a:r>
            </a:p>
          </p:txBody>
        </p:sp>
        <p:pic>
          <p:nvPicPr>
            <p:cNvPr id="129" name=""/>
            <p:cNvPicPr/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215900" y="-139700"/>
              <a:ext cx="5772349" cy="970533"/>
            </a:xfrm>
            <a:prstGeom prst="rect">
              <a:avLst/>
            </a:prstGeom>
            <a:effectLst/>
          </p:spPr>
        </p:pic>
      </p:grpSp>
      <p:pic>
        <p:nvPicPr>
          <p:cNvPr id="132" name="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6760969" y="15181067"/>
            <a:ext cx="2984501" cy="2692401"/>
          </a:xfrm>
          <a:prstGeom prst="rect">
            <a:avLst/>
          </a:prstGeom>
        </p:spPr>
      </p:pic>
      <p:sp>
        <p:nvSpPr>
          <p:cNvPr id="134" name="Shape 134"/>
          <p:cNvSpPr/>
          <p:nvPr/>
        </p:nvSpPr>
        <p:spPr>
          <a:xfrm>
            <a:off x="27088700" y="20964704"/>
            <a:ext cx="5277654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4000">
                <a:solidFill>
                  <a:srgbClr val="535353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535353"/>
                </a:solidFill>
              </a:rPr>
              <a:t>Autotuning Time Service</a:t>
            </a:r>
          </a:p>
        </p:txBody>
      </p:sp>
      <p:sp>
        <p:nvSpPr>
          <p:cNvPr id="135" name="Shape 135"/>
          <p:cNvSpPr/>
          <p:nvPr/>
        </p:nvSpPr>
        <p:spPr>
          <a:xfrm>
            <a:off x="17287416" y="20988218"/>
            <a:ext cx="8128953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4000">
                <a:solidFill>
                  <a:srgbClr val="535353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535353"/>
                </a:solidFill>
              </a:rPr>
              <a:t>From Over-design to Sense-and-Adapt</a:t>
            </a:r>
          </a:p>
        </p:txBody>
      </p:sp>
      <p:sp>
        <p:nvSpPr>
          <p:cNvPr id="136" name="Shape 136"/>
          <p:cNvSpPr/>
          <p:nvPr/>
        </p:nvSpPr>
        <p:spPr>
          <a:xfrm>
            <a:off x="27065895" y="35774089"/>
            <a:ext cx="5432848" cy="51145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marL="428625" indent="-428625">
              <a:buSzPct val="100000"/>
              <a:buChar char="•"/>
              <a:defRPr sz="1800"/>
            </a:pPr>
            <a:r>
              <a:rPr i="1" sz="3800">
                <a:solidFill>
                  <a:srgbClr val="535353"/>
                </a:solidFill>
              </a:rPr>
              <a:t>Digital frequency programmability</a:t>
            </a:r>
            <a:endParaRPr i="1" sz="3800">
              <a:solidFill>
                <a:srgbClr val="535353"/>
              </a:solidFill>
            </a:endParaRPr>
          </a:p>
          <a:p>
            <a:pPr lvl="0" marL="428625" indent="-428625">
              <a:buSzPct val="100000"/>
              <a:buChar char="•"/>
              <a:defRPr sz="1800"/>
            </a:pPr>
            <a:r>
              <a:rPr i="1" sz="3800">
                <a:solidFill>
                  <a:srgbClr val="535353"/>
                </a:solidFill>
              </a:rPr>
              <a:t>Power-performance programmability in the fractional-N PLL</a:t>
            </a:r>
            <a:endParaRPr i="1" sz="3800">
              <a:solidFill>
                <a:srgbClr val="535353"/>
              </a:solidFill>
            </a:endParaRPr>
          </a:p>
          <a:p>
            <a:pPr lvl="0" marL="428625" indent="-428625">
              <a:buSzPct val="100000"/>
              <a:buChar char="•"/>
              <a:defRPr sz="1800"/>
            </a:pPr>
            <a:r>
              <a:rPr i="1" sz="3800">
                <a:solidFill>
                  <a:srgbClr val="535353"/>
                </a:solidFill>
              </a:rPr>
              <a:t>Means of conveying “quality information” to higher layer</a:t>
            </a:r>
          </a:p>
        </p:txBody>
      </p:sp>
      <p:grpSp>
        <p:nvGrpSpPr>
          <p:cNvPr id="163" name="Group 163"/>
          <p:cNvGrpSpPr/>
          <p:nvPr/>
        </p:nvGrpSpPr>
        <p:grpSpPr>
          <a:xfrm>
            <a:off x="16949976" y="23771628"/>
            <a:ext cx="4813301" cy="2424959"/>
            <a:chOff x="0" y="0"/>
            <a:chExt cx="4813299" cy="2424958"/>
          </a:xfrm>
        </p:grpSpPr>
        <p:grpSp>
          <p:nvGrpSpPr>
            <p:cNvPr id="150" name="Group 150"/>
            <p:cNvGrpSpPr/>
            <p:nvPr/>
          </p:nvGrpSpPr>
          <p:grpSpPr>
            <a:xfrm>
              <a:off x="3600825" y="-1"/>
              <a:ext cx="1212475" cy="2424960"/>
              <a:chOff x="0" y="0"/>
              <a:chExt cx="1212474" cy="2424958"/>
            </a:xfrm>
          </p:grpSpPr>
          <p:sp>
            <p:nvSpPr>
              <p:cNvPr id="137" name="Shape 137"/>
              <p:cNvSpPr/>
              <p:nvPr/>
            </p:nvSpPr>
            <p:spPr>
              <a:xfrm>
                <a:off x="404158" y="0"/>
                <a:ext cx="269440" cy="269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C3E4E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404158" y="538877"/>
                <a:ext cx="269440" cy="269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C3E4E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943035" y="538877"/>
                <a:ext cx="269440" cy="269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C3E4E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04158" y="1212474"/>
                <a:ext cx="269440" cy="269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C3E4E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943035" y="1212474"/>
                <a:ext cx="269440" cy="269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C3E4E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673597" y="1751352"/>
                <a:ext cx="269439" cy="269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C3E4E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43" name="Shape 143"/>
              <p:cNvSpPr/>
              <p:nvPr/>
            </p:nvSpPr>
            <p:spPr>
              <a:xfrm rot="5400000">
                <a:off x="404157" y="404158"/>
                <a:ext cx="269440" cy="2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400" y="0"/>
                      <a:pt x="10800" y="5400"/>
                      <a:pt x="10800" y="10800"/>
                    </a:cubicBezTo>
                    <a:cubicBezTo>
                      <a:pt x="10800" y="16200"/>
                      <a:pt x="16200" y="216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673597" y="134719"/>
                <a:ext cx="404159" cy="404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45" name="Shape 145"/>
              <p:cNvSpPr/>
              <p:nvPr/>
            </p:nvSpPr>
            <p:spPr>
              <a:xfrm rot="5400000">
                <a:off x="875675" y="1010395"/>
                <a:ext cx="404160" cy="2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400" y="0"/>
                      <a:pt x="10800" y="5400"/>
                      <a:pt x="10800" y="10800"/>
                    </a:cubicBezTo>
                    <a:cubicBezTo>
                      <a:pt x="10800" y="16200"/>
                      <a:pt x="16200" y="216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46" name="Shape 146"/>
              <p:cNvSpPr/>
              <p:nvPr/>
            </p:nvSpPr>
            <p:spPr>
              <a:xfrm rot="5400000">
                <a:off x="336798" y="1010395"/>
                <a:ext cx="404159" cy="2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400" y="0"/>
                      <a:pt x="10800" y="5400"/>
                      <a:pt x="10800" y="10800"/>
                    </a:cubicBezTo>
                    <a:cubicBezTo>
                      <a:pt x="10800" y="16200"/>
                      <a:pt x="16200" y="216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47" name="Shape 147"/>
              <p:cNvSpPr/>
              <p:nvPr/>
            </p:nvSpPr>
            <p:spPr>
              <a:xfrm rot="5400000">
                <a:off x="836218" y="1549273"/>
                <a:ext cx="308898" cy="174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400" y="0"/>
                      <a:pt x="10800" y="5400"/>
                      <a:pt x="10800" y="10800"/>
                    </a:cubicBezTo>
                    <a:cubicBezTo>
                      <a:pt x="10800" y="16200"/>
                      <a:pt x="16200" y="216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48" name="Shape 148"/>
              <p:cNvSpPr/>
              <p:nvPr/>
            </p:nvSpPr>
            <p:spPr>
              <a:xfrm flipH="1" rot="16200000">
                <a:off x="471518" y="1549273"/>
                <a:ext cx="308897" cy="174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400" y="0"/>
                      <a:pt x="10800" y="5400"/>
                      <a:pt x="10800" y="10800"/>
                    </a:cubicBezTo>
                    <a:cubicBezTo>
                      <a:pt x="10800" y="16200"/>
                      <a:pt x="16200" y="216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49" name="Shape 149"/>
              <p:cNvSpPr/>
              <p:nvPr/>
            </p:nvSpPr>
            <p:spPr>
              <a:xfrm flipH="1" rot="5400000">
                <a:off x="-740962" y="875680"/>
                <a:ext cx="2290240" cy="808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12" y="0"/>
                    </a:moveTo>
                    <a:cubicBezTo>
                      <a:pt x="1906" y="0"/>
                      <a:pt x="0" y="5400"/>
                      <a:pt x="0" y="10800"/>
                    </a:cubicBezTo>
                    <a:cubicBezTo>
                      <a:pt x="0" y="16200"/>
                      <a:pt x="5400" y="21600"/>
                      <a:pt x="10800" y="21600"/>
                    </a:cubicBezTo>
                    <a:cubicBezTo>
                      <a:pt x="16200" y="21600"/>
                      <a:pt x="21600" y="16200"/>
                      <a:pt x="21600" y="1080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grpSp>
          <p:nvGrpSpPr>
            <p:cNvPr id="162" name="Group 162"/>
            <p:cNvGrpSpPr/>
            <p:nvPr/>
          </p:nvGrpSpPr>
          <p:grpSpPr>
            <a:xfrm>
              <a:off x="0" y="334556"/>
              <a:ext cx="3098547" cy="1481915"/>
              <a:chOff x="0" y="0"/>
              <a:chExt cx="3098546" cy="1481913"/>
            </a:xfrm>
          </p:grpSpPr>
          <p:sp>
            <p:nvSpPr>
              <p:cNvPr id="151" name="Shape 151"/>
              <p:cNvSpPr/>
              <p:nvPr/>
            </p:nvSpPr>
            <p:spPr>
              <a:xfrm>
                <a:off x="0" y="269439"/>
                <a:ext cx="3098547" cy="2808"/>
              </a:xfrm>
              <a:prstGeom prst="line">
                <a:avLst/>
              </a:prstGeom>
              <a:solidFill>
                <a:srgbClr val="6095C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52" name="Shape 152"/>
              <p:cNvSpPr/>
              <p:nvPr/>
            </p:nvSpPr>
            <p:spPr>
              <a:xfrm>
                <a:off x="0" y="670789"/>
                <a:ext cx="3098547" cy="2809"/>
              </a:xfrm>
              <a:prstGeom prst="line">
                <a:avLst/>
              </a:prstGeom>
              <a:solidFill>
                <a:srgbClr val="6095C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0" y="1074947"/>
                <a:ext cx="3098547" cy="2809"/>
              </a:xfrm>
              <a:prstGeom prst="line">
                <a:avLst/>
              </a:prstGeom>
              <a:solidFill>
                <a:srgbClr val="6095C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54" name="Shape 154"/>
              <p:cNvSpPr/>
              <p:nvPr/>
            </p:nvSpPr>
            <p:spPr>
              <a:xfrm>
                <a:off x="0" y="1479105"/>
                <a:ext cx="3098547" cy="2809"/>
              </a:xfrm>
              <a:prstGeom prst="line">
                <a:avLst/>
              </a:prstGeom>
              <a:solidFill>
                <a:srgbClr val="6095C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55" name="Shape 155"/>
              <p:cNvSpPr/>
              <p:nvPr/>
            </p:nvSpPr>
            <p:spPr>
              <a:xfrm>
                <a:off x="134719" y="0"/>
                <a:ext cx="291893" cy="269439"/>
              </a:xfrm>
              <a:prstGeom prst="rect">
                <a:avLst/>
              </a:prstGeom>
              <a:solidFill>
                <a:srgbClr val="CD665F"/>
              </a:solidFill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defTabSz="914400">
                  <a:buClr>
                    <a:srgbClr val="000000"/>
                  </a:buClr>
                  <a:buFont typeface="Times"/>
                  <a:defRPr sz="2400">
                    <a:uFill>
                      <a:solidFill/>
                    </a:uFill>
                    <a:latin typeface="Times"/>
                    <a:ea typeface="Times"/>
                    <a:cs typeface="Times"/>
                    <a:sym typeface="Times"/>
                  </a:defRPr>
                </a:pPr>
              </a:p>
            </p:txBody>
          </p:sp>
          <p:sp>
            <p:nvSpPr>
              <p:cNvPr id="156" name="Shape 156"/>
              <p:cNvSpPr/>
              <p:nvPr/>
            </p:nvSpPr>
            <p:spPr>
              <a:xfrm>
                <a:off x="461454" y="404158"/>
                <a:ext cx="291893" cy="269440"/>
              </a:xfrm>
              <a:prstGeom prst="rect">
                <a:avLst/>
              </a:prstGeom>
              <a:solidFill>
                <a:srgbClr val="CD665F"/>
              </a:solidFill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defTabSz="914400">
                  <a:buClr>
                    <a:srgbClr val="000000"/>
                  </a:buClr>
                  <a:buFont typeface="Times"/>
                  <a:defRPr sz="2400">
                    <a:uFill>
                      <a:solidFill/>
                    </a:uFill>
                    <a:latin typeface="Times"/>
                    <a:ea typeface="Times"/>
                    <a:cs typeface="Times"/>
                    <a:sym typeface="Times"/>
                  </a:defRPr>
                </a:pPr>
              </a:p>
            </p:txBody>
          </p:sp>
          <p:sp>
            <p:nvSpPr>
              <p:cNvPr id="157" name="Shape 157"/>
              <p:cNvSpPr/>
              <p:nvPr/>
            </p:nvSpPr>
            <p:spPr>
              <a:xfrm>
                <a:off x="808316" y="1212474"/>
                <a:ext cx="696051" cy="269440"/>
              </a:xfrm>
              <a:prstGeom prst="rect">
                <a:avLst/>
              </a:prstGeom>
              <a:solidFill>
                <a:srgbClr val="6095C9"/>
              </a:solidFill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defTabSz="914400">
                  <a:buClr>
                    <a:srgbClr val="000000"/>
                  </a:buClr>
                  <a:buFont typeface="Times"/>
                  <a:defRPr sz="2400">
                    <a:uFill>
                      <a:solidFill/>
                    </a:uFill>
                    <a:latin typeface="Times"/>
                    <a:ea typeface="Times"/>
                    <a:cs typeface="Times"/>
                    <a:sym typeface="Times"/>
                  </a:defRPr>
                </a:pPr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1616632" y="0"/>
                <a:ext cx="291893" cy="269439"/>
              </a:xfrm>
              <a:prstGeom prst="rect">
                <a:avLst/>
              </a:prstGeom>
              <a:solidFill>
                <a:srgbClr val="CD665F"/>
              </a:solidFill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defTabSz="914400">
                  <a:buClr>
                    <a:srgbClr val="000000"/>
                  </a:buClr>
                  <a:buFont typeface="Times"/>
                  <a:defRPr sz="2400">
                    <a:uFill>
                      <a:solidFill/>
                    </a:uFill>
                    <a:latin typeface="Times"/>
                    <a:ea typeface="Times"/>
                    <a:cs typeface="Times"/>
                    <a:sym typeface="Times"/>
                  </a:defRPr>
                </a:pPr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2290229" y="404158"/>
                <a:ext cx="291894" cy="269440"/>
              </a:xfrm>
              <a:prstGeom prst="rect">
                <a:avLst/>
              </a:prstGeom>
              <a:solidFill>
                <a:srgbClr val="CD665F"/>
              </a:solidFill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defTabSz="914400">
                  <a:buClr>
                    <a:srgbClr val="000000"/>
                  </a:buClr>
                  <a:buFont typeface="Times"/>
                  <a:defRPr sz="2400">
                    <a:uFill>
                      <a:solidFill/>
                    </a:uFill>
                    <a:latin typeface="Times"/>
                    <a:ea typeface="Times"/>
                    <a:cs typeface="Times"/>
                    <a:sym typeface="Times"/>
                  </a:defRPr>
                </a:pPr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1886071" y="808316"/>
                <a:ext cx="426613" cy="269440"/>
              </a:xfrm>
              <a:prstGeom prst="rect">
                <a:avLst/>
              </a:prstGeom>
              <a:solidFill>
                <a:srgbClr val="FAA757"/>
              </a:solidFill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defTabSz="914400">
                  <a:buClr>
                    <a:srgbClr val="000000"/>
                  </a:buClr>
                  <a:buFont typeface="Times"/>
                  <a:defRPr sz="2400">
                    <a:uFill>
                      <a:solidFill/>
                    </a:uFill>
                    <a:latin typeface="Times"/>
                    <a:ea typeface="Times"/>
                    <a:cs typeface="Times"/>
                    <a:sym typeface="Times"/>
                  </a:defRPr>
                </a:pPr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2559668" y="808316"/>
                <a:ext cx="426613" cy="269440"/>
              </a:xfrm>
              <a:prstGeom prst="rect">
                <a:avLst/>
              </a:prstGeom>
              <a:solidFill>
                <a:srgbClr val="FAA757"/>
              </a:solidFill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defTabSz="914400">
                  <a:buClr>
                    <a:srgbClr val="000000"/>
                  </a:buClr>
                  <a:buFont typeface="Times"/>
                  <a:defRPr sz="2400">
                    <a:uFill>
                      <a:solidFill/>
                    </a:uFill>
                    <a:latin typeface="Times"/>
                    <a:ea typeface="Times"/>
                    <a:cs typeface="Times"/>
                    <a:sym typeface="Times"/>
                  </a:defRPr>
                </a:pPr>
              </a:p>
            </p:txBody>
          </p:sp>
        </p:grpSp>
      </p:grpSp>
      <p:grpSp>
        <p:nvGrpSpPr>
          <p:cNvPr id="182" name="Group 182"/>
          <p:cNvGrpSpPr/>
          <p:nvPr/>
        </p:nvGrpSpPr>
        <p:grpSpPr>
          <a:xfrm>
            <a:off x="16829276" y="27700188"/>
            <a:ext cx="5080001" cy="1396115"/>
            <a:chOff x="0" y="0"/>
            <a:chExt cx="5080000" cy="1396114"/>
          </a:xfrm>
        </p:grpSpPr>
        <p:sp>
          <p:nvSpPr>
            <p:cNvPr id="164" name="Shape 164"/>
            <p:cNvSpPr/>
            <p:nvPr/>
          </p:nvSpPr>
          <p:spPr>
            <a:xfrm>
              <a:off x="2346265" y="681820"/>
              <a:ext cx="453893" cy="453703"/>
            </a:xfrm>
            <a:prstGeom prst="rect">
              <a:avLst/>
            </a:pr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 defTabSz="584200">
                <a:buClr>
                  <a:srgbClr val="FFFFFF"/>
                </a:buCl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FFFFFF"/>
                    </a:solidFill>
                  </a:uFill>
                </a:defRPr>
              </a:pPr>
            </a:p>
          </p:txBody>
        </p:sp>
        <p:sp>
          <p:nvSpPr>
            <p:cNvPr id="165" name="Shape 165"/>
            <p:cNvSpPr/>
            <p:nvPr/>
          </p:nvSpPr>
          <p:spPr>
            <a:xfrm>
              <a:off x="1042784" y="681820"/>
              <a:ext cx="1" cy="453702"/>
            </a:xfrm>
            <a:prstGeom prst="line">
              <a:avLst/>
            </a:prstGeom>
            <a:noFill/>
            <a:ln w="3175" cap="flat">
              <a:solidFill>
                <a:srgbClr val="B5B5B5"/>
              </a:solidFill>
              <a:prstDash val="solid"/>
              <a:round/>
            </a:ln>
            <a:effectLst>
              <a:outerShdw sx="100000" sy="100000" kx="0" ky="0" algn="b" rotWithShape="0" blurRad="38100" dist="19999" dir="540000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6" name="Shape 166"/>
            <p:cNvSpPr/>
            <p:nvPr/>
          </p:nvSpPr>
          <p:spPr>
            <a:xfrm>
              <a:off x="1704551" y="681820"/>
              <a:ext cx="1" cy="453702"/>
            </a:xfrm>
            <a:prstGeom prst="line">
              <a:avLst/>
            </a:prstGeom>
            <a:noFill/>
            <a:ln w="3175" cap="flat">
              <a:solidFill>
                <a:srgbClr val="B5B5B5"/>
              </a:solidFill>
              <a:prstDash val="solid"/>
              <a:round/>
            </a:ln>
            <a:effectLst>
              <a:outerShdw sx="100000" sy="100000" kx="0" ky="0" algn="b" rotWithShape="0" blurRad="38100" dist="19999" dir="540000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7" name="Shape 167"/>
            <p:cNvSpPr/>
            <p:nvPr/>
          </p:nvSpPr>
          <p:spPr>
            <a:xfrm>
              <a:off x="2346265" y="681820"/>
              <a:ext cx="1" cy="453702"/>
            </a:xfrm>
            <a:prstGeom prst="line">
              <a:avLst/>
            </a:prstGeom>
            <a:noFill/>
            <a:ln w="3175" cap="flat">
              <a:solidFill>
                <a:srgbClr val="B5B5B5"/>
              </a:solidFill>
              <a:prstDash val="solid"/>
              <a:round/>
            </a:ln>
            <a:effectLst>
              <a:outerShdw sx="100000" sy="100000" kx="0" ky="0" algn="b" rotWithShape="0" blurRad="38100" dist="19999" dir="540000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8" name="Shape 168"/>
            <p:cNvSpPr/>
            <p:nvPr/>
          </p:nvSpPr>
          <p:spPr>
            <a:xfrm>
              <a:off x="3008032" y="681820"/>
              <a:ext cx="1" cy="453702"/>
            </a:xfrm>
            <a:prstGeom prst="line">
              <a:avLst/>
            </a:prstGeom>
            <a:noFill/>
            <a:ln w="3175" cap="flat">
              <a:solidFill>
                <a:srgbClr val="B5B5B5"/>
              </a:solidFill>
              <a:prstDash val="solid"/>
              <a:round/>
            </a:ln>
            <a:effectLst>
              <a:outerShdw sx="100000" sy="100000" kx="0" ky="0" algn="b" rotWithShape="0" blurRad="38100" dist="19999" dir="540000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9" name="Shape 169"/>
            <p:cNvSpPr/>
            <p:nvPr/>
          </p:nvSpPr>
          <p:spPr>
            <a:xfrm>
              <a:off x="3669800" y="681820"/>
              <a:ext cx="1" cy="453702"/>
            </a:xfrm>
            <a:prstGeom prst="line">
              <a:avLst/>
            </a:prstGeom>
            <a:noFill/>
            <a:ln w="3175" cap="flat">
              <a:solidFill>
                <a:srgbClr val="B5B5B5"/>
              </a:solidFill>
              <a:prstDash val="solid"/>
              <a:round/>
            </a:ln>
            <a:effectLst>
              <a:outerShdw sx="100000" sy="100000" kx="0" ky="0" algn="b" rotWithShape="0" blurRad="38100" dist="19999" dir="540000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>
              <a:off x="381017" y="802141"/>
              <a:ext cx="122773" cy="171210"/>
            </a:xfrm>
            <a:prstGeom prst="rect">
              <a:avLst/>
            </a:prstGeom>
            <a:gradFill flip="none" rotWithShape="1">
              <a:gsLst>
                <a:gs pos="0">
                  <a:srgbClr val="DC564C"/>
                </a:gs>
                <a:gs pos="100000">
                  <a:srgbClr val="FFCCCA"/>
                </a:gs>
              </a:gsLst>
              <a:lin ang="16200000" scaled="0"/>
            </a:gradFill>
            <a:ln w="9525" cap="flat">
              <a:solidFill>
                <a:srgbClr val="CC625A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 defTabSz="584200">
                <a:buClr>
                  <a:srgbClr val="FFFFFF"/>
                </a:buCl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FFFFFF"/>
                    </a:solidFill>
                  </a:uFill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>
              <a:off x="481285" y="802141"/>
              <a:ext cx="1118349" cy="179770"/>
            </a:xfrm>
            <a:prstGeom prst="rect">
              <a:avLst/>
            </a:prstGeom>
            <a:gradFill flip="none" rotWithShape="1">
              <a:gsLst>
                <a:gs pos="0">
                  <a:srgbClr val="AFD05C"/>
                </a:gs>
                <a:gs pos="100000">
                  <a:srgbClr val="EEFDCB"/>
                </a:gs>
              </a:gsLst>
              <a:lin ang="16200000" scaled="0"/>
            </a:gradFill>
            <a:ln w="9525" cap="flat">
              <a:solidFill>
                <a:srgbClr val="A8C367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 defTabSz="584200">
                <a:buClr>
                  <a:srgbClr val="FFFFFF"/>
                </a:buCl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FFFFFF"/>
                    </a:solidFill>
                  </a:uFill>
                </a:defRPr>
              </a:p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787443" y="802141"/>
              <a:ext cx="122773" cy="171210"/>
            </a:xfrm>
            <a:prstGeom prst="rect">
              <a:avLst/>
            </a:prstGeom>
            <a:gradFill flip="none" rotWithShape="1">
              <a:gsLst>
                <a:gs pos="0">
                  <a:srgbClr val="DC564C"/>
                </a:gs>
                <a:gs pos="100000">
                  <a:srgbClr val="FFCCCA"/>
                </a:gs>
              </a:gsLst>
              <a:lin ang="16200000" scaled="0"/>
            </a:gradFill>
            <a:ln w="9525" cap="flat">
              <a:solidFill>
                <a:srgbClr val="CC625A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 defTabSz="584200">
                <a:buClr>
                  <a:srgbClr val="FFFFFF"/>
                </a:buCl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FFFFFF"/>
                    </a:solidFill>
                  </a:uFill>
                </a:defRPr>
              </a:pPr>
            </a:p>
          </p:txBody>
        </p:sp>
        <p:sp>
          <p:nvSpPr>
            <p:cNvPr id="173" name="Shape 173"/>
            <p:cNvSpPr/>
            <p:nvPr/>
          </p:nvSpPr>
          <p:spPr>
            <a:xfrm>
              <a:off x="2887711" y="802141"/>
              <a:ext cx="1118473" cy="179770"/>
            </a:xfrm>
            <a:prstGeom prst="rect">
              <a:avLst/>
            </a:prstGeom>
            <a:gradFill flip="none" rotWithShape="1">
              <a:gsLst>
                <a:gs pos="0">
                  <a:srgbClr val="AFD05C"/>
                </a:gs>
                <a:gs pos="100000">
                  <a:srgbClr val="EEFDCB"/>
                </a:gs>
              </a:gsLst>
              <a:lin ang="16200000" scaled="0"/>
            </a:gradFill>
            <a:ln w="9525" cap="flat">
              <a:solidFill>
                <a:srgbClr val="A8C367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 defTabSz="584200">
                <a:buClr>
                  <a:srgbClr val="FFFFFF"/>
                </a:buCl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FFFFFF"/>
                    </a:solidFill>
                  </a:uFill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>
              <a:off x="0" y="982623"/>
              <a:ext cx="5080000" cy="1"/>
            </a:xfrm>
            <a:prstGeom prst="line">
              <a:avLst/>
            </a:prstGeom>
            <a:noFill/>
            <a:ln w="25400" cap="flat">
              <a:solidFill>
                <a:srgbClr val="515151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38100" dist="19999" dir="540000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5" name="Shape 175"/>
            <p:cNvSpPr/>
            <p:nvPr/>
          </p:nvSpPr>
          <p:spPr>
            <a:xfrm>
              <a:off x="2787443" y="681820"/>
              <a:ext cx="1" cy="45370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19999" dir="540000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6" name="Shape 176"/>
            <p:cNvSpPr/>
            <p:nvPr/>
          </p:nvSpPr>
          <p:spPr>
            <a:xfrm>
              <a:off x="240642" y="80214"/>
              <a:ext cx="9879" cy="47857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38100" dist="19999" dir="540000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7" name="Shape 177"/>
            <p:cNvSpPr/>
            <p:nvPr/>
          </p:nvSpPr>
          <p:spPr>
            <a:xfrm rot="16200000">
              <a:off x="411965" y="390176"/>
              <a:ext cx="172796" cy="51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0"/>
                    <a:pt x="10800" y="270"/>
                    <a:pt x="10800" y="603"/>
                  </a:cubicBezTo>
                  <a:lnTo>
                    <a:pt x="10800" y="10197"/>
                  </a:lnTo>
                  <a:cubicBezTo>
                    <a:pt x="10800" y="10530"/>
                    <a:pt x="15635" y="10800"/>
                    <a:pt x="21600" y="10800"/>
                  </a:cubicBezTo>
                  <a:cubicBezTo>
                    <a:pt x="15635" y="10800"/>
                    <a:pt x="10800" y="11070"/>
                    <a:pt x="10800" y="11403"/>
                  </a:cubicBezTo>
                  <a:lnTo>
                    <a:pt x="10800" y="20997"/>
                  </a:lnTo>
                  <a:cubicBezTo>
                    <a:pt x="10800" y="21330"/>
                    <a:pt x="5965" y="21600"/>
                    <a:pt x="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19999" dir="540000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8" name="Shape 178"/>
            <p:cNvSpPr/>
            <p:nvPr/>
          </p:nvSpPr>
          <p:spPr>
            <a:xfrm rot="16200000">
              <a:off x="2719734" y="569047"/>
              <a:ext cx="139880" cy="12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19999" dir="540000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9" name="Shape 179"/>
            <p:cNvSpPr/>
            <p:nvPr/>
          </p:nvSpPr>
          <p:spPr>
            <a:xfrm flipH="1">
              <a:off x="381017" y="681820"/>
              <a:ext cx="1" cy="45370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19999" dir="540000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0" name="Shape 180"/>
            <p:cNvSpPr/>
            <p:nvPr/>
          </p:nvSpPr>
          <p:spPr>
            <a:xfrm flipH="1" flipV="1">
              <a:off x="2566854" y="1183159"/>
              <a:ext cx="263748" cy="212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38100" dist="19999" dir="540000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1" name="Shape 181"/>
            <p:cNvSpPr/>
            <p:nvPr/>
          </p:nvSpPr>
          <p:spPr>
            <a:xfrm>
              <a:off x="2767389" y="0"/>
              <a:ext cx="9880" cy="47857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38100" dist="19999" dir="540000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183" name="Shape 183"/>
          <p:cNvSpPr/>
          <p:nvPr/>
        </p:nvSpPr>
        <p:spPr>
          <a:xfrm>
            <a:off x="17544870" y="27238129"/>
            <a:ext cx="11303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457200">
              <a:buClr>
                <a:srgbClr val="000000"/>
              </a:buClr>
              <a:defRPr sz="1800">
                <a:uFill>
                  <a:solidFill/>
                </a:uFill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QoT Tolerance</a:t>
            </a:r>
          </a:p>
        </p:txBody>
      </p:sp>
      <p:sp>
        <p:nvSpPr>
          <p:cNvPr id="184" name="Shape 184"/>
          <p:cNvSpPr/>
          <p:nvPr/>
        </p:nvSpPr>
        <p:spPr>
          <a:xfrm>
            <a:off x="19714058" y="28894025"/>
            <a:ext cx="2286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457200">
              <a:buClr>
                <a:srgbClr val="000000"/>
              </a:buClr>
              <a:defRPr sz="1800">
                <a:uFill>
                  <a:solidFill/>
                </a:uFill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High resolution clock for sub-jiffy timing</a:t>
            </a:r>
          </a:p>
        </p:txBody>
      </p:sp>
      <p:sp>
        <p:nvSpPr>
          <p:cNvPr id="185" name="Shape 185"/>
          <p:cNvSpPr/>
          <p:nvPr/>
        </p:nvSpPr>
        <p:spPr>
          <a:xfrm flipH="1">
            <a:off x="17361707" y="27877259"/>
            <a:ext cx="350269" cy="274001"/>
          </a:xfrm>
          <a:prstGeom prst="line">
            <a:avLst/>
          </a:prstGeom>
          <a:ln w="12700">
            <a:solidFill/>
            <a:round/>
          </a:ln>
          <a:effectLst>
            <a:outerShdw sx="100000" sy="100000" kx="0" ky="0" algn="b" rotWithShape="0" blurRad="38100" dist="127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86" name="Shape 186"/>
          <p:cNvSpPr/>
          <p:nvPr/>
        </p:nvSpPr>
        <p:spPr>
          <a:xfrm flipH="1" flipV="1">
            <a:off x="17932200" y="26469137"/>
            <a:ext cx="167033" cy="134866"/>
          </a:xfrm>
          <a:prstGeom prst="line">
            <a:avLst/>
          </a:prstGeom>
          <a:ln w="3175">
            <a:solidFill/>
            <a:prstDash val="dash"/>
            <a:round/>
          </a:ln>
          <a:effectLst>
            <a:outerShdw sx="100000" sy="100000" kx="0" ky="0" algn="b" rotWithShape="0" blurRad="38100" dist="19999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199" name="Group 199"/>
          <p:cNvGrpSpPr/>
          <p:nvPr/>
        </p:nvGrpSpPr>
        <p:grpSpPr>
          <a:xfrm>
            <a:off x="22531575" y="27392715"/>
            <a:ext cx="5080001" cy="3340101"/>
            <a:chOff x="0" y="0"/>
            <a:chExt cx="5080000" cy="3340100"/>
          </a:xfrm>
        </p:grpSpPr>
        <p:sp>
          <p:nvSpPr>
            <p:cNvPr id="187" name="Shape 187"/>
            <p:cNvSpPr/>
            <p:nvPr/>
          </p:nvSpPr>
          <p:spPr>
            <a:xfrm>
              <a:off x="1326405" y="0"/>
              <a:ext cx="1778001" cy="355600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 defTabSz="457200">
                <a:buClr>
                  <a:srgbClr val="000000"/>
                </a:buClr>
                <a:defRPr sz="1800">
                  <a:uFill>
                    <a:solidFill/>
                  </a:uFill>
                </a:defRPr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Deadline Miss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1592733" y="1994355"/>
              <a:ext cx="1778001" cy="355601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 defTabSz="457200">
                <a:buClr>
                  <a:srgbClr val="000000"/>
                </a:buClr>
                <a:defRPr sz="1800">
                  <a:uFill>
                    <a:solidFill/>
                  </a:uFill>
                </a:defRPr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Signal Handler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5977" y="684768"/>
              <a:ext cx="1778001" cy="635001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 defTabSz="457200">
                <a:buClr>
                  <a:srgbClr val="000000"/>
                </a:buClr>
                <a:defRPr sz="1800">
                  <a:uFill>
                    <a:solidFill/>
                  </a:uFill>
                </a:defRPr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Normal Prog. Flow</a:t>
              </a:r>
            </a:p>
          </p:txBody>
        </p:sp>
        <p:sp>
          <p:nvSpPr>
            <p:cNvPr id="190" name="Shape 190"/>
            <p:cNvSpPr/>
            <p:nvPr/>
          </p:nvSpPr>
          <p:spPr>
            <a:xfrm>
              <a:off x="2955552" y="665202"/>
              <a:ext cx="1778001" cy="635001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 defTabSz="457200">
                <a:buClr>
                  <a:srgbClr val="000000"/>
                </a:buClr>
                <a:defRPr sz="1800">
                  <a:uFill>
                    <a:solidFill/>
                  </a:uFill>
                </a:defRPr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Normal Flow Resumes</a:t>
              </a:r>
            </a:p>
          </p:txBody>
        </p:sp>
        <p:grpSp>
          <p:nvGrpSpPr>
            <p:cNvPr id="197" name="Group 197"/>
            <p:cNvGrpSpPr/>
            <p:nvPr/>
          </p:nvGrpSpPr>
          <p:grpSpPr>
            <a:xfrm>
              <a:off x="0" y="378347"/>
              <a:ext cx="5080001" cy="1531147"/>
              <a:chOff x="0" y="0"/>
              <a:chExt cx="5080000" cy="1531145"/>
            </a:xfrm>
          </p:grpSpPr>
          <p:sp>
            <p:nvSpPr>
              <p:cNvPr id="191" name="Shape 191"/>
              <p:cNvSpPr/>
              <p:nvPr/>
            </p:nvSpPr>
            <p:spPr>
              <a:xfrm>
                <a:off x="0" y="644932"/>
                <a:ext cx="1917583" cy="1"/>
              </a:xfrm>
              <a:prstGeom prst="line">
                <a:avLst/>
              </a:prstGeom>
              <a:noFill/>
              <a:ln w="38100" cap="flat">
                <a:solidFill>
                  <a:srgbClr val="AAC56C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92" name="Shape 192"/>
              <p:cNvSpPr/>
              <p:nvPr/>
            </p:nvSpPr>
            <p:spPr>
              <a:xfrm>
                <a:off x="2902665" y="644932"/>
                <a:ext cx="2177336" cy="1"/>
              </a:xfrm>
              <a:prstGeom prst="line">
                <a:avLst/>
              </a:prstGeom>
              <a:noFill/>
              <a:ln w="38100" cap="flat">
                <a:solidFill>
                  <a:srgbClr val="AAC56C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93" name="Shape 193"/>
              <p:cNvSpPr/>
              <p:nvPr/>
            </p:nvSpPr>
            <p:spPr>
              <a:xfrm>
                <a:off x="1917582" y="767168"/>
                <a:ext cx="1" cy="641742"/>
              </a:xfrm>
              <a:prstGeom prst="line">
                <a:avLst/>
              </a:prstGeom>
              <a:noFill/>
              <a:ln w="38100" cap="flat">
                <a:solidFill>
                  <a:srgbClr val="CD665F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1917582" y="1531145"/>
                <a:ext cx="1046650" cy="1"/>
              </a:xfrm>
              <a:prstGeom prst="line">
                <a:avLst/>
              </a:prstGeom>
              <a:noFill/>
              <a:ln w="38100" cap="flat">
                <a:solidFill>
                  <a:srgbClr val="CD665F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95" name="Shape 195"/>
              <p:cNvSpPr/>
              <p:nvPr/>
            </p:nvSpPr>
            <p:spPr>
              <a:xfrm flipV="1">
                <a:off x="2964231" y="767168"/>
                <a:ext cx="1" cy="641742"/>
              </a:xfrm>
              <a:prstGeom prst="line">
                <a:avLst/>
              </a:prstGeom>
              <a:noFill/>
              <a:ln w="38100" cap="flat">
                <a:solidFill>
                  <a:srgbClr val="CD665F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1936957" y="0"/>
                <a:ext cx="380647" cy="502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72" y="0"/>
                    </a:moveTo>
                    <a:lnTo>
                      <a:pt x="12860" y="6080"/>
                    </a:lnTo>
                    <a:lnTo>
                      <a:pt x="11050" y="6797"/>
                    </a:lnTo>
                    <a:lnTo>
                      <a:pt x="16577" y="12007"/>
                    </a:lnTo>
                    <a:lnTo>
                      <a:pt x="14767" y="12877"/>
                    </a:lnTo>
                    <a:lnTo>
                      <a:pt x="21600" y="21600"/>
                    </a:lnTo>
                    <a:lnTo>
                      <a:pt x="10012" y="14915"/>
                    </a:lnTo>
                    <a:lnTo>
                      <a:pt x="12222" y="13987"/>
                    </a:lnTo>
                    <a:lnTo>
                      <a:pt x="5022" y="9705"/>
                    </a:lnTo>
                    <a:lnTo>
                      <a:pt x="7602" y="8382"/>
                    </a:lnTo>
                    <a:lnTo>
                      <a:pt x="0" y="3890"/>
                    </a:lnTo>
                    <a:close/>
                  </a:path>
                </a:pathLst>
              </a:custGeom>
              <a:solidFill>
                <a:srgbClr val="FF26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198" name="Shape 198"/>
            <p:cNvSpPr/>
            <p:nvPr/>
          </p:nvSpPr>
          <p:spPr>
            <a:xfrm>
              <a:off x="1056760" y="2527300"/>
              <a:ext cx="2730501" cy="812800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 defTabSz="457200">
                <a:buClr>
                  <a:srgbClr val="000000"/>
                </a:buClr>
                <a:defRPr b="1" sz="2400">
                  <a:uFill>
                    <a:solidFill/>
                  </a:uFill>
                </a:defRPr>
              </a:lvl1pPr>
            </a:lstStyle>
            <a:p>
              <a:pPr lvl="0">
                <a:defRPr b="0" sz="1800">
                  <a:uFillTx/>
                </a:defRPr>
              </a:pPr>
              <a:r>
                <a:rPr b="1" sz="2400">
                  <a:uFill>
                    <a:solidFill/>
                  </a:uFill>
                </a:rPr>
                <a:t>Temporal Failure Handlers</a:t>
              </a:r>
            </a:p>
          </p:txBody>
        </p:sp>
      </p:grpSp>
      <p:grpSp>
        <p:nvGrpSpPr>
          <p:cNvPr id="214" name="Group 214"/>
          <p:cNvGrpSpPr/>
          <p:nvPr/>
        </p:nvGrpSpPr>
        <p:grpSpPr>
          <a:xfrm>
            <a:off x="22377401" y="24010743"/>
            <a:ext cx="5080001" cy="2492972"/>
            <a:chOff x="0" y="0"/>
            <a:chExt cx="5080000" cy="2492971"/>
          </a:xfrm>
        </p:grpSpPr>
        <p:grpSp>
          <p:nvGrpSpPr>
            <p:cNvPr id="212" name="Group 212"/>
            <p:cNvGrpSpPr/>
            <p:nvPr/>
          </p:nvGrpSpPr>
          <p:grpSpPr>
            <a:xfrm>
              <a:off x="0" y="0"/>
              <a:ext cx="5080000" cy="1625474"/>
              <a:chOff x="0" y="0"/>
              <a:chExt cx="5079999" cy="1625473"/>
            </a:xfrm>
          </p:grpSpPr>
          <p:pic>
            <p:nvPicPr>
              <p:cNvPr id="200" name="image7.jpg"/>
              <p:cNvPicPr/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1653915" y="170455"/>
                <a:ext cx="995235" cy="1328690"/>
              </a:xfrm>
              <a:prstGeom prst="rect">
                <a:avLst/>
              </a:prstGeom>
              <a:ln w="12700" cap="flat">
                <a:noFill/>
                <a:round/>
              </a:ln>
              <a:effectLst/>
            </p:spPr>
          </p:pic>
          <p:grpSp>
            <p:nvGrpSpPr>
              <p:cNvPr id="204" name="Group 204"/>
              <p:cNvGrpSpPr/>
              <p:nvPr/>
            </p:nvGrpSpPr>
            <p:grpSpPr>
              <a:xfrm>
                <a:off x="2949858" y="241049"/>
                <a:ext cx="2130142" cy="1104431"/>
                <a:chOff x="0" y="0"/>
                <a:chExt cx="2130141" cy="1104429"/>
              </a:xfrm>
            </p:grpSpPr>
            <p:sp>
              <p:nvSpPr>
                <p:cNvPr id="201" name="Shape 201"/>
                <p:cNvSpPr/>
                <p:nvPr/>
              </p:nvSpPr>
              <p:spPr>
                <a:xfrm>
                  <a:off x="-1" y="0"/>
                  <a:ext cx="2130143" cy="1104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9" h="20683" fill="norm" stroke="1" extrusionOk="0">
                      <a:moveTo>
                        <a:pt x="1901" y="6809"/>
                      </a:moveTo>
                      <a:cubicBezTo>
                        <a:pt x="1658" y="4403"/>
                        <a:pt x="2907" y="2186"/>
                        <a:pt x="4691" y="1859"/>
                      </a:cubicBezTo>
                      <a:cubicBezTo>
                        <a:pt x="5414" y="1726"/>
                        <a:pt x="6149" y="1925"/>
                        <a:pt x="6778" y="2422"/>
                      </a:cubicBezTo>
                      <a:cubicBezTo>
                        <a:pt x="7445" y="726"/>
                        <a:pt x="9003" y="81"/>
                        <a:pt x="10259" y="982"/>
                      </a:cubicBezTo>
                      <a:cubicBezTo>
                        <a:pt x="10478" y="1140"/>
                        <a:pt x="10680" y="1340"/>
                        <a:pt x="10857" y="1575"/>
                      </a:cubicBezTo>
                      <a:cubicBezTo>
                        <a:pt x="11377" y="169"/>
                        <a:pt x="12642" y="-402"/>
                        <a:pt x="13683" y="299"/>
                      </a:cubicBezTo>
                      <a:cubicBezTo>
                        <a:pt x="13971" y="493"/>
                        <a:pt x="14222" y="774"/>
                        <a:pt x="14418" y="1120"/>
                      </a:cubicBezTo>
                      <a:cubicBezTo>
                        <a:pt x="15255" y="-210"/>
                        <a:pt x="16734" y="-374"/>
                        <a:pt x="17722" y="753"/>
                      </a:cubicBezTo>
                      <a:cubicBezTo>
                        <a:pt x="18137" y="1227"/>
                        <a:pt x="18417" y="1880"/>
                        <a:pt x="18513" y="2601"/>
                      </a:cubicBezTo>
                      <a:cubicBezTo>
                        <a:pt x="19885" y="3106"/>
                        <a:pt x="20694" y="5019"/>
                        <a:pt x="20321" y="6874"/>
                      </a:cubicBezTo>
                      <a:cubicBezTo>
                        <a:pt x="20289" y="7030"/>
                        <a:pt x="20250" y="7182"/>
                        <a:pt x="20203" y="7331"/>
                      </a:cubicBezTo>
                      <a:cubicBezTo>
                        <a:pt x="21303" y="9264"/>
                        <a:pt x="21034" y="12033"/>
                        <a:pt x="19601" y="13518"/>
                      </a:cubicBezTo>
                      <a:cubicBezTo>
                        <a:pt x="19155" y="13980"/>
                        <a:pt x="18629" y="14279"/>
                        <a:pt x="18072" y="14386"/>
                      </a:cubicBezTo>
                      <a:cubicBezTo>
                        <a:pt x="18060" y="16465"/>
                        <a:pt x="16800" y="18137"/>
                        <a:pt x="15258" y="18121"/>
                      </a:cubicBezTo>
                      <a:cubicBezTo>
                        <a:pt x="14743" y="18115"/>
                        <a:pt x="14238" y="17917"/>
                        <a:pt x="13801" y="17550"/>
                      </a:cubicBezTo>
                      <a:cubicBezTo>
                        <a:pt x="13280" y="19881"/>
                        <a:pt x="11460" y="21198"/>
                        <a:pt x="9738" y="20492"/>
                      </a:cubicBezTo>
                      <a:cubicBezTo>
                        <a:pt x="9016" y="20196"/>
                        <a:pt x="8392" y="19571"/>
                        <a:pt x="7973" y="18722"/>
                      </a:cubicBezTo>
                      <a:cubicBezTo>
                        <a:pt x="6209" y="20158"/>
                        <a:pt x="3920" y="19386"/>
                        <a:pt x="2859" y="16998"/>
                      </a:cubicBezTo>
                      <a:cubicBezTo>
                        <a:pt x="2846" y="16968"/>
                        <a:pt x="2833" y="16937"/>
                        <a:pt x="2820" y="16907"/>
                      </a:cubicBezTo>
                      <a:cubicBezTo>
                        <a:pt x="1666" y="17089"/>
                        <a:pt x="620" y="15978"/>
                        <a:pt x="485" y="14424"/>
                      </a:cubicBezTo>
                      <a:cubicBezTo>
                        <a:pt x="412" y="13596"/>
                        <a:pt x="615" y="12767"/>
                        <a:pt x="1038" y="12159"/>
                      </a:cubicBezTo>
                      <a:cubicBezTo>
                        <a:pt x="39" y="11365"/>
                        <a:pt x="-297" y="9622"/>
                        <a:pt x="288" y="8266"/>
                      </a:cubicBezTo>
                      <a:cubicBezTo>
                        <a:pt x="626" y="7484"/>
                        <a:pt x="1218" y="6967"/>
                        <a:pt x="1883" y="687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6C6C6"/>
                    </a:gs>
                    <a:gs pos="35000">
                      <a:srgbClr val="D8D8D8"/>
                    </a:gs>
                    <a:gs pos="100000">
                      <a:srgbClr val="F0F1F1"/>
                    </a:gs>
                  </a:gsLst>
                  <a:lin ang="16200000" scaled="0"/>
                </a:gra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sx="100000" sy="100000" kx="0" ky="0" algn="b" rotWithShape="0" blurRad="38100" dist="19999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lvl="0" algn="ctr" defTabSz="584200">
                    <a:buClr>
                      <a:srgbClr val="000000"/>
                    </a:buClr>
                    <a:defRPr sz="40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202" name="Shape 202"/>
                <p:cNvSpPr/>
                <p:nvPr/>
              </p:nvSpPr>
              <p:spPr>
                <a:xfrm>
                  <a:off x="108154" y="56241"/>
                  <a:ext cx="1951929" cy="939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80" y="14010"/>
                      </a:moveTo>
                      <a:cubicBezTo>
                        <a:pt x="899" y="14066"/>
                        <a:pt x="417" y="13902"/>
                        <a:pt x="0" y="13542"/>
                      </a:cubicBezTo>
                      <a:moveTo>
                        <a:pt x="2598" y="19137"/>
                      </a:moveTo>
                      <a:cubicBezTo>
                        <a:pt x="2405" y="19250"/>
                        <a:pt x="2202" y="19325"/>
                        <a:pt x="1994" y="19361"/>
                      </a:cubicBezTo>
                      <a:moveTo>
                        <a:pt x="7802" y="21600"/>
                      </a:moveTo>
                      <a:cubicBezTo>
                        <a:pt x="7657" y="21279"/>
                        <a:pt x="7535" y="20936"/>
                        <a:pt x="7438" y="20577"/>
                      </a:cubicBezTo>
                      <a:moveTo>
                        <a:pt x="14532" y="19050"/>
                      </a:moveTo>
                      <a:cubicBezTo>
                        <a:pt x="14510" y="19430"/>
                        <a:pt x="14462" y="19806"/>
                        <a:pt x="14386" y="20172"/>
                      </a:cubicBezTo>
                      <a:moveTo>
                        <a:pt x="17421" y="12116"/>
                      </a:moveTo>
                      <a:cubicBezTo>
                        <a:pt x="18513" y="12896"/>
                        <a:pt x="19202" y="14528"/>
                        <a:pt x="19193" y="16310"/>
                      </a:cubicBezTo>
                      <a:moveTo>
                        <a:pt x="21600" y="7649"/>
                      </a:moveTo>
                      <a:cubicBezTo>
                        <a:pt x="21423" y="8256"/>
                        <a:pt x="21153" y="8794"/>
                        <a:pt x="20811" y="9222"/>
                      </a:cubicBezTo>
                      <a:moveTo>
                        <a:pt x="19707" y="1814"/>
                      </a:moveTo>
                      <a:cubicBezTo>
                        <a:pt x="19737" y="2059"/>
                        <a:pt x="19751" y="2307"/>
                        <a:pt x="19749" y="2556"/>
                      </a:cubicBezTo>
                      <a:moveTo>
                        <a:pt x="14668" y="947"/>
                      </a:moveTo>
                      <a:cubicBezTo>
                        <a:pt x="14771" y="605"/>
                        <a:pt x="14907" y="286"/>
                        <a:pt x="15073" y="0"/>
                      </a:cubicBezTo>
                      <a:moveTo>
                        <a:pt x="10888" y="1399"/>
                      </a:moveTo>
                      <a:cubicBezTo>
                        <a:pt x="10930" y="1115"/>
                        <a:pt x="10996" y="841"/>
                        <a:pt x="11084" y="582"/>
                      </a:cubicBezTo>
                      <a:moveTo>
                        <a:pt x="6452" y="1676"/>
                      </a:moveTo>
                      <a:cubicBezTo>
                        <a:pt x="6709" y="1897"/>
                        <a:pt x="6947" y="2163"/>
                        <a:pt x="7160" y="2469"/>
                      </a:cubicBezTo>
                      <a:moveTo>
                        <a:pt x="1072" y="7905"/>
                      </a:moveTo>
                      <a:cubicBezTo>
                        <a:pt x="1016" y="7632"/>
                        <a:pt x="974" y="7353"/>
                        <a:pt x="948" y="7071"/>
                      </a:cubicBez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lvl="0" algn="ctr" defTabSz="584200">
                    <a:buClr>
                      <a:srgbClr val="000000"/>
                    </a:buClr>
                    <a:defRPr sz="40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203" name="Shape 203"/>
                <p:cNvSpPr/>
                <p:nvPr/>
              </p:nvSpPr>
              <p:spPr>
                <a:xfrm>
                  <a:off x="294385" y="187655"/>
                  <a:ext cx="1390870" cy="6703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 algn="ctr" defTabSz="457200">
                    <a:buClr>
                      <a:srgbClr val="000000"/>
                    </a:buClr>
                    <a:defRPr sz="1800"/>
                  </a:pPr>
                  <a:r>
                    <a:rPr>
                      <a:uFill>
                        <a:solidFill/>
                      </a:uFill>
                    </a:rPr>
                    <a:t>Scheduling</a:t>
                  </a:r>
                  <a:endParaRPr>
                    <a:uFill>
                      <a:solidFill/>
                    </a:uFill>
                  </a:endParaRPr>
                </a:p>
                <a:p>
                  <a:pPr lvl="0" algn="ctr" defTabSz="457200">
                    <a:buClr>
                      <a:srgbClr val="000000"/>
                    </a:buClr>
                    <a:defRPr sz="1800"/>
                  </a:pPr>
                  <a:r>
                    <a:rPr>
                      <a:uFill>
                        <a:solidFill/>
                      </a:uFill>
                    </a:rPr>
                    <a:t>Queue</a:t>
                  </a:r>
                </a:p>
              </p:txBody>
            </p:sp>
          </p:grpSp>
          <p:sp>
            <p:nvSpPr>
              <p:cNvPr id="205" name="Shape 205"/>
              <p:cNvSpPr/>
              <p:nvPr/>
            </p:nvSpPr>
            <p:spPr>
              <a:xfrm>
                <a:off x="2431304" y="836562"/>
                <a:ext cx="419805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38100" dist="19999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06" name="Shape 206"/>
              <p:cNvSpPr/>
              <p:nvPr/>
            </p:nvSpPr>
            <p:spPr>
              <a:xfrm>
                <a:off x="1426290" y="372592"/>
                <a:ext cx="419806" cy="22308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38100" dist="19999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1426290" y="847034"/>
                <a:ext cx="436563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38100" dist="19999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08" name="Shape 208"/>
              <p:cNvSpPr/>
              <p:nvPr/>
            </p:nvSpPr>
            <p:spPr>
              <a:xfrm flipV="1">
                <a:off x="1443047" y="1140292"/>
                <a:ext cx="410993" cy="20109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38100" dist="19999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209" name="Shape 209"/>
              <p:cNvSpPr/>
              <p:nvPr/>
            </p:nvSpPr>
            <p:spPr>
              <a:xfrm>
                <a:off x="0" y="0"/>
                <a:ext cx="1591959" cy="435694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defTabSz="457200">
                  <a:buClr>
                    <a:srgbClr val="000000"/>
                  </a:buClr>
                  <a:defRPr sz="1800"/>
                </a:pPr>
                <a:r>
                  <a:rPr>
                    <a:uFill>
                      <a:solidFill/>
                    </a:uFill>
                  </a:rPr>
                  <a:t>Τ</a:t>
                </a:r>
                <a:r>
                  <a:rPr baseline="-20777">
                    <a:uFill>
                      <a:solidFill/>
                    </a:uFill>
                  </a:rPr>
                  <a:t>1</a:t>
                </a:r>
                <a:r>
                  <a:rPr>
                    <a:uFill>
                      <a:solidFill/>
                    </a:uFill>
                  </a:rPr>
                  <a:t> { 2,2,5 .. }</a:t>
                </a:r>
              </a:p>
            </p:txBody>
          </p:sp>
          <p:sp>
            <p:nvSpPr>
              <p:cNvPr id="210" name="Shape 210"/>
              <p:cNvSpPr/>
              <p:nvPr/>
            </p:nvSpPr>
            <p:spPr>
              <a:xfrm>
                <a:off x="33514" y="603268"/>
                <a:ext cx="1591960" cy="435695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defTabSz="457200">
                  <a:buClr>
                    <a:srgbClr val="000000"/>
                  </a:buClr>
                  <a:defRPr sz="1800"/>
                </a:pPr>
                <a:r>
                  <a:rPr>
                    <a:uFill>
                      <a:solidFill/>
                    </a:uFill>
                  </a:rPr>
                  <a:t>Τ</a:t>
                </a:r>
                <a:r>
                  <a:rPr baseline="-20777">
                    <a:uFill>
                      <a:solidFill/>
                    </a:uFill>
                  </a:rPr>
                  <a:t>2</a:t>
                </a:r>
                <a:r>
                  <a:rPr>
                    <a:uFill>
                      <a:solidFill/>
                    </a:uFill>
                  </a:rPr>
                  <a:t> { 2,2,5 .. }</a:t>
                </a:r>
              </a:p>
            </p:txBody>
          </p:sp>
          <p:sp>
            <p:nvSpPr>
              <p:cNvPr id="211" name="Shape 211"/>
              <p:cNvSpPr/>
              <p:nvPr/>
            </p:nvSpPr>
            <p:spPr>
              <a:xfrm>
                <a:off x="50272" y="1189779"/>
                <a:ext cx="1591959" cy="435695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defTabSz="457200">
                  <a:buClr>
                    <a:srgbClr val="000000"/>
                  </a:buClr>
                  <a:defRPr sz="1800"/>
                </a:pPr>
                <a:r>
                  <a:rPr>
                    <a:uFill>
                      <a:solidFill/>
                    </a:uFill>
                  </a:rPr>
                  <a:t>Τ</a:t>
                </a:r>
                <a:r>
                  <a:rPr baseline="-20777">
                    <a:uFill>
                      <a:solidFill/>
                    </a:uFill>
                  </a:rPr>
                  <a:t>n</a:t>
                </a:r>
                <a:r>
                  <a:rPr>
                    <a:uFill>
                      <a:solidFill/>
                    </a:uFill>
                  </a:rPr>
                  <a:t> { 2,2,5 .. }</a:t>
                </a:r>
              </a:p>
            </p:txBody>
          </p:sp>
        </p:grpSp>
        <p:sp>
          <p:nvSpPr>
            <p:cNvPr id="213" name="Shape 213"/>
            <p:cNvSpPr/>
            <p:nvPr/>
          </p:nvSpPr>
          <p:spPr>
            <a:xfrm>
              <a:off x="1176219" y="2048471"/>
              <a:ext cx="3175001" cy="444501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>
              <a:lvl1pPr algn="ctr" defTabSz="457200">
                <a:buClr>
                  <a:srgbClr val="000000"/>
                </a:buClr>
                <a:defRPr b="1" sz="2400">
                  <a:uFill>
                    <a:solidFill/>
                  </a:uFill>
                </a:defRPr>
              </a:lvl1pPr>
            </a:lstStyle>
            <a:p>
              <a:pPr lvl="0">
                <a:defRPr b="0" sz="1800">
                  <a:uFillTx/>
                </a:defRPr>
              </a:pPr>
              <a:r>
                <a:rPr b="1" sz="2400">
                  <a:uFill>
                    <a:solidFill/>
                  </a:uFill>
                </a:rPr>
                <a:t>Admission Control</a:t>
              </a:r>
            </a:p>
          </p:txBody>
        </p:sp>
      </p:grpSp>
      <p:sp>
        <p:nvSpPr>
          <p:cNvPr id="215" name="Shape 215"/>
          <p:cNvSpPr/>
          <p:nvPr/>
        </p:nvSpPr>
        <p:spPr>
          <a:xfrm>
            <a:off x="17543912" y="29920015"/>
            <a:ext cx="2730501" cy="8128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ctr" defTabSz="457200">
              <a:buClr>
                <a:srgbClr val="000000"/>
              </a:buClr>
              <a:defRPr b="1" sz="2400">
                <a:uFill>
                  <a:solidFill/>
                </a:uFill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2400">
                <a:uFill>
                  <a:solidFill/>
                </a:uFill>
              </a:rPr>
              <a:t>Precise Scheduling and Time Stamping </a:t>
            </a:r>
          </a:p>
        </p:txBody>
      </p:sp>
      <p:sp>
        <p:nvSpPr>
          <p:cNvPr id="216" name="Shape 216"/>
          <p:cNvSpPr/>
          <p:nvPr/>
        </p:nvSpPr>
        <p:spPr>
          <a:xfrm>
            <a:off x="16827938" y="26084615"/>
            <a:ext cx="3987801" cy="4445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ctr" defTabSz="457200">
              <a:buClr>
                <a:srgbClr val="000000"/>
              </a:buClr>
              <a:defRPr b="1" sz="2400">
                <a:uFill>
                  <a:solidFill/>
                </a:uFill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2400">
                <a:uFill>
                  <a:solidFill/>
                </a:uFill>
              </a:rPr>
              <a:t>Tasking Timing Requirements</a:t>
            </a:r>
          </a:p>
        </p:txBody>
      </p:sp>
      <p:sp>
        <p:nvSpPr>
          <p:cNvPr id="217" name="Shape 217"/>
          <p:cNvSpPr/>
          <p:nvPr/>
        </p:nvSpPr>
        <p:spPr>
          <a:xfrm>
            <a:off x="27928685" y="24834051"/>
            <a:ext cx="4864985" cy="557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b="1" i="1" sz="3800">
                <a:solidFill>
                  <a:srgbClr val="535353"/>
                </a:solidFill>
              </a:rPr>
              <a:t>ROSELINE OS </a:t>
            </a:r>
            <a:endParaRPr b="1" i="1" sz="3800">
              <a:solidFill>
                <a:srgbClr val="535353"/>
              </a:solidFill>
            </a:endParaRPr>
          </a:p>
          <a:p>
            <a:pPr lvl="0">
              <a:defRPr sz="1800"/>
            </a:pPr>
            <a:endParaRPr i="1" sz="3800">
              <a:solidFill>
                <a:srgbClr val="535353"/>
              </a:solidFill>
            </a:endParaRPr>
          </a:p>
          <a:p>
            <a:pPr lvl="0">
              <a:defRPr sz="1800"/>
            </a:pPr>
            <a:r>
              <a:rPr i="1" sz="3800">
                <a:solidFill>
                  <a:srgbClr val="535353"/>
                </a:solidFill>
              </a:rPr>
              <a:t>1. Task Model with QoT</a:t>
            </a:r>
            <a:endParaRPr i="1" sz="3800">
              <a:solidFill>
                <a:srgbClr val="535353"/>
              </a:solidFill>
            </a:endParaRPr>
          </a:p>
          <a:p>
            <a:pPr lvl="1" marL="631657" indent="-250657">
              <a:buSzPct val="100000"/>
              <a:buChar char="•"/>
              <a:defRPr sz="1800"/>
            </a:pPr>
            <a:r>
              <a:rPr i="1" sz="3200">
                <a:solidFill>
                  <a:srgbClr val="535353"/>
                </a:solidFill>
              </a:rPr>
              <a:t>{ T, D, C, Δt , … }</a:t>
            </a:r>
            <a:endParaRPr i="1" sz="3200">
              <a:solidFill>
                <a:srgbClr val="535353"/>
              </a:solidFill>
            </a:endParaRPr>
          </a:p>
          <a:p>
            <a:pPr lvl="0">
              <a:defRPr sz="1800"/>
            </a:pPr>
            <a:r>
              <a:rPr i="1" sz="3800">
                <a:solidFill>
                  <a:srgbClr val="535353"/>
                </a:solidFill>
              </a:rPr>
              <a:t>2. QoT support in kernel</a:t>
            </a:r>
            <a:endParaRPr i="1" sz="3800">
              <a:solidFill>
                <a:srgbClr val="535353"/>
              </a:solidFill>
            </a:endParaRPr>
          </a:p>
          <a:p>
            <a:pPr lvl="1" marL="762000" indent="-381000">
              <a:buSzPct val="100000"/>
              <a:buChar char="•"/>
              <a:defRPr sz="1800"/>
            </a:pPr>
            <a:r>
              <a:rPr i="1" sz="3200">
                <a:solidFill>
                  <a:srgbClr val="535353"/>
                </a:solidFill>
              </a:rPr>
              <a:t>QoT-aware scheduling</a:t>
            </a:r>
            <a:endParaRPr i="1" sz="3200">
              <a:solidFill>
                <a:srgbClr val="535353"/>
              </a:solidFill>
            </a:endParaRPr>
          </a:p>
          <a:p>
            <a:pPr lvl="1" marL="762000" indent="-381000">
              <a:buSzPct val="100000"/>
              <a:buChar char="•"/>
              <a:defRPr sz="1800"/>
            </a:pPr>
            <a:r>
              <a:rPr i="1" sz="3200">
                <a:solidFill>
                  <a:srgbClr val="535353"/>
                </a:solidFill>
              </a:rPr>
              <a:t>control clock &amp; time sync protocol</a:t>
            </a:r>
            <a:endParaRPr i="1" sz="3200">
              <a:solidFill>
                <a:srgbClr val="535353"/>
              </a:solidFill>
            </a:endParaRPr>
          </a:p>
          <a:p>
            <a:pPr lvl="0">
              <a:defRPr sz="1800"/>
            </a:pPr>
            <a:r>
              <a:rPr i="1" sz="3800">
                <a:solidFill>
                  <a:srgbClr val="535353"/>
                </a:solidFill>
              </a:rPr>
              <a:t>3. Rethink the OS Tick</a:t>
            </a:r>
            <a:endParaRPr i="1" sz="3800">
              <a:solidFill>
                <a:srgbClr val="535353"/>
              </a:solidFill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1799345" y="14318346"/>
            <a:ext cx="12872542" cy="1716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5900" tIns="215900" rIns="215900" bIns="215900">
            <a:spAutoFit/>
          </a:bodyPr>
          <a:lstStyle>
            <a:lvl1pPr algn="ctr" defTabSz="584200">
              <a:defRPr b="1" sz="2800">
                <a:solidFill>
                  <a:srgbClr val="FF664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6640"/>
                </a:solidFill>
              </a:rPr>
              <a:t>ROSELINE seeks to transform the uncertainty in time in a computing system into a rich structure called “Quality of Time” (QoT) that is observed and systematically controlled throughout the system.</a:t>
            </a:r>
          </a:p>
        </p:txBody>
      </p:sp>
      <p:grpSp>
        <p:nvGrpSpPr>
          <p:cNvPr id="224" name="Group 224"/>
          <p:cNvGrpSpPr/>
          <p:nvPr/>
        </p:nvGrpSpPr>
        <p:grpSpPr>
          <a:xfrm>
            <a:off x="2727075" y="16673163"/>
            <a:ext cx="3129409" cy="1989238"/>
            <a:chOff x="12700" y="25400"/>
            <a:chExt cx="3129408" cy="1989236"/>
          </a:xfrm>
        </p:grpSpPr>
        <p:pic>
          <p:nvPicPr>
            <p:cNvPr id="219" name=""/>
            <p:cNvPicPr/>
            <p:nvPr/>
          </p:nvPicPr>
          <p:blipFill>
            <a:blip r:embed="rId22">
              <a:alphaModFix amt="59623"/>
              <a:extLst/>
            </a:blip>
            <a:stretch>
              <a:fillRect/>
            </a:stretch>
          </p:blipFill>
          <p:spPr>
            <a:xfrm>
              <a:off x="12700" y="25400"/>
              <a:ext cx="3129409" cy="1989237"/>
            </a:xfrm>
            <a:prstGeom prst="rect">
              <a:avLst/>
            </a:prstGeom>
            <a:effectLst/>
          </p:spPr>
        </p:pic>
        <p:pic>
          <p:nvPicPr>
            <p:cNvPr id="220" name="IMG_20120404_152101.jpg"/>
            <p:cNvPicPr/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69281" y="527768"/>
              <a:ext cx="1024107" cy="770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droppedImage.pdf"/>
            <p:cNvPicPr/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46685" y="201941"/>
              <a:ext cx="1258537" cy="5282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v1.1.tiff"/>
            <p:cNvPicPr/>
            <p:nvPr/>
          </p:nvPicPr>
          <p:blipFill>
            <a:blip r:embed="rId25">
              <a:extLst/>
            </a:blip>
            <a:srcRect l="20068" t="5727" r="5531" b="5620"/>
            <a:stretch>
              <a:fillRect/>
            </a:stretch>
          </p:blipFill>
          <p:spPr>
            <a:xfrm>
              <a:off x="2022019" y="568179"/>
              <a:ext cx="859389" cy="7700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3" name="Shape 223"/>
            <p:cNvSpPr/>
            <p:nvPr/>
          </p:nvSpPr>
          <p:spPr>
            <a:xfrm>
              <a:off x="217513" y="1372399"/>
              <a:ext cx="2719783" cy="628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ctr" defTabSz="584200">
                <a:defRPr sz="1800"/>
              </a:pPr>
              <a:r>
                <a:rPr b="1" sz="1700">
                  <a:latin typeface="+mj-lt"/>
                  <a:ea typeface="+mj-ea"/>
                  <a:cs typeface="+mj-cs"/>
                  <a:sym typeface="Helvetica Neue"/>
                </a:rPr>
                <a:t>Ultra-low Power Wireless</a:t>
              </a:r>
              <a:br>
                <a:rPr b="1" sz="1700">
                  <a:latin typeface="+mj-lt"/>
                  <a:ea typeface="+mj-ea"/>
                  <a:cs typeface="+mj-cs"/>
                  <a:sym typeface="Helvetica Neue"/>
                </a:rPr>
              </a:br>
              <a:r>
                <a:rPr b="1" sz="1700">
                  <a:latin typeface="+mj-lt"/>
                  <a:ea typeface="+mj-ea"/>
                  <a:cs typeface="+mj-cs"/>
                  <a:sym typeface="Helvetica Neue"/>
                </a:rPr>
                <a:t>Sensors for mHealth</a:t>
              </a:r>
            </a:p>
          </p:txBody>
        </p:sp>
      </p:grpSp>
      <p:grpSp>
        <p:nvGrpSpPr>
          <p:cNvPr id="228" name="Group 228"/>
          <p:cNvGrpSpPr/>
          <p:nvPr/>
        </p:nvGrpSpPr>
        <p:grpSpPr>
          <a:xfrm>
            <a:off x="10148071" y="19317695"/>
            <a:ext cx="3124201" cy="2000251"/>
            <a:chOff x="12700" y="25400"/>
            <a:chExt cx="3124200" cy="2000250"/>
          </a:xfrm>
        </p:grpSpPr>
        <p:pic>
          <p:nvPicPr>
            <p:cNvPr id="225" name=""/>
            <p:cNvPicPr/>
            <p:nvPr/>
          </p:nvPicPr>
          <p:blipFill>
            <a:blip r:embed="rId26">
              <a:alphaModFix amt="59623"/>
              <a:extLst/>
            </a:blip>
            <a:stretch>
              <a:fillRect/>
            </a:stretch>
          </p:blipFill>
          <p:spPr>
            <a:xfrm>
              <a:off x="12700" y="25400"/>
              <a:ext cx="3124200" cy="1993901"/>
            </a:xfrm>
            <a:prstGeom prst="rect">
              <a:avLst/>
            </a:prstGeom>
            <a:effectLst/>
          </p:spPr>
        </p:pic>
        <p:sp>
          <p:nvSpPr>
            <p:cNvPr id="226" name="Shape 226"/>
            <p:cNvSpPr/>
            <p:nvPr/>
          </p:nvSpPr>
          <p:spPr>
            <a:xfrm>
              <a:off x="730586" y="1396912"/>
              <a:ext cx="1688428" cy="628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ctr" defTabSz="584200">
                <a:defRPr sz="1800"/>
              </a:pPr>
              <a:r>
                <a:rPr b="1" sz="1700">
                  <a:latin typeface="+mj-lt"/>
                  <a:ea typeface="+mj-ea"/>
                  <a:cs typeface="+mj-cs"/>
                  <a:sym typeface="Helvetica Neue"/>
                </a:rPr>
                <a:t>Secure Smart</a:t>
              </a:r>
              <a:br>
                <a:rPr b="1" sz="1700">
                  <a:latin typeface="+mj-lt"/>
                  <a:ea typeface="+mj-ea"/>
                  <a:cs typeface="+mj-cs"/>
                  <a:sym typeface="Helvetica Neue"/>
                </a:rPr>
              </a:br>
              <a:r>
                <a:rPr b="1" sz="1700">
                  <a:latin typeface="+mj-lt"/>
                  <a:ea typeface="+mj-ea"/>
                  <a:cs typeface="+mj-cs"/>
                  <a:sym typeface="Helvetica Neue"/>
                </a:rPr>
                <a:t>Electrical Grids</a:t>
              </a:r>
            </a:p>
          </p:txBody>
        </p:sp>
        <p:pic>
          <p:nvPicPr>
            <p:cNvPr id="227" name="pasted-image.pdf"/>
            <p:cNvPicPr/>
            <p:nvPr/>
          </p:nvPicPr>
          <p:blipFill>
            <a:blip r:embed="rId27">
              <a:extLst/>
            </a:blip>
            <a:srcRect l="0" t="0" r="0" b="0"/>
            <a:stretch>
              <a:fillRect/>
            </a:stretch>
          </p:blipFill>
          <p:spPr>
            <a:xfrm>
              <a:off x="589686" y="102765"/>
              <a:ext cx="1973236" cy="13393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2" name="Group 232"/>
          <p:cNvGrpSpPr/>
          <p:nvPr/>
        </p:nvGrpSpPr>
        <p:grpSpPr>
          <a:xfrm>
            <a:off x="6440177" y="16673163"/>
            <a:ext cx="3124201" cy="1995561"/>
            <a:chOff x="12700" y="25400"/>
            <a:chExt cx="3124200" cy="1995559"/>
          </a:xfrm>
        </p:grpSpPr>
        <p:pic>
          <p:nvPicPr>
            <p:cNvPr id="229" name=""/>
            <p:cNvPicPr/>
            <p:nvPr/>
          </p:nvPicPr>
          <p:blipFill>
            <a:blip r:embed="rId28">
              <a:alphaModFix amt="59623"/>
              <a:extLst/>
            </a:blip>
            <a:stretch>
              <a:fillRect/>
            </a:stretch>
          </p:blipFill>
          <p:spPr>
            <a:xfrm>
              <a:off x="12700" y="25400"/>
              <a:ext cx="3124200" cy="1993901"/>
            </a:xfrm>
            <a:prstGeom prst="rect">
              <a:avLst/>
            </a:prstGeom>
            <a:effectLst/>
          </p:spPr>
        </p:pic>
        <p:sp>
          <p:nvSpPr>
            <p:cNvPr id="230" name="Shape 230"/>
            <p:cNvSpPr/>
            <p:nvPr/>
          </p:nvSpPr>
          <p:spPr>
            <a:xfrm>
              <a:off x="480568" y="1392222"/>
              <a:ext cx="2192555" cy="628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ctr" defTabSz="584200">
                <a:defRPr sz="1800"/>
              </a:pPr>
              <a:r>
                <a:rPr b="1" sz="1700">
                  <a:latin typeface="+mj-lt"/>
                  <a:ea typeface="+mj-ea"/>
                  <a:cs typeface="+mj-cs"/>
                  <a:sym typeface="Helvetica Neue"/>
                </a:rPr>
                <a:t>Real-time Structural</a:t>
              </a:r>
              <a:br>
                <a:rPr b="1" sz="1700">
                  <a:latin typeface="+mj-lt"/>
                  <a:ea typeface="+mj-ea"/>
                  <a:cs typeface="+mj-cs"/>
                  <a:sym typeface="Helvetica Neue"/>
                </a:rPr>
              </a:br>
              <a:r>
                <a:rPr b="1" sz="1700">
                  <a:latin typeface="+mj-lt"/>
                  <a:ea typeface="+mj-ea"/>
                  <a:cs typeface="+mj-cs"/>
                  <a:sym typeface="Helvetica Neue"/>
                </a:rPr>
                <a:t>Health Monitoring</a:t>
              </a:r>
            </a:p>
          </p:txBody>
        </p:sp>
        <p:pic>
          <p:nvPicPr>
            <p:cNvPr id="231" name="pasted-image.tif"/>
            <p:cNvPicPr/>
            <p:nvPr/>
          </p:nvPicPr>
          <p:blipFill>
            <a:blip r:embed="rId29">
              <a:extLst/>
            </a:blip>
            <a:srcRect l="0" t="0" r="0" b="0"/>
            <a:stretch>
              <a:fillRect/>
            </a:stretch>
          </p:blipFill>
          <p:spPr>
            <a:xfrm>
              <a:off x="628354" y="127041"/>
              <a:ext cx="1895548" cy="12890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6" name="Group 236"/>
          <p:cNvGrpSpPr/>
          <p:nvPr/>
        </p:nvGrpSpPr>
        <p:grpSpPr>
          <a:xfrm>
            <a:off x="2729679" y="19211315"/>
            <a:ext cx="3124201" cy="1993901"/>
            <a:chOff x="12700" y="25400"/>
            <a:chExt cx="3124200" cy="1993900"/>
          </a:xfrm>
        </p:grpSpPr>
        <p:pic>
          <p:nvPicPr>
            <p:cNvPr id="233" name=""/>
            <p:cNvPicPr/>
            <p:nvPr/>
          </p:nvPicPr>
          <p:blipFill>
            <a:blip r:embed="rId30">
              <a:alphaModFix amt="59623"/>
              <a:extLst/>
            </a:blip>
            <a:stretch>
              <a:fillRect/>
            </a:stretch>
          </p:blipFill>
          <p:spPr>
            <a:xfrm>
              <a:off x="12700" y="25400"/>
              <a:ext cx="3124200" cy="1993901"/>
            </a:xfrm>
            <a:prstGeom prst="rect">
              <a:avLst/>
            </a:prstGeom>
            <a:effectLst/>
          </p:spPr>
        </p:pic>
        <p:sp>
          <p:nvSpPr>
            <p:cNvPr id="234" name="Shape 234"/>
            <p:cNvSpPr/>
            <p:nvPr/>
          </p:nvSpPr>
          <p:spPr>
            <a:xfrm>
              <a:off x="416128" y="1373199"/>
              <a:ext cx="2317344" cy="628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ctr" defTabSz="584200">
                <a:defRPr sz="1800"/>
              </a:pPr>
              <a:r>
                <a:rPr b="1" sz="1700">
                  <a:latin typeface="+mj-lt"/>
                  <a:ea typeface="+mj-ea"/>
                  <a:cs typeface="+mj-cs"/>
                  <a:sym typeface="Helvetica Neue"/>
                </a:rPr>
                <a:t>Accurate Underwater</a:t>
              </a:r>
              <a:br>
                <a:rPr b="1" sz="1700">
                  <a:latin typeface="+mj-lt"/>
                  <a:ea typeface="+mj-ea"/>
                  <a:cs typeface="+mj-cs"/>
                  <a:sym typeface="Helvetica Neue"/>
                </a:rPr>
              </a:br>
              <a:r>
                <a:rPr b="1" sz="1700">
                  <a:latin typeface="+mj-lt"/>
                  <a:ea typeface="+mj-ea"/>
                  <a:cs typeface="+mj-cs"/>
                  <a:sym typeface="Helvetica Neue"/>
                </a:rPr>
                <a:t>Location Sensing</a:t>
              </a:r>
            </a:p>
          </p:txBody>
        </p:sp>
        <p:pic>
          <p:nvPicPr>
            <p:cNvPr id="235" name="pasted-image.tif"/>
            <p:cNvPicPr/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69724" y="223955"/>
              <a:ext cx="2210152" cy="11649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0" name="Group 240"/>
          <p:cNvGrpSpPr/>
          <p:nvPr/>
        </p:nvGrpSpPr>
        <p:grpSpPr>
          <a:xfrm>
            <a:off x="6440177" y="19215979"/>
            <a:ext cx="3124201" cy="1989238"/>
            <a:chOff x="12700" y="25400"/>
            <a:chExt cx="3124200" cy="1989237"/>
          </a:xfrm>
        </p:grpSpPr>
        <p:pic>
          <p:nvPicPr>
            <p:cNvPr id="237" name=""/>
            <p:cNvPicPr/>
            <p:nvPr/>
          </p:nvPicPr>
          <p:blipFill>
            <a:blip r:embed="rId32">
              <a:alphaModFix amt="59623"/>
              <a:extLst/>
            </a:blip>
            <a:stretch>
              <a:fillRect/>
            </a:stretch>
          </p:blipFill>
          <p:spPr>
            <a:xfrm>
              <a:off x="12700" y="25400"/>
              <a:ext cx="3124200" cy="1989237"/>
            </a:xfrm>
            <a:prstGeom prst="rect">
              <a:avLst/>
            </a:prstGeom>
            <a:effectLst/>
          </p:spPr>
        </p:pic>
        <p:sp>
          <p:nvSpPr>
            <p:cNvPr id="238" name="Shape 238"/>
            <p:cNvSpPr/>
            <p:nvPr/>
          </p:nvSpPr>
          <p:spPr>
            <a:xfrm>
              <a:off x="478307" y="1385899"/>
              <a:ext cx="2192986" cy="628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ctr" defTabSz="584200">
                <a:defRPr sz="1800"/>
              </a:pPr>
              <a:r>
                <a:rPr b="1" sz="1700">
                  <a:latin typeface="+mj-lt"/>
                  <a:ea typeface="+mj-ea"/>
                  <a:cs typeface="+mj-cs"/>
                  <a:sym typeface="Helvetica Neue"/>
                </a:rPr>
                <a:t>Robust Control of</a:t>
              </a:r>
              <a:br>
                <a:rPr b="1" sz="1700">
                  <a:latin typeface="+mj-lt"/>
                  <a:ea typeface="+mj-ea"/>
                  <a:cs typeface="+mj-cs"/>
                  <a:sym typeface="Helvetica Neue"/>
                </a:rPr>
              </a:br>
              <a:r>
                <a:rPr b="1" sz="1700">
                  <a:latin typeface="+mj-lt"/>
                  <a:ea typeface="+mj-ea"/>
                  <a:cs typeface="+mj-cs"/>
                  <a:sym typeface="Helvetica Neue"/>
                </a:rPr>
                <a:t>Distributed Systems</a:t>
              </a:r>
            </a:p>
          </p:txBody>
        </p:sp>
        <p:pic>
          <p:nvPicPr>
            <p:cNvPr id="239" name="pasted-image.pdf"/>
            <p:cNvPicPr/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58258" y="218290"/>
              <a:ext cx="2617590" cy="11247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4" name="Group 244"/>
          <p:cNvGrpSpPr/>
          <p:nvPr/>
        </p:nvGrpSpPr>
        <p:grpSpPr>
          <a:xfrm>
            <a:off x="10148071" y="16673163"/>
            <a:ext cx="3124201" cy="2003470"/>
            <a:chOff x="12700" y="25400"/>
            <a:chExt cx="3124200" cy="2003468"/>
          </a:xfrm>
        </p:grpSpPr>
        <p:pic>
          <p:nvPicPr>
            <p:cNvPr id="241" name=""/>
            <p:cNvPicPr/>
            <p:nvPr/>
          </p:nvPicPr>
          <p:blipFill>
            <a:blip r:embed="rId34">
              <a:alphaModFix amt="59623"/>
              <a:extLst/>
            </a:blip>
            <a:stretch>
              <a:fillRect/>
            </a:stretch>
          </p:blipFill>
          <p:spPr>
            <a:xfrm>
              <a:off x="12700" y="25400"/>
              <a:ext cx="3124200" cy="1993901"/>
            </a:xfrm>
            <a:prstGeom prst="rect">
              <a:avLst/>
            </a:prstGeom>
            <a:effectLst/>
          </p:spPr>
        </p:pic>
        <p:sp>
          <p:nvSpPr>
            <p:cNvPr id="242" name="Shape 242"/>
            <p:cNvSpPr/>
            <p:nvPr/>
          </p:nvSpPr>
          <p:spPr>
            <a:xfrm>
              <a:off x="559701" y="1400131"/>
              <a:ext cx="2030198" cy="628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ctr" defTabSz="584200">
                <a:defRPr sz="1800"/>
              </a:pPr>
              <a:r>
                <a:rPr b="1" sz="1700">
                  <a:latin typeface="+mj-lt"/>
                  <a:ea typeface="+mj-ea"/>
                  <a:cs typeface="+mj-cs"/>
                  <a:sym typeface="Helvetica Neue"/>
                </a:rPr>
                <a:t>Spectrum-efficient</a:t>
              </a:r>
              <a:br>
                <a:rPr b="1" sz="1700">
                  <a:latin typeface="+mj-lt"/>
                  <a:ea typeface="+mj-ea"/>
                  <a:cs typeface="+mj-cs"/>
                  <a:sym typeface="Helvetica Neue"/>
                </a:rPr>
              </a:br>
              <a:r>
                <a:rPr b="1" sz="1700">
                  <a:latin typeface="+mj-lt"/>
                  <a:ea typeface="+mj-ea"/>
                  <a:cs typeface="+mj-cs"/>
                  <a:sym typeface="Helvetica Neue"/>
                </a:rPr>
                <a:t>Wireless Devices</a:t>
              </a:r>
            </a:p>
          </p:txBody>
        </p:sp>
        <p:pic>
          <p:nvPicPr>
            <p:cNvPr id="243" name="pasted-image.tif"/>
            <p:cNvPicPr/>
            <p:nvPr/>
          </p:nvPicPr>
          <p:blipFill>
            <a:blip r:embed="rId35">
              <a:extLst/>
            </a:blip>
            <a:srcRect l="0" t="0" r="0" b="0"/>
            <a:stretch>
              <a:fillRect/>
            </a:stretch>
          </p:blipFill>
          <p:spPr>
            <a:xfrm>
              <a:off x="626928" y="115986"/>
              <a:ext cx="1895744" cy="12890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Shape 245"/>
          <p:cNvSpPr/>
          <p:nvPr/>
        </p:nvSpPr>
        <p:spPr>
          <a:xfrm>
            <a:off x="1404847" y="32904794"/>
            <a:ext cx="5432849" cy="2692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marL="428625" indent="-428625">
              <a:buSzPct val="100000"/>
              <a:buChar char="•"/>
              <a:defRPr sz="1800"/>
            </a:pPr>
            <a:r>
              <a:rPr i="1" sz="3800">
                <a:solidFill>
                  <a:srgbClr val="535353"/>
                </a:solidFill>
              </a:rPr>
              <a:t>Propagation delay</a:t>
            </a:r>
            <a:endParaRPr i="1" sz="3800">
              <a:solidFill>
                <a:srgbClr val="535353"/>
              </a:solidFill>
            </a:endParaRPr>
          </a:p>
          <a:p>
            <a:pPr lvl="0" marL="428625" indent="-428625">
              <a:buSzPct val="100000"/>
              <a:buChar char="•"/>
              <a:defRPr sz="1800"/>
            </a:pPr>
            <a:r>
              <a:rPr i="1" sz="3800">
                <a:solidFill>
                  <a:srgbClr val="535353"/>
                </a:solidFill>
              </a:rPr>
              <a:t>Indirect path interference</a:t>
            </a:r>
            <a:endParaRPr i="1" sz="3800">
              <a:solidFill>
                <a:srgbClr val="535353"/>
              </a:solidFill>
            </a:endParaRPr>
          </a:p>
          <a:p>
            <a:pPr lvl="0" marL="428625" indent="-428625">
              <a:buSzPct val="100000"/>
              <a:buChar char="•"/>
              <a:defRPr sz="1800"/>
            </a:pPr>
            <a:r>
              <a:rPr i="1" sz="3800">
                <a:solidFill>
                  <a:srgbClr val="535353"/>
                </a:solidFill>
              </a:rPr>
              <a:t>Fading-induced RX issues</a:t>
            </a:r>
          </a:p>
        </p:txBody>
      </p:sp>
      <p:pic>
        <p:nvPicPr>
          <p:cNvPr id="246" name="pasted-image.pdf"/>
          <p:cNvPicPr/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830164" y="35774089"/>
            <a:ext cx="6017298" cy="4451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pasted-image.pdf"/>
          <p:cNvPicPr/>
          <p:nvPr/>
        </p:nvPicPr>
        <p:blipFill>
          <a:blip r:embed="rId37">
            <a:extLst/>
          </a:blip>
          <a:stretch>
            <a:fillRect/>
          </a:stretch>
        </p:blipFill>
        <p:spPr>
          <a:xfrm>
            <a:off x="8286069" y="32998140"/>
            <a:ext cx="7008436" cy="3509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pasted-image.pdf"/>
          <p:cNvPicPr/>
          <p:nvPr/>
        </p:nvPicPr>
        <p:blipFill>
          <a:blip r:embed="rId38">
            <a:extLst/>
          </a:blip>
          <a:stretch>
            <a:fillRect/>
          </a:stretch>
        </p:blipFill>
        <p:spPr>
          <a:xfrm>
            <a:off x="8799975" y="36778099"/>
            <a:ext cx="6187763" cy="4120519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/>
        </p:nvSpPr>
        <p:spPr>
          <a:xfrm>
            <a:off x="186102" y="40212085"/>
            <a:ext cx="7870340" cy="87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i="1" sz="2500"/>
            </a:lvl1pPr>
          </a:lstStyle>
          <a:p>
            <a:pPr lvl="0">
              <a:defRPr i="0" sz="1800"/>
            </a:pPr>
            <a:r>
              <a:rPr i="1" sz="2500"/>
              <a:t>Five-path channel emulator. Path lengths, phases, attenuations are programmable. (courtesy RF Ranging, Inc.)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FF"/>
      </a:accent1>
      <a:accent2>
        <a:srgbClr val="FF3300"/>
      </a:accent2>
      <a:accent3>
        <a:srgbClr val="66CC33"/>
      </a:accent3>
      <a:accent4>
        <a:srgbClr val="FFCC00"/>
      </a:accent4>
      <a:accent5>
        <a:srgbClr val="7F7F7F"/>
      </a:accent5>
      <a:accent6>
        <a:srgbClr val="8F7200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99FF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387215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7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99FF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387215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7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FF"/>
      </a:accent1>
      <a:accent2>
        <a:srgbClr val="FF3300"/>
      </a:accent2>
      <a:accent3>
        <a:srgbClr val="66CC33"/>
      </a:accent3>
      <a:accent4>
        <a:srgbClr val="FFCC00"/>
      </a:accent4>
      <a:accent5>
        <a:srgbClr val="7F7F7F"/>
      </a:accent5>
      <a:accent6>
        <a:srgbClr val="8F7200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99FF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387215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7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99FF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387215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7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