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6576000" cy="29260800"/>
  <p:notesSz cx="6858000" cy="9144000"/>
  <p:defaultTextStyle>
    <a:defPPr>
      <a:defRPr lang="en-US"/>
    </a:defPPr>
    <a:lvl1pPr marL="0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1pPr>
    <a:lvl2pPr marL="1881012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2pPr>
    <a:lvl3pPr marL="3762024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3pPr>
    <a:lvl4pPr marL="5643037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4pPr>
    <a:lvl5pPr marL="7524049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5pPr>
    <a:lvl6pPr marL="9405061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6pPr>
    <a:lvl7pPr marL="11286073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7pPr>
    <a:lvl8pPr marL="13167086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8pPr>
    <a:lvl9pPr marL="15048098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216">
          <p15:clr>
            <a:srgbClr val="A4A3A4"/>
          </p15:clr>
        </p15:guide>
        <p15:guide id="2" pos="115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8222" autoAdjust="0"/>
    <p:restoredTop sz="94660"/>
  </p:normalViewPr>
  <p:slideViewPr>
    <p:cSldViewPr snapToGrid="0" snapToObjects="1" showGuides="1">
      <p:cViewPr>
        <p:scale>
          <a:sx n="50" d="100"/>
          <a:sy n="50" d="100"/>
        </p:scale>
        <p:origin x="-80" y="-80"/>
      </p:cViewPr>
      <p:guideLst>
        <p:guide orient="horz" pos="9216"/>
        <p:guide pos="115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35A7A-48CC-B34B-8A33-C0CB0B5A584F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5875" y="685800"/>
            <a:ext cx="42862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DB049-D2A1-8E45-A684-0651AF47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089816"/>
            <a:ext cx="31089600" cy="627210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6581120"/>
            <a:ext cx="25603200" cy="7477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0" y="4998722"/>
            <a:ext cx="32918400" cy="10652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0" y="4998722"/>
            <a:ext cx="98145600" cy="10652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2" y="18802775"/>
            <a:ext cx="31089600" cy="5811520"/>
          </a:xfrm>
        </p:spPr>
        <p:txBody>
          <a:bodyPr anchor="t"/>
          <a:lstStyle>
            <a:lvl1pPr algn="l">
              <a:defRPr sz="1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2" y="12401978"/>
            <a:ext cx="31089600" cy="6400798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8101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2pPr>
            <a:lvl3pPr marL="376202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643037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4pPr>
            <a:lvl5pPr marL="7524049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5pPr>
            <a:lvl6pPr marL="9405061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0" y="29132110"/>
            <a:ext cx="65532000" cy="82390827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456800" y="29132110"/>
            <a:ext cx="65532000" cy="82390827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71789"/>
            <a:ext cx="32918400" cy="487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6549817"/>
            <a:ext cx="16160752" cy="2729651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9279468"/>
            <a:ext cx="16160752" cy="16858829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102" y="6549817"/>
            <a:ext cx="16167100" cy="2729651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102" y="9279468"/>
            <a:ext cx="16167100" cy="16858829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2" y="1165013"/>
            <a:ext cx="12033252" cy="495808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200" y="1165016"/>
            <a:ext cx="20447000" cy="24973282"/>
          </a:xfrm>
        </p:spPr>
        <p:txBody>
          <a:bodyPr/>
          <a:lstStyle>
            <a:lvl1pPr>
              <a:defRPr sz="13200"/>
            </a:lvl1pPr>
            <a:lvl2pPr>
              <a:defRPr sz="11500"/>
            </a:lvl2pPr>
            <a:lvl3pPr>
              <a:defRPr sz="99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2" y="6123096"/>
            <a:ext cx="12033252" cy="20015202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152" y="20482561"/>
            <a:ext cx="21945600" cy="2418082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9152" y="2614507"/>
            <a:ext cx="21945600" cy="17556480"/>
          </a:xfrm>
        </p:spPr>
        <p:txBody>
          <a:bodyPr/>
          <a:lstStyle>
            <a:lvl1pPr marL="0" indent="0">
              <a:buNone/>
              <a:defRPr sz="13200"/>
            </a:lvl1pPr>
            <a:lvl2pPr marL="1881012" indent="0">
              <a:buNone/>
              <a:defRPr sz="11500"/>
            </a:lvl2pPr>
            <a:lvl3pPr marL="3762024" indent="0">
              <a:buNone/>
              <a:defRPr sz="9900"/>
            </a:lvl3pPr>
            <a:lvl4pPr marL="5643037" indent="0">
              <a:buNone/>
              <a:defRPr sz="8200"/>
            </a:lvl4pPr>
            <a:lvl5pPr marL="7524049" indent="0">
              <a:buNone/>
              <a:defRPr sz="8200"/>
            </a:lvl5pPr>
            <a:lvl6pPr marL="9405061" indent="0">
              <a:buNone/>
              <a:defRPr sz="8200"/>
            </a:lvl6pPr>
            <a:lvl7pPr marL="11286073" indent="0">
              <a:buNone/>
              <a:defRPr sz="8200"/>
            </a:lvl7pPr>
            <a:lvl8pPr marL="13167086" indent="0">
              <a:buNone/>
              <a:defRPr sz="8200"/>
            </a:lvl8pPr>
            <a:lvl9pPr marL="15048098" indent="0">
              <a:buNone/>
              <a:defRPr sz="8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152" y="22900643"/>
            <a:ext cx="21945600" cy="3434078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171789"/>
            <a:ext cx="32918400" cy="4876800"/>
          </a:xfrm>
          <a:prstGeom prst="rect">
            <a:avLst/>
          </a:prstGeom>
        </p:spPr>
        <p:txBody>
          <a:bodyPr vert="horz" lIns="376202" tIns="188101" rIns="376202" bIns="1881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6827522"/>
            <a:ext cx="32918400" cy="19310775"/>
          </a:xfrm>
          <a:prstGeom prst="rect">
            <a:avLst/>
          </a:prstGeom>
        </p:spPr>
        <p:txBody>
          <a:bodyPr vert="horz" lIns="376202" tIns="188101" rIns="376202" bIns="1881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27120430"/>
            <a:ext cx="8534400" cy="155786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A10CE-6030-F24B-854F-EDC11527646E}" type="datetimeFigureOut">
              <a:rPr lang="en-US" smtClean="0"/>
              <a:pPr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96800" y="27120430"/>
            <a:ext cx="11582400" cy="155786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2800" y="27120430"/>
            <a:ext cx="8534400" cy="155786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3781C-A1EC-E24C-B5D9-696AFB849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81012" rtl="0" eaLnBrk="1" latinLnBrk="0" hangingPunct="1">
        <a:spcBef>
          <a:spcPct val="0"/>
        </a:spcBef>
        <a:buNone/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0759" indent="-1410759" algn="l" defTabSz="1881012" rtl="0" eaLnBrk="1" latinLnBrk="0" hangingPunct="1">
        <a:spcBef>
          <a:spcPct val="20000"/>
        </a:spcBef>
        <a:buFont typeface="Arial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6645" indent="-1175633" algn="l" defTabSz="1881012" rtl="0" eaLnBrk="1" latinLnBrk="0" hangingPunct="1">
        <a:spcBef>
          <a:spcPct val="20000"/>
        </a:spcBef>
        <a:buFont typeface="Arial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31" indent="-940506" algn="l" defTabSz="1881012" rtl="0" eaLnBrk="1" latinLnBrk="0" hangingPunct="1">
        <a:spcBef>
          <a:spcPct val="20000"/>
        </a:spcBef>
        <a:buFont typeface="Arial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indent="-940506" algn="l" defTabSz="1881012" rtl="0" eaLnBrk="1" latinLnBrk="0" hangingPunct="1">
        <a:spcBef>
          <a:spcPct val="20000"/>
        </a:spcBef>
        <a:buFont typeface="Arial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555" indent="-940506" algn="l" defTabSz="1881012" rtl="0" eaLnBrk="1" latinLnBrk="0" hangingPunct="1">
        <a:spcBef>
          <a:spcPct val="20000"/>
        </a:spcBef>
        <a:buFont typeface="Arial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45567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580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107592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88604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81012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62024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43037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24049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405061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86073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67086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48098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.jp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jpg"/><Relationship Id="rId24" Type="http://schemas.openxmlformats.org/officeDocument/2006/relationships/image" Target="../media/image23.gif"/><Relationship Id="rId25" Type="http://schemas.openxmlformats.org/officeDocument/2006/relationships/image" Target="../media/image24.png"/><Relationship Id="rId26" Type="http://schemas.openxmlformats.org/officeDocument/2006/relationships/image" Target="../media/image25.gif"/><Relationship Id="rId27" Type="http://schemas.openxmlformats.org/officeDocument/2006/relationships/image" Target="../media/image26.png"/><Relationship Id="rId28" Type="http://schemas.openxmlformats.org/officeDocument/2006/relationships/image" Target="../media/image27.emf"/><Relationship Id="rId29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30" Type="http://schemas.openxmlformats.org/officeDocument/2006/relationships/image" Target="../media/image29.emf"/><Relationship Id="rId31" Type="http://schemas.openxmlformats.org/officeDocument/2006/relationships/image" Target="../media/image30.emf"/><Relationship Id="rId32" Type="http://schemas.openxmlformats.org/officeDocument/2006/relationships/image" Target="../media/image31.emf"/><Relationship Id="rId9" Type="http://schemas.openxmlformats.org/officeDocument/2006/relationships/image" Target="../media/image8.jpeg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8" Type="http://schemas.openxmlformats.org/officeDocument/2006/relationships/image" Target="../media/image7.tif"/><Relationship Id="rId33" Type="http://schemas.openxmlformats.org/officeDocument/2006/relationships/image" Target="../media/image32.emf"/><Relationship Id="rId34" Type="http://schemas.openxmlformats.org/officeDocument/2006/relationships/image" Target="../media/image33.png"/><Relationship Id="rId10" Type="http://schemas.openxmlformats.org/officeDocument/2006/relationships/image" Target="../media/image9.jpeg"/><Relationship Id="rId11" Type="http://schemas.openxmlformats.org/officeDocument/2006/relationships/image" Target="../media/image10.gif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emf"/><Relationship Id="rId15" Type="http://schemas.openxmlformats.org/officeDocument/2006/relationships/image" Target="../media/image14.emf"/><Relationship Id="rId16" Type="http://schemas.openxmlformats.org/officeDocument/2006/relationships/image" Target="../media/image15.emf"/><Relationship Id="rId17" Type="http://schemas.openxmlformats.org/officeDocument/2006/relationships/image" Target="../media/image16.emf"/><Relationship Id="rId18" Type="http://schemas.openxmlformats.org/officeDocument/2006/relationships/image" Target="../media/image17.JPG"/><Relationship Id="rId1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152397" y="3794391"/>
            <a:ext cx="8933688" cy="16672314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13074" y="47237"/>
            <a:ext cx="26170804" cy="2424369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Century"/>
                <a:cs typeface="Century"/>
              </a:rPr>
              <a:t>CPS: Medium: Collaborative Research: Remote Imaging of Community Ecology via Animal-borne Wireless Networks</a:t>
            </a:r>
            <a:endParaRPr lang="en-US" sz="6600" dirty="0">
              <a:latin typeface="Century"/>
              <a:cs typeface="Century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53277" y="2110003"/>
            <a:ext cx="21556035" cy="1067879"/>
          </a:xfrm>
        </p:spPr>
        <p:txBody>
          <a:bodyPr>
            <a:normAutofit fontScale="92500"/>
          </a:bodyPr>
          <a:lstStyle/>
          <a:p>
            <a:pPr lvl="0"/>
            <a:r>
              <a:rPr lang="en-US" sz="4400" dirty="0" smtClean="0">
                <a:solidFill>
                  <a:schemeClr val="tx1"/>
                </a:solidFill>
                <a:latin typeface="Century"/>
                <a:cs typeface="Century"/>
              </a:rPr>
              <a:t>PIs: </a:t>
            </a:r>
            <a:r>
              <a:rPr lang="en-US" sz="4400" dirty="0" err="1">
                <a:solidFill>
                  <a:schemeClr val="tx1"/>
                </a:solidFill>
                <a:latin typeface="Century"/>
                <a:cs typeface="Century"/>
              </a:rPr>
              <a:t>Kyler</a:t>
            </a:r>
            <a:r>
              <a:rPr lang="en-US" sz="4400" dirty="0">
                <a:solidFill>
                  <a:schemeClr val="tx1"/>
                </a:solidFill>
                <a:latin typeface="Century"/>
                <a:cs typeface="Century"/>
              </a:rPr>
              <a:t> Abernathy</a:t>
            </a:r>
            <a:r>
              <a:rPr lang="en-US" sz="2600" dirty="0">
                <a:solidFill>
                  <a:schemeClr val="tx1"/>
                </a:solidFill>
                <a:latin typeface="Century"/>
                <a:cs typeface="Century"/>
              </a:rPr>
              <a:t>(NGS)</a:t>
            </a:r>
            <a:r>
              <a:rPr lang="en-US" sz="4400" dirty="0" smtClean="0">
                <a:solidFill>
                  <a:schemeClr val="tx1"/>
                </a:solidFill>
                <a:latin typeface="Century"/>
                <a:cs typeface="Century"/>
              </a:rPr>
              <a:t>, Naomi Leonard</a:t>
            </a:r>
            <a:r>
              <a:rPr lang="en-US" sz="2600" dirty="0" smtClean="0">
                <a:solidFill>
                  <a:schemeClr val="tx1"/>
                </a:solidFill>
                <a:latin typeface="Century"/>
                <a:cs typeface="Century"/>
              </a:rPr>
              <a:t>(Princeton U.)</a:t>
            </a:r>
            <a:r>
              <a:rPr lang="en-US" sz="4400" dirty="0" smtClean="0">
                <a:solidFill>
                  <a:schemeClr val="tx1"/>
                </a:solidFill>
                <a:latin typeface="Century"/>
                <a:cs typeface="Century"/>
              </a:rPr>
              <a:t>, and </a:t>
            </a:r>
            <a:r>
              <a:rPr lang="en-US" sz="4400" dirty="0" err="1" smtClean="0">
                <a:solidFill>
                  <a:schemeClr val="tx1"/>
                </a:solidFill>
                <a:latin typeface="Century"/>
                <a:cs typeface="Century"/>
              </a:rPr>
              <a:t>Nuno</a:t>
            </a:r>
            <a:r>
              <a:rPr lang="en-US" sz="4400" dirty="0" smtClean="0">
                <a:solidFill>
                  <a:schemeClr val="tx1"/>
                </a:solidFill>
                <a:latin typeface="Century"/>
                <a:cs typeface="Century"/>
              </a:rPr>
              <a:t> C. Martins</a:t>
            </a:r>
            <a:r>
              <a:rPr lang="en-US" sz="2600" dirty="0" smtClean="0">
                <a:solidFill>
                  <a:schemeClr val="tx1"/>
                </a:solidFill>
                <a:latin typeface="Century"/>
                <a:cs typeface="Century"/>
              </a:rPr>
              <a:t>(U. of Maryland)</a:t>
            </a:r>
            <a:endParaRPr lang="en-US" sz="4400" dirty="0"/>
          </a:p>
        </p:txBody>
      </p:sp>
      <p:pic>
        <p:nvPicPr>
          <p:cNvPr id="8" name="Picture 7" descr="nsf1.tif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20" y="205473"/>
            <a:ext cx="2409852" cy="2424369"/>
          </a:xfrm>
          <a:prstGeom prst="rect">
            <a:avLst/>
          </a:prstGeom>
        </p:spPr>
      </p:pic>
      <p:pic>
        <p:nvPicPr>
          <p:cNvPr id="9" name="Picture 8" descr="umd-b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185" y="202539"/>
            <a:ext cx="1998086" cy="1998086"/>
          </a:xfrm>
          <a:prstGeom prst="rect">
            <a:avLst/>
          </a:prstGeom>
        </p:spPr>
      </p:pic>
      <p:pic>
        <p:nvPicPr>
          <p:cNvPr id="10" name="Picture 9" descr="ISR-logo-thum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8678" y="151740"/>
            <a:ext cx="1577666" cy="8456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397" y="3768990"/>
            <a:ext cx="666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Research Goals</a:t>
            </a:r>
            <a:endParaRPr lang="en-US" sz="8000" dirty="0">
              <a:latin typeface="Century"/>
              <a:cs typeface="Century"/>
            </a:endParaRPr>
          </a:p>
        </p:txBody>
      </p:sp>
      <p:sp>
        <p:nvSpPr>
          <p:cNvPr id="71" name="Content Placeholder 4"/>
          <p:cNvSpPr txBox="1">
            <a:spLocks/>
          </p:cNvSpPr>
          <p:nvPr/>
        </p:nvSpPr>
        <p:spPr>
          <a:xfrm>
            <a:off x="946175" y="2629840"/>
            <a:ext cx="1573582" cy="61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n-US" sz="2800" dirty="0" smtClean="0">
                <a:solidFill>
                  <a:schemeClr val="tx1">
                    <a:alpha val="68000"/>
                  </a:schemeClr>
                </a:solidFill>
                <a:latin typeface="Capitals"/>
                <a:cs typeface="Capitals"/>
              </a:rPr>
              <a:t>E N 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alpha val="68000"/>
                </a:schemeClr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7515662" y="16304424"/>
            <a:ext cx="8933688" cy="417830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7523857" y="16320275"/>
            <a:ext cx="8586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Education and Outreach</a:t>
            </a:r>
            <a:endParaRPr lang="en-US" sz="5400" dirty="0">
              <a:latin typeface="Century"/>
              <a:cs typeface="Century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9252712" y="3794391"/>
            <a:ext cx="8933688" cy="166723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252712" y="3747109"/>
            <a:ext cx="8820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Remote Imaging System</a:t>
            </a:r>
            <a:endParaRPr lang="en-US" sz="8000" dirty="0">
              <a:latin typeface="Century"/>
              <a:cs typeface="Century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8413642" y="3794391"/>
            <a:ext cx="8933688" cy="166723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8413642" y="3747109"/>
            <a:ext cx="893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Distributed Algorithms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152397" y="20659399"/>
            <a:ext cx="18034004" cy="85054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96294" y="20716609"/>
            <a:ext cx="15906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System Deployment and Data Collection:</a:t>
            </a:r>
            <a:endParaRPr lang="en-US" sz="5400" dirty="0">
              <a:latin typeface="Century"/>
              <a:cs typeface="Century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7503500" y="3794391"/>
            <a:ext cx="8933688" cy="1236873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7541600" y="3750905"/>
            <a:ext cx="88955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Models and Theories for Collective Motion</a:t>
            </a:r>
            <a:endParaRPr lang="en-US" sz="8000" dirty="0">
              <a:latin typeface="Century"/>
              <a:cs typeface="Century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7496420" y="20653827"/>
            <a:ext cx="8952930" cy="850759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7533749" y="20735808"/>
            <a:ext cx="8123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Publications</a:t>
            </a:r>
            <a:endParaRPr lang="en-US" sz="5400" dirty="0">
              <a:latin typeface="Century"/>
              <a:cs typeface="Century"/>
            </a:endParaRPr>
          </a:p>
        </p:txBody>
      </p:sp>
      <p:pic>
        <p:nvPicPr>
          <p:cNvPr id="30" name="Picture 3" descr="C:\Users\Martins\Desktop\NSF poster\graphics\RI Logo White.jpg"/>
          <p:cNvPicPr>
            <a:picLocks noChangeAspect="1" noChangeArrowheads="1"/>
          </p:cNvPicPr>
          <p:nvPr/>
        </p:nvPicPr>
        <p:blipFill rotWithShape="1">
          <a:blip r:embed="rId5"/>
          <a:srcRect t="15080" b="14682"/>
          <a:stretch/>
        </p:blipFill>
        <p:spPr bwMode="auto">
          <a:xfrm>
            <a:off x="27851512" y="355953"/>
            <a:ext cx="3657600" cy="1712686"/>
          </a:xfrm>
          <a:prstGeom prst="rect">
            <a:avLst/>
          </a:prstGeom>
          <a:noFill/>
        </p:spPr>
      </p:pic>
      <p:pic>
        <p:nvPicPr>
          <p:cNvPr id="31" name="Picture 2" descr="C:\Users\Martins\Desktop\NSF poster\graphics\Crittercam TM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08934" y="2070202"/>
            <a:ext cx="2898529" cy="1169476"/>
          </a:xfrm>
          <a:prstGeom prst="rect">
            <a:avLst/>
          </a:prstGeom>
          <a:noFill/>
        </p:spPr>
      </p:pic>
      <p:sp>
        <p:nvSpPr>
          <p:cNvPr id="32" name="Content Placeholder 4"/>
          <p:cNvSpPr txBox="1">
            <a:spLocks/>
          </p:cNvSpPr>
          <p:nvPr/>
        </p:nvSpPr>
        <p:spPr>
          <a:xfrm>
            <a:off x="33781991" y="913164"/>
            <a:ext cx="2295067" cy="787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Maryland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Capitals"/>
                <a:ea typeface="+mn-ea"/>
                <a:cs typeface="Capitals"/>
              </a:rPr>
              <a:t>Robotics Center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Capitals"/>
              <a:ea typeface="+mn-ea"/>
              <a:cs typeface="Capital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1493" y="2511128"/>
            <a:ext cx="3931893" cy="110200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54431" y="4708577"/>
            <a:ext cx="8822310" cy="39703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Cooperative data collection to extract group behaviors of sociobiological significance</a:t>
            </a: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Support networked team decision strategies to save power and extend deployment life</a:t>
            </a: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Real-time remote access to data and remote reprogramming and adaptability</a:t>
            </a: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Development of a test-bed to validate and foster the development of new model-based principles for the design of power-constrained networked CPS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96420" y="17200991"/>
            <a:ext cx="8917178" cy="30008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 indent="228600">
              <a:buFont typeface="Arial"/>
              <a:buChar char="•"/>
            </a:pPr>
            <a:r>
              <a:rPr lang="en-US" sz="2700" dirty="0" smtClean="0">
                <a:latin typeface="Century"/>
                <a:cs typeface="Century"/>
              </a:rPr>
              <a:t>Collaborating </a:t>
            </a:r>
            <a:r>
              <a:rPr lang="en-US" sz="2700" dirty="0" smtClean="0">
                <a:latin typeface="Century"/>
                <a:cs typeface="Century"/>
              </a:rPr>
              <a:t>and mentoring 1 post-doctoral researcher, and 3 graduate and 2 undergraduate students</a:t>
            </a:r>
          </a:p>
          <a:p>
            <a:pPr marL="182880" indent="228600">
              <a:buFont typeface="Arial"/>
              <a:buChar char="•"/>
            </a:pPr>
            <a:r>
              <a:rPr lang="en-US" sz="2700" dirty="0">
                <a:latin typeface="Century"/>
                <a:cs typeface="Century"/>
              </a:rPr>
              <a:t>ARDUINO-based architecture enables the effective integration of undergraduate </a:t>
            </a:r>
            <a:r>
              <a:rPr lang="en-US" sz="2700" dirty="0" smtClean="0">
                <a:latin typeface="Century"/>
                <a:cs typeface="Century"/>
              </a:rPr>
              <a:t>projects</a:t>
            </a:r>
          </a:p>
          <a:p>
            <a:pPr marL="182880" indent="228600">
              <a:buFont typeface="Arial"/>
              <a:buChar char="•"/>
            </a:pPr>
            <a:r>
              <a:rPr lang="en-US" sz="2700" dirty="0" smtClean="0">
                <a:latin typeface="Century"/>
                <a:cs typeface="Century"/>
              </a:rPr>
              <a:t>Collaboration with Smithsonian Conservation Biology Institute to monitor wildlife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7496420" y="21535288"/>
            <a:ext cx="8822310" cy="78790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 indent="228600">
              <a:buFont typeface="Arial"/>
              <a:buChar char="•"/>
            </a:pPr>
            <a:r>
              <a:rPr lang="en-US" sz="2250" dirty="0">
                <a:latin typeface="Century"/>
                <a:cs typeface="Century"/>
              </a:rPr>
              <a:t>W. </a:t>
            </a:r>
            <a:r>
              <a:rPr lang="en-US" sz="2250" dirty="0" smtClean="0">
                <a:latin typeface="Century"/>
                <a:cs typeface="Century"/>
              </a:rPr>
              <a:t>L. Scott </a:t>
            </a:r>
            <a:r>
              <a:rPr lang="en-US" sz="2250" dirty="0">
                <a:latin typeface="Century"/>
                <a:cs typeface="Century"/>
              </a:rPr>
              <a:t>and N. E. Leonard, “Dynamics of Pursuit and Evasion in a Heterogeneous Herd,” IEEE CDC </a:t>
            </a:r>
            <a:r>
              <a:rPr lang="en-US" sz="2250" dirty="0" smtClean="0">
                <a:latin typeface="Century"/>
                <a:cs typeface="Century"/>
              </a:rPr>
              <a:t>2014</a:t>
            </a:r>
          </a:p>
          <a:p>
            <a:pPr marL="182880" indent="228600">
              <a:buFont typeface="Arial"/>
              <a:buChar char="•"/>
            </a:pPr>
            <a:r>
              <a:rPr lang="en-US" sz="2250" dirty="0" smtClean="0">
                <a:latin typeface="Century"/>
                <a:cs typeface="Century"/>
              </a:rPr>
              <a:t>K. Fitch and N. E. Leonard, “Joint Centrality Distinguishes Optimal Leaders in Noisy Networks,” arXiv:1407.1569, 2014</a:t>
            </a:r>
          </a:p>
          <a:p>
            <a:pPr marL="182880" indent="228600">
              <a:buFont typeface="Arial"/>
              <a:buChar char="•"/>
            </a:pPr>
            <a:r>
              <a:rPr lang="en-US" sz="2250" dirty="0" smtClean="0">
                <a:latin typeface="Century"/>
                <a:cs typeface="Century"/>
              </a:rPr>
              <a:t>N. E. Leonard, “Multi-agent System Dynamics: Bifurcation and Behavior of Animal Groups,” IFAC Annual Reviews in Control, 2014</a:t>
            </a:r>
          </a:p>
          <a:p>
            <a:pPr marL="182880" indent="228600">
              <a:buFont typeface="Arial"/>
              <a:buChar char="•"/>
            </a:pPr>
            <a:r>
              <a:rPr lang="en-US" sz="2250" dirty="0" smtClean="0">
                <a:latin typeface="Century"/>
                <a:cs typeface="Century"/>
              </a:rPr>
              <a:t>D. </a:t>
            </a:r>
            <a:r>
              <a:rPr lang="en-US" sz="2250" dirty="0" err="1" smtClean="0">
                <a:latin typeface="Century"/>
                <a:cs typeface="Century"/>
              </a:rPr>
              <a:t>Pais</a:t>
            </a:r>
            <a:r>
              <a:rPr lang="en-US" sz="2250" dirty="0" smtClean="0">
                <a:latin typeface="Century"/>
                <a:cs typeface="Century"/>
              </a:rPr>
              <a:t> and N. E. Leonard, “Adaptive Network Dynamics and Evolution of Leadership in Collective Migration,” </a:t>
            </a:r>
            <a:r>
              <a:rPr lang="en-US" sz="2250" dirty="0" err="1" smtClean="0">
                <a:latin typeface="Century"/>
                <a:cs typeface="Century"/>
              </a:rPr>
              <a:t>Physica</a:t>
            </a:r>
            <a:r>
              <a:rPr lang="en-US" sz="2250" dirty="0" smtClean="0">
                <a:latin typeface="Century"/>
                <a:cs typeface="Century"/>
              </a:rPr>
              <a:t> D, 2014</a:t>
            </a:r>
          </a:p>
          <a:p>
            <a:pPr marL="182880" indent="228600">
              <a:buFont typeface="Arial"/>
              <a:buChar char="•"/>
            </a:pPr>
            <a:r>
              <a:rPr lang="en-US" sz="2250" dirty="0" smtClean="0">
                <a:latin typeface="Century"/>
                <a:cs typeface="Century"/>
              </a:rPr>
              <a:t>N. E. Leonard et al, “In the Dance Studio: An Art and Engineering Exploration of Human Flocking,” In Controls and Art, Springer, 2014</a:t>
            </a:r>
          </a:p>
          <a:p>
            <a:pPr marL="182880" indent="228600">
              <a:buFont typeface="Arial"/>
              <a:buChar char="•"/>
            </a:pPr>
            <a:r>
              <a:rPr lang="en-US" sz="2250" dirty="0" smtClean="0">
                <a:latin typeface="Century"/>
                <a:cs typeface="Century"/>
              </a:rPr>
              <a:t>M. </a:t>
            </a:r>
            <a:r>
              <a:rPr lang="en-US" sz="2250" dirty="0" err="1" smtClean="0">
                <a:latin typeface="Century"/>
                <a:cs typeface="Century"/>
              </a:rPr>
              <a:t>Vasconcelos</a:t>
            </a:r>
            <a:r>
              <a:rPr lang="en-US" sz="2250" dirty="0" smtClean="0">
                <a:latin typeface="Century"/>
                <a:cs typeface="Century"/>
              </a:rPr>
              <a:t> and N. C. Martins, “Optimal Estimation over the Collision Channel: the Static Case,” in preparation</a:t>
            </a:r>
          </a:p>
          <a:p>
            <a:pPr marL="182880" indent="228600">
              <a:buFont typeface="Arial"/>
              <a:buChar char="•"/>
            </a:pPr>
            <a:r>
              <a:rPr lang="en-US" sz="2250" dirty="0" smtClean="0">
                <a:latin typeface="Century"/>
                <a:cs typeface="Century"/>
              </a:rPr>
              <a:t>S. Park and N. C. Martins, “A Class of LTI Distributed Observers for LTI Plants: Necessary and Sufficient Conditions for Asymptotic State Omniscience,” submitted for journal publication</a:t>
            </a:r>
          </a:p>
          <a:p>
            <a:pPr marL="182880" indent="228600">
              <a:buFont typeface="Arial"/>
              <a:buChar char="•"/>
            </a:pPr>
            <a:r>
              <a:rPr lang="en-US" sz="2250" dirty="0" smtClean="0">
                <a:latin typeface="Century"/>
                <a:cs typeface="Century"/>
              </a:rPr>
              <a:t>S. Park and N. C. Martins, “Individually Optimal Solutions  to a Remote State Estimation Problem with Communication Costs,” IEEE CDC 2014</a:t>
            </a:r>
          </a:p>
        </p:txBody>
      </p:sp>
      <p:sp>
        <p:nvSpPr>
          <p:cNvPr id="558" name="TextBox 557"/>
          <p:cNvSpPr txBox="1"/>
          <p:nvPr/>
        </p:nvSpPr>
        <p:spPr>
          <a:xfrm>
            <a:off x="27559609" y="5454432"/>
            <a:ext cx="8822310" cy="581697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/>
            <a:r>
              <a:rPr lang="en-US" sz="3600" dirty="0" smtClean="0">
                <a:latin typeface="Century"/>
                <a:cs typeface="Century"/>
              </a:rPr>
              <a:t>Dynamics of Pursuit and Evasion</a:t>
            </a: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Mathematical model of pursuit and evasion for a heterogeneous herd</a:t>
            </a: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Key analytical results:</a:t>
            </a:r>
          </a:p>
          <a:p>
            <a:pPr marL="697230" indent="-514350">
              <a:buFont typeface="+mj-lt"/>
              <a:buAutoNum type="arabicPeriod"/>
            </a:pPr>
            <a:r>
              <a:rPr lang="en-US" sz="2800" dirty="0" smtClean="0">
                <a:latin typeface="Century"/>
                <a:cs typeface="Century"/>
              </a:rPr>
              <a:t>Optimal target selection pursuer strategy gives bounded time to capture</a:t>
            </a:r>
          </a:p>
          <a:p>
            <a:pPr marL="697230" indent="-514350">
              <a:buFont typeface="+mj-lt"/>
              <a:buAutoNum type="arabicPeriod"/>
            </a:pPr>
            <a:r>
              <a:rPr lang="en-US" sz="2800" dirty="0" smtClean="0">
                <a:latin typeface="Century"/>
                <a:cs typeface="Century"/>
              </a:rPr>
              <a:t>Analytic conditions on capture avoidance for evaders</a:t>
            </a:r>
          </a:p>
          <a:p>
            <a:pPr marL="697230" indent="-514350">
              <a:buFont typeface="+mj-lt"/>
              <a:buAutoNum type="arabicPeriod"/>
            </a:pPr>
            <a:r>
              <a:rPr lang="en-US" sz="2800" dirty="0" smtClean="0">
                <a:latin typeface="Century"/>
                <a:cs typeface="Century"/>
              </a:rPr>
              <a:t>Strategies for individual risk reduction lead to group aggregation</a:t>
            </a:r>
          </a:p>
          <a:p>
            <a:pPr marL="697230" indent="-514350">
              <a:buFont typeface="+mj-lt"/>
              <a:buAutoNum type="arabicPeriod"/>
            </a:pPr>
            <a:r>
              <a:rPr lang="en-US" sz="2800" dirty="0" smtClean="0">
                <a:latin typeface="Century"/>
                <a:cs typeface="Century"/>
              </a:rPr>
              <a:t>All evaders but the slowest shrink their domains of danger (multiplicatively-weighted </a:t>
            </a:r>
            <a:r>
              <a:rPr lang="en-US" sz="2800" dirty="0" err="1" smtClean="0">
                <a:latin typeface="Century"/>
                <a:cs typeface="Century"/>
              </a:rPr>
              <a:t>Voronoi</a:t>
            </a:r>
            <a:r>
              <a:rPr lang="en-US" sz="2800" dirty="0" smtClean="0">
                <a:latin typeface="Century"/>
                <a:cs typeface="Century"/>
              </a:rPr>
              <a:t> partition)</a:t>
            </a:r>
          </a:p>
        </p:txBody>
      </p:sp>
      <p:sp>
        <p:nvSpPr>
          <p:cNvPr id="560" name="TextBox 559"/>
          <p:cNvSpPr txBox="1"/>
          <p:nvPr/>
        </p:nvSpPr>
        <p:spPr>
          <a:xfrm>
            <a:off x="340151" y="3239980"/>
            <a:ext cx="251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"/>
                <a:cs typeface="Century"/>
              </a:rPr>
              <a:t>Award No. 1135726</a:t>
            </a:r>
            <a:endParaRPr lang="en-US" sz="2000" dirty="0">
              <a:latin typeface="Century"/>
              <a:cs typeface="Century"/>
            </a:endParaRPr>
          </a:p>
        </p:txBody>
      </p:sp>
      <p:sp>
        <p:nvSpPr>
          <p:cNvPr id="599" name="Rectangle 598"/>
          <p:cNvSpPr/>
          <p:nvPr/>
        </p:nvSpPr>
        <p:spPr>
          <a:xfrm>
            <a:off x="18413642" y="20659399"/>
            <a:ext cx="8933688" cy="8505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37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sp>
        <p:nvSpPr>
          <p:cNvPr id="600" name="TextBox 599"/>
          <p:cNvSpPr txBox="1"/>
          <p:nvPr/>
        </p:nvSpPr>
        <p:spPr>
          <a:xfrm>
            <a:off x="18425571" y="20716608"/>
            <a:ext cx="8123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entury"/>
                <a:cs typeface="Century"/>
              </a:rPr>
              <a:t>Future Plans</a:t>
            </a:r>
            <a:endParaRPr lang="en-US" sz="5400" dirty="0">
              <a:latin typeface="Century"/>
              <a:cs typeface="Century"/>
            </a:endParaRPr>
          </a:p>
        </p:txBody>
      </p:sp>
      <p:sp>
        <p:nvSpPr>
          <p:cNvPr id="601" name="TextBox 600"/>
          <p:cNvSpPr txBox="1"/>
          <p:nvPr/>
        </p:nvSpPr>
        <p:spPr>
          <a:xfrm>
            <a:off x="18400171" y="21612472"/>
            <a:ext cx="8822310" cy="38318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 indent="228600">
              <a:buFont typeface="Arial"/>
              <a:buChar char="•"/>
            </a:pPr>
            <a:r>
              <a:rPr lang="en-US" sz="2700" dirty="0" smtClean="0">
                <a:latin typeface="Century"/>
                <a:cs typeface="Century"/>
              </a:rPr>
              <a:t>Implementation of power-saving protocols and performance verification against SCBI dataset</a:t>
            </a:r>
          </a:p>
          <a:p>
            <a:pPr marL="182880" indent="228600">
              <a:buFont typeface="Arial"/>
              <a:buChar char="•"/>
            </a:pPr>
            <a:r>
              <a:rPr lang="en-US" sz="2700" dirty="0" smtClean="0">
                <a:latin typeface="Century"/>
                <a:cs typeface="Century"/>
              </a:rPr>
              <a:t>Design of optimal cooperative strategies for event detection and reduction of redundancy in information exchange</a:t>
            </a:r>
          </a:p>
          <a:p>
            <a:pPr marL="182880" indent="228600">
              <a:buFont typeface="Arial"/>
              <a:buChar char="•"/>
            </a:pPr>
            <a:r>
              <a:rPr lang="en-US" sz="2700" dirty="0" smtClean="0">
                <a:latin typeface="Century"/>
                <a:cs typeface="Century"/>
              </a:rPr>
              <a:t>Integration of the new circuit board into </a:t>
            </a:r>
            <a:r>
              <a:rPr lang="en-US" sz="2700" dirty="0" err="1" smtClean="0">
                <a:latin typeface="Century"/>
                <a:cs typeface="Century"/>
              </a:rPr>
              <a:t>Crittercam</a:t>
            </a:r>
            <a:r>
              <a:rPr lang="en-US" sz="2700" dirty="0" smtClean="0">
                <a:latin typeface="Century"/>
                <a:cs typeface="Century"/>
              </a:rPr>
              <a:t> systems</a:t>
            </a:r>
          </a:p>
          <a:p>
            <a:pPr marL="182880" indent="228600">
              <a:buFont typeface="Arial"/>
              <a:buChar char="•"/>
            </a:pPr>
            <a:r>
              <a:rPr lang="en-US" sz="2700" dirty="0" smtClean="0">
                <a:latin typeface="Century"/>
                <a:cs typeface="Century"/>
              </a:rPr>
              <a:t>A new deployment on two herds of bison           (Spring 2015)</a:t>
            </a:r>
          </a:p>
        </p:txBody>
      </p:sp>
      <p:sp>
        <p:nvSpPr>
          <p:cNvPr id="602" name="TextBox 601"/>
          <p:cNvSpPr txBox="1"/>
          <p:nvPr/>
        </p:nvSpPr>
        <p:spPr>
          <a:xfrm>
            <a:off x="9251248" y="4671621"/>
            <a:ext cx="8822310" cy="26776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/>
            <a:r>
              <a:rPr lang="en-US" sz="3200" dirty="0" smtClean="0">
                <a:latin typeface="Century"/>
                <a:cs typeface="Century"/>
              </a:rPr>
              <a:t>New Circuit Board Design</a:t>
            </a:r>
            <a:endParaRPr lang="en-US" sz="2400" dirty="0" smtClean="0">
              <a:latin typeface="Century"/>
              <a:cs typeface="Century"/>
            </a:endParaRP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Reduction in the size and weight of the overall animal-borne nodes</a:t>
            </a:r>
            <a:endParaRPr lang="en-US" sz="2800" b="1" dirty="0" smtClean="0">
              <a:latin typeface="Century"/>
              <a:cs typeface="Century"/>
            </a:endParaRP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New system will allow the study of smaller but important animals such as coyotes, lynx, and foxes</a:t>
            </a:r>
          </a:p>
          <a:p>
            <a:pPr marL="182880" indent="228600">
              <a:buFont typeface="Arial"/>
              <a:buChar char="•"/>
            </a:pPr>
            <a:endParaRPr lang="en-US" sz="2400" dirty="0" smtClean="0">
              <a:latin typeface="Century"/>
              <a:cs typeface="Century"/>
            </a:endParaRPr>
          </a:p>
        </p:txBody>
      </p:sp>
      <p:sp>
        <p:nvSpPr>
          <p:cNvPr id="682" name="TextBox 681"/>
          <p:cNvSpPr txBox="1"/>
          <p:nvPr/>
        </p:nvSpPr>
        <p:spPr>
          <a:xfrm>
            <a:off x="1981457" y="19841885"/>
            <a:ext cx="513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"/>
                <a:cs typeface="Century"/>
              </a:rPr>
              <a:t>Project Anatomy</a:t>
            </a:r>
            <a:endParaRPr lang="en-US" sz="2800" dirty="0">
              <a:latin typeface="Century"/>
              <a:cs typeface="Century"/>
            </a:endParaRPr>
          </a:p>
        </p:txBody>
      </p:sp>
      <p:pic>
        <p:nvPicPr>
          <p:cNvPr id="2" name="Picture 1" descr="ECE_UMD_Logo_Horizontal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/>
          <a:stretch/>
        </p:blipFill>
        <p:spPr>
          <a:xfrm>
            <a:off x="33411271" y="1621397"/>
            <a:ext cx="3088555" cy="697482"/>
          </a:xfrm>
          <a:prstGeom prst="rect">
            <a:avLst/>
          </a:prstGeom>
        </p:spPr>
      </p:pic>
      <p:sp>
        <p:nvSpPr>
          <p:cNvPr id="259" name="Subtitle 2"/>
          <p:cNvSpPr txBox="1">
            <a:spLocks/>
          </p:cNvSpPr>
          <p:nvPr/>
        </p:nvSpPr>
        <p:spPr>
          <a:xfrm>
            <a:off x="3668413" y="2875036"/>
            <a:ext cx="21556035" cy="1067879"/>
          </a:xfrm>
          <a:prstGeom prst="rect">
            <a:avLst/>
          </a:prstGeom>
        </p:spPr>
        <p:txBody>
          <a:bodyPr vert="horz" lIns="376202" tIns="188101" rIns="376202" bIns="188101" rtlCol="0">
            <a:normAutofit/>
          </a:bodyPr>
          <a:lstStyle>
            <a:lvl1pPr marL="0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1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81012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762024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9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43037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8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524049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8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405061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8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286073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8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3167086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8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5048098" indent="0" algn="ctr" defTabSz="1881012" rtl="0" eaLnBrk="1" latinLnBrk="0" hangingPunct="1">
              <a:spcBef>
                <a:spcPct val="20000"/>
              </a:spcBef>
              <a:buFont typeface="Arial"/>
              <a:buNone/>
              <a:defRPr sz="8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  <a:latin typeface="Century"/>
                <a:cs typeface="Century"/>
              </a:rPr>
              <a:t>Key Collaborators: </a:t>
            </a:r>
            <a:r>
              <a:rPr lang="en-US" sz="4000" dirty="0" err="1">
                <a:solidFill>
                  <a:schemeClr val="tx1"/>
                </a:solidFill>
                <a:latin typeface="Century"/>
                <a:cs typeface="Century"/>
              </a:rPr>
              <a:t>Konrad</a:t>
            </a:r>
            <a:r>
              <a:rPr lang="en-US" sz="4000" dirty="0">
                <a:solidFill>
                  <a:schemeClr val="tx1"/>
                </a:solidFill>
                <a:latin typeface="Century"/>
                <a:cs typeface="Century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entury"/>
                <a:cs typeface="Century"/>
              </a:rPr>
              <a:t>Aschenbach</a:t>
            </a:r>
            <a:r>
              <a:rPr lang="en-US" sz="2400" dirty="0">
                <a:solidFill>
                  <a:schemeClr val="tx1"/>
                </a:solidFill>
                <a:latin typeface="Century"/>
                <a:cs typeface="Century"/>
              </a:rPr>
              <a:t>(NGS)</a:t>
            </a:r>
            <a:r>
              <a:rPr lang="en-US" sz="4000" dirty="0" smtClean="0">
                <a:solidFill>
                  <a:schemeClr val="tx1"/>
                </a:solidFill>
                <a:latin typeface="Century"/>
                <a:cs typeface="Century"/>
              </a:rPr>
              <a:t> and Greg Marshall</a:t>
            </a:r>
            <a:r>
              <a:rPr lang="en-US" sz="2400" dirty="0" smtClean="0">
                <a:solidFill>
                  <a:schemeClr val="tx1"/>
                </a:solidFill>
                <a:latin typeface="Century"/>
                <a:cs typeface="Century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Century"/>
                <a:cs typeface="Century"/>
              </a:rPr>
              <a:t>NGS</a:t>
            </a:r>
            <a:r>
              <a:rPr lang="en-US" sz="2400" dirty="0" smtClean="0">
                <a:solidFill>
                  <a:schemeClr val="tx1"/>
                </a:solidFill>
                <a:latin typeface="Century"/>
                <a:cs typeface="Century"/>
              </a:rPr>
              <a:t>)</a:t>
            </a:r>
            <a:endParaRPr lang="en-US" sz="4000" dirty="0"/>
          </a:p>
        </p:txBody>
      </p:sp>
      <p:sp>
        <p:nvSpPr>
          <p:cNvPr id="199" name="TextBox 198"/>
          <p:cNvSpPr txBox="1"/>
          <p:nvPr/>
        </p:nvSpPr>
        <p:spPr>
          <a:xfrm>
            <a:off x="18439042" y="13537724"/>
            <a:ext cx="8822310" cy="45243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/>
            <a:r>
              <a:rPr lang="en-US" sz="3600" dirty="0" smtClean="0">
                <a:latin typeface="Century"/>
                <a:cs typeface="Century"/>
              </a:rPr>
              <a:t>Distributed Tracking</a:t>
            </a:r>
            <a:endParaRPr lang="en-US" sz="2800" dirty="0" smtClean="0">
              <a:latin typeface="Century"/>
              <a:cs typeface="Century"/>
            </a:endParaRP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Design of an optimal remote tracking algorithm to minimize tracking error subject to communication constraints</a:t>
            </a: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Key features:</a:t>
            </a:r>
          </a:p>
          <a:p>
            <a:pPr marL="697230" indent="-514350">
              <a:buFont typeface="+mj-lt"/>
              <a:buAutoNum type="arabicPeriod"/>
            </a:pPr>
            <a:r>
              <a:rPr lang="en-US" sz="2800" dirty="0" smtClean="0">
                <a:latin typeface="Century"/>
                <a:cs typeface="Century"/>
              </a:rPr>
              <a:t>The scheme finds an optimal trade-off between tracking error and communication costs</a:t>
            </a:r>
            <a:endParaRPr lang="en-US" sz="2800" dirty="0">
              <a:latin typeface="Century"/>
              <a:cs typeface="Century"/>
            </a:endParaRPr>
          </a:p>
          <a:p>
            <a:pPr marL="697230" indent="-514350">
              <a:buFont typeface="+mj-lt"/>
              <a:buAutoNum type="arabicPeriod"/>
            </a:pPr>
            <a:r>
              <a:rPr lang="en-US" sz="2800" dirty="0" smtClean="0">
                <a:latin typeface="Century"/>
                <a:cs typeface="Century"/>
              </a:rPr>
              <a:t>The algorithm specifies when to communicate with other nodes and how to estimate other node’s location based on received information</a:t>
            </a:r>
            <a:endParaRPr lang="en-US" sz="2800" dirty="0">
              <a:latin typeface="Century"/>
              <a:cs typeface="Century"/>
            </a:endParaRPr>
          </a:p>
        </p:txBody>
      </p:sp>
      <p:pic>
        <p:nvPicPr>
          <p:cNvPr id="237" name="Picture 23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567" y="8841425"/>
            <a:ext cx="2562704" cy="170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8" name="Picture 23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833" y="8858392"/>
            <a:ext cx="2493252" cy="169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9" name="TextBox 238"/>
          <p:cNvSpPr txBox="1"/>
          <p:nvPr/>
        </p:nvSpPr>
        <p:spPr>
          <a:xfrm>
            <a:off x="1121661" y="10486410"/>
            <a:ext cx="3408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 definition video recording</a:t>
            </a:r>
            <a:endParaRPr lang="en-US" sz="2000" dirty="0"/>
          </a:p>
        </p:txBody>
      </p:sp>
      <p:sp>
        <p:nvSpPr>
          <p:cNvPr id="240" name="TextBox 239"/>
          <p:cNvSpPr txBox="1"/>
          <p:nvPr/>
        </p:nvSpPr>
        <p:spPr>
          <a:xfrm>
            <a:off x="1121661" y="10742812"/>
            <a:ext cx="3503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Onboard processing capabilities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5370397" y="8778169"/>
            <a:ext cx="3716867" cy="2133600"/>
            <a:chOff x="5410200" y="1219200"/>
            <a:chExt cx="3716867" cy="2133600"/>
          </a:xfrm>
        </p:grpSpPr>
        <p:pic>
          <p:nvPicPr>
            <p:cNvPr id="242" name="Picture 241" descr="tree21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600200"/>
              <a:ext cx="336737" cy="381000"/>
            </a:xfrm>
            <a:prstGeom prst="rect">
              <a:avLst/>
            </a:prstGeom>
          </p:spPr>
        </p:pic>
        <p:pic>
          <p:nvPicPr>
            <p:cNvPr id="243" name="Picture 242" descr="tree21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1828800"/>
              <a:ext cx="336737" cy="381000"/>
            </a:xfrm>
            <a:prstGeom prst="rect">
              <a:avLst/>
            </a:prstGeom>
          </p:spPr>
        </p:pic>
        <p:pic>
          <p:nvPicPr>
            <p:cNvPr id="244" name="Picture 243" descr="tree21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2362200"/>
              <a:ext cx="336737" cy="381000"/>
            </a:xfrm>
            <a:prstGeom prst="rect">
              <a:avLst/>
            </a:prstGeom>
          </p:spPr>
        </p:pic>
        <p:pic>
          <p:nvPicPr>
            <p:cNvPr id="245" name="Picture 244" descr="tree21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1600200"/>
              <a:ext cx="336737" cy="381000"/>
            </a:xfrm>
            <a:prstGeom prst="rect">
              <a:avLst/>
            </a:prstGeom>
          </p:spPr>
        </p:pic>
        <p:grpSp>
          <p:nvGrpSpPr>
            <p:cNvPr id="246" name="Group 245"/>
            <p:cNvGrpSpPr/>
            <p:nvPr/>
          </p:nvGrpSpPr>
          <p:grpSpPr>
            <a:xfrm>
              <a:off x="5410200" y="1905000"/>
              <a:ext cx="1143000" cy="1143000"/>
              <a:chOff x="5410200" y="1905000"/>
              <a:chExt cx="1143000" cy="1143000"/>
            </a:xfrm>
          </p:grpSpPr>
          <p:pic>
            <p:nvPicPr>
              <p:cNvPr id="247" name="Picture 246" descr="Screen Shot 2013-06-12 at 7.19.54 PM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2286000"/>
                <a:ext cx="378513" cy="365726"/>
              </a:xfrm>
              <a:prstGeom prst="rect">
                <a:avLst/>
              </a:prstGeom>
            </p:spPr>
          </p:pic>
          <p:sp>
            <p:nvSpPr>
              <p:cNvPr id="248" name="Oval 247"/>
              <p:cNvSpPr/>
              <p:nvPr/>
            </p:nvSpPr>
            <p:spPr>
              <a:xfrm>
                <a:off x="5715000" y="2209800"/>
                <a:ext cx="533400" cy="5334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5562600" y="2057400"/>
                <a:ext cx="838200" cy="8382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410200" y="1905000"/>
                <a:ext cx="1143000" cy="1143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>
              <a:off x="7467600" y="2209800"/>
              <a:ext cx="1143000" cy="1143000"/>
              <a:chOff x="7467600" y="2209800"/>
              <a:chExt cx="1143000" cy="1143000"/>
            </a:xfrm>
          </p:grpSpPr>
          <p:pic>
            <p:nvPicPr>
              <p:cNvPr id="252" name="Picture 251" descr="Screen Shot 2013-06-12 at 7.20.13 P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600" y="2590800"/>
                <a:ext cx="396240" cy="330200"/>
              </a:xfrm>
              <a:prstGeom prst="rect">
                <a:avLst/>
              </a:prstGeom>
            </p:spPr>
          </p:pic>
          <p:sp>
            <p:nvSpPr>
              <p:cNvPr id="253" name="Oval 252"/>
              <p:cNvSpPr/>
              <p:nvPr/>
            </p:nvSpPr>
            <p:spPr>
              <a:xfrm>
                <a:off x="7772400" y="2514600"/>
                <a:ext cx="533400" cy="5334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7620000" y="2362200"/>
                <a:ext cx="838200" cy="8382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7467600" y="2209800"/>
                <a:ext cx="1143000" cy="1143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/>
            <p:cNvGrpSpPr/>
            <p:nvPr/>
          </p:nvGrpSpPr>
          <p:grpSpPr>
            <a:xfrm>
              <a:off x="6096000" y="1295400"/>
              <a:ext cx="1143000" cy="1143000"/>
              <a:chOff x="5410200" y="1905000"/>
              <a:chExt cx="1143000" cy="1143000"/>
            </a:xfrm>
          </p:grpSpPr>
          <p:pic>
            <p:nvPicPr>
              <p:cNvPr id="257" name="Picture 256" descr="Screen Shot 2013-06-12 at 7.19.54 PM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2286000"/>
                <a:ext cx="378513" cy="365726"/>
              </a:xfrm>
              <a:prstGeom prst="rect">
                <a:avLst/>
              </a:prstGeom>
            </p:spPr>
          </p:pic>
          <p:sp>
            <p:nvSpPr>
              <p:cNvPr id="258" name="Oval 257"/>
              <p:cNvSpPr/>
              <p:nvPr/>
            </p:nvSpPr>
            <p:spPr>
              <a:xfrm>
                <a:off x="5715000" y="2209800"/>
                <a:ext cx="533400" cy="5334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5562600" y="2057400"/>
                <a:ext cx="838200" cy="8382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5410200" y="1905000"/>
                <a:ext cx="1143000" cy="1143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7984067" y="1752600"/>
              <a:ext cx="1143000" cy="1143000"/>
              <a:chOff x="7467600" y="2209800"/>
              <a:chExt cx="1143000" cy="1143000"/>
            </a:xfrm>
          </p:grpSpPr>
          <p:pic>
            <p:nvPicPr>
              <p:cNvPr id="266" name="Picture 265" descr="Screen Shot 2013-06-12 at 7.20.13 P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600" y="2590800"/>
                <a:ext cx="396240" cy="330200"/>
              </a:xfrm>
              <a:prstGeom prst="rect">
                <a:avLst/>
              </a:prstGeom>
            </p:spPr>
          </p:pic>
          <p:sp>
            <p:nvSpPr>
              <p:cNvPr id="267" name="Oval 266"/>
              <p:cNvSpPr/>
              <p:nvPr/>
            </p:nvSpPr>
            <p:spPr>
              <a:xfrm>
                <a:off x="7772400" y="2514600"/>
                <a:ext cx="533400" cy="5334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7620000" y="2362200"/>
                <a:ext cx="838200" cy="8382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7467600" y="2209800"/>
                <a:ext cx="1143000" cy="1143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7086600" y="1219200"/>
              <a:ext cx="1143000" cy="1143000"/>
              <a:chOff x="5410200" y="1905000"/>
              <a:chExt cx="1143000" cy="1143000"/>
            </a:xfrm>
          </p:grpSpPr>
          <p:pic>
            <p:nvPicPr>
              <p:cNvPr id="271" name="Picture 270" descr="Screen Shot 2013-06-12 at 7.19.54 PM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2286000"/>
                <a:ext cx="378513" cy="365726"/>
              </a:xfrm>
              <a:prstGeom prst="rect">
                <a:avLst/>
              </a:prstGeom>
            </p:spPr>
          </p:pic>
          <p:sp>
            <p:nvSpPr>
              <p:cNvPr id="272" name="Oval 271"/>
              <p:cNvSpPr/>
              <p:nvPr/>
            </p:nvSpPr>
            <p:spPr>
              <a:xfrm>
                <a:off x="5715000" y="2209800"/>
                <a:ext cx="533400" cy="5334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5562600" y="2057400"/>
                <a:ext cx="838200" cy="8382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410200" y="1905000"/>
                <a:ext cx="1143000" cy="11430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3" name="Group 232"/>
          <p:cNvGrpSpPr/>
          <p:nvPr/>
        </p:nvGrpSpPr>
        <p:grpSpPr>
          <a:xfrm>
            <a:off x="18411943" y="18196312"/>
            <a:ext cx="8953996" cy="1945881"/>
            <a:chOff x="45818" y="1572489"/>
            <a:chExt cx="9039974" cy="1945881"/>
          </a:xfrm>
        </p:grpSpPr>
        <p:grpSp>
          <p:nvGrpSpPr>
            <p:cNvPr id="234" name="Group 233"/>
            <p:cNvGrpSpPr/>
            <p:nvPr/>
          </p:nvGrpSpPr>
          <p:grpSpPr>
            <a:xfrm>
              <a:off x="107748" y="1671514"/>
              <a:ext cx="8925040" cy="1705165"/>
              <a:chOff x="107748" y="1671514"/>
              <a:chExt cx="8925040" cy="1705165"/>
            </a:xfrm>
          </p:grpSpPr>
          <p:sp>
            <p:nvSpPr>
              <p:cNvPr id="236" name="Rounded Rectangle 235"/>
              <p:cNvSpPr/>
              <p:nvPr/>
            </p:nvSpPr>
            <p:spPr>
              <a:xfrm>
                <a:off x="1769260" y="2596515"/>
                <a:ext cx="1000316" cy="644359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 smtClean="0"/>
                  <a:t>Sensing Unit</a:t>
                </a:r>
              </a:p>
            </p:txBody>
          </p:sp>
          <p:sp>
            <p:nvSpPr>
              <p:cNvPr id="241" name="Rounded Rectangle 240"/>
              <p:cNvSpPr/>
              <p:nvPr/>
            </p:nvSpPr>
            <p:spPr>
              <a:xfrm>
                <a:off x="6254822" y="2595422"/>
                <a:ext cx="1197515" cy="644359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 smtClean="0"/>
                  <a:t>Estimator</a:t>
                </a: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107748" y="1671514"/>
                <a:ext cx="934357" cy="934357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 smtClean="0"/>
                  <a:t>Plant</a:t>
                </a:r>
                <a:endParaRPr lang="en-US" sz="1800" dirty="0"/>
              </a:p>
            </p:txBody>
          </p:sp>
          <p:cxnSp>
            <p:nvCxnSpPr>
              <p:cNvPr id="276" name="Straight Arrow Connector 275"/>
              <p:cNvCxnSpPr>
                <a:stCxn id="236" idx="3"/>
                <a:endCxn id="288" idx="2"/>
              </p:cNvCxnSpPr>
              <p:nvPr/>
            </p:nvCxnSpPr>
            <p:spPr>
              <a:xfrm flipV="1">
                <a:off x="2769576" y="2917602"/>
                <a:ext cx="470392" cy="109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/>
              <p:cNvCxnSpPr>
                <a:stCxn id="289" idx="6"/>
                <a:endCxn id="241" idx="1"/>
              </p:cNvCxnSpPr>
              <p:nvPr/>
            </p:nvCxnSpPr>
            <p:spPr>
              <a:xfrm>
                <a:off x="3651484" y="2917602"/>
                <a:ext cx="260333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/>
              <p:cNvCxnSpPr>
                <a:stCxn id="241" idx="3"/>
              </p:cNvCxnSpPr>
              <p:nvPr/>
            </p:nvCxnSpPr>
            <p:spPr>
              <a:xfrm>
                <a:off x="7452337" y="2917602"/>
                <a:ext cx="158045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Group 278"/>
              <p:cNvGrpSpPr/>
              <p:nvPr/>
            </p:nvGrpSpPr>
            <p:grpSpPr>
              <a:xfrm>
                <a:off x="2998514" y="2587304"/>
                <a:ext cx="803883" cy="644359"/>
                <a:chOff x="4330546" y="1780573"/>
                <a:chExt cx="803883" cy="644359"/>
              </a:xfrm>
            </p:grpSpPr>
            <p:grpSp>
              <p:nvGrpSpPr>
                <p:cNvPr id="286" name="Group 285"/>
                <p:cNvGrpSpPr/>
                <p:nvPr/>
              </p:nvGrpSpPr>
              <p:grpSpPr>
                <a:xfrm>
                  <a:off x="4572000" y="1896236"/>
                  <a:ext cx="411516" cy="255456"/>
                  <a:chOff x="4572000" y="1896236"/>
                  <a:chExt cx="411516" cy="255456"/>
                </a:xfrm>
              </p:grpSpPr>
              <p:sp>
                <p:nvSpPr>
                  <p:cNvPr id="288" name="Oval 287"/>
                  <p:cNvSpPr/>
                  <p:nvPr/>
                </p:nvSpPr>
                <p:spPr>
                  <a:xfrm>
                    <a:off x="4572000" y="2070049"/>
                    <a:ext cx="81643" cy="81643"/>
                  </a:xfrm>
                  <a:prstGeom prst="ellipse">
                    <a:avLst/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sp>
                <p:nvSpPr>
                  <p:cNvPr id="289" name="Oval 288"/>
                  <p:cNvSpPr/>
                  <p:nvPr/>
                </p:nvSpPr>
                <p:spPr>
                  <a:xfrm>
                    <a:off x="4901873" y="2070049"/>
                    <a:ext cx="81643" cy="81643"/>
                  </a:xfrm>
                  <a:prstGeom prst="ellipse">
                    <a:avLst/>
                  </a:prstGeom>
                  <a:ln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/>
                  </a:p>
                </p:txBody>
              </p:sp>
              <p:cxnSp>
                <p:nvCxnSpPr>
                  <p:cNvPr id="290" name="Straight Arrow Connector 289"/>
                  <p:cNvCxnSpPr>
                    <a:stCxn id="288" idx="7"/>
                  </p:cNvCxnSpPr>
                  <p:nvPr/>
                </p:nvCxnSpPr>
                <p:spPr>
                  <a:xfrm flipV="1">
                    <a:off x="4641687" y="1896236"/>
                    <a:ext cx="260186" cy="185769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7" name="Rounded Rectangle 286"/>
                <p:cNvSpPr/>
                <p:nvPr/>
              </p:nvSpPr>
              <p:spPr>
                <a:xfrm>
                  <a:off x="4330546" y="1780573"/>
                  <a:ext cx="803883" cy="644359"/>
                </a:xfrm>
                <a:prstGeom prst="roundRect">
                  <a:avLst/>
                </a:prstGeom>
                <a:noFill/>
                <a:ln>
                  <a:solidFill>
                    <a:schemeClr val="tx2"/>
                  </a:solidFill>
                  <a:prstDash val="sysDash"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 smtClean="0"/>
                </a:p>
              </p:txBody>
            </p:sp>
          </p:grpSp>
          <p:cxnSp>
            <p:nvCxnSpPr>
              <p:cNvPr id="280" name="Elbow Connector 279"/>
              <p:cNvCxnSpPr>
                <a:stCxn id="236" idx="0"/>
                <a:endCxn id="287" idx="0"/>
              </p:cNvCxnSpPr>
              <p:nvPr/>
            </p:nvCxnSpPr>
            <p:spPr>
              <a:xfrm rot="5400000" flipH="1" flipV="1">
                <a:off x="2830332" y="2026391"/>
                <a:ext cx="9211" cy="1131038"/>
              </a:xfrm>
              <a:prstGeom prst="bentConnector3">
                <a:avLst>
                  <a:gd name="adj1" fmla="val 4011671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1" name="Picture 280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678" y="2995936"/>
                <a:ext cx="1466144" cy="380743"/>
              </a:xfrm>
              <a:prstGeom prst="rect">
                <a:avLst/>
              </a:prstGeom>
            </p:spPr>
          </p:pic>
          <p:pic>
            <p:nvPicPr>
              <p:cNvPr id="282" name="Picture 281" descr="latex-image-1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1347" y="1978918"/>
                <a:ext cx="255723" cy="176165"/>
              </a:xfrm>
              <a:prstGeom prst="rect">
                <a:avLst/>
              </a:prstGeom>
            </p:spPr>
          </p:pic>
          <p:pic>
            <p:nvPicPr>
              <p:cNvPr id="283" name="Picture 282" descr="latex-image-1.pdf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2535" y="2480605"/>
                <a:ext cx="2273091" cy="380743"/>
              </a:xfrm>
              <a:prstGeom prst="rect">
                <a:avLst/>
              </a:prstGeom>
            </p:spPr>
          </p:pic>
          <p:pic>
            <p:nvPicPr>
              <p:cNvPr id="284" name="Picture 283" descr="latex-image-1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4553" y="2480605"/>
                <a:ext cx="1466144" cy="380743"/>
              </a:xfrm>
              <a:prstGeom prst="rect">
                <a:avLst/>
              </a:prstGeom>
            </p:spPr>
          </p:pic>
          <p:cxnSp>
            <p:nvCxnSpPr>
              <p:cNvPr id="285" name="Elbow Connector 284"/>
              <p:cNvCxnSpPr>
                <a:stCxn id="275" idx="4"/>
                <a:endCxn id="236" idx="1"/>
              </p:cNvCxnSpPr>
              <p:nvPr/>
            </p:nvCxnSpPr>
            <p:spPr>
              <a:xfrm rot="16200000" flipH="1">
                <a:off x="1015681" y="2165116"/>
                <a:ext cx="312824" cy="1194333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" name="Rounded Rectangle 234"/>
            <p:cNvSpPr/>
            <p:nvPr/>
          </p:nvSpPr>
          <p:spPr>
            <a:xfrm>
              <a:off x="45818" y="1572489"/>
              <a:ext cx="9039974" cy="1945881"/>
            </a:xfrm>
            <a:prstGeom prst="roundRect">
              <a:avLst/>
            </a:prstGeom>
            <a:noFill/>
            <a:ln w="28575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9149648" y="7192912"/>
            <a:ext cx="8822310" cy="5733430"/>
            <a:chOff x="203438" y="952500"/>
            <a:chExt cx="7969919" cy="5179480"/>
          </a:xfrm>
        </p:grpSpPr>
        <p:pic>
          <p:nvPicPr>
            <p:cNvPr id="304" name="Picture 303" descr="IMG_1211.JP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" t="13889" r="10615" b="10586"/>
            <a:stretch/>
          </p:blipFill>
          <p:spPr>
            <a:xfrm>
              <a:off x="453571" y="952500"/>
              <a:ext cx="7719786" cy="5179480"/>
            </a:xfrm>
            <a:prstGeom prst="rect">
              <a:avLst/>
            </a:prstGeom>
          </p:spPr>
        </p:pic>
        <p:sp>
          <p:nvSpPr>
            <p:cNvPr id="305" name="Rectangle 304"/>
            <p:cNvSpPr/>
            <p:nvPr/>
          </p:nvSpPr>
          <p:spPr>
            <a:xfrm>
              <a:off x="1411752" y="2072000"/>
              <a:ext cx="1046605" cy="307777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ctr"/>
              <a:r>
                <a:rPr lang="en-US" sz="2000" dirty="0" smtClean="0"/>
                <a:t>Camera</a:t>
              </a:r>
              <a:endParaRPr lang="en-US" sz="2000" dirty="0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373664" y="2361635"/>
              <a:ext cx="1963556" cy="615553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ctr"/>
              <a:r>
                <a:rPr lang="en-US" sz="2000" dirty="0" smtClean="0"/>
                <a:t>Microcontroller</a:t>
              </a:r>
            </a:p>
            <a:p>
              <a:pPr algn="ctr"/>
              <a:r>
                <a:rPr lang="en-US" sz="2000" dirty="0" smtClean="0"/>
                <a:t>(Underneath)</a:t>
              </a:r>
              <a:endParaRPr lang="en-US" sz="2000" dirty="0"/>
            </a:p>
          </p:txBody>
        </p:sp>
        <p:sp>
          <p:nvSpPr>
            <p:cNvPr id="307" name="Rounded Rectangle 306"/>
            <p:cNvSpPr/>
            <p:nvPr/>
          </p:nvSpPr>
          <p:spPr>
            <a:xfrm>
              <a:off x="1395186" y="2784930"/>
              <a:ext cx="2278742" cy="1052285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ounded Rectangle 307"/>
            <p:cNvSpPr/>
            <p:nvPr/>
          </p:nvSpPr>
          <p:spPr>
            <a:xfrm>
              <a:off x="6457043" y="3758293"/>
              <a:ext cx="1380672" cy="1605642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ounded Rectangle 308"/>
            <p:cNvSpPr/>
            <p:nvPr/>
          </p:nvSpPr>
          <p:spPr>
            <a:xfrm>
              <a:off x="4976586" y="3991428"/>
              <a:ext cx="1155700" cy="952501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0" name="Straight Arrow Connector 309"/>
            <p:cNvCxnSpPr>
              <a:endCxn id="307" idx="0"/>
            </p:cNvCxnSpPr>
            <p:nvPr/>
          </p:nvCxnSpPr>
          <p:spPr>
            <a:xfrm>
              <a:off x="1932214" y="2361635"/>
              <a:ext cx="602343" cy="423295"/>
            </a:xfrm>
            <a:prstGeom prst="straightConnector1">
              <a:avLst/>
            </a:prstGeom>
            <a:ln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1" name="Rectangle 310"/>
            <p:cNvSpPr/>
            <p:nvPr/>
          </p:nvSpPr>
          <p:spPr>
            <a:xfrm>
              <a:off x="4585627" y="5407575"/>
              <a:ext cx="1762564" cy="615553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ctr"/>
              <a:r>
                <a:rPr lang="en-US" sz="2000" dirty="0" smtClean="0"/>
                <a:t>Communication Module</a:t>
              </a:r>
              <a:endParaRPr lang="en-US" sz="2000" dirty="0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6544122" y="5706599"/>
              <a:ext cx="1329877" cy="307777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ctr"/>
              <a:r>
                <a:rPr lang="en-US" sz="2000" dirty="0" smtClean="0"/>
                <a:t>RTC &amp; IMU</a:t>
              </a:r>
              <a:endParaRPr lang="en-US" sz="2000" dirty="0"/>
            </a:p>
          </p:txBody>
        </p:sp>
        <p:cxnSp>
          <p:nvCxnSpPr>
            <p:cNvPr id="313" name="Straight Arrow Connector 312"/>
            <p:cNvCxnSpPr>
              <a:stCxn id="311" idx="0"/>
              <a:endCxn id="309" idx="2"/>
            </p:cNvCxnSpPr>
            <p:nvPr/>
          </p:nvCxnSpPr>
          <p:spPr>
            <a:xfrm flipV="1">
              <a:off x="5466909" y="4943929"/>
              <a:ext cx="87527" cy="463646"/>
            </a:xfrm>
            <a:prstGeom prst="straightConnector1">
              <a:avLst/>
            </a:prstGeom>
            <a:ln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4" name="Straight Arrow Connector 313"/>
            <p:cNvCxnSpPr>
              <a:stCxn id="312" idx="0"/>
              <a:endCxn id="308" idx="2"/>
            </p:cNvCxnSpPr>
            <p:nvPr/>
          </p:nvCxnSpPr>
          <p:spPr>
            <a:xfrm flipH="1" flipV="1">
              <a:off x="7147379" y="5363935"/>
              <a:ext cx="61682" cy="342664"/>
            </a:xfrm>
            <a:prstGeom prst="straightConnector1">
              <a:avLst/>
            </a:prstGeom>
            <a:ln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5" name="Rounded Rectangle 314"/>
            <p:cNvSpPr/>
            <p:nvPr/>
          </p:nvSpPr>
          <p:spPr>
            <a:xfrm>
              <a:off x="1395186" y="3900715"/>
              <a:ext cx="1063172" cy="598713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203438" y="4102186"/>
              <a:ext cx="1046605" cy="307777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ctr"/>
              <a:r>
                <a:rPr lang="en-US" sz="2000" dirty="0" smtClean="0"/>
                <a:t>GPS</a:t>
              </a:r>
              <a:endParaRPr lang="en-US" sz="2000" dirty="0"/>
            </a:p>
          </p:txBody>
        </p:sp>
        <p:cxnSp>
          <p:nvCxnSpPr>
            <p:cNvPr id="317" name="Straight Arrow Connector 316"/>
            <p:cNvCxnSpPr>
              <a:endCxn id="315" idx="1"/>
            </p:cNvCxnSpPr>
            <p:nvPr/>
          </p:nvCxnSpPr>
          <p:spPr>
            <a:xfrm flipV="1">
              <a:off x="952500" y="4200072"/>
              <a:ext cx="442686" cy="72571"/>
            </a:xfrm>
            <a:prstGeom prst="straightConnector1">
              <a:avLst/>
            </a:prstGeom>
            <a:ln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>
              <a:stCxn id="306" idx="2"/>
            </p:cNvCxnSpPr>
            <p:nvPr/>
          </p:nvCxnSpPr>
          <p:spPr>
            <a:xfrm flipH="1">
              <a:off x="6268357" y="2977188"/>
              <a:ext cx="87085" cy="923527"/>
            </a:xfrm>
            <a:prstGeom prst="straightConnector1">
              <a:avLst/>
            </a:prstGeom>
            <a:ln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9" name="Group 318"/>
          <p:cNvGrpSpPr/>
          <p:nvPr/>
        </p:nvGrpSpPr>
        <p:grpSpPr>
          <a:xfrm>
            <a:off x="11730082" y="13461182"/>
            <a:ext cx="6202318" cy="6351703"/>
            <a:chOff x="2425290" y="1421422"/>
            <a:chExt cx="4113162" cy="4212229"/>
          </a:xfrm>
        </p:grpSpPr>
        <p:pic>
          <p:nvPicPr>
            <p:cNvPr id="320" name="Picture 319" descr="IMG_1210.JP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t="19533" r="26524" b="20726"/>
            <a:stretch/>
          </p:blipFill>
          <p:spPr>
            <a:xfrm rot="10800000">
              <a:off x="2425290" y="1421422"/>
              <a:ext cx="4113162" cy="4096998"/>
            </a:xfrm>
            <a:prstGeom prst="rect">
              <a:avLst/>
            </a:prstGeom>
          </p:spPr>
        </p:pic>
        <p:sp>
          <p:nvSpPr>
            <p:cNvPr id="321" name="Rounded Rectangle 320"/>
            <p:cNvSpPr/>
            <p:nvPr/>
          </p:nvSpPr>
          <p:spPr>
            <a:xfrm>
              <a:off x="2734011" y="3827266"/>
              <a:ext cx="1395537" cy="851250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ounded Rectangle 321"/>
            <p:cNvSpPr/>
            <p:nvPr/>
          </p:nvSpPr>
          <p:spPr>
            <a:xfrm>
              <a:off x="4213766" y="3000596"/>
              <a:ext cx="1701976" cy="1677919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2943947" y="4710321"/>
              <a:ext cx="1046605" cy="307777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ctr"/>
              <a:r>
                <a:rPr lang="en-US" sz="2000" dirty="0" smtClean="0"/>
                <a:t>GPS</a:t>
              </a:r>
              <a:endParaRPr lang="en-US" sz="2000" dirty="0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4095938" y="4710321"/>
              <a:ext cx="2065608" cy="923330"/>
            </a:xfrm>
            <a:prstGeom prst="rect">
              <a:avLst/>
            </a:prstGeom>
          </p:spPr>
          <p:txBody>
            <a:bodyPr wrap="square" lIns="0" tIns="0" rIns="45720" bIns="0">
              <a:spAutoFit/>
            </a:bodyPr>
            <a:lstStyle/>
            <a:p>
              <a:pPr algn="ctr"/>
              <a:r>
                <a:rPr lang="en-US" sz="2000" dirty="0" smtClean="0"/>
                <a:t>Microcontroller, Communication Module, IMU, RTC</a:t>
              </a:r>
              <a:endParaRPr lang="en-US" sz="2000" dirty="0"/>
            </a:p>
          </p:txBody>
        </p:sp>
      </p:grpSp>
      <p:sp>
        <p:nvSpPr>
          <p:cNvPr id="325" name="Bent Arrow 324"/>
          <p:cNvSpPr/>
          <p:nvPr/>
        </p:nvSpPr>
        <p:spPr>
          <a:xfrm rot="10800000" flipH="1">
            <a:off x="9557470" y="13217790"/>
            <a:ext cx="1924370" cy="3586864"/>
          </a:xfrm>
          <a:prstGeom prst="bentArrow">
            <a:avLst>
              <a:gd name="adj1" fmla="val 22760"/>
              <a:gd name="adj2" fmla="val 22924"/>
              <a:gd name="adj3" fmla="val 25000"/>
              <a:gd name="adj4" fmla="val 411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deer_wearing_collar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0" y="22394557"/>
            <a:ext cx="7423894" cy="5901044"/>
          </a:xfrm>
          <a:prstGeom prst="rect">
            <a:avLst/>
          </a:prstGeom>
        </p:spPr>
      </p:pic>
      <p:pic>
        <p:nvPicPr>
          <p:cNvPr id="19" name="Picture 18" descr="GPS screen shot 2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01" y="22395955"/>
            <a:ext cx="9645827" cy="5908514"/>
          </a:xfrm>
          <a:prstGeom prst="rect">
            <a:avLst/>
          </a:prstGeom>
        </p:spPr>
      </p:pic>
      <p:sp>
        <p:nvSpPr>
          <p:cNvPr id="328" name="TextBox 327"/>
          <p:cNvSpPr txBox="1"/>
          <p:nvPr/>
        </p:nvSpPr>
        <p:spPr>
          <a:xfrm>
            <a:off x="1781168" y="28463794"/>
            <a:ext cx="45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"/>
                <a:cs typeface="Century"/>
              </a:rPr>
              <a:t>System Installed in Deer</a:t>
            </a:r>
            <a:endParaRPr lang="en-US" sz="2800" dirty="0">
              <a:latin typeface="Century"/>
              <a:cs typeface="Century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10725705" y="28465974"/>
            <a:ext cx="45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"/>
                <a:cs typeface="Century"/>
              </a:rPr>
              <a:t>GPS Data Visualization</a:t>
            </a:r>
            <a:endParaRPr lang="en-US" sz="2800" dirty="0">
              <a:latin typeface="Century"/>
              <a:cs typeface="Century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27589459" y="15392590"/>
            <a:ext cx="8812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"/>
                <a:cs typeface="Century"/>
              </a:rPr>
              <a:t>Evader risk reduction strategy for local sensing</a:t>
            </a:r>
            <a:endParaRPr lang="en-US" sz="2800" dirty="0">
              <a:latin typeface="Century"/>
              <a:cs typeface="Century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9378248" y="16890577"/>
            <a:ext cx="2602204" cy="224676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/>
            <a:r>
              <a:rPr lang="en-US" sz="3500" b="1" dirty="0" smtClean="0">
                <a:latin typeface="Century"/>
                <a:cs typeface="Century"/>
              </a:rPr>
              <a:t>Expected Volume Reduction by 60%</a:t>
            </a:r>
          </a:p>
        </p:txBody>
      </p:sp>
      <p:pic>
        <p:nvPicPr>
          <p:cNvPr id="165" name="Picture 164" descr="Macintosh HD:Users:naomi:Library:Containers:com.apple.mail:Data:Library:Mail Downloads:D999217E-D17B-4966-AB7F-AE74D8FC9673:minrisk-together-times.png"/>
          <p:cNvPicPr/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7563854" y="11528526"/>
            <a:ext cx="8817198" cy="380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4" name="Group 163"/>
          <p:cNvGrpSpPr/>
          <p:nvPr/>
        </p:nvGrpSpPr>
        <p:grpSpPr>
          <a:xfrm>
            <a:off x="276314" y="11269922"/>
            <a:ext cx="8559406" cy="8515460"/>
            <a:chOff x="584594" y="-95142"/>
            <a:chExt cx="8559406" cy="8515460"/>
          </a:xfrm>
        </p:grpSpPr>
        <p:sp>
          <p:nvSpPr>
            <p:cNvPr id="167" name="Rectangle 166"/>
            <p:cNvSpPr/>
            <p:nvPr/>
          </p:nvSpPr>
          <p:spPr>
            <a:xfrm>
              <a:off x="584594" y="-95142"/>
              <a:ext cx="8559406" cy="8515460"/>
            </a:xfrm>
            <a:prstGeom prst="rect">
              <a:avLst/>
            </a:prstGeom>
            <a:gradFill flip="none" rotWithShape="1">
              <a:gsLst>
                <a:gs pos="0">
                  <a:srgbClr val="FEFFCA"/>
                </a:gs>
                <a:gs pos="66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8" name="Picture 167" descr="BroaderImpactNewfoundland3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173" y="-7342"/>
              <a:ext cx="3121568" cy="1170588"/>
            </a:xfrm>
            <a:prstGeom prst="rect">
              <a:avLst/>
            </a:prstGeom>
          </p:spPr>
        </p:pic>
        <p:sp>
          <p:nvSpPr>
            <p:cNvPr id="169" name="TextBox 168"/>
            <p:cNvSpPr txBox="1"/>
            <p:nvPr/>
          </p:nvSpPr>
          <p:spPr>
            <a:xfrm>
              <a:off x="3766187" y="136362"/>
              <a:ext cx="1825779" cy="698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i="1" dirty="0" smtClean="0"/>
                <a:t>PHYSICAL </a:t>
              </a:r>
            </a:p>
            <a:p>
              <a:pPr algn="ctr"/>
              <a:r>
                <a:rPr lang="en-US" sz="1800" i="1" dirty="0" smtClean="0"/>
                <a:t>ENVIRONMENT</a:t>
              </a:r>
              <a:endParaRPr lang="en-US" sz="1800" i="1" dirty="0"/>
            </a:p>
          </p:txBody>
        </p:sp>
        <p:sp>
          <p:nvSpPr>
            <p:cNvPr id="170" name="Right Arrow 169"/>
            <p:cNvSpPr/>
            <p:nvPr/>
          </p:nvSpPr>
          <p:spPr>
            <a:xfrm rot="5400000">
              <a:off x="5915557" y="3879852"/>
              <a:ext cx="1058644" cy="715473"/>
            </a:xfrm>
            <a:prstGeom prst="rightArrow">
              <a:avLst/>
            </a:prstGeom>
            <a:solidFill>
              <a:srgbClr val="FFCC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</a:rPr>
                <a:t>DATA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1" name="Right Arrow 170"/>
            <p:cNvSpPr/>
            <p:nvPr/>
          </p:nvSpPr>
          <p:spPr>
            <a:xfrm rot="5400000">
              <a:off x="5900194" y="1398844"/>
              <a:ext cx="1066387" cy="715473"/>
            </a:xfrm>
            <a:prstGeom prst="rightArrow">
              <a:avLst/>
            </a:prstGeom>
            <a:solidFill>
              <a:srgbClr val="FFCC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</a:rPr>
                <a:t>SENSE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490916" y="4793926"/>
              <a:ext cx="3447171" cy="15167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3" name="Picture 172" descr="modeling.gif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063" y="4848862"/>
              <a:ext cx="2239273" cy="1423682"/>
            </a:xfrm>
            <a:prstGeom prst="rect">
              <a:avLst/>
            </a:prstGeom>
          </p:spPr>
        </p:pic>
        <p:sp>
          <p:nvSpPr>
            <p:cNvPr id="174" name="Right Arrow 173"/>
            <p:cNvSpPr/>
            <p:nvPr/>
          </p:nvSpPr>
          <p:spPr>
            <a:xfrm rot="5400000">
              <a:off x="6478197" y="2591296"/>
              <a:ext cx="3451298" cy="715473"/>
            </a:xfrm>
            <a:prstGeom prst="rightArrow">
              <a:avLst/>
            </a:prstGeom>
            <a:solidFill>
              <a:srgbClr val="CCFFC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tx1"/>
                  </a:solidFill>
                </a:rPr>
                <a:t>FIRST PRINCIPLES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490916" y="4913172"/>
              <a:ext cx="1073562" cy="399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MODELS</a:t>
              </a:r>
              <a:endParaRPr lang="en-US" sz="1800" dirty="0"/>
            </a:p>
          </p:txBody>
        </p:sp>
        <p:pic>
          <p:nvPicPr>
            <p:cNvPr id="176" name="Picture 9" descr="UMD_logo_web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567836" y="5661606"/>
              <a:ext cx="499341" cy="492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" name="Picture 176" descr="Shield.gif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974" y="5672600"/>
              <a:ext cx="427639" cy="476982"/>
            </a:xfrm>
            <a:prstGeom prst="rect">
              <a:avLst/>
            </a:prstGeom>
          </p:spPr>
        </p:pic>
        <p:sp>
          <p:nvSpPr>
            <p:cNvPr id="178" name="Rectangle 177"/>
            <p:cNvSpPr/>
            <p:nvPr/>
          </p:nvSpPr>
          <p:spPr>
            <a:xfrm>
              <a:off x="5490916" y="6940346"/>
              <a:ext cx="3447173" cy="12409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9" name="Picture 178"/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549" y="7012358"/>
              <a:ext cx="1126520" cy="476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0" name="TextBox 179"/>
            <p:cNvSpPr txBox="1"/>
            <p:nvPr/>
          </p:nvSpPr>
          <p:spPr>
            <a:xfrm>
              <a:off x="5523821" y="7045324"/>
              <a:ext cx="2233377" cy="998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MISSION PLANNING</a:t>
              </a:r>
            </a:p>
            <a:p>
              <a:pPr algn="ctr"/>
              <a:r>
                <a:rPr lang="en-US" sz="1800" dirty="0" smtClean="0"/>
                <a:t>AND </a:t>
              </a:r>
            </a:p>
            <a:p>
              <a:pPr algn="ctr"/>
              <a:r>
                <a:rPr lang="en-US" sz="1800" dirty="0" smtClean="0"/>
                <a:t>SPECIFICATIONS</a:t>
              </a:r>
              <a:endParaRPr lang="en-US" sz="1800" dirty="0"/>
            </a:p>
          </p:txBody>
        </p:sp>
        <p:sp>
          <p:nvSpPr>
            <p:cNvPr id="181" name="Up-Down Arrow 180"/>
            <p:cNvSpPr/>
            <p:nvPr/>
          </p:nvSpPr>
          <p:spPr>
            <a:xfrm>
              <a:off x="6921862" y="6310681"/>
              <a:ext cx="476982" cy="629665"/>
            </a:xfrm>
            <a:prstGeom prst="up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840340" y="4913172"/>
              <a:ext cx="3133332" cy="1089854"/>
            </a:xfrm>
            <a:prstGeom prst="rect">
              <a:avLst/>
            </a:prstGeom>
            <a:solidFill>
              <a:srgbClr val="D1D1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898100" y="4913172"/>
              <a:ext cx="2488354" cy="998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ALGORITHM DESIGN </a:t>
              </a:r>
            </a:p>
            <a:p>
              <a:r>
                <a:rPr lang="en-US" sz="1800" dirty="0" smtClean="0"/>
                <a:t>AND PERFORMANCE</a:t>
              </a:r>
            </a:p>
            <a:p>
              <a:pPr algn="ctr"/>
              <a:r>
                <a:rPr lang="en-US" sz="1800" dirty="0" smtClean="0"/>
                <a:t> EVALUATION</a:t>
              </a:r>
              <a:endParaRPr lang="en-US" sz="1800" dirty="0"/>
            </a:p>
          </p:txBody>
        </p:sp>
        <p:pic>
          <p:nvPicPr>
            <p:cNvPr id="184" name="Picture 183"/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771" y="24781"/>
              <a:ext cx="1228736" cy="520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5" name="Picture 9" descr="UMD_logo_web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386453" y="4957757"/>
              <a:ext cx="499341" cy="492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" name="Picture 185" descr="Shield.gif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818" y="5489678"/>
              <a:ext cx="427639" cy="476982"/>
            </a:xfrm>
            <a:prstGeom prst="rect">
              <a:avLst/>
            </a:prstGeom>
          </p:spPr>
        </p:pic>
        <p:sp>
          <p:nvSpPr>
            <p:cNvPr id="187" name="Rectangle 186"/>
            <p:cNvSpPr/>
            <p:nvPr/>
          </p:nvSpPr>
          <p:spPr>
            <a:xfrm>
              <a:off x="854311" y="2289769"/>
              <a:ext cx="3171398" cy="12409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854311" y="2351581"/>
              <a:ext cx="2291275" cy="998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HARDWARE DESIGN </a:t>
              </a:r>
            </a:p>
            <a:p>
              <a:pPr algn="ctr"/>
              <a:r>
                <a:rPr lang="en-US" sz="1800" dirty="0" smtClean="0"/>
                <a:t>AND PERFORMANCE</a:t>
              </a:r>
            </a:p>
            <a:p>
              <a:pPr algn="ctr"/>
              <a:r>
                <a:rPr lang="en-US" sz="1800" dirty="0" smtClean="0"/>
                <a:t> EVALUATION</a:t>
              </a:r>
              <a:endParaRPr lang="en-US" sz="1800" dirty="0"/>
            </a:p>
          </p:txBody>
        </p:sp>
        <p:pic>
          <p:nvPicPr>
            <p:cNvPr id="189" name="Picture 9" descr="UMD_logo_web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3474330" y="2340010"/>
              <a:ext cx="499341" cy="492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" name="Picture 189"/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494" y="2991174"/>
              <a:ext cx="1126520" cy="476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1" name="Right Arrow 190"/>
            <p:cNvSpPr/>
            <p:nvPr/>
          </p:nvSpPr>
          <p:spPr>
            <a:xfrm>
              <a:off x="4155591" y="2528260"/>
              <a:ext cx="1266710" cy="596228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Up-Down Arrow 191"/>
            <p:cNvSpPr/>
            <p:nvPr/>
          </p:nvSpPr>
          <p:spPr>
            <a:xfrm>
              <a:off x="1913550" y="3601470"/>
              <a:ext cx="596228" cy="1311701"/>
            </a:xfrm>
            <a:prstGeom prst="upDown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93" name="Left-Right Arrow 192"/>
            <p:cNvSpPr/>
            <p:nvPr/>
          </p:nvSpPr>
          <p:spPr>
            <a:xfrm rot="1928186">
              <a:off x="3912326" y="6248504"/>
              <a:ext cx="1619991" cy="618891"/>
            </a:xfrm>
            <a:prstGeom prst="leftRight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ight Arrow 193"/>
            <p:cNvSpPr/>
            <p:nvPr/>
          </p:nvSpPr>
          <p:spPr>
            <a:xfrm flipH="1">
              <a:off x="4155591" y="5151663"/>
              <a:ext cx="1096831" cy="596228"/>
            </a:xfrm>
            <a:prstGeom prst="right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Arrow 194"/>
            <p:cNvSpPr/>
            <p:nvPr/>
          </p:nvSpPr>
          <p:spPr>
            <a:xfrm rot="19420877">
              <a:off x="3749382" y="3883938"/>
              <a:ext cx="1870434" cy="596228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6" name="Picture 195" descr="Shield.gif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6383" y="7655819"/>
              <a:ext cx="427639" cy="476982"/>
            </a:xfrm>
            <a:prstGeom prst="rect">
              <a:avLst/>
            </a:prstGeom>
          </p:spPr>
        </p:pic>
        <p:pic>
          <p:nvPicPr>
            <p:cNvPr id="197" name="Picture 196" descr="IMG_1211.JP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" t="13889" r="10615" b="10586"/>
            <a:stretch/>
          </p:blipFill>
          <p:spPr>
            <a:xfrm>
              <a:off x="5446883" y="2297963"/>
              <a:ext cx="2091181" cy="1403048"/>
            </a:xfrm>
            <a:prstGeom prst="rect">
              <a:avLst/>
            </a:prstGeom>
          </p:spPr>
        </p:pic>
      </p:grpSp>
      <p:sp>
        <p:nvSpPr>
          <p:cNvPr id="198" name="TextBox 197"/>
          <p:cNvSpPr txBox="1"/>
          <p:nvPr/>
        </p:nvSpPr>
        <p:spPr>
          <a:xfrm>
            <a:off x="213151" y="21647223"/>
            <a:ext cx="1645700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Collaboration with Smithsonian Conservation Biology Institute (Front Royal, VA) in Fall 2013</a:t>
            </a:r>
          </a:p>
        </p:txBody>
      </p:sp>
      <p:grpSp>
        <p:nvGrpSpPr>
          <p:cNvPr id="200" name="Group 199"/>
          <p:cNvGrpSpPr/>
          <p:nvPr/>
        </p:nvGrpSpPr>
        <p:grpSpPr>
          <a:xfrm>
            <a:off x="18910832" y="11230722"/>
            <a:ext cx="7790382" cy="2007674"/>
            <a:chOff x="18495984" y="8651386"/>
            <a:chExt cx="8870371" cy="2286000"/>
          </a:xfrm>
        </p:grpSpPr>
        <p:sp>
          <p:nvSpPr>
            <p:cNvPr id="201" name="Rectangle 200"/>
            <p:cNvSpPr/>
            <p:nvPr/>
          </p:nvSpPr>
          <p:spPr bwMode="auto">
            <a:xfrm>
              <a:off x="19505055" y="8651386"/>
              <a:ext cx="1439217" cy="762000"/>
            </a:xfrm>
            <a:prstGeom prst="rect">
              <a:avLst/>
            </a:prstGeom>
            <a:solidFill>
              <a:srgbClr val="FFFBE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5921" dir="2700000" algn="ctr" rotWithShape="0">
                <a:schemeClr val="bg2"/>
              </a:outerShdw>
            </a:effectLst>
            <a:extLst/>
          </p:spPr>
          <p:txBody>
            <a:bodyPr vert="horz" wrap="square" lIns="96838" tIns="47625" rIns="96838" bIns="47625" numCol="1" rtlCol="0" anchor="t" anchorCtr="0" compatLnSpc="1">
              <a:prstTxWarp prst="textNoShape">
                <a:avLst/>
              </a:prstTxWarp>
            </a:bodyPr>
            <a:lstStyle/>
            <a:p>
              <a:pPr marL="360363" marR="0" indent="-360363" algn="l" defTabSz="96043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5000"/>
                <a:buFontTx/>
                <a:buChar char="•"/>
                <a:tabLst/>
              </a:pPr>
              <a:endParaRPr kumimoji="0" lang="en-US" sz="24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19517755" y="8727586"/>
              <a:ext cx="14265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Sensor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Transmitter 1</a:t>
              </a:r>
              <a:endParaRPr lang="en-US" sz="1800" b="0" dirty="0">
                <a:latin typeface="Times New Roman"/>
                <a:cs typeface="Times New Roman"/>
              </a:endParaRP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495984" y="8738968"/>
              <a:ext cx="685798" cy="274319"/>
            </a:xfrm>
            <a:prstGeom prst="rect">
              <a:avLst/>
            </a:prstGeom>
          </p:spPr>
        </p:pic>
        <p:cxnSp>
          <p:nvCxnSpPr>
            <p:cNvPr id="204" name="Straight Arrow Connector 203"/>
            <p:cNvCxnSpPr/>
            <p:nvPr/>
          </p:nvCxnSpPr>
          <p:spPr bwMode="auto">
            <a:xfrm>
              <a:off x="18514455" y="9022224"/>
              <a:ext cx="9144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" name="Rectangle 204"/>
            <p:cNvSpPr/>
            <p:nvPr/>
          </p:nvSpPr>
          <p:spPr bwMode="auto">
            <a:xfrm>
              <a:off x="19505055" y="10175386"/>
              <a:ext cx="1439217" cy="762000"/>
            </a:xfrm>
            <a:prstGeom prst="rect">
              <a:avLst/>
            </a:prstGeom>
            <a:solidFill>
              <a:srgbClr val="FFFBE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5921" dir="2700000" algn="ctr" rotWithShape="0">
                <a:schemeClr val="bg2"/>
              </a:outerShdw>
            </a:effectLst>
            <a:extLst/>
          </p:spPr>
          <p:txBody>
            <a:bodyPr vert="horz" wrap="square" lIns="96838" tIns="47625" rIns="96838" bIns="47625" numCol="1" rtlCol="0" anchor="t" anchorCtr="0" compatLnSpc="1">
              <a:prstTxWarp prst="textNoShape">
                <a:avLst/>
              </a:prstTxWarp>
            </a:bodyPr>
            <a:lstStyle/>
            <a:p>
              <a:pPr marL="360363" marR="0" indent="-360363" algn="l" defTabSz="96043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5000"/>
                <a:buFontTx/>
                <a:buChar char="•"/>
                <a:tabLst/>
              </a:pPr>
              <a:endParaRPr kumimoji="0" lang="en-US" sz="24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9471596" y="10251587"/>
              <a:ext cx="1518836" cy="660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Sensor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Transmitter </a:t>
              </a:r>
              <a:r>
                <a:rPr lang="en-US" sz="1800" i="1" dirty="0">
                  <a:latin typeface="Times New Roman"/>
                  <a:cs typeface="Times New Roman"/>
                </a:rPr>
                <a:t>2</a:t>
              </a:r>
              <a:endParaRPr lang="en-US" sz="1800" b="0" i="1" dirty="0">
                <a:latin typeface="Times New Roman"/>
                <a:cs typeface="Times New Roman"/>
              </a:endParaRPr>
            </a:p>
          </p:txBody>
        </p:sp>
        <p:cxnSp>
          <p:nvCxnSpPr>
            <p:cNvPr id="207" name="Straight Arrow Connector 206"/>
            <p:cNvCxnSpPr/>
            <p:nvPr/>
          </p:nvCxnSpPr>
          <p:spPr bwMode="auto">
            <a:xfrm>
              <a:off x="18514455" y="10558924"/>
              <a:ext cx="9144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8" name="Cloud 207"/>
            <p:cNvSpPr/>
            <p:nvPr/>
          </p:nvSpPr>
          <p:spPr bwMode="auto">
            <a:xfrm>
              <a:off x="22099972" y="8681284"/>
              <a:ext cx="1837383" cy="2246530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6838" tIns="47625" rIns="96838" bIns="47625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6043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5000"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21570689" y="8718646"/>
              <a:ext cx="609600" cy="603250"/>
              <a:chOff x="3810000" y="4267200"/>
              <a:chExt cx="609600" cy="603250"/>
            </a:xfrm>
          </p:grpSpPr>
          <p:sp>
            <p:nvSpPr>
              <p:cNvPr id="230" name="Arc 229"/>
              <p:cNvSpPr/>
              <p:nvPr/>
            </p:nvSpPr>
            <p:spPr bwMode="auto">
              <a:xfrm>
                <a:off x="3962400" y="4419600"/>
                <a:ext cx="304800" cy="304800"/>
              </a:xfrm>
              <a:prstGeom prst="arc">
                <a:avLst>
                  <a:gd name="adj1" fmla="val 17793903"/>
                  <a:gd name="adj2" fmla="val 3645070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31" name="Arc 230"/>
              <p:cNvSpPr/>
              <p:nvPr/>
            </p:nvSpPr>
            <p:spPr bwMode="auto">
              <a:xfrm>
                <a:off x="3886200" y="4343400"/>
                <a:ext cx="457200" cy="457200"/>
              </a:xfrm>
              <a:prstGeom prst="arc">
                <a:avLst>
                  <a:gd name="adj1" fmla="val 18057825"/>
                  <a:gd name="adj2" fmla="val 3333661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32" name="Arc 231"/>
              <p:cNvSpPr/>
              <p:nvPr/>
            </p:nvSpPr>
            <p:spPr bwMode="auto">
              <a:xfrm>
                <a:off x="3810000" y="4267200"/>
                <a:ext cx="609600" cy="603250"/>
              </a:xfrm>
              <a:prstGeom prst="arc">
                <a:avLst>
                  <a:gd name="adj1" fmla="val 18784683"/>
                  <a:gd name="adj2" fmla="val 2774184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21515772" y="10249001"/>
              <a:ext cx="609600" cy="603250"/>
              <a:chOff x="3810000" y="4267200"/>
              <a:chExt cx="609600" cy="603250"/>
            </a:xfrm>
          </p:grpSpPr>
          <p:sp>
            <p:nvSpPr>
              <p:cNvPr id="227" name="Arc 226"/>
              <p:cNvSpPr/>
              <p:nvPr/>
            </p:nvSpPr>
            <p:spPr bwMode="auto">
              <a:xfrm>
                <a:off x="3962400" y="4419600"/>
                <a:ext cx="304800" cy="304800"/>
              </a:xfrm>
              <a:prstGeom prst="arc">
                <a:avLst>
                  <a:gd name="adj1" fmla="val 17793903"/>
                  <a:gd name="adj2" fmla="val 3645070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28" name="Arc 227"/>
              <p:cNvSpPr/>
              <p:nvPr/>
            </p:nvSpPr>
            <p:spPr bwMode="auto">
              <a:xfrm>
                <a:off x="3886200" y="4343400"/>
                <a:ext cx="457200" cy="457200"/>
              </a:xfrm>
              <a:prstGeom prst="arc">
                <a:avLst>
                  <a:gd name="adj1" fmla="val 18057825"/>
                  <a:gd name="adj2" fmla="val 3333661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29" name="Arc 228"/>
              <p:cNvSpPr/>
              <p:nvPr/>
            </p:nvSpPr>
            <p:spPr bwMode="auto">
              <a:xfrm>
                <a:off x="3810000" y="4267200"/>
                <a:ext cx="609600" cy="603250"/>
              </a:xfrm>
              <a:prstGeom prst="arc">
                <a:avLst>
                  <a:gd name="adj1" fmla="val 18784683"/>
                  <a:gd name="adj2" fmla="val 2774184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23708755" y="9400002"/>
              <a:ext cx="609600" cy="603250"/>
              <a:chOff x="3810000" y="4267200"/>
              <a:chExt cx="609600" cy="603250"/>
            </a:xfrm>
          </p:grpSpPr>
          <p:sp>
            <p:nvSpPr>
              <p:cNvPr id="224" name="Arc 223"/>
              <p:cNvSpPr/>
              <p:nvPr/>
            </p:nvSpPr>
            <p:spPr bwMode="auto">
              <a:xfrm>
                <a:off x="3962400" y="4419600"/>
                <a:ext cx="304800" cy="304800"/>
              </a:xfrm>
              <a:prstGeom prst="arc">
                <a:avLst>
                  <a:gd name="adj1" fmla="val 17793903"/>
                  <a:gd name="adj2" fmla="val 3645070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25" name="Arc 224"/>
              <p:cNvSpPr/>
              <p:nvPr/>
            </p:nvSpPr>
            <p:spPr bwMode="auto">
              <a:xfrm>
                <a:off x="3886200" y="4343400"/>
                <a:ext cx="457200" cy="457200"/>
              </a:xfrm>
              <a:prstGeom prst="arc">
                <a:avLst>
                  <a:gd name="adj1" fmla="val 18057825"/>
                  <a:gd name="adj2" fmla="val 3333661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26" name="Arc 225"/>
              <p:cNvSpPr/>
              <p:nvPr/>
            </p:nvSpPr>
            <p:spPr bwMode="auto">
              <a:xfrm>
                <a:off x="3810000" y="4267200"/>
                <a:ext cx="609600" cy="603250"/>
              </a:xfrm>
              <a:prstGeom prst="arc">
                <a:avLst>
                  <a:gd name="adj1" fmla="val 18784683"/>
                  <a:gd name="adj2" fmla="val 2774184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6838" tIns="47625" rIns="96838" bIns="4762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60363" marR="0" indent="-360363" algn="l" defTabSz="96043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125000"/>
                  <a:buFontTx/>
                  <a:buChar char="•"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</p:grpSp>
        <p:sp>
          <p:nvSpPr>
            <p:cNvPr id="212" name="TextBox 211"/>
            <p:cNvSpPr txBox="1"/>
            <p:nvPr/>
          </p:nvSpPr>
          <p:spPr>
            <a:xfrm>
              <a:off x="22489555" y="9406984"/>
              <a:ext cx="1031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Collision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Channel</a:t>
              </a:r>
              <a:endParaRPr lang="en-US" sz="1800" b="0" dirty="0">
                <a:latin typeface="Times New Roman"/>
                <a:cs typeface="Times New Roman"/>
              </a:endParaRPr>
            </a:p>
          </p:txBody>
        </p:sp>
        <p:sp>
          <p:nvSpPr>
            <p:cNvPr id="213" name="Rectangle 212"/>
            <p:cNvSpPr/>
            <p:nvPr/>
          </p:nvSpPr>
          <p:spPr bwMode="auto">
            <a:xfrm>
              <a:off x="25156555" y="9288777"/>
              <a:ext cx="1439217" cy="762000"/>
            </a:xfrm>
            <a:prstGeom prst="rect">
              <a:avLst/>
            </a:prstGeom>
            <a:solidFill>
              <a:srgbClr val="CCFFCC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5921" dir="2700000" algn="ctr" rotWithShape="0">
                <a:schemeClr val="bg2"/>
              </a:outerShdw>
            </a:effectLst>
            <a:extLst/>
          </p:spPr>
          <p:txBody>
            <a:bodyPr vert="horz" wrap="square" lIns="96838" tIns="47625" rIns="96838" bIns="47625" numCol="1" rtlCol="0" anchor="t" anchorCtr="0" compatLnSpc="1">
              <a:prstTxWarp prst="textNoShape">
                <a:avLst/>
              </a:prstTxWarp>
            </a:bodyPr>
            <a:lstStyle/>
            <a:p>
              <a:pPr marL="360363" marR="0" indent="-360363" algn="l" defTabSz="96043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5000"/>
                <a:buFontTx/>
                <a:buChar char="•"/>
                <a:tabLst/>
              </a:pPr>
              <a:endParaRPr kumimoji="0" lang="en-US" sz="24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136156" y="9364977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Receiver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-US" sz="1800" b="0" dirty="0" smtClean="0">
                  <a:latin typeface="Times New Roman"/>
                  <a:cs typeface="Times New Roman"/>
                </a:rPr>
                <a:t>Fusion Center</a:t>
              </a:r>
              <a:endParaRPr lang="en-US" sz="1800" b="0" dirty="0">
                <a:latin typeface="Times New Roman"/>
                <a:cs typeface="Times New Roman"/>
              </a:endParaRPr>
            </a:p>
          </p:txBody>
        </p:sp>
        <p:cxnSp>
          <p:nvCxnSpPr>
            <p:cNvPr id="215" name="Straight Arrow Connector 214"/>
            <p:cNvCxnSpPr/>
            <p:nvPr/>
          </p:nvCxnSpPr>
          <p:spPr bwMode="auto">
            <a:xfrm>
              <a:off x="26595772" y="9676864"/>
              <a:ext cx="77058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" name="Straight Arrow Connector 215"/>
            <p:cNvCxnSpPr/>
            <p:nvPr/>
          </p:nvCxnSpPr>
          <p:spPr bwMode="auto">
            <a:xfrm>
              <a:off x="20931572" y="9020365"/>
              <a:ext cx="9144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" name="Straight Arrow Connector 216"/>
            <p:cNvCxnSpPr/>
            <p:nvPr/>
          </p:nvCxnSpPr>
          <p:spPr bwMode="auto">
            <a:xfrm>
              <a:off x="20944272" y="10553164"/>
              <a:ext cx="9144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Arrow Connector 217"/>
            <p:cNvCxnSpPr/>
            <p:nvPr/>
          </p:nvCxnSpPr>
          <p:spPr bwMode="auto">
            <a:xfrm>
              <a:off x="24365573" y="9678128"/>
              <a:ext cx="77058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1038252" y="8716154"/>
              <a:ext cx="617220" cy="274320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4419955" y="9364977"/>
              <a:ext cx="541020" cy="274320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6705955" y="9359996"/>
              <a:ext cx="455122" cy="274320"/>
            </a:xfrm>
            <a:prstGeom prst="rect">
              <a:avLst/>
            </a:prstGeom>
          </p:spPr>
        </p:pic>
        <p:pic>
          <p:nvPicPr>
            <p:cNvPr id="222" name="Picture 221" descr="latex-image-1.pdf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4455" y="10278185"/>
              <a:ext cx="685800" cy="274320"/>
            </a:xfrm>
            <a:prstGeom prst="rect">
              <a:avLst/>
            </a:prstGeom>
          </p:spPr>
        </p:pic>
        <p:pic>
          <p:nvPicPr>
            <p:cNvPr id="223" name="Picture 222" descr="latex-image-1.pdf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3930" y="10268373"/>
              <a:ext cx="617220" cy="274320"/>
            </a:xfrm>
            <a:prstGeom prst="rect">
              <a:avLst/>
            </a:prstGeom>
          </p:spPr>
        </p:pic>
      </p:grpSp>
      <p:sp>
        <p:nvSpPr>
          <p:cNvPr id="261" name="TextBox 260"/>
          <p:cNvSpPr txBox="1"/>
          <p:nvPr/>
        </p:nvSpPr>
        <p:spPr>
          <a:xfrm>
            <a:off x="18439042" y="4629202"/>
            <a:ext cx="8822310" cy="637097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82880"/>
            <a:r>
              <a:rPr lang="en-US" sz="3600" dirty="0" smtClean="0">
                <a:latin typeface="Century"/>
                <a:cs typeface="Century"/>
              </a:rPr>
              <a:t>Distributed Estimation over the Collision Channel:</a:t>
            </a:r>
            <a:endParaRPr lang="en-US" sz="2800" dirty="0" smtClean="0">
              <a:latin typeface="Century"/>
              <a:cs typeface="Century"/>
            </a:endParaRP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Design of optimal transmission policies for multiple sensor transmitters that minimize the estimation error</a:t>
            </a: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Challenges:</a:t>
            </a:r>
          </a:p>
          <a:p>
            <a:pPr marL="754380" indent="-571500">
              <a:buFont typeface="+mj-lt"/>
              <a:buAutoNum type="romanLcPeriod"/>
            </a:pPr>
            <a:r>
              <a:rPr lang="en-US" sz="2800" dirty="0" smtClean="0">
                <a:latin typeface="Century"/>
                <a:cs typeface="Century"/>
              </a:rPr>
              <a:t>Sensors do not communicate, and cannot anticipate whether a collision will happen</a:t>
            </a:r>
          </a:p>
          <a:p>
            <a:pPr marL="754380" indent="-571500">
              <a:buFont typeface="+mj-lt"/>
              <a:buAutoNum type="romanLcPeriod"/>
            </a:pPr>
            <a:r>
              <a:rPr lang="en-US" sz="2800" dirty="0" smtClean="0">
                <a:latin typeface="Century"/>
                <a:cs typeface="Century"/>
              </a:rPr>
              <a:t>No convex formulation</a:t>
            </a:r>
            <a:endParaRPr lang="en-US" sz="2800" dirty="0">
              <a:latin typeface="Century"/>
              <a:cs typeface="Century"/>
            </a:endParaRPr>
          </a:p>
          <a:p>
            <a:pPr marL="182880" indent="228600">
              <a:buFont typeface="Arial"/>
              <a:buChar char="•"/>
            </a:pPr>
            <a:r>
              <a:rPr lang="en-US" sz="2800" dirty="0" smtClean="0">
                <a:latin typeface="Century"/>
                <a:cs typeface="Century"/>
              </a:rPr>
              <a:t>Key results:</a:t>
            </a:r>
          </a:p>
          <a:p>
            <a:pPr marL="754380" indent="-571500">
              <a:buFont typeface="+mj-lt"/>
              <a:buAutoNum type="romanLcPeriod"/>
            </a:pPr>
            <a:r>
              <a:rPr lang="en-US" sz="2800" dirty="0" smtClean="0">
                <a:latin typeface="Century"/>
                <a:cs typeface="Century"/>
              </a:rPr>
              <a:t>The problem can be equivalently viewed as a single agent problem</a:t>
            </a:r>
          </a:p>
          <a:p>
            <a:pPr marL="754380" indent="-571500">
              <a:buFont typeface="+mj-lt"/>
              <a:buAutoNum type="romanLcPeriod"/>
            </a:pPr>
            <a:r>
              <a:rPr lang="en-US" sz="2800" dirty="0" smtClean="0">
                <a:latin typeface="Century"/>
                <a:cs typeface="Century"/>
              </a:rPr>
              <a:t>Optimal transmission policies are threshold-type but NOT symmetric</a:t>
            </a:r>
          </a:p>
        </p:txBody>
      </p:sp>
      <p:pic>
        <p:nvPicPr>
          <p:cNvPr id="262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749" y="25266490"/>
            <a:ext cx="6269663" cy="368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" name="TextBox 264"/>
          <p:cNvSpPr txBox="1"/>
          <p:nvPr/>
        </p:nvSpPr>
        <p:spPr>
          <a:xfrm>
            <a:off x="12306627" y="19765685"/>
            <a:ext cx="513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"/>
                <a:cs typeface="Century"/>
              </a:rPr>
              <a:t>New Circuit Board</a:t>
            </a:r>
            <a:endParaRPr lang="en-US" sz="2800" dirty="0">
              <a:latin typeface="Century"/>
              <a:cs typeface="Century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787</Words>
  <Application>Microsoft Macintosh PowerPoint</Application>
  <PresentationFormat>Custom</PresentationFormat>
  <Paragraphs>100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CPS: Medium: Collaborative Research: Remote Imaging of Community Ecology via Animal-borne Wireless Networks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CPS: Medium: Ant-Like Microrobots – Fast, Small, and Under Control</dc:title>
  <dc:creator>Eduardo</dc:creator>
  <cp:lastModifiedBy>Nuno Martins</cp:lastModifiedBy>
  <cp:revision>186</cp:revision>
  <dcterms:created xsi:type="dcterms:W3CDTF">2012-08-18T19:08:14Z</dcterms:created>
  <dcterms:modified xsi:type="dcterms:W3CDTF">2014-10-29T01:47:11Z</dcterms:modified>
</cp:coreProperties>
</file>