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8e24bd11c0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8e24bd11c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Problem: understand and model failure modes present in human operation of UUVs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Used these two conditions to simulate the operation of the vehicle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Point out the pipe and 3D omniscient view along with sonar imaging (ended up being low quality because overloading computer)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e24bd11c0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e24bd11c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I worked with both ISIS and TUM, used these tools to study and model human response to failures in a UUV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Professor Karsai and his team: developing the ALC toolchain which introduces a way to construct CPS with LECs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Professor Pretschner and TUM looking at human interactions with CPS and how to integrate human and system models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Pretschner </a:t>
            </a:r>
            <a:r>
              <a:rPr lang="en"/>
              <a:t>specifically</a:t>
            </a:r>
            <a:r>
              <a:rPr lang="en"/>
              <a:t> looking at how to find a good test case for autonomous and semi-autonomous </a:t>
            </a:r>
            <a:r>
              <a:rPr lang="en"/>
              <a:t>systems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8e24bd11c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8e24bd11c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Used these gauges along with sonar imaging to manually operate it, saw how challenging it was to operate these vehicles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Used republisher node to republish DVL messages to different topics which gauges could subscribe to 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Then could introduced randomly timed faults in a randomly chosen gauge here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8e24bd11c0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8e24bd11c0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8e24bd11c0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8e24bd11c0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Biggest challenge was setting up virtually, process of ROS on mac &gt; setting up VM &gt; setting up Ubuntu on a Dell &gt; dell being overloaded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This led to my biggest lesson learned which was how to problem solve (with Charlie’s help) between finding accounts on google, and </a:t>
            </a:r>
            <a:r>
              <a:rPr lang="en"/>
              <a:t>combining</a:t>
            </a:r>
            <a:r>
              <a:rPr lang="en"/>
              <a:t> any knowledge i had gained of the systems and software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What went well was the immense amount of knowledge I gained of these softwares and how to problem solve and also my favorite part of getting to add and execute some code to the uuv-sim gitlab to do a new manual launch with fault injection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14.png"/><Relationship Id="rId5" Type="http://schemas.openxmlformats.org/officeDocument/2006/relationships/image" Target="../media/image8.png"/><Relationship Id="rId6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16.jpg"/><Relationship Id="rId5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Relationship Id="rId4" Type="http://schemas.openxmlformats.org/officeDocument/2006/relationships/image" Target="../media/image9.png"/><Relationship Id="rId5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2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3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>
                <a:latin typeface="Times"/>
                <a:ea typeface="Times"/>
                <a:cs typeface="Times"/>
                <a:sym typeface="Times"/>
              </a:rPr>
              <a:t>Research on Human Response to System Faults</a:t>
            </a:r>
            <a:endParaRPr sz="490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Elle Summerfield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3626724"/>
            <a:ext cx="1479600" cy="133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31801" y="3539287"/>
            <a:ext cx="1249328" cy="1511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Human Response to Faults in UUV 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017725"/>
            <a:ext cx="8520600" cy="78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434343"/>
                </a:solidFill>
                <a:latin typeface="Times"/>
                <a:ea typeface="Times"/>
                <a:cs typeface="Times"/>
                <a:sym typeface="Times"/>
              </a:rPr>
              <a:t>For my research, I simulated the manual operation of an unmanned underwater vehicle to study human response to system faults. </a:t>
            </a:r>
            <a:endParaRPr>
              <a:solidFill>
                <a:srgbClr val="434343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4178775"/>
            <a:ext cx="868334" cy="7842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5086250" y="4134225"/>
            <a:ext cx="3954600" cy="8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Times"/>
                <a:ea typeface="Times"/>
                <a:cs typeface="Times"/>
                <a:sym typeface="Times"/>
              </a:rPr>
              <a:t>Performance Condition: follow the pipe</a:t>
            </a:r>
            <a:endParaRPr>
              <a:solidFill>
                <a:srgbClr val="434343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434343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Times"/>
                <a:ea typeface="Times"/>
                <a:cs typeface="Times"/>
                <a:sym typeface="Times"/>
              </a:rPr>
              <a:t>Safety</a:t>
            </a:r>
            <a:r>
              <a:rPr lang="en">
                <a:solidFill>
                  <a:srgbClr val="434343"/>
                </a:solidFill>
                <a:latin typeface="Times"/>
                <a:ea typeface="Times"/>
                <a:cs typeface="Times"/>
                <a:sym typeface="Times"/>
              </a:rPr>
              <a:t> Condition: do not crash into pipe or seafloor </a:t>
            </a:r>
            <a:endParaRPr>
              <a:solidFill>
                <a:srgbClr val="434343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4">
            <a:alphaModFix/>
          </a:blip>
          <a:srcRect b="16355" l="14264" r="20512" t="16915"/>
          <a:stretch/>
        </p:blipFill>
        <p:spPr>
          <a:xfrm>
            <a:off x="5292450" y="2037100"/>
            <a:ext cx="3136199" cy="17641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274950" y="2037100"/>
            <a:ext cx="2222400" cy="11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434343"/>
                </a:solidFill>
                <a:latin typeface="Times"/>
                <a:ea typeface="Times"/>
                <a:cs typeface="Times"/>
                <a:sym typeface="Times"/>
              </a:rPr>
              <a:t>I operated the eca-a9 uuv using a joystick to control the thrust, pitch, roll, and yaw. </a:t>
            </a:r>
            <a:endParaRPr sz="1500">
              <a:solidFill>
                <a:srgbClr val="434343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09737" y="1936050"/>
            <a:ext cx="1591325" cy="2775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474100" y="2263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VU - ISIS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 txBox="1"/>
          <p:nvPr>
            <p:ph type="title"/>
          </p:nvPr>
        </p:nvSpPr>
        <p:spPr>
          <a:xfrm>
            <a:off x="4832400" y="2263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TU-Munich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77" name="Google Shape;77;p15"/>
          <p:cNvPicPr preferRelativeResize="0"/>
          <p:nvPr/>
        </p:nvPicPr>
        <p:blipFill rotWithShape="1">
          <a:blip r:embed="rId3">
            <a:alphaModFix/>
          </a:blip>
          <a:srcRect b="2843" l="0" r="0" t="2701"/>
          <a:stretch/>
        </p:blipFill>
        <p:spPr>
          <a:xfrm>
            <a:off x="530425" y="875125"/>
            <a:ext cx="3943576" cy="3363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71212" y="1427525"/>
            <a:ext cx="4322276" cy="225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893891" y="4442975"/>
            <a:ext cx="1099608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700" y="4178775"/>
            <a:ext cx="868334" cy="78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Manual Operation and Fault Injection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3725" y="1577263"/>
            <a:ext cx="1638300" cy="170497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6"/>
          <p:cNvSpPr txBox="1"/>
          <p:nvPr/>
        </p:nvSpPr>
        <p:spPr>
          <a:xfrm>
            <a:off x="746800" y="2861000"/>
            <a:ext cx="557400" cy="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highlight>
                  <a:srgbClr val="999999"/>
                </a:highlight>
              </a:rPr>
              <a:t>Speed</a:t>
            </a:r>
            <a:endParaRPr b="1" sz="800">
              <a:highlight>
                <a:srgbClr val="999999"/>
              </a:highlight>
            </a:endParaRPr>
          </a:p>
        </p:txBody>
      </p:sp>
      <p:pic>
        <p:nvPicPr>
          <p:cNvPr id="88" name="Google Shape;8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5975" y="1577263"/>
            <a:ext cx="1638300" cy="17049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 txBox="1"/>
          <p:nvPr/>
        </p:nvSpPr>
        <p:spPr>
          <a:xfrm>
            <a:off x="2524350" y="2861000"/>
            <a:ext cx="557400" cy="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highlight>
                  <a:srgbClr val="999999"/>
                </a:highlight>
              </a:rPr>
              <a:t>Height</a:t>
            </a:r>
            <a:endParaRPr b="1" sz="800">
              <a:highlight>
                <a:srgbClr val="999999"/>
              </a:highlight>
            </a:endParaRPr>
          </a:p>
        </p:txBody>
      </p:sp>
      <p:pic>
        <p:nvPicPr>
          <p:cNvPr id="90" name="Google Shape;90;p16"/>
          <p:cNvPicPr preferRelativeResize="0"/>
          <p:nvPr/>
        </p:nvPicPr>
        <p:blipFill rotWithShape="1">
          <a:blip r:embed="rId4">
            <a:alphaModFix/>
          </a:blip>
          <a:srcRect b="13189" l="0" r="1370" t="12714"/>
          <a:stretch/>
        </p:blipFill>
        <p:spPr>
          <a:xfrm>
            <a:off x="3798225" y="1512100"/>
            <a:ext cx="4928404" cy="2776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700" y="4178775"/>
            <a:ext cx="868334" cy="78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/>
          <p:nvPr>
            <p:ph type="title"/>
          </p:nvPr>
        </p:nvSpPr>
        <p:spPr>
          <a:xfrm>
            <a:off x="311700" y="947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Times"/>
                <a:ea typeface="Times"/>
                <a:cs typeface="Times"/>
                <a:sym typeface="Times"/>
              </a:rPr>
              <a:t>Modeling Potential Failure Modes in the ALC Toolchain</a:t>
            </a:r>
            <a:r>
              <a:rPr lang="en"/>
              <a:t> </a:t>
            </a:r>
            <a:endParaRPr/>
          </a:p>
        </p:txBody>
      </p:sp>
      <p:sp>
        <p:nvSpPr>
          <p:cNvPr id="97" name="Google Shape;97;p17"/>
          <p:cNvSpPr txBox="1"/>
          <p:nvPr>
            <p:ph idx="1" type="body"/>
          </p:nvPr>
        </p:nvSpPr>
        <p:spPr>
          <a:xfrm>
            <a:off x="311700" y="3427700"/>
            <a:ext cx="4476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400">
                <a:latin typeface="Times"/>
                <a:ea typeface="Times"/>
                <a:cs typeface="Times"/>
                <a:sym typeface="Times"/>
              </a:rPr>
              <a:t>In the system models block of the toolchain, I was able to model how the software components are connected. </a:t>
            </a:r>
            <a:endParaRPr sz="1400"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98" name="Google Shape;98;p17"/>
          <p:cNvPicPr preferRelativeResize="0"/>
          <p:nvPr/>
        </p:nvPicPr>
        <p:blipFill rotWithShape="1">
          <a:blip r:embed="rId3">
            <a:alphaModFix/>
          </a:blip>
          <a:srcRect b="6633" l="3278" r="1419" t="2498"/>
          <a:stretch/>
        </p:blipFill>
        <p:spPr>
          <a:xfrm>
            <a:off x="102825" y="811975"/>
            <a:ext cx="5177775" cy="2471225"/>
          </a:xfrm>
          <a:prstGeom prst="rect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5054524" y="4498800"/>
            <a:ext cx="4042500" cy="5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400">
                <a:latin typeface="Times"/>
                <a:ea typeface="Times"/>
                <a:cs typeface="Times"/>
                <a:sym typeface="Times"/>
              </a:rPr>
              <a:t>The toolchain also allows TFPG models to show how failures propagate through the system. </a:t>
            </a:r>
            <a:endParaRPr sz="1400">
              <a:latin typeface="Times"/>
              <a:ea typeface="Times"/>
              <a:cs typeface="Times"/>
              <a:sym typeface="Times"/>
            </a:endParaRPr>
          </a:p>
        </p:txBody>
      </p:sp>
      <p:pic>
        <p:nvPicPr>
          <p:cNvPr id="100" name="Google Shape;100;p17"/>
          <p:cNvPicPr preferRelativeResize="0"/>
          <p:nvPr/>
        </p:nvPicPr>
        <p:blipFill rotWithShape="1">
          <a:blip r:embed="rId4">
            <a:alphaModFix/>
          </a:blip>
          <a:srcRect b="14655" l="5595" r="5728" t="16440"/>
          <a:stretch/>
        </p:blipFill>
        <p:spPr>
          <a:xfrm>
            <a:off x="5054525" y="2640387"/>
            <a:ext cx="3894575" cy="1732787"/>
          </a:xfrm>
          <a:prstGeom prst="rect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01" name="Google Shape;101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700" y="4178775"/>
            <a:ext cx="868334" cy="78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"/>
                <a:ea typeface="Times"/>
                <a:cs typeface="Times"/>
                <a:sym typeface="Times"/>
              </a:rPr>
              <a:t>Lessons and Challenges</a:t>
            </a:r>
            <a:endParaRPr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7" name="Google Shape;10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9200" y="1152475"/>
            <a:ext cx="2091700" cy="166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1152475"/>
            <a:ext cx="2652412" cy="70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56075" y="2818850"/>
            <a:ext cx="17145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06850" y="1993450"/>
            <a:ext cx="1270748" cy="1478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238500" y="2524075"/>
            <a:ext cx="13335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11700" y="4178775"/>
            <a:ext cx="868334" cy="78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