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1pPr>
    <a:lvl2pPr marL="1828216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2pPr>
    <a:lvl3pPr marL="3656431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3pPr>
    <a:lvl4pPr marL="5484647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4pPr>
    <a:lvl5pPr marL="7312858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5pPr>
    <a:lvl6pPr marL="914107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6pPr>
    <a:lvl7pPr marL="1096929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7pPr>
    <a:lvl8pPr marL="1279750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8pPr>
    <a:lvl9pPr marL="1462572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4E2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8"/>
    <p:restoredTop sz="94607"/>
  </p:normalViewPr>
  <p:slideViewPr>
    <p:cSldViewPr snapToGrid="0" snapToObjects="1">
      <p:cViewPr>
        <p:scale>
          <a:sx n="33" d="100"/>
          <a:sy n="33" d="100"/>
        </p:scale>
        <p:origin x="1170" y="24"/>
      </p:cViewPr>
      <p:guideLst>
        <p:guide orient="horz" pos="8640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745793" y="828193"/>
            <a:ext cx="33333446" cy="2520377"/>
          </a:xfrm>
          <a:prstGeom prst="rect">
            <a:avLst/>
          </a:prstGeom>
          <a:noFill/>
        </p:spPr>
        <p:txBody>
          <a:bodyPr lIns="91428" tIns="45714" rIns="91428" bIns="45714">
            <a:norm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a Poster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745793" y="4084292"/>
            <a:ext cx="33333446" cy="809625"/>
          </a:xfrm>
          <a:prstGeom prst="rect">
            <a:avLst/>
          </a:prstGeom>
          <a:noFill/>
        </p:spPr>
        <p:txBody>
          <a:bodyPr lIns="91428" tIns="45714" rIns="91428" bIns="45714">
            <a:noAutofit/>
          </a:bodyPr>
          <a:lstStyle>
            <a:lvl1pPr algn="l">
              <a:buNone/>
              <a:defRPr sz="41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Project URL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745793" y="3348570"/>
            <a:ext cx="33333446" cy="735724"/>
          </a:xfrm>
          <a:prstGeom prst="rect">
            <a:avLst/>
          </a:prstGeom>
          <a:noFill/>
        </p:spPr>
        <p:txBody>
          <a:bodyPr lIns="91428" tIns="45714" rIns="91428" bIns="45714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add PIs: PI Names and Affiliations </a:t>
            </a:r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745793" y="14870337"/>
            <a:ext cx="33333446" cy="3810000"/>
          </a:xfrm>
          <a:prstGeom prst="rect">
            <a:avLst/>
          </a:prstGeom>
          <a:noFill/>
        </p:spPr>
        <p:txBody>
          <a:bodyPr lIns="91428" tIns="45714" rIns="91428" bIns="45714" numCol="2">
            <a:normAutofit/>
          </a:bodyPr>
          <a:lstStyle>
            <a:lvl1pPr marL="226209" indent="0" algn="l">
              <a:buNone/>
              <a:tabLst/>
              <a:defRPr sz="5000">
                <a:solidFill>
                  <a:schemeClr val="tx1"/>
                </a:solidFill>
                <a:latin typeface="+mj-lt"/>
              </a:defRPr>
            </a:lvl1pPr>
            <a:lvl2pPr marL="1295193" indent="-609503" algn="l">
              <a:defRPr sz="4167">
                <a:solidFill>
                  <a:schemeClr val="tx1"/>
                </a:solidFill>
                <a:latin typeface="+mj-lt"/>
              </a:defRPr>
            </a:lvl2pPr>
            <a:lvl3pPr marL="1752319" indent="-380939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822" indent="-533314" algn="l">
              <a:defRPr sz="3417">
                <a:solidFill>
                  <a:schemeClr val="tx1"/>
                </a:solidFill>
                <a:latin typeface="+mj-lt"/>
              </a:defRPr>
            </a:lvl4pPr>
            <a:lvl5pPr marL="2818950" indent="-380939" algn="l">
              <a:defRPr sz="3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Add Solution (technical approach , key innovations, new contributions)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757493" y="19085498"/>
            <a:ext cx="10749893" cy="573324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10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Broader Impact (impact on society </a:t>
            </a:r>
            <a:r>
              <a:rPr lang="mr-IN" dirty="0"/>
              <a:t>–</a:t>
            </a:r>
            <a:r>
              <a:rPr lang="en-US" dirty="0"/>
              <a:t> who will care)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745793" y="8753037"/>
            <a:ext cx="16153106" cy="580630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50806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chemeClr val="tx1"/>
                </a:solidFill>
              </a:defRPr>
            </a:lvl2pPr>
            <a:lvl3pPr marL="1828508" indent="-380939">
              <a:defRPr sz="3583">
                <a:solidFill>
                  <a:schemeClr val="tx1"/>
                </a:solidFill>
              </a:defRPr>
            </a:lvl3pPr>
            <a:lvl4pPr marL="2361822" indent="-380939">
              <a:defRPr sz="3000">
                <a:solidFill>
                  <a:schemeClr val="tx1"/>
                </a:solidFill>
              </a:defRPr>
            </a:lvl4pPr>
            <a:lvl5pPr marL="2742761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Add Challenge Content (Key problem(s) to be addressed and their significance)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8926133" y="8753037"/>
            <a:ext cx="16153106" cy="580630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09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chemeClr val="tx1"/>
                </a:solidFill>
              </a:defRPr>
            </a:lvl2pPr>
            <a:lvl3pPr marL="1828508" indent="-380939">
              <a:defRPr sz="3583">
                <a:solidFill>
                  <a:schemeClr val="tx1"/>
                </a:solidFill>
              </a:defRPr>
            </a:lvl3pPr>
            <a:lvl4pPr marL="2361822" indent="-380939">
              <a:defRPr sz="3000">
                <a:solidFill>
                  <a:schemeClr val="tx1"/>
                </a:solidFill>
              </a:defRPr>
            </a:lvl4pPr>
            <a:lvl5pPr marL="2742761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Add Scientific Impact (How project contributions might generalize to other CPS research)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13053131" y="19115791"/>
            <a:ext cx="10749893" cy="570294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10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Broader Impact (education and outreach)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24329344" y="19115791"/>
            <a:ext cx="10749893" cy="570294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75404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Broader Impact (quantify potential impact)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745793" y="6025361"/>
            <a:ext cx="33333446" cy="23170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0" indent="0">
              <a:buNone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/>
              <a:t>Use this space as you wish, but consider this structure.</a:t>
            </a:r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2056D-D8E5-044E-B898-2075B7938A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35288" b="35288"/>
          <a:stretch/>
        </p:blipFill>
        <p:spPr>
          <a:xfrm>
            <a:off x="0" y="0"/>
            <a:ext cx="36728132" cy="5403273"/>
          </a:xfrm>
          <a:prstGeom prst="rect">
            <a:avLst/>
          </a:prstGeom>
        </p:spPr>
      </p:pic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FFA8E4A-1BDA-D049-9F8D-1515086DD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8192"/>
          <a:stretch/>
        </p:blipFill>
        <p:spPr>
          <a:xfrm>
            <a:off x="0" y="25277753"/>
            <a:ext cx="36576000" cy="21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8508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380" indent="-1371380" algn="l" defTabSz="1828508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1324" indent="-1142818" algn="l" defTabSz="1828508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71269" indent="-914253" algn="l" defTabSz="1828508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9776" indent="-914253" algn="l" defTabSz="1828508" rtl="0" eaLnBrk="1" latinLnBrk="0" hangingPunct="1">
        <a:spcBef>
          <a:spcPct val="20000"/>
        </a:spcBef>
        <a:buFont typeface="Arial"/>
        <a:buChar char="–"/>
        <a:defRPr sz="8083" kern="1200">
          <a:solidFill>
            <a:schemeClr val="tx1"/>
          </a:solidFill>
          <a:latin typeface="+mn-lt"/>
          <a:ea typeface="+mn-ea"/>
          <a:cs typeface="+mn-cs"/>
        </a:defRPr>
      </a:lvl4pPr>
      <a:lvl5pPr marL="8228283" indent="-914253" algn="l" defTabSz="1828508" rtl="0" eaLnBrk="1" latinLnBrk="0" hangingPunct="1">
        <a:spcBef>
          <a:spcPct val="20000"/>
        </a:spcBef>
        <a:buFont typeface="Arial"/>
        <a:buChar char="»"/>
        <a:defRPr sz="8083" kern="1200">
          <a:solidFill>
            <a:schemeClr val="tx1"/>
          </a:solidFill>
          <a:latin typeface="+mn-lt"/>
          <a:ea typeface="+mn-ea"/>
          <a:cs typeface="+mn-cs"/>
        </a:defRPr>
      </a:lvl5pPr>
      <a:lvl6pPr marL="10056790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6pPr>
      <a:lvl7pPr marL="11885298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7pPr>
      <a:lvl8pPr marL="13713806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8pPr>
      <a:lvl9pPr marL="15542312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1pPr>
      <a:lvl2pPr marL="182850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2pPr>
      <a:lvl3pPr marL="365701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3pPr>
      <a:lvl4pPr marL="5485522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4pPr>
      <a:lvl5pPr marL="731403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5pPr>
      <a:lvl6pPr marL="914253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6pPr>
      <a:lvl7pPr marL="1097104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7pPr>
      <a:lvl8pPr marL="12799551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8pPr>
      <a:lvl9pPr marL="14628059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g"/><Relationship Id="rId2" Type="http://schemas.openxmlformats.org/officeDocument/2006/relationships/image" Target="../media/image3.pn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D4FCC7A-B858-AA06-8CCF-9815EE7BF4D5}"/>
              </a:ext>
            </a:extLst>
          </p:cNvPr>
          <p:cNvSpPr txBox="1"/>
          <p:nvPr/>
        </p:nvSpPr>
        <p:spPr>
          <a:xfrm>
            <a:off x="17692107" y="5582264"/>
            <a:ext cx="17410693" cy="5023806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/>
          <a:lstStyle>
            <a:lvl1pPr marL="226209" indent="0" defTabSz="1828508">
              <a:spcBef>
                <a:spcPct val="20000"/>
              </a:spcBef>
              <a:buFont typeface="Arial"/>
              <a:buNone/>
              <a:tabLst/>
              <a:defRPr sz="5000"/>
            </a:lvl1pPr>
            <a:lvl2pPr marL="1371380" indent="-609503" defTabSz="1828508">
              <a:spcBef>
                <a:spcPct val="20000"/>
              </a:spcBef>
              <a:buFont typeface="Arial"/>
              <a:buChar char="–"/>
              <a:defRPr sz="4000"/>
            </a:lvl2pPr>
            <a:lvl3pPr marL="1828508" indent="-380939" defTabSz="1828508">
              <a:spcBef>
                <a:spcPct val="20000"/>
              </a:spcBef>
              <a:buFont typeface="Arial"/>
              <a:buChar char="•"/>
              <a:defRPr sz="3583"/>
            </a:lvl3pPr>
            <a:lvl4pPr marL="2361822" indent="-380939" defTabSz="1828508">
              <a:spcBef>
                <a:spcPct val="20000"/>
              </a:spcBef>
              <a:buFont typeface="Arial"/>
              <a:buChar char="–"/>
              <a:defRPr sz="3000"/>
            </a:lvl4pPr>
            <a:lvl5pPr marL="2742761" indent="-380939" defTabSz="1828508">
              <a:spcBef>
                <a:spcPct val="20000"/>
              </a:spcBef>
              <a:buFont typeface="Arial"/>
              <a:buChar char="»"/>
              <a:defRPr sz="3000"/>
            </a:lvl5pPr>
            <a:lvl6pPr marL="10056790" indent="-914253" defTabSz="1828508">
              <a:spcBef>
                <a:spcPct val="20000"/>
              </a:spcBef>
              <a:buFont typeface="Arial"/>
              <a:buChar char="•"/>
            </a:lvl6pPr>
            <a:lvl7pPr marL="11885298" indent="-914253" defTabSz="1828508">
              <a:spcBef>
                <a:spcPct val="20000"/>
              </a:spcBef>
              <a:buFont typeface="Arial"/>
              <a:buChar char="•"/>
            </a:lvl7pPr>
            <a:lvl8pPr marL="13713806" indent="-914253" defTabSz="1828508">
              <a:spcBef>
                <a:spcPct val="20000"/>
              </a:spcBef>
              <a:buFont typeface="Arial"/>
              <a:buChar char="•"/>
            </a:lvl8pPr>
            <a:lvl9pPr marL="15542312" indent="-914253" defTabSz="1828508">
              <a:spcBef>
                <a:spcPct val="20000"/>
              </a:spcBef>
              <a:buFont typeface="Arial"/>
              <a:buChar char="•"/>
            </a:lvl9pPr>
          </a:lstStyle>
          <a:p>
            <a:pPr algn="ctr"/>
            <a:r>
              <a:rPr lang="en-US" sz="2800" b="1" dirty="0"/>
              <a:t>Machine Learning Enabled Autonomous Hip Exoskeletons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>
          <a:xfrm>
            <a:off x="4787449" y="10917290"/>
            <a:ext cx="10781018" cy="530423"/>
          </a:xfrm>
          <a:ln>
            <a:noFill/>
          </a:ln>
        </p:spPr>
        <p:txBody>
          <a:bodyPr/>
          <a:lstStyle/>
          <a:p>
            <a:pPr algn="ctr"/>
            <a:r>
              <a:rPr lang="en-US" sz="2800" b="1" dirty="0"/>
              <a:t>Unified Control Adapts Assistance Across Modes and Intensities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>
          <a:xfrm>
            <a:off x="18904536" y="14845127"/>
            <a:ext cx="4060692" cy="9973614"/>
          </a:xfrm>
          <a:ln>
            <a:noFill/>
          </a:ln>
        </p:spPr>
        <p:txBody>
          <a:bodyPr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Educational Outreach </a:t>
            </a:r>
          </a:p>
          <a:p>
            <a:pPr marL="569110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Large-scale undergraduate involvement through the vertically integrated projects (VIP) program</a:t>
            </a:r>
          </a:p>
          <a:p>
            <a:pPr marL="569110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 of institute involvement through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Biomechanics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ay and Nakatani RIES programs</a:t>
            </a:r>
          </a:p>
          <a:p>
            <a:pPr marL="569110" indent="-342900">
              <a:buFont typeface="Arial" panose="020B0604020202020204" pitchFamily="34" charset="0"/>
              <a:buChar char="•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>
          <a:xfrm>
            <a:off x="1745793" y="5582264"/>
            <a:ext cx="7055307" cy="523977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2800" b="1" dirty="0"/>
              <a:t>Introduction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Exoskeletons that assist the user’s hip joint can greatly improve human mobility [6].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Exoskeleton technology can be optimized to maximize performance from both a hardware [4, 23] and controller perspective [1, 13, 16].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Wearable sensing on the device (e.g., IMUs) and the user (e.g., EMGs) can enable deep learning-based control able to seamlessly modulate assistance across ambulation modes [5, 11, 12, 18].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Adaptive algorithms can personalize assistance and transfer exoskeleton benefits to heterogenous populations (e.g., patients post-stroke) [19].</a:t>
            </a:r>
          </a:p>
          <a:p>
            <a:endParaRPr lang="en-US" sz="24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940001" y="2594356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/>
              <a:t>Award ID#: 1830215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581ABC-9A03-424E-A00E-2E07DC558A26}"/>
              </a:ext>
            </a:extLst>
          </p:cNvPr>
          <p:cNvSpPr txBox="1">
            <a:spLocks/>
          </p:cNvSpPr>
          <p:nvPr/>
        </p:nvSpPr>
        <p:spPr>
          <a:xfrm>
            <a:off x="1473199" y="25806400"/>
            <a:ext cx="14770241" cy="10718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5" indent="0">
              <a:buNone/>
            </a:pPr>
            <a:r>
              <a:rPr lang="en-US" sz="3600" dirty="0"/>
              <a:t>2023 FRR &amp; NRI Principal Investigators' Meeting</a:t>
            </a:r>
          </a:p>
          <a:p>
            <a:pPr marL="126995" indent="0">
              <a:buNone/>
            </a:pPr>
            <a:r>
              <a:rPr lang="en-US" sz="3600" dirty="0"/>
              <a:t>May 2-3, 2023</a:t>
            </a:r>
          </a:p>
        </p:txBody>
      </p: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0AA30C32-1777-E8C5-4B24-1B147996E3FB}"/>
              </a:ext>
            </a:extLst>
          </p:cNvPr>
          <p:cNvSpPr txBox="1">
            <a:spLocks/>
          </p:cNvSpPr>
          <p:nvPr/>
        </p:nvSpPr>
        <p:spPr>
          <a:xfrm>
            <a:off x="18560592" y="10803028"/>
            <a:ext cx="16518645" cy="530423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/>
          <a:lstStyle>
            <a:lvl1pPr marL="226209" indent="0" defTabSz="1828508">
              <a:spcBef>
                <a:spcPct val="20000"/>
              </a:spcBef>
              <a:buFont typeface="Arial"/>
              <a:buNone/>
              <a:tabLst/>
              <a:defRPr sz="5000"/>
            </a:lvl1pPr>
            <a:lvl2pPr marL="1371380" indent="-609503" defTabSz="1828508">
              <a:spcBef>
                <a:spcPct val="20000"/>
              </a:spcBef>
              <a:buFont typeface="Arial"/>
              <a:buChar char="–"/>
              <a:defRPr sz="4000"/>
            </a:lvl2pPr>
            <a:lvl3pPr marL="1828508" indent="-380939" defTabSz="1828508">
              <a:spcBef>
                <a:spcPct val="20000"/>
              </a:spcBef>
              <a:buFont typeface="Arial"/>
              <a:buChar char="•"/>
              <a:defRPr sz="3583"/>
            </a:lvl3pPr>
            <a:lvl4pPr marL="2361822" indent="-380939" defTabSz="1828508">
              <a:spcBef>
                <a:spcPct val="20000"/>
              </a:spcBef>
              <a:buFont typeface="Arial"/>
              <a:buChar char="–"/>
              <a:defRPr sz="3000"/>
            </a:lvl4pPr>
            <a:lvl5pPr marL="2742761" indent="-380939" defTabSz="1828508">
              <a:spcBef>
                <a:spcPct val="20000"/>
              </a:spcBef>
              <a:buFont typeface="Arial"/>
              <a:buChar char="»"/>
              <a:defRPr sz="3000"/>
            </a:lvl5pPr>
            <a:lvl6pPr marL="10056790" indent="-914253" defTabSz="1828508">
              <a:spcBef>
                <a:spcPct val="20000"/>
              </a:spcBef>
              <a:buFont typeface="Arial"/>
              <a:buChar char="•"/>
            </a:lvl6pPr>
            <a:lvl7pPr marL="11885298" indent="-914253" defTabSz="1828508">
              <a:spcBef>
                <a:spcPct val="20000"/>
              </a:spcBef>
              <a:buFont typeface="Arial"/>
              <a:buChar char="•"/>
            </a:lvl7pPr>
            <a:lvl8pPr marL="13713806" indent="-914253" defTabSz="1828508">
              <a:spcBef>
                <a:spcPct val="20000"/>
              </a:spcBef>
              <a:buFont typeface="Arial"/>
              <a:buChar char="•"/>
            </a:lvl8pPr>
            <a:lvl9pPr marL="15542312" indent="-914253" defTabSz="1828508">
              <a:spcBef>
                <a:spcPct val="20000"/>
              </a:spcBef>
              <a:buFont typeface="Arial"/>
              <a:buChar char="•"/>
            </a:lvl9pPr>
          </a:lstStyle>
          <a:p>
            <a:pPr algn="ctr"/>
            <a:r>
              <a:rPr lang="en-US" sz="2800" b="1" dirty="0"/>
              <a:t>Analytical Model-Based Hip Control</a:t>
            </a:r>
          </a:p>
        </p:txBody>
      </p:sp>
      <p:pic>
        <p:nvPicPr>
          <p:cNvPr id="244" name="Picture 243">
            <a:extLst>
              <a:ext uri="{FF2B5EF4-FFF2-40B4-BE49-F238E27FC236}">
                <a16:creationId xmlns:a16="http://schemas.microsoft.com/office/drawing/2014/main" id="{2AD09562-56F7-72F0-AE45-50251758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566" y="11461720"/>
            <a:ext cx="6176622" cy="2938464"/>
          </a:xfrm>
          <a:prstGeom prst="rect">
            <a:avLst/>
          </a:prstGeom>
        </p:spPr>
      </p:pic>
      <p:pic>
        <p:nvPicPr>
          <p:cNvPr id="246" name="Picture 245">
            <a:extLst>
              <a:ext uri="{FF2B5EF4-FFF2-40B4-BE49-F238E27FC236}">
                <a16:creationId xmlns:a16="http://schemas.microsoft.com/office/drawing/2014/main" id="{DE61DC0D-F2A1-789D-68B2-59A6D9E98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5" t="5447" r="10025" b="4838"/>
          <a:stretch/>
        </p:blipFill>
        <p:spPr>
          <a:xfrm>
            <a:off x="24805449" y="11530409"/>
            <a:ext cx="4549013" cy="3187755"/>
          </a:xfrm>
          <a:prstGeom prst="rect">
            <a:avLst/>
          </a:prstGeom>
        </p:spPr>
      </p:pic>
      <p:sp>
        <p:nvSpPr>
          <p:cNvPr id="248" name="TextBox 247">
            <a:extLst>
              <a:ext uri="{FF2B5EF4-FFF2-40B4-BE49-F238E27FC236}">
                <a16:creationId xmlns:a16="http://schemas.microsoft.com/office/drawing/2014/main" id="{56815867-DEC7-E333-E85B-CD5D1D1511E7}"/>
              </a:ext>
            </a:extLst>
          </p:cNvPr>
          <p:cNvSpPr txBox="1"/>
          <p:nvPr/>
        </p:nvSpPr>
        <p:spPr>
          <a:xfrm>
            <a:off x="29597491" y="11312061"/>
            <a:ext cx="53172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>
              <a:buFont typeface="Arial" panose="020B0604020202020204" pitchFamily="34" charset="0"/>
              <a:buChar char="•"/>
            </a:pPr>
            <a:r>
              <a:rPr lang="en-US" sz="2400" dirty="0"/>
              <a:t>Driven by hip EMG and kinematics across 26 locomotion modes and 5 subjects</a:t>
            </a:r>
          </a:p>
          <a:p>
            <a:pPr marL="465138" indent="-465138">
              <a:buFont typeface="Arial" panose="020B0604020202020204" pitchFamily="34" charset="0"/>
              <a:buChar char="•"/>
            </a:pPr>
            <a:r>
              <a:rPr lang="en-US" sz="2400" dirty="0"/>
              <a:t>IMP (kinematics), NMM (both), and PMC (EMG) to NMM or PMC</a:t>
            </a:r>
          </a:p>
          <a:p>
            <a:pPr marL="465138" indent="-465138">
              <a:buFont typeface="Arial" panose="020B0604020202020204" pitchFamily="34" charset="0"/>
              <a:buChar char="•"/>
            </a:pPr>
            <a:r>
              <a:rPr lang="en-US" sz="2400" dirty="0"/>
              <a:t>Optimized IMP control best estimates biological torque compared </a:t>
            </a:r>
          </a:p>
          <a:p>
            <a:pPr marL="465138" indent="-465138">
              <a:buFont typeface="Arial" panose="020B0604020202020204" pitchFamily="34" charset="0"/>
              <a:buChar char="•"/>
            </a:pPr>
            <a:r>
              <a:rPr lang="en-US" sz="2400" dirty="0"/>
              <a:t>EMG does not help estimate biological torques at hip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DE43E1-8C75-D4DB-3D99-F4041B4AB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355" y="11446885"/>
            <a:ext cx="10688991" cy="5722327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3BFC3A-01E3-C6CB-F5AE-4DFF278CB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410" y="6183010"/>
            <a:ext cx="8798006" cy="4484999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41D2F695-5F84-8322-3FB7-7BFBBECB9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341" y="17966336"/>
            <a:ext cx="9085943" cy="3864947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B66E03B7-8F66-2DDF-5014-6CE734B7095B}"/>
              </a:ext>
            </a:extLst>
          </p:cNvPr>
          <p:cNvGrpSpPr/>
          <p:nvPr/>
        </p:nvGrpSpPr>
        <p:grpSpPr>
          <a:xfrm>
            <a:off x="11130272" y="17974807"/>
            <a:ext cx="1210150" cy="1903848"/>
            <a:chOff x="11024565" y="17974807"/>
            <a:chExt cx="1210150" cy="19038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535E75-4251-16C1-E5BF-F67F521D0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84985" b="56995"/>
            <a:stretch/>
          </p:blipFill>
          <p:spPr>
            <a:xfrm>
              <a:off x="11024566" y="17974807"/>
              <a:ext cx="1210149" cy="190384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2608A9-FAA0-73AB-0179-71985F999882}"/>
                </a:ext>
              </a:extLst>
            </p:cNvPr>
            <p:cNvSpPr/>
            <p:nvPr/>
          </p:nvSpPr>
          <p:spPr>
            <a:xfrm>
              <a:off x="11024565" y="17974807"/>
              <a:ext cx="105707" cy="232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DB91CD-DF3C-2317-3B57-831F997B37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3641"/>
          <a:stretch/>
        </p:blipFill>
        <p:spPr>
          <a:xfrm>
            <a:off x="4050464" y="19935150"/>
            <a:ext cx="8476347" cy="1675470"/>
          </a:xfrm>
          <a:prstGeom prst="rect">
            <a:avLst/>
          </a:prstGeom>
        </p:spPr>
      </p:pic>
      <p:sp>
        <p:nvSpPr>
          <p:cNvPr id="31" name="Content Placeholder 10">
            <a:extLst>
              <a:ext uri="{FF2B5EF4-FFF2-40B4-BE49-F238E27FC236}">
                <a16:creationId xmlns:a16="http://schemas.microsoft.com/office/drawing/2014/main" id="{757018AB-9ED7-4890-F610-020C16B6754A}"/>
              </a:ext>
            </a:extLst>
          </p:cNvPr>
          <p:cNvSpPr txBox="1">
            <a:spLocks/>
          </p:cNvSpPr>
          <p:nvPr/>
        </p:nvSpPr>
        <p:spPr>
          <a:xfrm>
            <a:off x="1745793" y="17196337"/>
            <a:ext cx="10780776" cy="7020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lIns="91428" tIns="45714" rIns="91428" bIns="45714"/>
          <a:lstStyle>
            <a:lvl1pPr marL="0" indent="0" algn="l" defTabSz="1828508" rtl="0" eaLnBrk="1" latinLnBrk="0" hangingPunct="1">
              <a:spcBef>
                <a:spcPct val="20000"/>
              </a:spcBef>
              <a:buFont typeface="Arial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380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828508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361822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742761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Temporal convolutional network (TCN) estimates user hip moments based on exoskeleton encoder and IMU data without subject-specific calibration [20].</a:t>
            </a:r>
          </a:p>
          <a:p>
            <a:endParaRPr lang="en-US" sz="2400" dirty="0"/>
          </a:p>
        </p:txBody>
      </p:sp>
      <p:pic>
        <p:nvPicPr>
          <p:cNvPr id="225" name="Picture 224">
            <a:extLst>
              <a:ext uri="{FF2B5EF4-FFF2-40B4-BE49-F238E27FC236}">
                <a16:creationId xmlns:a16="http://schemas.microsoft.com/office/drawing/2014/main" id="{2F334177-285D-428F-BDC5-4B4253D969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9339"/>
          <a:stretch/>
        </p:blipFill>
        <p:spPr bwMode="auto">
          <a:xfrm>
            <a:off x="1744405" y="22517312"/>
            <a:ext cx="10782406" cy="275243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Content Placeholder 10">
            <a:extLst>
              <a:ext uri="{FF2B5EF4-FFF2-40B4-BE49-F238E27FC236}">
                <a16:creationId xmlns:a16="http://schemas.microsoft.com/office/drawing/2014/main" id="{8CFB6424-9F97-7A1D-7EA6-F5B37400EB6C}"/>
              </a:ext>
            </a:extLst>
          </p:cNvPr>
          <p:cNvSpPr txBox="1">
            <a:spLocks/>
          </p:cNvSpPr>
          <p:nvPr/>
        </p:nvSpPr>
        <p:spPr>
          <a:xfrm>
            <a:off x="1745793" y="21980654"/>
            <a:ext cx="10913434" cy="4640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lIns="91428" tIns="45714" rIns="91428" bIns="45714"/>
          <a:lstStyle>
            <a:lvl1pPr marL="0" indent="0" algn="l" defTabSz="1828508" rtl="0" eaLnBrk="1" latinLnBrk="0" hangingPunct="1">
              <a:spcBef>
                <a:spcPct val="20000"/>
              </a:spcBef>
              <a:buFont typeface="Arial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380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828508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361822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742761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Delayed moment estimates can improve estimator accuracy and user outcomes [24].</a:t>
            </a:r>
          </a:p>
          <a:p>
            <a:endParaRPr lang="en-US" sz="2400" dirty="0"/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7E812EB9-F93F-7BE6-9621-0646FB588A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34" r="35866" b="93678"/>
          <a:stretch/>
        </p:blipFill>
        <p:spPr>
          <a:xfrm>
            <a:off x="11533467" y="18094229"/>
            <a:ext cx="1297584" cy="279880"/>
          </a:xfrm>
          <a:prstGeom prst="rect">
            <a:avLst/>
          </a:prstGeom>
        </p:spPr>
      </p:pic>
      <p:sp>
        <p:nvSpPr>
          <p:cNvPr id="236" name="Content Placeholder 10">
            <a:extLst>
              <a:ext uri="{FF2B5EF4-FFF2-40B4-BE49-F238E27FC236}">
                <a16:creationId xmlns:a16="http://schemas.microsoft.com/office/drawing/2014/main" id="{605DDAF3-D8CC-D685-ACF8-21986B3E2648}"/>
              </a:ext>
            </a:extLst>
          </p:cNvPr>
          <p:cNvSpPr txBox="1">
            <a:spLocks/>
          </p:cNvSpPr>
          <p:nvPr/>
        </p:nvSpPr>
        <p:spPr>
          <a:xfrm>
            <a:off x="12748649" y="17196337"/>
            <a:ext cx="6110851" cy="1291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lIns="91428" tIns="45714" rIns="91428" bIns="45714"/>
          <a:lstStyle>
            <a:lvl1pPr marL="0" indent="0" algn="l" defTabSz="1828508" rtl="0" eaLnBrk="1" latinLnBrk="0" hangingPunct="1">
              <a:spcBef>
                <a:spcPct val="20000"/>
              </a:spcBef>
              <a:buFont typeface="Arial"/>
              <a:buNone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380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828508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361822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742761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Our unified controller significantly reduced user metabolic cost during level ground and incline walking.</a:t>
            </a:r>
          </a:p>
          <a:p>
            <a:endParaRPr lang="en-US" sz="2400" dirty="0"/>
          </a:p>
        </p:txBody>
      </p:sp>
      <p:sp>
        <p:nvSpPr>
          <p:cNvPr id="237" name="Content Placeholder 8">
            <a:extLst>
              <a:ext uri="{FF2B5EF4-FFF2-40B4-BE49-F238E27FC236}">
                <a16:creationId xmlns:a16="http://schemas.microsoft.com/office/drawing/2014/main" id="{3E5C8D2E-67F9-9434-2AF5-B434C14DCDA0}"/>
              </a:ext>
            </a:extLst>
          </p:cNvPr>
          <p:cNvSpPr txBox="1">
            <a:spLocks/>
          </p:cNvSpPr>
          <p:nvPr/>
        </p:nvSpPr>
        <p:spPr>
          <a:xfrm>
            <a:off x="12768171" y="18380481"/>
            <a:ext cx="6027420" cy="6753644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/>
          <a:lstStyle>
            <a:lvl1pPr marL="226210" indent="0" algn="l" defTabSz="1828508" rtl="0" eaLnBrk="1" latinLnBrk="0" hangingPunct="1">
              <a:spcBef>
                <a:spcPct val="20000"/>
              </a:spcBef>
              <a:buFont typeface="Arial"/>
              <a:buNone/>
              <a:tabLst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06" marR="0" lvl="0" indent="0" algn="ctr" defTabSz="18285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Multi-Modal Mid-Level Optimization of Unified Joint Moment Control</a:t>
            </a:r>
          </a:p>
          <a:p>
            <a:pPr marL="228600" marR="0" lvl="0" indent="-228600" algn="l" defTabSz="1828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HIL-Optimize 2 parameters that transform biological hip joint moment to hip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assistance</a:t>
            </a:r>
          </a:p>
          <a:p>
            <a:pPr marL="457200" marR="0" lvl="0" indent="-457200" algn="l" defTabSz="1828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Delay: difference in time between bio-moment and corresponding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exo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control </a:t>
            </a:r>
          </a:p>
          <a:p>
            <a:pPr marL="457200" marR="0" lvl="0" indent="-457200" algn="l" defTabSz="1828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Shape: Exponential term curve used to modulate the slope of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exo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assistance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0806" marR="0" lvl="0" defTabSz="18285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0806" marR="0" lvl="0" defTabSz="18285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marL="150806" marR="0" lvl="0" defTabSz="18285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0806" marR="0" lvl="0" defTabSz="18285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>
              <a:solidFill>
                <a:prstClr val="black"/>
              </a:solidFill>
              <a:latin typeface="Calibri"/>
            </a:endParaRPr>
          </a:p>
          <a:p>
            <a:pPr marL="228600" marR="0" lvl="0" indent="-228600" algn="l" defTabSz="1828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1828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Subject average surfaces (White triangles show individual subject best parameters).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0806" marR="0" lvl="0" defTabSz="182850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8" name="Content Placeholder 9">
            <a:extLst>
              <a:ext uri="{FF2B5EF4-FFF2-40B4-BE49-F238E27FC236}">
                <a16:creationId xmlns:a16="http://schemas.microsoft.com/office/drawing/2014/main" id="{FEB7DAB9-CFA6-2AFA-EF88-E93F55CD91C9}"/>
              </a:ext>
            </a:extLst>
          </p:cNvPr>
          <p:cNvSpPr txBox="1">
            <a:spLocks/>
          </p:cNvSpPr>
          <p:nvPr/>
        </p:nvSpPr>
        <p:spPr>
          <a:xfrm>
            <a:off x="23179472" y="23072885"/>
            <a:ext cx="11923329" cy="17458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1428" tIns="45714" rIns="91428" bIns="45714"/>
          <a:lstStyle>
            <a:lvl1pPr marL="75404" indent="0" algn="l" defTabSz="1828508" rtl="0" eaLnBrk="1" latinLnBrk="0" hangingPunct="1">
              <a:spcBef>
                <a:spcPct val="20000"/>
              </a:spcBef>
              <a:buFont typeface="Arial"/>
              <a:buNone/>
              <a:tabLst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Resulting Publications: </a:t>
            </a:r>
            <a:r>
              <a:rPr lang="en-US" sz="1800" dirty="0"/>
              <a:t>[1] . Kang </a:t>
            </a:r>
            <a:r>
              <a:rPr lang="en-US" sz="1800" i="1" dirty="0"/>
              <a:t>et al.</a:t>
            </a:r>
            <a:r>
              <a:rPr lang="en-US" sz="1800" dirty="0"/>
              <a:t>, RA-L, 2019. [4] S. E. Lee </a:t>
            </a:r>
            <a:r>
              <a:rPr lang="en-US" sz="1800" i="1" dirty="0"/>
              <a:t>et al.</a:t>
            </a:r>
            <a:r>
              <a:rPr lang="en-US" sz="1800" dirty="0"/>
              <a:t>, </a:t>
            </a:r>
            <a:r>
              <a:rPr lang="en-US" sz="1800" dirty="0" err="1"/>
              <a:t>Prosthet</a:t>
            </a:r>
            <a:r>
              <a:rPr lang="en-US" sz="1800" dirty="0"/>
              <a:t> </a:t>
            </a:r>
            <a:r>
              <a:rPr lang="en-US" sz="1800" dirty="0" err="1"/>
              <a:t>Orthot</a:t>
            </a:r>
            <a:r>
              <a:rPr lang="en-US" sz="1800" dirty="0"/>
              <a:t> Int, 2021. [5] I. Kang </a:t>
            </a:r>
            <a:r>
              <a:rPr lang="en-US" sz="1800" i="1" dirty="0"/>
              <a:t>et al.</a:t>
            </a:r>
            <a:r>
              <a:rPr lang="en-US" sz="1800" dirty="0"/>
              <a:t>, TMRB, 2020. [6] G. S. Sawicki </a:t>
            </a:r>
            <a:r>
              <a:rPr lang="en-US" sz="1800" i="1" dirty="0"/>
              <a:t>et al.</a:t>
            </a:r>
            <a:r>
              <a:rPr lang="en-US" sz="1800" dirty="0"/>
              <a:t>, J </a:t>
            </a:r>
            <a:r>
              <a:rPr lang="en-US" sz="1800" dirty="0" err="1"/>
              <a:t>Neuroeng</a:t>
            </a:r>
            <a:r>
              <a:rPr lang="en-US" sz="1800" dirty="0"/>
              <a:t> </a:t>
            </a:r>
            <a:r>
              <a:rPr lang="en-US" sz="1800" dirty="0" err="1"/>
              <a:t>Rehabil</a:t>
            </a:r>
            <a:r>
              <a:rPr lang="en-US" sz="1800" dirty="0"/>
              <a:t>, 2020. [11]  D. Lee </a:t>
            </a:r>
            <a:r>
              <a:rPr lang="en-US" sz="1800" i="1" dirty="0"/>
              <a:t>et al.</a:t>
            </a:r>
            <a:r>
              <a:rPr lang="en-US" sz="1800" dirty="0"/>
              <a:t>, RA-L, 2021. [12]  I. Kang </a:t>
            </a:r>
            <a:r>
              <a:rPr lang="en-US" sz="1800" i="1" dirty="0"/>
              <a:t>et al.</a:t>
            </a:r>
            <a:r>
              <a:rPr lang="en-US" sz="1800" dirty="0"/>
              <a:t>, RA-L 2021. [13] D. Lee et al., TBME, 2021. [16] G. Choi </a:t>
            </a:r>
            <a:r>
              <a:rPr lang="en-US" sz="1800" i="1" dirty="0"/>
              <a:t>et al.</a:t>
            </a:r>
            <a:r>
              <a:rPr lang="en-US" sz="1800" dirty="0"/>
              <a:t>, EMBC, 2021. [17] J. Camargo </a:t>
            </a:r>
            <a:r>
              <a:rPr lang="en-US" sz="1800" i="1" dirty="0"/>
              <a:t>et al.</a:t>
            </a:r>
            <a:r>
              <a:rPr lang="en-US" sz="1800" dirty="0"/>
              <a:t>, J. </a:t>
            </a:r>
            <a:r>
              <a:rPr lang="en-US" sz="1800" dirty="0" err="1"/>
              <a:t>Biomech</a:t>
            </a:r>
            <a:r>
              <a:rPr lang="en-US" sz="1800" dirty="0"/>
              <a:t>., 2021. [18] M. Shepherd </a:t>
            </a:r>
            <a:r>
              <a:rPr lang="en-US" sz="1800" i="1" dirty="0"/>
              <a:t>et al.,</a:t>
            </a:r>
            <a:r>
              <a:rPr lang="en-US" sz="1800" dirty="0"/>
              <a:t> RA-L, 2022. [19] I. Kang </a:t>
            </a:r>
            <a:r>
              <a:rPr lang="en-US" sz="1800" i="1" dirty="0"/>
              <a:t>et al.</a:t>
            </a:r>
            <a:r>
              <a:rPr lang="en-US" sz="1800" dirty="0"/>
              <a:t>, Science Robotics, In review [20] D. Molinaro </a:t>
            </a:r>
            <a:r>
              <a:rPr lang="en-US" sz="1800" i="1" dirty="0"/>
              <a:t>et al.</a:t>
            </a:r>
            <a:r>
              <a:rPr lang="en-US" sz="1800" dirty="0"/>
              <a:t>, TMRB, 2022. [23] I. Kang </a:t>
            </a:r>
            <a:r>
              <a:rPr lang="en-US" sz="1800" i="1" dirty="0"/>
              <a:t>et al.</a:t>
            </a:r>
            <a:r>
              <a:rPr lang="en-US" sz="1800" dirty="0"/>
              <a:t>, J. Mech. Robot., 2023. [24] D. Molinaro </a:t>
            </a:r>
            <a:r>
              <a:rPr lang="en-US" sz="1800" i="1" dirty="0"/>
              <a:t>et al.</a:t>
            </a:r>
            <a:r>
              <a:rPr lang="en-US" sz="1800" dirty="0"/>
              <a:t>, ICRA, 2023.</a:t>
            </a: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97DC0706-1F74-ED16-81E5-67DF540C1C01}"/>
              </a:ext>
            </a:extLst>
          </p:cNvPr>
          <p:cNvGrpSpPr/>
          <p:nvPr/>
        </p:nvGrpSpPr>
        <p:grpSpPr>
          <a:xfrm>
            <a:off x="12590762" y="11424290"/>
            <a:ext cx="5909569" cy="5744820"/>
            <a:chOff x="12590762" y="11424290"/>
            <a:chExt cx="5909569" cy="574482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602DD3-BD0B-5312-5A0E-70FD6A67E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683" r="47588" b="3224"/>
            <a:stretch/>
          </p:blipFill>
          <p:spPr>
            <a:xfrm>
              <a:off x="12831051" y="14222067"/>
              <a:ext cx="5669280" cy="2947043"/>
            </a:xfrm>
            <a:prstGeom prst="rect">
              <a:avLst/>
            </a:prstGeom>
          </p:spPr>
        </p:pic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DEEB1DE4-8056-80D8-06F9-8E5A535FCBB0}"/>
                </a:ext>
              </a:extLst>
            </p:cNvPr>
            <p:cNvGrpSpPr/>
            <p:nvPr/>
          </p:nvGrpSpPr>
          <p:grpSpPr>
            <a:xfrm>
              <a:off x="12590762" y="11424290"/>
              <a:ext cx="3229191" cy="3243897"/>
              <a:chOff x="12590762" y="11424290"/>
              <a:chExt cx="3229191" cy="3243897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5507282-7A3B-8A9A-28EC-73BA44E67E30}"/>
                  </a:ext>
                </a:extLst>
              </p:cNvPr>
              <p:cNvSpPr/>
              <p:nvPr/>
            </p:nvSpPr>
            <p:spPr>
              <a:xfrm>
                <a:off x="12590762" y="11424290"/>
                <a:ext cx="240289" cy="299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9328489E-BCCE-E6A0-17A0-DBBB5DFB7475}"/>
                  </a:ext>
                </a:extLst>
              </p:cNvPr>
              <p:cNvSpPr/>
              <p:nvPr/>
            </p:nvSpPr>
            <p:spPr>
              <a:xfrm>
                <a:off x="12830513" y="14302860"/>
                <a:ext cx="240289" cy="299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7C457AE2-5E56-ED11-E5A8-ACE3C9509069}"/>
                  </a:ext>
                </a:extLst>
              </p:cNvPr>
              <p:cNvSpPr/>
              <p:nvPr/>
            </p:nvSpPr>
            <p:spPr>
              <a:xfrm>
                <a:off x="15487125" y="11572338"/>
                <a:ext cx="240289" cy="299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6DA1859E-1543-415D-A219-6F73584D9728}"/>
                  </a:ext>
                </a:extLst>
              </p:cNvPr>
              <p:cNvSpPr/>
              <p:nvPr/>
            </p:nvSpPr>
            <p:spPr>
              <a:xfrm>
                <a:off x="15579664" y="14368954"/>
                <a:ext cx="240289" cy="2992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C6592F-42A8-F5E0-8644-60092FE24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47346" b="53684"/>
            <a:stretch/>
          </p:blipFill>
          <p:spPr>
            <a:xfrm>
              <a:off x="12659227" y="11510578"/>
              <a:ext cx="5697238" cy="2781251"/>
            </a:xfrm>
            <a:prstGeom prst="rect">
              <a:avLst/>
            </a:prstGeom>
          </p:spPr>
        </p:pic>
      </p:grp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80E791E-2F9C-EBAE-2317-E3DE4B4F423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75" t="96598" r="17558" b="-1261"/>
          <a:stretch/>
        </p:blipFill>
        <p:spPr>
          <a:xfrm>
            <a:off x="12745973" y="14319567"/>
            <a:ext cx="5707743" cy="279880"/>
          </a:xfrm>
          <a:prstGeom prst="rect">
            <a:avLst/>
          </a:prstGeom>
        </p:spPr>
      </p:pic>
      <p:pic>
        <p:nvPicPr>
          <p:cNvPr id="251" name="Content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4760FF2-7631-1D05-F0EE-BC2E3B93D2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48938" y="6695853"/>
            <a:ext cx="5181949" cy="3565406"/>
          </a:xfrm>
          <a:prstGeom prst="rect">
            <a:avLst/>
          </a:prstGeom>
          <a:ln w="19050"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0867CFD-4457-A244-6B75-24EAD405EC82}"/>
              </a:ext>
            </a:extLst>
          </p:cNvPr>
          <p:cNvGrpSpPr/>
          <p:nvPr/>
        </p:nvGrpSpPr>
        <p:grpSpPr>
          <a:xfrm>
            <a:off x="22882690" y="6619937"/>
            <a:ext cx="3694480" cy="3785652"/>
            <a:chOff x="23484364" y="6616653"/>
            <a:chExt cx="3694480" cy="378565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C468F56-9430-D0E4-AEB6-0C5919DC5930}"/>
                </a:ext>
              </a:extLst>
            </p:cNvPr>
            <p:cNvSpPr/>
            <p:nvPr/>
          </p:nvSpPr>
          <p:spPr>
            <a:xfrm>
              <a:off x="23484364" y="6692570"/>
              <a:ext cx="3486408" cy="3565406"/>
            </a:xfrm>
            <a:prstGeom prst="roundRect">
              <a:avLst>
                <a:gd name="adj" fmla="val 9792"/>
              </a:avLst>
            </a:prstGeom>
            <a:solidFill>
              <a:srgbClr val="E3E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EEF2C655-EC38-B777-E42D-865985AEBF80}"/>
                </a:ext>
              </a:extLst>
            </p:cNvPr>
            <p:cNvSpPr txBox="1"/>
            <p:nvPr/>
          </p:nvSpPr>
          <p:spPr>
            <a:xfrm>
              <a:off x="23505736" y="6616653"/>
              <a:ext cx="367310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500" b="1" dirty="0">
                  <a:latin typeface="Calibri (body)"/>
                  <a:ea typeface="Roboto" charset="0"/>
                  <a:cs typeface="Roboto" charset="0"/>
                </a:rPr>
                <a:t>Specifications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Peak Torque: 18 Nm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Continuous Torque: 9 Nm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Max Speed: 35.6 rad/sec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Transmission:  9:1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Total Mass: 4.5 kg</a:t>
              </a:r>
            </a:p>
            <a:p>
              <a:endParaRPr lang="en-US" sz="1500" dirty="0">
                <a:latin typeface="Calibri (body)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64C2818-7734-D400-74D2-AB204B24A81D}"/>
              </a:ext>
            </a:extLst>
          </p:cNvPr>
          <p:cNvGrpSpPr/>
          <p:nvPr/>
        </p:nvGrpSpPr>
        <p:grpSpPr>
          <a:xfrm>
            <a:off x="31405836" y="6619937"/>
            <a:ext cx="3694480" cy="3785652"/>
            <a:chOff x="23484364" y="6616653"/>
            <a:chExt cx="3694480" cy="37856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B6AC81D-A385-E32D-FD49-1FEA3127A328}"/>
                </a:ext>
              </a:extLst>
            </p:cNvPr>
            <p:cNvSpPr/>
            <p:nvPr/>
          </p:nvSpPr>
          <p:spPr>
            <a:xfrm>
              <a:off x="23484364" y="6675781"/>
              <a:ext cx="3673108" cy="3598984"/>
            </a:xfrm>
            <a:prstGeom prst="roundRect">
              <a:avLst>
                <a:gd name="adj" fmla="val 9792"/>
              </a:avLst>
            </a:prstGeom>
            <a:solidFill>
              <a:srgbClr val="E3E4E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0BA831-3FE4-0280-262D-964FDB020B78}"/>
                </a:ext>
              </a:extLst>
            </p:cNvPr>
            <p:cNvSpPr txBox="1"/>
            <p:nvPr/>
          </p:nvSpPr>
          <p:spPr>
            <a:xfrm>
              <a:off x="23505736" y="6616653"/>
              <a:ext cx="367310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500" b="1" dirty="0">
                  <a:latin typeface="Calibri (body)"/>
                  <a:ea typeface="Roboto" charset="0"/>
                  <a:cs typeface="Roboto" charset="0"/>
                </a:rPr>
                <a:t>Specifications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Peak Torque: 48 Nm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Continuous Torque: 18 Nm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Max Speed: 26 rad/sec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Transmission:  9:1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500" dirty="0">
                  <a:latin typeface="Calibri (body)"/>
                  <a:ea typeface="Roboto" charset="0"/>
                  <a:cs typeface="Roboto" charset="0"/>
                </a:rPr>
                <a:t>Total Mass: 7.0 kg</a:t>
              </a:r>
            </a:p>
            <a:p>
              <a:endParaRPr lang="en-US" sz="1500" dirty="0">
                <a:latin typeface="Calibri (body)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9BC763D3-2C77-D983-E222-BDDC9C4A9C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994" b="2771"/>
          <a:stretch/>
        </p:blipFill>
        <p:spPr>
          <a:xfrm>
            <a:off x="26420901" y="6679064"/>
            <a:ext cx="4914079" cy="3598985"/>
          </a:xfrm>
          <a:prstGeom prst="rect">
            <a:avLst/>
          </a:prstGeom>
        </p:spPr>
      </p:pic>
      <p:sp>
        <p:nvSpPr>
          <p:cNvPr id="61" name="Content Placeholder 4">
            <a:extLst>
              <a:ext uri="{FF2B5EF4-FFF2-40B4-BE49-F238E27FC236}">
                <a16:creationId xmlns:a16="http://schemas.microsoft.com/office/drawing/2014/main" id="{0A25E83F-0382-FA83-46A1-D0928F9E8347}"/>
              </a:ext>
            </a:extLst>
          </p:cNvPr>
          <p:cNvSpPr txBox="1">
            <a:spLocks/>
          </p:cNvSpPr>
          <p:nvPr/>
        </p:nvSpPr>
        <p:spPr>
          <a:xfrm>
            <a:off x="17648938" y="6109275"/>
            <a:ext cx="8720160" cy="530423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/>
          <a:lstStyle>
            <a:lvl1pPr marL="226209" indent="0" defTabSz="1828508">
              <a:spcBef>
                <a:spcPct val="20000"/>
              </a:spcBef>
              <a:buFont typeface="Arial"/>
              <a:buNone/>
              <a:tabLst/>
              <a:defRPr sz="5000"/>
            </a:lvl1pPr>
            <a:lvl2pPr marL="1371380" indent="-609503" defTabSz="1828508">
              <a:spcBef>
                <a:spcPct val="20000"/>
              </a:spcBef>
              <a:buFont typeface="Arial"/>
              <a:buChar char="–"/>
              <a:defRPr sz="4000"/>
            </a:lvl2pPr>
            <a:lvl3pPr marL="1828508" indent="-380939" defTabSz="1828508">
              <a:spcBef>
                <a:spcPct val="20000"/>
              </a:spcBef>
              <a:buFont typeface="Arial"/>
              <a:buChar char="•"/>
              <a:defRPr sz="3583"/>
            </a:lvl3pPr>
            <a:lvl4pPr marL="2361822" indent="-380939" defTabSz="1828508">
              <a:spcBef>
                <a:spcPct val="20000"/>
              </a:spcBef>
              <a:buFont typeface="Arial"/>
              <a:buChar char="–"/>
              <a:defRPr sz="3000"/>
            </a:lvl4pPr>
            <a:lvl5pPr marL="2742761" indent="-380939" defTabSz="1828508">
              <a:spcBef>
                <a:spcPct val="20000"/>
              </a:spcBef>
              <a:buFont typeface="Arial"/>
              <a:buChar char="»"/>
              <a:defRPr sz="3000"/>
            </a:lvl5pPr>
            <a:lvl6pPr marL="10056790" indent="-914253" defTabSz="1828508">
              <a:spcBef>
                <a:spcPct val="20000"/>
              </a:spcBef>
              <a:buFont typeface="Arial"/>
              <a:buChar char="•"/>
            </a:lvl6pPr>
            <a:lvl7pPr marL="11885298" indent="-914253" defTabSz="1828508">
              <a:spcBef>
                <a:spcPct val="20000"/>
              </a:spcBef>
              <a:buFont typeface="Arial"/>
              <a:buChar char="•"/>
            </a:lvl7pPr>
            <a:lvl8pPr marL="13713806" indent="-914253" defTabSz="1828508">
              <a:spcBef>
                <a:spcPct val="20000"/>
              </a:spcBef>
              <a:buFont typeface="Arial"/>
              <a:buChar char="•"/>
            </a:lvl8pPr>
            <a:lvl9pPr marL="15542312" indent="-914253" defTabSz="1828508">
              <a:spcBef>
                <a:spcPct val="20000"/>
              </a:spcBef>
              <a:buFont typeface="Arial"/>
              <a:buChar char="•"/>
            </a:lvl9pPr>
          </a:lstStyle>
          <a:p>
            <a:pPr algn="ctr"/>
            <a:r>
              <a:rPr lang="en-US" sz="2800" b="1" u="sng" dirty="0"/>
              <a:t>Clinically Focused Design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9A7D78BB-B6B9-F0B8-F124-11CFB9AB0AF6}"/>
              </a:ext>
            </a:extLst>
          </p:cNvPr>
          <p:cNvSpPr txBox="1">
            <a:spLocks/>
          </p:cNvSpPr>
          <p:nvPr/>
        </p:nvSpPr>
        <p:spPr>
          <a:xfrm>
            <a:off x="26398047" y="6109275"/>
            <a:ext cx="8720160" cy="530423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/>
          <a:lstStyle>
            <a:lvl1pPr marL="226209" indent="0" defTabSz="1828508">
              <a:spcBef>
                <a:spcPct val="20000"/>
              </a:spcBef>
              <a:buFont typeface="Arial"/>
              <a:buNone/>
              <a:tabLst/>
              <a:defRPr sz="5000"/>
            </a:lvl1pPr>
            <a:lvl2pPr marL="1371380" indent="-609503" defTabSz="1828508">
              <a:spcBef>
                <a:spcPct val="20000"/>
              </a:spcBef>
              <a:buFont typeface="Arial"/>
              <a:buChar char="–"/>
              <a:defRPr sz="4000"/>
            </a:lvl2pPr>
            <a:lvl3pPr marL="1828508" indent="-380939" defTabSz="1828508">
              <a:spcBef>
                <a:spcPct val="20000"/>
              </a:spcBef>
              <a:buFont typeface="Arial"/>
              <a:buChar char="•"/>
              <a:defRPr sz="3583"/>
            </a:lvl3pPr>
            <a:lvl4pPr marL="2361822" indent="-380939" defTabSz="1828508">
              <a:spcBef>
                <a:spcPct val="20000"/>
              </a:spcBef>
              <a:buFont typeface="Arial"/>
              <a:buChar char="–"/>
              <a:defRPr sz="3000"/>
            </a:lvl4pPr>
            <a:lvl5pPr marL="2742761" indent="-380939" defTabSz="1828508">
              <a:spcBef>
                <a:spcPct val="20000"/>
              </a:spcBef>
              <a:buFont typeface="Arial"/>
              <a:buChar char="»"/>
              <a:defRPr sz="3000"/>
            </a:lvl5pPr>
            <a:lvl6pPr marL="10056790" indent="-914253" defTabSz="1828508">
              <a:spcBef>
                <a:spcPct val="20000"/>
              </a:spcBef>
              <a:buFont typeface="Arial"/>
              <a:buChar char="•"/>
            </a:lvl6pPr>
            <a:lvl7pPr marL="11885298" indent="-914253" defTabSz="1828508">
              <a:spcBef>
                <a:spcPct val="20000"/>
              </a:spcBef>
              <a:buFont typeface="Arial"/>
              <a:buChar char="•"/>
            </a:lvl7pPr>
            <a:lvl8pPr marL="13713806" indent="-914253" defTabSz="1828508">
              <a:spcBef>
                <a:spcPct val="20000"/>
              </a:spcBef>
              <a:buFont typeface="Arial"/>
              <a:buChar char="•"/>
            </a:lvl8pPr>
            <a:lvl9pPr marL="15542312" indent="-914253" defTabSz="1828508">
              <a:spcBef>
                <a:spcPct val="20000"/>
              </a:spcBef>
              <a:buFont typeface="Arial"/>
              <a:buChar char="•"/>
            </a:lvl9pPr>
          </a:lstStyle>
          <a:p>
            <a:pPr algn="ctr"/>
            <a:r>
              <a:rPr lang="en-US" sz="2800" b="1" u="sng" dirty="0"/>
              <a:t>Able-body Focused Design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048C2C-60BA-428B-A2C1-E18773DA00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84272" y="15176706"/>
            <a:ext cx="12268193" cy="7589332"/>
          </a:xfrm>
          <a:prstGeom prst="rect">
            <a:avLst/>
          </a:prstGeom>
        </p:spPr>
      </p:pic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F1E1EC7-E4DB-45EE-8919-FC40601E40AF}"/>
              </a:ext>
            </a:extLst>
          </p:cNvPr>
          <p:cNvSpPr txBox="1">
            <a:spLocks/>
          </p:cNvSpPr>
          <p:nvPr/>
        </p:nvSpPr>
        <p:spPr>
          <a:xfrm>
            <a:off x="22841748" y="14774668"/>
            <a:ext cx="12369018" cy="490363"/>
          </a:xfrm>
          <a:prstGeom prst="rect">
            <a:avLst/>
          </a:prstGeom>
          <a:noFill/>
          <a:ln>
            <a:noFill/>
          </a:ln>
        </p:spPr>
        <p:txBody>
          <a:bodyPr lIns="91428" tIns="45714" rIns="91428" bIns="45714"/>
          <a:lstStyle>
            <a:lvl1pPr marL="150806" indent="0" algn="l" defTabSz="1828508" rtl="0" eaLnBrk="1" latinLnBrk="0" hangingPunct="1">
              <a:spcBef>
                <a:spcPct val="20000"/>
              </a:spcBef>
              <a:buFont typeface="Arial"/>
              <a:buNone/>
              <a:tabLst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380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508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61822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761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/>
              <a:t>Online adaptation framework enables personalization of exoskeleton assistance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F90F90-8E68-A7A5-03A5-4E7751D3C48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108"/>
          <a:stretch/>
        </p:blipFill>
        <p:spPr>
          <a:xfrm>
            <a:off x="12846587" y="21778691"/>
            <a:ext cx="292276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457360-FB16-53C9-37F7-7291500ABA3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108"/>
          <a:stretch/>
        </p:blipFill>
        <p:spPr>
          <a:xfrm>
            <a:off x="15740729" y="21778691"/>
            <a:ext cx="2922760" cy="22860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F1CDC17-2DCE-F9E5-6CBB-FC5D4D6E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793" y="557259"/>
            <a:ext cx="33333446" cy="2520377"/>
          </a:xfrm>
        </p:spPr>
        <p:txBody>
          <a:bodyPr/>
          <a:lstStyle/>
          <a:p>
            <a:r>
              <a:rPr lang="en-US" dirty="0"/>
              <a:t>Robotic Human Enhancement Enabled through Wearable Hip Exoskeletons Capable of Community Ambulation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64134EA-65B5-8D69-2E87-C4A06B84C462}"/>
              </a:ext>
            </a:extLst>
          </p:cNvPr>
          <p:cNvSpPr txBox="1">
            <a:spLocks/>
          </p:cNvSpPr>
          <p:nvPr/>
        </p:nvSpPr>
        <p:spPr>
          <a:xfrm>
            <a:off x="1745793" y="4160837"/>
            <a:ext cx="33333446" cy="735724"/>
          </a:xfrm>
          <a:prstGeom prst="rect">
            <a:avLst/>
          </a:prstGeom>
          <a:noFill/>
        </p:spPr>
        <p:txBody>
          <a:bodyPr lIns="91428" tIns="45714" rIns="91428" bIns="45714" anchor="ctr">
            <a:noAutofit/>
          </a:bodyPr>
          <a:lstStyle>
            <a:lvl1pPr marL="1371380" indent="-1371380" algn="l" defTabSz="1828508" rtl="0" eaLnBrk="1" latinLnBrk="0" hangingPunct="1">
              <a:spcBef>
                <a:spcPct val="20000"/>
              </a:spcBef>
              <a:buFont typeface="Arial"/>
              <a:buNone/>
              <a:defRPr sz="5166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2971324" indent="-1142818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111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269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95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99776" indent="-91425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8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8283" indent="-914253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8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8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8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8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8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/>
              <a:t>Aaron Young PhD</a:t>
            </a:r>
          </a:p>
          <a:p>
            <a:pPr>
              <a:lnSpc>
                <a:spcPct val="80000"/>
              </a:lnSpc>
            </a:pPr>
            <a:r>
              <a:rPr lang="en-US"/>
              <a:t>Woodruff School of Mechanical Engineering, Georgia Institute of Technology, Atlanta, GA</a:t>
            </a:r>
          </a:p>
          <a:p>
            <a:pPr>
              <a:lnSpc>
                <a:spcPct val="80000"/>
              </a:lnSpc>
            </a:pPr>
            <a:r>
              <a:rPr lang="en-US"/>
              <a:t>Institute for Robotics and Intelligent Machines, Georgia Institute of Technology, Atlanta, GA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34" name="Picture 33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6B590908-31DA-6313-551E-2C6CF602C4B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2252" t="23044" r="6761"/>
          <a:stretch/>
        </p:blipFill>
        <p:spPr>
          <a:xfrm>
            <a:off x="18888072" y="21980654"/>
            <a:ext cx="4044562" cy="2923113"/>
          </a:xfrm>
          <a:prstGeom prst="rect">
            <a:avLst/>
          </a:prstGeom>
        </p:spPr>
      </p:pic>
      <p:pic>
        <p:nvPicPr>
          <p:cNvPr id="37" name="Picture 36" descr="A group of people standing in a hallway&#10;&#10;Description automatically generated with medium confidence">
            <a:extLst>
              <a:ext uri="{FF2B5EF4-FFF2-40B4-BE49-F238E27FC236}">
                <a16:creationId xmlns:a16="http://schemas.microsoft.com/office/drawing/2014/main" id="{AAD8B43F-6091-EB93-BB8F-626BDC4C0E3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9668" r="27770"/>
          <a:stretch/>
        </p:blipFill>
        <p:spPr>
          <a:xfrm>
            <a:off x="18904536" y="18769263"/>
            <a:ext cx="4041648" cy="316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633</Words>
  <Application>Microsoft Office PowerPoint</Application>
  <PresentationFormat>Custom</PresentationFormat>
  <Paragraphs>51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(body)</vt:lpstr>
      <vt:lpstr>Office Theme</vt:lpstr>
      <vt:lpstr>Robotic Human Enhancement Enabled through Wearable Hip Exoskeletons Capable of Community Ambulation</vt:lpstr>
    </vt:vector>
  </TitlesOfParts>
  <Company>Vanderbilt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Young, Aaron J</cp:lastModifiedBy>
  <cp:revision>75</cp:revision>
  <dcterms:created xsi:type="dcterms:W3CDTF">2015-11-02T16:42:22Z</dcterms:created>
  <dcterms:modified xsi:type="dcterms:W3CDTF">2023-04-17T19:18:30Z</dcterms:modified>
</cp:coreProperties>
</file>