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96400" cy="6881813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1DDEF"/>
    <a:srgbClr val="CCFF99"/>
    <a:srgbClr val="99FFCC"/>
    <a:srgbClr val="CCFFCC"/>
    <a:srgbClr val="FF505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 autoAdjust="0"/>
    <p:restoredTop sz="99829" autoAdjust="0"/>
  </p:normalViewPr>
  <p:slideViewPr>
    <p:cSldViewPr snapToObjects="1" showGuides="1">
      <p:cViewPr>
        <p:scale>
          <a:sx n="25" d="100"/>
          <a:sy n="25" d="100"/>
        </p:scale>
        <p:origin x="-2100" y="-966"/>
      </p:cViewPr>
      <p:guideLst>
        <p:guide orient="horz" pos="10368"/>
        <p:guide orient="horz" pos="12730"/>
        <p:guide orient="horz" pos="20102"/>
        <p:guide orient="horz" pos="13824"/>
        <p:guide orient="horz" pos="12614"/>
        <p:guide orient="horz" pos="14515"/>
        <p:guide orient="horz" pos="12845"/>
        <p:guide pos="13824"/>
        <p:guide pos="18029"/>
        <p:guide pos="27245"/>
        <p:guide pos="18144"/>
        <p:guide pos="21773"/>
        <p:guide pos="27130"/>
        <p:guide pos="18374"/>
        <p:guide pos="22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>
            <a:lvl1pPr defTabSz="9244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40" y="0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t" anchorCtr="0" compatLnSpc="1">
            <a:prstTxWarp prst="textNoShape">
              <a:avLst/>
            </a:prstTxWarp>
          </a:bodyPr>
          <a:lstStyle>
            <a:lvl1pPr algn="r" defTabSz="9244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b" anchorCtr="0" compatLnSpc="1">
            <a:prstTxWarp prst="textNoShape">
              <a:avLst/>
            </a:prstTxWarp>
          </a:bodyPr>
          <a:lstStyle>
            <a:lvl1pPr defTabSz="9244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4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7" tIns="46214" rIns="92427" bIns="46214" numCol="1" anchor="b" anchorCtr="0" compatLnSpc="1">
            <a:prstTxWarp prst="textNoShape">
              <a:avLst/>
            </a:prstTxWarp>
          </a:bodyPr>
          <a:lstStyle>
            <a:lvl1pPr algn="r" defTabSz="924445">
              <a:defRPr sz="1200"/>
            </a:lvl1pPr>
          </a:lstStyle>
          <a:p>
            <a:pPr>
              <a:defRPr/>
            </a:pPr>
            <a:fld id="{B8DEACE4-E3B7-4000-A106-446F329DB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11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844" cy="343635"/>
          </a:xfrm>
          <a:prstGeom prst="rect">
            <a:avLst/>
          </a:prstGeom>
        </p:spPr>
        <p:txBody>
          <a:bodyPr vert="horz" lIns="87435" tIns="43718" rIns="87435" bIns="4371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8844" cy="343635"/>
          </a:xfrm>
          <a:prstGeom prst="rect">
            <a:avLst/>
          </a:prstGeom>
        </p:spPr>
        <p:txBody>
          <a:bodyPr vert="horz" lIns="87435" tIns="43718" rIns="87435" bIns="43718" rtlCol="0"/>
          <a:lstStyle>
            <a:lvl1pPr algn="r">
              <a:defRPr sz="1200" smtClean="0"/>
            </a:lvl1pPr>
          </a:lstStyle>
          <a:p>
            <a:pPr>
              <a:defRPr/>
            </a:pPr>
            <a:fld id="{CCD0EF8A-E031-4EF4-A641-8151EEC4490A}" type="datetimeFigureOut">
              <a:rPr lang="en-US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7525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35" tIns="43718" rIns="87435" bIns="4371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47" y="3269090"/>
            <a:ext cx="7436313" cy="3096134"/>
          </a:xfrm>
          <a:prstGeom prst="rect">
            <a:avLst/>
          </a:prstGeom>
        </p:spPr>
        <p:txBody>
          <a:bodyPr vert="horz" lIns="87435" tIns="43718" rIns="87435" bIns="43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7041"/>
            <a:ext cx="4028844" cy="343635"/>
          </a:xfrm>
          <a:prstGeom prst="rect">
            <a:avLst/>
          </a:prstGeom>
        </p:spPr>
        <p:txBody>
          <a:bodyPr vert="horz" lIns="87435" tIns="43718" rIns="87435" bIns="4371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537041"/>
            <a:ext cx="4028844" cy="343635"/>
          </a:xfrm>
          <a:prstGeom prst="rect">
            <a:avLst/>
          </a:prstGeom>
        </p:spPr>
        <p:txBody>
          <a:bodyPr vert="horz" lIns="87435" tIns="43718" rIns="87435" bIns="4371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C75912F-7ECD-4B2E-86F2-FDFC903D9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937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7350" y="517525"/>
            <a:ext cx="3441700" cy="2581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2411B-391E-4BEE-8AEA-F53A4200867D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6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6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CDB0-201A-4E3C-A6B6-CAAD1D09A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9C5C-91DA-4145-9996-081338B64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7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976C-70B2-4529-87BC-BF1AE43C1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9549-D621-4823-BD26-882A189C4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9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2361-008C-4067-AFFC-E42424F4E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55323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99565" y="7680325"/>
            <a:ext cx="19553237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C42A-5527-4A89-944D-B628B2504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1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40" y="7369176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40" y="10439401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1A0D-989A-4A37-8040-482E0B02C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A8CE-299F-4892-8354-C100A6D09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A98F-019D-4717-82F2-43DF7A0DB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6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6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F1E0-2229-4846-922C-100328B5A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4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9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39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8A07-DEBA-45E9-8719-794081B04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7" y="7680325"/>
            <a:ext cx="39258875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FB37D685-CCCE-4C5E-8F84-50030BEA5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jla@ucar.edu" TargetMode="Externa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0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jpe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12.emf"/><Relationship Id="rId22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4001750" y="17526000"/>
            <a:ext cx="14077950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Small satellites are constrained in mass, size, and power, limiting their ability to download the large amounts of data they generate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Existing ground networks are not centrally-controlled, have low efficiency, are monolithic, and are underutilized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Armada will have dynamic orbits and data requirements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Goal:  Optimize satellite operations and global ground networks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Char char="•"/>
            </a:pPr>
            <a:endParaRPr lang="en-US" sz="3400" b="1" dirty="0" smtClean="0"/>
          </a:p>
          <a:p>
            <a:pPr marL="457200" indent="-457200" algn="just">
              <a:spcBef>
                <a:spcPts val="600"/>
              </a:spcBef>
            </a:pPr>
            <a:r>
              <a:rPr lang="en-US" sz="3400" b="1" dirty="0" smtClean="0"/>
              <a:t>Communication capacity </a:t>
            </a:r>
          </a:p>
          <a:p>
            <a:pPr marL="457200" indent="-457200" algn="just">
              <a:spcBef>
                <a:spcPts val="600"/>
              </a:spcBef>
            </a:pPr>
            <a:r>
              <a:rPr lang="en-US" sz="3400" b="1" dirty="0" smtClean="0"/>
              <a:t>models and tools enable </a:t>
            </a:r>
          </a:p>
          <a:p>
            <a:pPr marL="457200" indent="-457200" algn="just">
              <a:spcBef>
                <a:spcPts val="600"/>
              </a:spcBef>
            </a:pPr>
            <a:r>
              <a:rPr lang="en-US" sz="3400" b="1" dirty="0" smtClean="0"/>
              <a:t>analysis of ground </a:t>
            </a:r>
          </a:p>
          <a:p>
            <a:pPr marL="457200" indent="-457200" algn="just">
              <a:spcBef>
                <a:spcPts val="600"/>
              </a:spcBef>
            </a:pPr>
            <a:r>
              <a:rPr lang="en-US" sz="3400" b="1" dirty="0" smtClean="0"/>
              <a:t>station coverage and energy availability to support missions.</a:t>
            </a:r>
          </a:p>
          <a:p>
            <a:pPr marL="457200" indent="-457200" algn="just">
              <a:spcBef>
                <a:spcPts val="600"/>
              </a:spcBef>
              <a:buFont typeface="Arial" pitchFamily="34" charset="0"/>
              <a:buChar char="•"/>
            </a:pPr>
            <a:endParaRPr lang="en-US" sz="3400" b="1" dirty="0" smtClean="0"/>
          </a:p>
          <a:p>
            <a:pPr lvl="1">
              <a:buFont typeface="Arial" pitchFamily="34" charset="0"/>
              <a:buChar char="•"/>
            </a:pPr>
            <a:endParaRPr lang="en-US" sz="3400" b="1" dirty="0" smtClean="0"/>
          </a:p>
        </p:txBody>
      </p:sp>
      <p:grpSp>
        <p:nvGrpSpPr>
          <p:cNvPr id="124" name="Group 123"/>
          <p:cNvGrpSpPr/>
          <p:nvPr/>
        </p:nvGrpSpPr>
        <p:grpSpPr>
          <a:xfrm>
            <a:off x="19632868" y="21099718"/>
            <a:ext cx="8023885" cy="2217407"/>
            <a:chOff x="19488288" y="25063806"/>
            <a:chExt cx="8023885" cy="2217407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9488288" y="25063806"/>
              <a:ext cx="7981950" cy="2133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13" name="Object 112"/>
            <p:cNvGraphicFramePr>
              <a:graphicFrameLocks noChangeAspect="1"/>
            </p:cNvGraphicFramePr>
            <p:nvPr/>
          </p:nvGraphicFramePr>
          <p:xfrm>
            <a:off x="23168773" y="26252513"/>
            <a:ext cx="4343400" cy="1028700"/>
          </p:xfrm>
          <a:graphic>
            <a:graphicData uri="http://schemas.openxmlformats.org/presentationml/2006/ole">
              <p:oleObj spid="_x0000_s1060" name="Equation" r:id="rId4" imgW="1904862" imgH="482278" progId="Equation.3">
                <p:embed/>
              </p:oleObj>
            </a:graphicData>
          </a:graphic>
        </p:graphicFrame>
        <p:graphicFrame>
          <p:nvGraphicFramePr>
            <p:cNvPr id="1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3518977"/>
                </p:ext>
              </p:extLst>
            </p:nvPr>
          </p:nvGraphicFramePr>
          <p:xfrm>
            <a:off x="23123101" y="25338123"/>
            <a:ext cx="2025650" cy="1011237"/>
          </p:xfrm>
          <a:graphic>
            <a:graphicData uri="http://schemas.openxmlformats.org/presentationml/2006/ole">
              <p:oleObj spid="_x0000_s1061" name="Equation" r:id="rId5" imgW="889046" imgH="444247" progId="Equation.3">
                <p:embed/>
              </p:oleObj>
            </a:graphicData>
          </a:graphic>
        </p:graphicFrame>
      </p:grpSp>
      <p:sp>
        <p:nvSpPr>
          <p:cNvPr id="115" name="TextBox 114"/>
          <p:cNvSpPr txBox="1"/>
          <p:nvPr/>
        </p:nvSpPr>
        <p:spPr>
          <a:xfrm>
            <a:off x="19659625" y="20860702"/>
            <a:ext cx="6949364" cy="2913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2400" b="1" i="1" dirty="0" smtClean="0">
                <a:latin typeface="Times New Roman"/>
                <a:cs typeface="Times New Roman"/>
              </a:rPr>
              <a:t>Capacity: Amount of data transferred across network.</a:t>
            </a:r>
          </a:p>
          <a:p>
            <a:pPr>
              <a:lnSpc>
                <a:spcPts val="5500"/>
              </a:lnSpc>
            </a:pPr>
            <a:r>
              <a:rPr lang="en-US" sz="2400" b="1" i="1" dirty="0" smtClean="0">
                <a:latin typeface="Times New Roman"/>
                <a:cs typeface="Times New Roman"/>
              </a:rPr>
              <a:t>Network (N) Capacity:</a:t>
            </a:r>
          </a:p>
          <a:p>
            <a:pPr>
              <a:lnSpc>
                <a:spcPts val="5500"/>
              </a:lnSpc>
            </a:pPr>
            <a:r>
              <a:rPr lang="en-US" sz="2400" b="1" i="1" dirty="0" smtClean="0">
                <a:latin typeface="Times New Roman"/>
                <a:cs typeface="Times New Roman"/>
              </a:rPr>
              <a:t>Ground station (j) capacity: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>
              <a:lnSpc>
                <a:spcPts val="5500"/>
              </a:lnSpc>
            </a:pP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87" name="Rectangle 1397"/>
          <p:cNvSpPr>
            <a:spLocks noChangeArrowheads="1"/>
          </p:cNvSpPr>
          <p:nvPr/>
        </p:nvSpPr>
        <p:spPr bwMode="auto">
          <a:xfrm>
            <a:off x="28621038" y="21114603"/>
            <a:ext cx="14630400" cy="10797322"/>
          </a:xfrm>
          <a:prstGeom prst="rect">
            <a:avLst/>
          </a:prstGeom>
          <a:gradFill>
            <a:gsLst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38912" tIns="219456" rIns="438912" bIns="219456"/>
          <a:lstStyle/>
          <a:p>
            <a:pPr marL="914400" indent="-914400" defTabSz="4389438">
              <a:spcBef>
                <a:spcPct val="20000"/>
              </a:spcBef>
              <a:defRPr/>
            </a:pPr>
            <a:endParaRPr lang="en-US" sz="2800" b="1" dirty="0"/>
          </a:p>
          <a:p>
            <a:pPr marL="914400" indent="-914400" defTabSz="4389438">
              <a:spcBef>
                <a:spcPct val="20000"/>
              </a:spcBef>
              <a:defRPr/>
            </a:pPr>
            <a:endParaRPr lang="en-US" sz="4000" b="1" dirty="0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696913" y="7258050"/>
            <a:ext cx="12904787" cy="24619825"/>
          </a:xfrm>
          <a:gradFill>
            <a:gsLst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3600" b="1" dirty="0" smtClean="0"/>
              <a:t>More than 13,000 pieces of space </a:t>
            </a:r>
            <a:br>
              <a:rPr lang="en-US" sz="3600" b="1" dirty="0" smtClean="0"/>
            </a:br>
            <a:r>
              <a:rPr lang="en-US" sz="3600" b="1" dirty="0" smtClean="0"/>
              <a:t>debris are tracked to avoid collision</a:t>
            </a:r>
          </a:p>
          <a:p>
            <a:pPr marL="457200" indent="-457200" eaLnBrk="1" hangingPunct="1">
              <a:defRPr/>
            </a:pPr>
            <a:r>
              <a:rPr lang="en-US" sz="3600" b="1" dirty="0" smtClean="0"/>
              <a:t>Predicting the trajectories of space</a:t>
            </a:r>
            <a:br>
              <a:rPr lang="en-US" sz="3600" b="1" dirty="0" smtClean="0"/>
            </a:br>
            <a:r>
              <a:rPr lang="en-US" sz="3600" b="1" dirty="0" smtClean="0"/>
              <a:t>debris depends on the accuracy of </a:t>
            </a:r>
            <a:br>
              <a:rPr lang="en-US" sz="3600" b="1" dirty="0" smtClean="0"/>
            </a:br>
            <a:r>
              <a:rPr lang="en-US" sz="3600" b="1" dirty="0" smtClean="0"/>
              <a:t>density estimates, which are </a:t>
            </a:r>
            <a:br>
              <a:rPr lang="en-US" sz="3600" b="1" dirty="0" smtClean="0"/>
            </a:br>
            <a:r>
              <a:rPr lang="en-US" sz="3600" b="1" dirty="0" smtClean="0"/>
              <a:t>affected by heating events</a:t>
            </a:r>
          </a:p>
          <a:p>
            <a:pPr marL="457200" indent="-457200" eaLnBrk="1" hangingPunct="1">
              <a:defRPr/>
            </a:pPr>
            <a:endParaRPr lang="en-US" sz="3600" b="1" dirty="0" smtClean="0"/>
          </a:p>
          <a:p>
            <a:pPr marL="457200" indent="-457200" eaLnBrk="1" hangingPunct="1">
              <a:defRPr/>
            </a:pPr>
            <a:endParaRPr lang="en-US" sz="3600" b="1" dirty="0" smtClean="0"/>
          </a:p>
          <a:p>
            <a:pPr marL="457200" indent="-457200" eaLnBrk="1" hangingPunct="1">
              <a:defRPr/>
            </a:pPr>
            <a:endParaRPr lang="en-US" sz="3600" b="1" dirty="0" smtClean="0"/>
          </a:p>
          <a:p>
            <a:pPr marL="457200" indent="-457200" eaLnBrk="1" hangingPunct="1">
              <a:defRPr/>
            </a:pPr>
            <a:endParaRPr lang="en-US" sz="3600" b="1" dirty="0" smtClean="0"/>
          </a:p>
          <a:p>
            <a:pPr marL="457200" indent="-457200" eaLnBrk="1" hangingPunct="1">
              <a:defRPr/>
            </a:pPr>
            <a:endParaRPr lang="en-US" sz="3600" b="1" dirty="0" smtClean="0"/>
          </a:p>
          <a:p>
            <a:pPr marL="457200" indent="-457200" eaLnBrk="1" hangingPunct="1">
              <a:defRPr/>
            </a:pPr>
            <a:endParaRPr lang="en-US" sz="3600" b="1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1040" y="979488"/>
            <a:ext cx="42330687" cy="41529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Robust Capacity-Constrained Scheduling and Data-Based Modeling </a:t>
            </a:r>
            <a:b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for Enhanced Collision Avoidance in Low-Earth Orbit </a:t>
            </a:r>
            <a:r>
              <a:rPr lang="en-US" sz="1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Dennis Bernstein (PI), Amy Cohn, James Cutler, Aaron Ridley, Jeffrey Anderson, University of Michigan and NCAR </a:t>
            </a:r>
            <a:r>
              <a:rPr lang="en-US" sz="66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66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60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60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6000" b="1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" name="Line 35"/>
          <p:cNvSpPr>
            <a:spLocks noChangeShapeType="1"/>
          </p:cNvSpPr>
          <p:nvPr/>
        </p:nvSpPr>
        <p:spPr bwMode="auto">
          <a:xfrm>
            <a:off x="1524000" y="4762500"/>
            <a:ext cx="41452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5" name="Line 35"/>
          <p:cNvSpPr>
            <a:spLocks noChangeShapeType="1"/>
          </p:cNvSpPr>
          <p:nvPr/>
        </p:nvSpPr>
        <p:spPr bwMode="auto">
          <a:xfrm flipH="1">
            <a:off x="13868400" y="5283201"/>
            <a:ext cx="50800" cy="265811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6" name="Line 35"/>
          <p:cNvSpPr>
            <a:spLocks noChangeShapeType="1"/>
          </p:cNvSpPr>
          <p:nvPr/>
        </p:nvSpPr>
        <p:spPr bwMode="auto">
          <a:xfrm flipH="1">
            <a:off x="28092400" y="5283201"/>
            <a:ext cx="50800" cy="265811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87" name="TextBox 52"/>
          <p:cNvSpPr txBox="1">
            <a:spLocks noChangeArrowheads="1"/>
          </p:cNvSpPr>
          <p:nvPr/>
        </p:nvSpPr>
        <p:spPr bwMode="auto">
          <a:xfrm>
            <a:off x="5391150" y="2809875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dirty="0"/>
          </a:p>
        </p:txBody>
      </p:sp>
      <p:sp>
        <p:nvSpPr>
          <p:cNvPr id="1077" name="TextBox 60"/>
          <p:cNvSpPr txBox="1">
            <a:spLocks noChangeArrowheads="1"/>
          </p:cNvSpPr>
          <p:nvPr/>
        </p:nvSpPr>
        <p:spPr bwMode="auto">
          <a:xfrm>
            <a:off x="685800" y="4962525"/>
            <a:ext cx="12763500" cy="19205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Collision Avoidance in Low-Earth Orbit</a:t>
            </a:r>
          </a:p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xconomy.com/wordpress/wp-content/images/2011/01/university-of-michigan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1849289"/>
            <a:ext cx="2771775" cy="1742859"/>
          </a:xfrm>
          <a:prstGeom prst="rect">
            <a:avLst/>
          </a:prstGeom>
          <a:noFill/>
        </p:spPr>
      </p:pic>
      <p:sp>
        <p:nvSpPr>
          <p:cNvPr id="200" name="TextBox 199"/>
          <p:cNvSpPr txBox="1"/>
          <p:nvPr/>
        </p:nvSpPr>
        <p:spPr>
          <a:xfrm>
            <a:off x="994214" y="11072978"/>
            <a:ext cx="122931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Goal:  Develop cyber-physical technology in support of a possible future </a:t>
            </a:r>
            <a:r>
              <a:rPr lang="en-US" sz="3400" b="1" dirty="0" err="1" smtClean="0"/>
              <a:t>C</a:t>
            </a:r>
            <a:r>
              <a:rPr lang="en-US" sz="3400" b="1" dirty="0" err="1" smtClean="0"/>
              <a:t>ubeSat</a:t>
            </a:r>
            <a:r>
              <a:rPr lang="en-US" sz="3400" b="1" dirty="0" smtClean="0"/>
              <a:t> </a:t>
            </a:r>
            <a:r>
              <a:rPr lang="en-US" sz="3400" b="1" dirty="0" smtClean="0"/>
              <a:t>constellation (Armada) for modeling the upper atmosphere and tracking space debris </a:t>
            </a:r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</p:txBody>
      </p:sp>
      <p:sp>
        <p:nvSpPr>
          <p:cNvPr id="203" name="TextBox 202"/>
          <p:cNvSpPr txBox="1"/>
          <p:nvPr/>
        </p:nvSpPr>
        <p:spPr>
          <a:xfrm>
            <a:off x="28803600" y="21114603"/>
            <a:ext cx="14265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254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400" b="1" dirty="0" smtClean="0"/>
              <a:t>DART (Data Assimilation Research </a:t>
            </a:r>
            <a:r>
              <a:rPr lang="en-US" sz="3400" b="1" dirty="0" err="1" smtClean="0"/>
              <a:t>Testbed</a:t>
            </a:r>
            <a:r>
              <a:rPr lang="en-US" sz="3400" b="1" dirty="0" smtClean="0"/>
              <a:t>) is a </a:t>
            </a:r>
            <a:r>
              <a:rPr lang="en-US" sz="3400" b="1" dirty="0" smtClean="0"/>
              <a:t>suite </a:t>
            </a:r>
            <a:r>
              <a:rPr lang="en-US" sz="3400" b="1" dirty="0" smtClean="0"/>
              <a:t>of ensemble data assimilation algorithms (EAKF (Ensemble Adjustment </a:t>
            </a:r>
            <a:r>
              <a:rPr lang="en-US" sz="3400" b="1" dirty="0" err="1" smtClean="0"/>
              <a:t>Kalman</a:t>
            </a:r>
            <a:r>
              <a:rPr lang="en-US" sz="3400" b="1" dirty="0" smtClean="0"/>
              <a:t> Filter), </a:t>
            </a:r>
            <a:r>
              <a:rPr lang="en-US" sz="3400" b="1" dirty="0" err="1" smtClean="0"/>
              <a:t>EnKF</a:t>
            </a:r>
            <a:r>
              <a:rPr lang="en-US" sz="3400" b="1" dirty="0" smtClean="0"/>
              <a:t> (Ensemble </a:t>
            </a:r>
            <a:r>
              <a:rPr lang="en-US" sz="3400" b="1" dirty="0" err="1" smtClean="0"/>
              <a:t>Kalman</a:t>
            </a:r>
            <a:r>
              <a:rPr lang="en-US" sz="3400" b="1" dirty="0" smtClean="0"/>
              <a:t> Filter), and others)</a:t>
            </a:r>
          </a:p>
          <a:p>
            <a:pPr marL="238125" indent="-2254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400" b="1" dirty="0" smtClean="0"/>
              <a:t>CHAMP (</a:t>
            </a:r>
            <a:r>
              <a:rPr lang="en-US" sz="3400" b="1" dirty="0" err="1" smtClean="0"/>
              <a:t>CHAllenging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Minisatellete</a:t>
            </a:r>
            <a:r>
              <a:rPr lang="en-US" sz="3400" b="1" dirty="0" smtClean="0"/>
              <a:t> Payload) is a satellite, whose neutral density measurements are used for input reconstruction</a:t>
            </a:r>
          </a:p>
          <a:p>
            <a:pPr marL="238125" indent="-2254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3400" dirty="0" smtClean="0"/>
          </a:p>
        </p:txBody>
      </p:sp>
      <p:sp>
        <p:nvSpPr>
          <p:cNvPr id="32" name="TextBox 60"/>
          <p:cNvSpPr txBox="1">
            <a:spLocks noChangeArrowheads="1"/>
          </p:cNvSpPr>
          <p:nvPr/>
        </p:nvSpPr>
        <p:spPr bwMode="auto">
          <a:xfrm>
            <a:off x="638175" y="13373100"/>
            <a:ext cx="12763500" cy="19205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4400" b="1" dirty="0" err="1" smtClean="0">
                <a:solidFill>
                  <a:schemeClr val="bg1"/>
                </a:solidFill>
              </a:rPr>
              <a:t>CubeSat</a:t>
            </a:r>
            <a:r>
              <a:rPr lang="en-US" sz="4400" b="1" dirty="0" smtClean="0">
                <a:solidFill>
                  <a:schemeClr val="bg1"/>
                </a:solidFill>
              </a:rPr>
              <a:t> Technology</a:t>
            </a:r>
          </a:p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2788" y="15106653"/>
            <a:ext cx="12293161" cy="601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RAX—Radio Aurora Explorer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en-US" sz="1000" b="1" dirty="0" smtClean="0"/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NSF-sponsored, SRI and University of Michigan</a:t>
            </a:r>
            <a:endParaRPr lang="en-US" sz="3400" b="1" dirty="0"/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RAX-1 launched Nov</a:t>
            </a:r>
            <a:r>
              <a:rPr lang="en-US" sz="3400" b="1" dirty="0" smtClean="0"/>
              <a:t>. 19</a:t>
            </a:r>
            <a:r>
              <a:rPr lang="en-US" sz="3400" b="1" dirty="0" smtClean="0"/>
              <a:t>, 2010</a:t>
            </a:r>
          </a:p>
          <a:p>
            <a:pPr marL="914400" lvl="1" indent="-457200" defTabSz="43891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RAX-2 launched </a:t>
            </a:r>
            <a:r>
              <a:rPr lang="en-US" sz="3400" b="1" dirty="0" smtClean="0"/>
              <a:t>Oct. 28, 2011</a:t>
            </a:r>
            <a:endParaRPr lang="en-US" sz="3400" b="1" dirty="0" smtClean="0"/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en-US" sz="1000" b="1" dirty="0" smtClean="0"/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CADRE—prototype for a future 50-CubeSat fleet</a:t>
            </a:r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endParaRPr lang="en-US" sz="3400" b="1" dirty="0" smtClean="0"/>
          </a:p>
          <a:p>
            <a:endParaRPr lang="en-US" sz="3400" b="1" dirty="0" smtClean="0"/>
          </a:p>
          <a:p>
            <a:pPr lvl="1">
              <a:buFont typeface="Arial" pitchFamily="34" charset="0"/>
              <a:buChar char="•"/>
            </a:pPr>
            <a:endParaRPr lang="en-US" sz="3400" b="1" dirty="0" smtClean="0"/>
          </a:p>
        </p:txBody>
      </p:sp>
      <p:pic>
        <p:nvPicPr>
          <p:cNvPr id="36" name="Content Placeholder 4" descr="ARMADA assy v9.P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273" t="11765" r="18182" b="16471"/>
          <a:stretch>
            <a:fillRect/>
          </a:stretch>
        </p:blipFill>
        <p:spPr>
          <a:xfrm>
            <a:off x="3000874" y="19404016"/>
            <a:ext cx="5227818" cy="531491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28675" y="26803350"/>
            <a:ext cx="12487275" cy="5400675"/>
            <a:chOff x="618016" y="4125913"/>
            <a:chExt cx="8068784" cy="2418725"/>
          </a:xfrm>
        </p:grpSpPr>
        <p:pic>
          <p:nvPicPr>
            <p:cNvPr id="39" name="Content Placeholder 7" descr="Scott_SV-iso2.jp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18016" y="4125913"/>
              <a:ext cx="1411521" cy="2418725"/>
            </a:xfrm>
            <a:prstGeom prst="rect">
              <a:avLst/>
            </a:prstGeom>
          </p:spPr>
        </p:pic>
        <p:pic>
          <p:nvPicPr>
            <p:cNvPr id="40" name="Content Placeholder 5" descr="inc015.pdf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2331454" y="4125913"/>
              <a:ext cx="1917700" cy="210343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1" name="Picture 7" descr="inc060.pdf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071" y="4125913"/>
              <a:ext cx="1917700" cy="21034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" descr="inc480.pdf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688" y="4125913"/>
              <a:ext cx="1916112" cy="2101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53"/>
          <p:cNvSpPr txBox="1"/>
          <p:nvPr/>
        </p:nvSpPr>
        <p:spPr>
          <a:xfrm>
            <a:off x="1289489" y="24860252"/>
            <a:ext cx="79688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Armada—50-CubeSat constellation</a:t>
            </a:r>
            <a:endParaRPr lang="en-US" sz="2400" b="1" dirty="0" smtClean="0"/>
          </a:p>
          <a:p>
            <a:pPr lvl="2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Deployed from mother ship</a:t>
            </a:r>
          </a:p>
          <a:p>
            <a:pPr lvl="2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b="1" dirty="0" smtClean="0"/>
              <a:t>Continuously varying orbits</a:t>
            </a:r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endParaRPr lang="en-US" sz="3400" b="1" dirty="0" smtClean="0"/>
          </a:p>
          <a:p>
            <a:endParaRPr lang="en-US" sz="3400" b="1" dirty="0" smtClean="0"/>
          </a:p>
          <a:p>
            <a:pPr lvl="1">
              <a:buFont typeface="Arial" pitchFamily="34" charset="0"/>
              <a:buChar char="•"/>
            </a:pPr>
            <a:endParaRPr lang="en-US" sz="3400" b="1" dirty="0" smtClean="0"/>
          </a:p>
        </p:txBody>
      </p:sp>
      <p:pic>
        <p:nvPicPr>
          <p:cNvPr id="55" name="Picture 10" descr="champ.pdf"/>
          <p:cNvPicPr>
            <a:picLocks noChangeAspect="1"/>
          </p:cNvPicPr>
          <p:nvPr/>
        </p:nvPicPr>
        <p:blipFill>
          <a:blip r:embed="rId12" cstate="print"/>
          <a:srcRect t="9091" b="49091"/>
          <a:stretch>
            <a:fillRect/>
          </a:stretch>
        </p:blipFill>
        <p:spPr bwMode="auto">
          <a:xfrm>
            <a:off x="13661221" y="9286875"/>
            <a:ext cx="76558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60"/>
          <p:cNvSpPr txBox="1">
            <a:spLocks noChangeArrowheads="1"/>
          </p:cNvSpPr>
          <p:nvPr/>
        </p:nvSpPr>
        <p:spPr bwMode="auto">
          <a:xfrm>
            <a:off x="14620875" y="5010150"/>
            <a:ext cx="12763500" cy="19205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Science Challenges</a:t>
            </a:r>
          </a:p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7" name="Picture 4" descr="Aurora_australis_2005091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17226" y="7164388"/>
            <a:ext cx="229393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14262540" y="7429503"/>
            <a:ext cx="8740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600" b="1" dirty="0" smtClean="0"/>
              <a:t>Upper atmospheric heating due to currents and the aurora takes place on small scales, but over a broad region</a:t>
            </a:r>
          </a:p>
        </p:txBody>
      </p:sp>
      <p:pic>
        <p:nvPicPr>
          <p:cNvPr id="60" name="Picture 59" descr="Armada_Samples_2010_267_WindErr_0_TempErr_0_SDIPlot.eps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920200" y="12614275"/>
            <a:ext cx="5881688" cy="23526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1088351" y="9182106"/>
            <a:ext cx="74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600" b="1" dirty="0" smtClean="0"/>
          </a:p>
          <a:p>
            <a:pPr eaLnBrk="1" hangingPunct="1"/>
            <a:r>
              <a:rPr lang="en-US" sz="3600" b="1" dirty="0" err="1" smtClean="0"/>
              <a:t>Ionospheric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thermospheric</a:t>
            </a:r>
            <a:r>
              <a:rPr lang="en-US" sz="3600" b="1" dirty="0" smtClean="0"/>
              <a:t> density can vary dramatically, both spatially and temporally, after energy input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453040" y="12820652"/>
            <a:ext cx="73687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600" b="1" dirty="0" smtClean="0"/>
          </a:p>
          <a:p>
            <a:pPr eaLnBrk="1" hangingPunct="1"/>
            <a:r>
              <a:rPr lang="en-US" sz="3600" b="1" dirty="0" smtClean="0"/>
              <a:t>Winds and the current state regulate the energy input and its global response</a:t>
            </a:r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pPr>
              <a:buFont typeface="Arial" pitchFamily="34" charset="0"/>
              <a:buChar char="•"/>
            </a:pPr>
            <a:endParaRPr lang="en-US" sz="3400" b="1" dirty="0" smtClean="0"/>
          </a:p>
          <a:p>
            <a:endParaRPr lang="en-US" sz="3400" b="1" dirty="0" smtClean="0"/>
          </a:p>
          <a:p>
            <a:endParaRPr lang="en-US" sz="3400" b="1" dirty="0" smtClean="0"/>
          </a:p>
          <a:p>
            <a:pPr lvl="1">
              <a:buFont typeface="Arial" pitchFamily="34" charset="0"/>
              <a:buChar char="•"/>
            </a:pPr>
            <a:endParaRPr lang="en-US" sz="3400" b="1" dirty="0" smtClean="0"/>
          </a:p>
        </p:txBody>
      </p:sp>
      <p:pic>
        <p:nvPicPr>
          <p:cNvPr id="65" name="Picture 3" descr="060119_space_junk_big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707563" y="7353300"/>
            <a:ext cx="3436937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13287375" y="4114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 smtClean="0"/>
              <a:t>dsbaero@umich.edu, amycohn@umich.edu, jwc@umich.edu, ridley@umich.edu, </a:t>
            </a:r>
            <a:r>
              <a:rPr lang="en-US" sz="2800" b="1" dirty="0" smtClean="0">
                <a:hlinkClick r:id="rId16"/>
              </a:rPr>
              <a:t>jla@ucar.edu</a:t>
            </a:r>
            <a:r>
              <a:rPr lang="en-US" sz="2800" b="1" dirty="0" smtClean="0"/>
              <a:t>, </a:t>
            </a:r>
            <a:r>
              <a:rPr lang="en-US" sz="2800" b="1" smtClean="0"/>
              <a:t>award number CNS-1035236</a:t>
            </a:r>
            <a:endParaRPr lang="en-US" sz="2800" b="1" dirty="0" smtClean="0"/>
          </a:p>
        </p:txBody>
      </p:sp>
      <p:sp>
        <p:nvSpPr>
          <p:cNvPr id="64" name="TextBox 61"/>
          <p:cNvSpPr txBox="1">
            <a:spLocks noChangeArrowheads="1"/>
          </p:cNvSpPr>
          <p:nvPr/>
        </p:nvSpPr>
        <p:spPr bwMode="auto">
          <a:xfrm>
            <a:off x="28620647" y="20254659"/>
            <a:ext cx="14630240" cy="86793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Data Assimilation Research </a:t>
            </a:r>
            <a:r>
              <a:rPr lang="en-US" sz="3600" b="1" dirty="0" err="1" smtClean="0">
                <a:solidFill>
                  <a:schemeClr val="bg1"/>
                </a:solidFill>
              </a:rPr>
              <a:t>Testbed</a:t>
            </a:r>
            <a:r>
              <a:rPr lang="en-US" sz="3600" b="1" dirty="0" smtClean="0">
                <a:solidFill>
                  <a:schemeClr val="bg1"/>
                </a:solidFill>
              </a:rPr>
              <a:t> (DART)</a:t>
            </a:r>
          </a:p>
          <a:p>
            <a:pPr algn="ctr">
              <a:lnSpc>
                <a:spcPct val="90000"/>
              </a:lnSpc>
            </a:pP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722336" y="24170342"/>
            <a:ext cx="8289394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CHAMP measurements of neutral density localized to one GITM </a:t>
            </a:r>
            <a:r>
              <a:rPr lang="en-US" sz="3400" b="1" dirty="0" err="1" smtClean="0"/>
              <a:t>gridpoint</a:t>
            </a:r>
            <a:r>
              <a:rPr lang="en-US" sz="3400" b="1" dirty="0" smtClean="0"/>
              <a:t> (82.5°W, 42.5°N, </a:t>
            </a:r>
            <a:r>
              <a:rPr lang="en-US" sz="3400" b="1" dirty="0" smtClean="0"/>
              <a:t>394 km </a:t>
            </a:r>
            <a:r>
              <a:rPr lang="en-US" sz="3400" b="1" dirty="0" err="1" smtClean="0"/>
              <a:t>agl</a:t>
            </a:r>
            <a:r>
              <a:rPr lang="en-US" sz="3400" b="1" dirty="0" smtClean="0"/>
              <a:t>). </a:t>
            </a:r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GITM with DART matches CHAMP</a:t>
            </a:r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GITM without DART forecasts density </a:t>
            </a:r>
            <a:r>
              <a:rPr lang="en-US" sz="3400" b="1" dirty="0" smtClean="0"/>
              <a:t>far</a:t>
            </a:r>
            <a:r>
              <a:rPr lang="en-US" sz="3400" b="1" dirty="0" smtClean="0"/>
              <a:t> </a:t>
            </a:r>
            <a:r>
              <a:rPr lang="en-US" sz="3400" b="1" dirty="0" smtClean="0"/>
              <a:t>below CHAMP measurements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9168725" y="28403258"/>
            <a:ext cx="79629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In addition to estimating density and other GITM state variables, DART reconstructs F10.7 based on CHAMP density measurements.</a:t>
            </a:r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F10.7 used in “GITM without DART”</a:t>
            </a:r>
          </a:p>
        </p:txBody>
      </p:sp>
      <p:sp>
        <p:nvSpPr>
          <p:cNvPr id="118" name="Rectangle 1397"/>
          <p:cNvSpPr>
            <a:spLocks noChangeArrowheads="1"/>
          </p:cNvSpPr>
          <p:nvPr/>
        </p:nvSpPr>
        <p:spPr bwMode="auto">
          <a:xfrm>
            <a:off x="28620647" y="12044427"/>
            <a:ext cx="14630400" cy="8162193"/>
          </a:xfrm>
          <a:prstGeom prst="rect">
            <a:avLst/>
          </a:prstGeom>
          <a:gradFill>
            <a:gsLst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38912" tIns="219456" rIns="438912" bIns="219456"/>
          <a:lstStyle/>
          <a:p>
            <a:pPr marL="914400" indent="-914400" defTabSz="4389438">
              <a:spcBef>
                <a:spcPct val="20000"/>
              </a:spcBef>
              <a:defRPr/>
            </a:pPr>
            <a:endParaRPr lang="en-US" sz="2800" b="1" dirty="0"/>
          </a:p>
          <a:p>
            <a:pPr marL="914400" indent="-914400" defTabSz="4389438">
              <a:spcBef>
                <a:spcPct val="20000"/>
              </a:spcBef>
              <a:defRPr/>
            </a:pPr>
            <a:endParaRPr lang="en-US" sz="4000" b="1" dirty="0"/>
          </a:p>
        </p:txBody>
      </p:sp>
      <p:sp>
        <p:nvSpPr>
          <p:cNvPr id="120" name="TextBox 61"/>
          <p:cNvSpPr txBox="1">
            <a:spLocks noChangeArrowheads="1"/>
          </p:cNvSpPr>
          <p:nvPr/>
        </p:nvSpPr>
        <p:spPr bwMode="auto">
          <a:xfrm>
            <a:off x="28620487" y="5010150"/>
            <a:ext cx="14630400" cy="19205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lvl="1" algn="ctr">
              <a:lnSpc>
                <a:spcPct val="9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State and Input Estimation</a:t>
            </a:r>
          </a:p>
          <a:p>
            <a:pPr lvl="1"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402903" y="11973516"/>
            <a:ext cx="88479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Neutral density at 82.5°W, 42.5°N, </a:t>
            </a:r>
            <a:r>
              <a:rPr lang="en-US" sz="3400" b="1" dirty="0" smtClean="0"/>
              <a:t>394 km </a:t>
            </a:r>
            <a:r>
              <a:rPr lang="en-US" sz="3400" b="1" dirty="0" smtClean="0"/>
              <a:t>from GITM simulation with a fixed true value of F10.7</a:t>
            </a:r>
            <a:endParaRPr lang="en-US" sz="3400" b="1" dirty="0"/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Neutral density from GITM combined with RCASE with wrong initial F10.7</a:t>
            </a:r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Neutral Density from GITM with wrong  initial F10.7 and no RCASE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9168724" y="16367761"/>
            <a:ext cx="796290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RCASE uses one measurement of neutral density to estimate the single unknown input F10.7.</a:t>
            </a:r>
            <a:endParaRPr lang="en-US" sz="1000" b="1" dirty="0" smtClean="0"/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endParaRPr lang="en-US" sz="3400" b="1" dirty="0" smtClean="0"/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/>
              <a:t>The simulated true value of F10.7 </a:t>
            </a:r>
          </a:p>
          <a:p>
            <a:pPr indent="12700">
              <a:spcBef>
                <a:spcPts val="0"/>
              </a:spcBef>
              <a:spcAft>
                <a:spcPts val="1800"/>
              </a:spcAft>
            </a:pPr>
            <a:r>
              <a:rPr lang="en-US" sz="3400" b="1" smtClean="0"/>
              <a:t>RCASE’s </a:t>
            </a:r>
            <a:r>
              <a:rPr lang="en-US" sz="3400" b="1" dirty="0"/>
              <a:t>estimate of F10.7 </a:t>
            </a:r>
          </a:p>
        </p:txBody>
      </p:sp>
      <p:pic>
        <p:nvPicPr>
          <p:cNvPr id="5" name="Picture 4" descr="c6_1l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8728" y="24048637"/>
            <a:ext cx="5080565" cy="4064452"/>
          </a:xfrm>
          <a:prstGeom prst="rect">
            <a:avLst/>
          </a:prstGeom>
        </p:spPr>
      </p:pic>
      <p:cxnSp>
        <p:nvCxnSpPr>
          <p:cNvPr id="105" name="Straight Arrow Connector 104"/>
          <p:cNvCxnSpPr/>
          <p:nvPr/>
        </p:nvCxnSpPr>
        <p:spPr bwMode="auto">
          <a:xfrm flipH="1" flipV="1">
            <a:off x="33192599" y="26017001"/>
            <a:ext cx="1529739" cy="29893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33741236" y="26735812"/>
            <a:ext cx="981100" cy="6753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32186768" y="24701641"/>
            <a:ext cx="2535568" cy="96242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c6_f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1733" y="27799849"/>
            <a:ext cx="5080565" cy="4064452"/>
          </a:xfrm>
          <a:prstGeom prst="rect">
            <a:avLst/>
          </a:prstGeom>
        </p:spPr>
      </p:pic>
      <p:cxnSp>
        <p:nvCxnSpPr>
          <p:cNvPr id="109" name="Straight Arrow Connector 108"/>
          <p:cNvCxnSpPr/>
          <p:nvPr/>
        </p:nvCxnSpPr>
        <p:spPr bwMode="auto">
          <a:xfrm flipV="1">
            <a:off x="37131625" y="28576673"/>
            <a:ext cx="1181556" cy="106512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 descr="c6r_f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3721" y="16093444"/>
            <a:ext cx="5080565" cy="4064452"/>
          </a:xfrm>
          <a:prstGeom prst="rect">
            <a:avLst/>
          </a:prstGeom>
        </p:spPr>
      </p:pic>
      <p:pic>
        <p:nvPicPr>
          <p:cNvPr id="72" name="Picture 71" descr="AA_rho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168724" y="12161309"/>
            <a:ext cx="4761905" cy="3809524"/>
          </a:xfrm>
          <a:prstGeom prst="rect">
            <a:avLst/>
          </a:prstGeom>
        </p:spPr>
      </p:pic>
      <p:cxnSp>
        <p:nvCxnSpPr>
          <p:cNvPr id="145" name="Straight Arrow Connector 144"/>
          <p:cNvCxnSpPr/>
          <p:nvPr/>
        </p:nvCxnSpPr>
        <p:spPr bwMode="auto">
          <a:xfrm flipV="1">
            <a:off x="36118645" y="18745175"/>
            <a:ext cx="2194536" cy="3717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V="1">
            <a:off x="34722338" y="19293809"/>
            <a:ext cx="3590843" cy="68120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36758718" y="30289501"/>
            <a:ext cx="1554463" cy="6572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1" name="TextBox 61"/>
          <p:cNvSpPr txBox="1">
            <a:spLocks noChangeArrowheads="1"/>
          </p:cNvSpPr>
          <p:nvPr/>
        </p:nvSpPr>
        <p:spPr bwMode="auto">
          <a:xfrm>
            <a:off x="28621198" y="11202198"/>
            <a:ext cx="14630240" cy="86793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Retrospective </a:t>
            </a:r>
            <a:r>
              <a:rPr lang="en-US" sz="3600" b="1" dirty="0" smtClean="0">
                <a:solidFill>
                  <a:schemeClr val="bg1"/>
                </a:solidFill>
              </a:rPr>
              <a:t>Cost </a:t>
            </a:r>
            <a:r>
              <a:rPr lang="en-US" sz="3600" b="1" dirty="0" smtClean="0">
                <a:solidFill>
                  <a:schemeClr val="bg1"/>
                </a:solidFill>
              </a:rPr>
              <a:t>Adaptive State Estimation (RCASE)</a:t>
            </a:r>
          </a:p>
          <a:p>
            <a:pPr algn="ctr">
              <a:lnSpc>
                <a:spcPct val="90000"/>
              </a:lnSpc>
            </a:pP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H="1">
            <a:off x="32289195" y="13258835"/>
            <a:ext cx="1960098" cy="7086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H="1" flipV="1">
            <a:off x="33101158" y="14264664"/>
            <a:ext cx="1228585" cy="18287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33101158" y="15459075"/>
            <a:ext cx="1280147" cy="26861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06" name="Rectangle 1397"/>
          <p:cNvSpPr>
            <a:spLocks noChangeArrowheads="1"/>
          </p:cNvSpPr>
          <p:nvPr/>
        </p:nvSpPr>
        <p:spPr bwMode="auto">
          <a:xfrm>
            <a:off x="28620647" y="6903084"/>
            <a:ext cx="14630400" cy="4344093"/>
          </a:xfrm>
          <a:prstGeom prst="rect">
            <a:avLst/>
          </a:prstGeom>
          <a:gradFill>
            <a:gsLst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38912" tIns="219456" rIns="438912" bIns="219456"/>
          <a:lstStyle/>
          <a:p>
            <a:pPr marL="914400" indent="-914400" defTabSz="4389438">
              <a:spcBef>
                <a:spcPct val="20000"/>
              </a:spcBef>
              <a:defRPr/>
            </a:pPr>
            <a:endParaRPr lang="en-US" sz="2800" b="1" dirty="0"/>
          </a:p>
          <a:p>
            <a:pPr marL="914400" indent="-914400" defTabSz="4389438">
              <a:spcBef>
                <a:spcPct val="20000"/>
              </a:spcBef>
              <a:defRPr/>
            </a:pPr>
            <a:endParaRPr lang="en-US" sz="4000" b="1" dirty="0"/>
          </a:p>
        </p:txBody>
      </p:sp>
      <p:sp>
        <p:nvSpPr>
          <p:cNvPr id="104" name="Rectangle 103"/>
          <p:cNvSpPr/>
          <p:nvPr/>
        </p:nvSpPr>
        <p:spPr>
          <a:xfrm>
            <a:off x="28803600" y="6930676"/>
            <a:ext cx="1444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indent="-2254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400" b="1" dirty="0" smtClean="0"/>
              <a:t>GITM (Global Ionosphere-Thermosphere Model) is a 3D space-weather model that does not </a:t>
            </a:r>
            <a:r>
              <a:rPr lang="en-US" sz="3400" b="1" dirty="0" smtClean="0"/>
              <a:t>assume a </a:t>
            </a:r>
            <a:r>
              <a:rPr lang="en-US" sz="3400" b="1" dirty="0" smtClean="0"/>
              <a:t>hydrostatic solution</a:t>
            </a:r>
          </a:p>
          <a:p>
            <a:pPr marL="238125" indent="-2254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400" b="1" dirty="0" smtClean="0"/>
              <a:t>RCASE (Retrospective Cost Adaptive State Estimation) is a method for estimating states when inputs are unknown</a:t>
            </a:r>
          </a:p>
          <a:p>
            <a:pPr marL="238125" indent="-22542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400" b="1" dirty="0" smtClean="0"/>
              <a:t>We estimate states in GITM and the solar input F10.7 using density measurements from one satellite</a:t>
            </a:r>
          </a:p>
        </p:txBody>
      </p:sp>
      <p:pic>
        <p:nvPicPr>
          <p:cNvPr id="101" name="Picture 10" descr="C:\Users\saracs\Desktop\smallsat\papers\Journal_Sat_Model_V2\figs\networks_dl_pot\alt_eclipse_fracdays365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865942" y="24140076"/>
            <a:ext cx="5565998" cy="4174498"/>
          </a:xfrm>
          <a:prstGeom prst="rect">
            <a:avLst/>
          </a:prstGeom>
          <a:noFill/>
        </p:spPr>
      </p:pic>
      <p:graphicFrame>
        <p:nvGraphicFramePr>
          <p:cNvPr id="103" name="Object 1476"/>
          <p:cNvGraphicFramePr>
            <a:graphicFrameLocks noChangeAspect="1"/>
          </p:cNvGraphicFramePr>
          <p:nvPr/>
        </p:nvGraphicFramePr>
        <p:xfrm>
          <a:off x="21888450" y="16351251"/>
          <a:ext cx="114300" cy="215900"/>
        </p:xfrm>
        <a:graphic>
          <a:graphicData uri="http://schemas.openxmlformats.org/presentationml/2006/ole">
            <p:oleObj spid="_x0000_s1062" name="Equation" r:id="rId22" imgW="113956" imgH="215801" progId="Equation.3">
              <p:embed/>
            </p:oleObj>
          </a:graphicData>
        </a:graphic>
      </p:graphicFrame>
      <p:sp>
        <p:nvSpPr>
          <p:cNvPr id="107" name="TextBox 60"/>
          <p:cNvSpPr txBox="1">
            <a:spLocks noChangeArrowheads="1"/>
          </p:cNvSpPr>
          <p:nvPr/>
        </p:nvSpPr>
        <p:spPr bwMode="auto">
          <a:xfrm>
            <a:off x="14605438" y="15459075"/>
            <a:ext cx="13000968" cy="19205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Optimal Operational Scheduling </a:t>
            </a:r>
          </a:p>
          <a:p>
            <a:pPr algn="ctr"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10" name="Picture 109" descr="TacSat3_A2_access_60d.bmp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79" r="6615"/>
          <a:stretch>
            <a:fillRect/>
          </a:stretch>
        </p:blipFill>
        <p:spPr>
          <a:xfrm>
            <a:off x="13898968" y="27571689"/>
            <a:ext cx="7070850" cy="5255092"/>
          </a:xfrm>
          <a:prstGeom prst="rect">
            <a:avLst/>
          </a:prstGeom>
        </p:spPr>
      </p:pic>
      <p:pic>
        <p:nvPicPr>
          <p:cNvPr id="112" name="Picture 4" descr="F:\DocNew\NSFCyberPhysical2010\CPSMtg2011Poster\orbit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463179" y="24334926"/>
            <a:ext cx="6853929" cy="3462710"/>
          </a:xfrm>
          <a:prstGeom prst="rect">
            <a:avLst/>
          </a:prstGeom>
          <a:noFill/>
        </p:spPr>
      </p:pic>
      <p:sp>
        <p:nvSpPr>
          <p:cNvPr id="116" name="Rectangle 115"/>
          <p:cNvSpPr/>
          <p:nvPr/>
        </p:nvSpPr>
        <p:spPr>
          <a:xfrm>
            <a:off x="16161160" y="28419767"/>
            <a:ext cx="3493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itchFamily="18" charset="0"/>
              </a:rPr>
              <a:t>Total network access time</a:t>
            </a:r>
            <a:endParaRPr lang="en-US" sz="3200" b="1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4656210" y="31638074"/>
            <a:ext cx="6515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itchFamily="18" charset="0"/>
              </a:rPr>
              <a:t>Individual station access time</a:t>
            </a:r>
            <a:endParaRPr lang="en-US" sz="3200" b="1" dirty="0">
              <a:latin typeface="+mj-lt"/>
            </a:endParaRPr>
          </a:p>
        </p:txBody>
      </p:sp>
      <p:pic>
        <p:nvPicPr>
          <p:cNvPr id="121" name="Picture 13" descr="N:\Sat_Ops_Optimiz\figs\results_optimiz\OPS_vs_DL\all_sats_Ntype1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317109" y="29289376"/>
            <a:ext cx="6629400" cy="3314700"/>
          </a:xfrm>
          <a:prstGeom prst="rect">
            <a:avLst/>
          </a:prstGeom>
          <a:noFill/>
        </p:spPr>
      </p:pic>
      <p:sp>
        <p:nvSpPr>
          <p:cNvPr id="123" name="Rectangle 122"/>
          <p:cNvSpPr/>
          <p:nvPr/>
        </p:nvSpPr>
        <p:spPr>
          <a:xfrm>
            <a:off x="22364849" y="32456555"/>
            <a:ext cx="8450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  <a:cs typeface="Times New Roman" pitchFamily="18" charset="0"/>
              </a:rPr>
              <a:t>10 realistic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CubeSat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missions </a:t>
            </a:r>
            <a:endParaRPr lang="en-US" sz="2400" b="1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0939771" y="28437709"/>
            <a:ext cx="819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Access and energy opportunities are inputs to scheduling algorithms that maximize download.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16306811" y="23774320"/>
            <a:ext cx="335327" cy="5606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>
            <a:off x="21176142" y="23871265"/>
            <a:ext cx="950710" cy="92732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17647967" y="27818448"/>
            <a:ext cx="0" cy="5606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H="1">
            <a:off x="25293331" y="29289376"/>
            <a:ext cx="364948" cy="92732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6200000" flipH="1">
            <a:off x="19352565" y="21848116"/>
            <a:ext cx="0" cy="5606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6" cstate="print"/>
          <a:srcRect l="6717" t="9427" r="10624" b="2821"/>
          <a:stretch/>
        </p:blipFill>
        <p:spPr>
          <a:xfrm>
            <a:off x="9244783" y="19376760"/>
            <a:ext cx="3899717" cy="6205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50"/>
  <p:tag name="FONTSIZE" val="10"/>
</p:tagLst>
</file>

<file path=ppt/theme/theme1.xml><?xml version="1.0" encoding="utf-8"?>
<a:theme xmlns:a="http://schemas.openxmlformats.org/drawingml/2006/main" name="paper">
  <a:themeElements>
    <a:clrScheme name="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buFont typeface="Arial" pitchFamily="34" charset="0"/>
          <a:buChar char="•"/>
          <a:defRPr sz="2400" b="1" dirty="0" smtClean="0"/>
        </a:defPPr>
      </a:lstStyle>
    </a:txDef>
  </a:objectDefaults>
  <a:extraClrSchemeLst>
    <a:extraClrScheme>
      <a:clrScheme name="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5088</TotalTime>
  <Words>524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paper</vt:lpstr>
      <vt:lpstr>Equation</vt:lpstr>
      <vt:lpstr>Robust Capacity-Constrained Scheduling and Data-Based Modeling  for Enhanced Collision Avoidance in Low-Earth Orbit  Dennis Bernstein (PI), Amy Cohn, James Cutler, Aaron Ridley, Jeffrey Anderson, University of Michigan and NCAR   </vt:lpstr>
    </vt:vector>
  </TitlesOfParts>
  <Manager>S. Joshi</Manager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Modeling Digital Adaptive Control</dc:title>
  <dc:subject>NASA IRAC</dc:subject>
  <dc:creator>D.S. Bernstein, M.A. Santillo, M. Holzel</dc:creator>
  <cp:lastModifiedBy>Dennis</cp:lastModifiedBy>
  <cp:revision>218</cp:revision>
  <dcterms:created xsi:type="dcterms:W3CDTF">2008-06-12T04:26:57Z</dcterms:created>
  <dcterms:modified xsi:type="dcterms:W3CDTF">2012-09-04T14:40:43Z</dcterms:modified>
</cp:coreProperties>
</file>