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8" r:id="rId1"/>
  </p:sldMasterIdLst>
  <p:notesMasterIdLst>
    <p:notesMasterId r:id="rId7"/>
  </p:notesMasterIdLst>
  <p:handoutMasterIdLst>
    <p:handoutMasterId r:id="rId8"/>
  </p:handoutMasterIdLst>
  <p:sldIdLst>
    <p:sldId id="393" r:id="rId2"/>
    <p:sldId id="394" r:id="rId3"/>
    <p:sldId id="395" r:id="rId4"/>
    <p:sldId id="396" r:id="rId5"/>
    <p:sldId id="39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0" autoAdjust="0"/>
    <p:restoredTop sz="86796" autoAdjust="0"/>
  </p:normalViewPr>
  <p:slideViewPr>
    <p:cSldViewPr snapToGrid="0">
      <p:cViewPr varScale="1">
        <p:scale>
          <a:sx n="79" d="100"/>
          <a:sy n="79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6202-D619-9C40-A240-27A4E29F73F3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9C9CC-0E83-7E48-B01F-9C3E0A8E5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7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F7734-E361-844B-8296-1F72050C7C4E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17900-B8F2-437D-98DE-C0932FAF3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5504-44FF-5B40-93C5-6AB54FC53A4D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FB46-FB7B-4879-9B1A-EE9F4DE9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71F5-A88F-BF48-AE6E-59D2C47CAF94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0B5B-8A3A-D340-A1D2-0FA085F8F2AF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80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67"/>
            <a:ext cx="8229600" cy="52211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0B7-533C-294C-97D3-416B5C6D4088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96DD-352F-2141-9A8D-FB5A240B1A03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2BD4-3B3B-E140-AD73-8F70767C2429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2C52-5F0C-054C-8E75-54E3094C322E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EC6A-C587-EF40-AFFC-6D3FFF05D84A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C8E-3E54-B242-9780-13C14D7DA14F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365D-0BF6-D340-B36C-56C4C9CB37DA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9B9E-204A-6D4F-BF99-9991E1A17559}" type="datetime1">
              <a:rPr lang="en-US" smtClean="0"/>
              <a:pPr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2063-FDFB-2741-A8ED-A728153E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Rubber hose resistant cryptography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83" y="1361811"/>
            <a:ext cx="5534272" cy="338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110" y="5310175"/>
            <a:ext cx="5948063" cy="1205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Hristo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Bojinov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   Daniel Sanchez,</a:t>
            </a:r>
          </a:p>
          <a:p>
            <a:pPr algn="ctr">
              <a:lnSpc>
                <a:spcPct val="17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Paul </a:t>
            </a:r>
            <a:r>
              <a:rPr lang="en-US" sz="2800" dirty="0" err="1" smtClean="0">
                <a:solidFill>
                  <a:srgbClr val="0000FF"/>
                </a:solidFill>
              </a:rPr>
              <a:t>Reber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    Dan Boneh,     Pat Lincoln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4941" y="5035178"/>
            <a:ext cx="2435412" cy="851646"/>
          </a:xfrm>
          <a:prstGeom prst="wedgeEllipseCallout">
            <a:avLst>
              <a:gd name="adj1" fmla="val 48121"/>
              <a:gd name="adj2" fmla="val 85010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Psychology</a:t>
            </a:r>
          </a:p>
          <a:p>
            <a:pPr algn="ctr"/>
            <a:r>
              <a:rPr lang="en-US" sz="2000" dirty="0" smtClean="0"/>
              <a:t>Northwestern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16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Rubber hose attacks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267" b="10267"/>
          <a:stretch>
            <a:fillRect/>
          </a:stretch>
        </p:blipFill>
        <p:spPr>
          <a:xfrm>
            <a:off x="6172200" y="431200"/>
            <a:ext cx="2623930" cy="1676400"/>
          </a:xfrm>
        </p:spPr>
      </p:pic>
      <p:sp>
        <p:nvSpPr>
          <p:cNvPr id="5" name="TextBox 4"/>
          <p:cNvSpPr txBox="1"/>
          <p:nvPr/>
        </p:nvSpPr>
        <p:spPr>
          <a:xfrm>
            <a:off x="431358" y="1803475"/>
            <a:ext cx="8712642" cy="4001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Problem:  </a:t>
            </a:r>
          </a:p>
          <a:p>
            <a:r>
              <a:rPr lang="en-US" sz="2800" dirty="0" smtClean="0"/>
              <a:t>      authenticating users at the entrance to a secure facility</a:t>
            </a:r>
          </a:p>
          <a:p>
            <a:endParaRPr lang="en-US" sz="2800" dirty="0"/>
          </a:p>
          <a:p>
            <a:r>
              <a:rPr lang="en-US" sz="2800" dirty="0" smtClean="0"/>
              <a:t>Current solutions: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000090"/>
                </a:solidFill>
              </a:rPr>
              <a:t>Smartcards</a:t>
            </a:r>
            <a:r>
              <a:rPr lang="en-US" sz="2800" dirty="0" smtClean="0"/>
              <a:t>:   can be stolen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000090"/>
                </a:solidFill>
              </a:rPr>
              <a:t>Biometrics</a:t>
            </a:r>
            <a:r>
              <a:rPr lang="en-US" sz="2800" dirty="0" smtClean="0"/>
              <a:t>:    can be copied or spoofed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000090"/>
                </a:solidFill>
              </a:rPr>
              <a:t>Passwords</a:t>
            </a:r>
            <a:r>
              <a:rPr lang="en-US" sz="2800" dirty="0" smtClean="0"/>
              <a:t>:    can be extracted with a rubber </a:t>
            </a:r>
            <a:r>
              <a:rPr lang="en-US" sz="2800" dirty="0" err="1" smtClean="0"/>
              <a:t>hoze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17726" y="5787413"/>
            <a:ext cx="565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there a non-extractable credential?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184" y="3289037"/>
            <a:ext cx="1605829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7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memory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67"/>
            <a:ext cx="8481248" cy="522111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Hippocampus</a:t>
            </a:r>
            <a:r>
              <a:rPr lang="en-US" dirty="0" smtClean="0"/>
              <a:t>:       conscious learning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earns from single examples</a:t>
            </a:r>
          </a:p>
          <a:p>
            <a:pPr lvl="1"/>
            <a:endParaRPr lang="en-US" dirty="0"/>
          </a:p>
          <a:p>
            <a:r>
              <a:rPr lang="en-US" b="1" dirty="0"/>
              <a:t>B</a:t>
            </a:r>
            <a:r>
              <a:rPr lang="en-US" b="1" dirty="0" smtClean="0"/>
              <a:t>asal ganglia</a:t>
            </a:r>
            <a:r>
              <a:rPr lang="en-US" dirty="0" smtClean="0"/>
              <a:t>:     “implicit learning”</a:t>
            </a:r>
          </a:p>
          <a:p>
            <a:pPr lvl="1"/>
            <a:r>
              <a:rPr lang="en-US" dirty="0" smtClean="0"/>
              <a:t>Learns from many repeated samples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work:    use implicit learning to teach a credential</a:t>
            </a:r>
          </a:p>
          <a:p>
            <a:pPr lvl="1">
              <a:spcBef>
                <a:spcPts val="1776"/>
              </a:spcBef>
            </a:pPr>
            <a:r>
              <a:rPr lang="en-US" dirty="0" smtClean="0"/>
              <a:t>Credential can be tested at authentication time</a:t>
            </a:r>
          </a:p>
          <a:p>
            <a:pPr marL="457200" lvl="1" indent="0">
              <a:spcBef>
                <a:spcPts val="1776"/>
              </a:spcBef>
              <a:buNone/>
            </a:pPr>
            <a:r>
              <a:rPr lang="en-US" dirty="0" smtClean="0"/>
              <a:t>	… but credential is not consciously accessible !!</a:t>
            </a:r>
          </a:p>
        </p:txBody>
      </p:sp>
    </p:spTree>
    <p:extLst>
      <p:ext uri="{BB962C8B-B14F-4D97-AF65-F5344CB8AC3E}">
        <p14:creationId xmlns:p14="http://schemas.microsoft.com/office/powerpoint/2010/main" val="203148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Implicitly learning a credential</a:t>
            </a:r>
            <a:endParaRPr lang="en-US" dirty="0"/>
          </a:p>
        </p:txBody>
      </p:sp>
      <p:pic>
        <p:nvPicPr>
          <p:cNvPr id="5" name="BrainCrypto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19200"/>
            <a:ext cx="6324600" cy="4517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091535"/>
            <a:ext cx="8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Participants exhibit essentially no recognition after training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49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Challenge-response </a:t>
            </a:r>
            <a:r>
              <a:rPr lang="en-US" dirty="0" smtClean="0"/>
              <a:t>authentication?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4195"/>
            <a:ext cx="8448655" cy="52211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Challenge-response:</a:t>
            </a:r>
          </a:p>
          <a:p>
            <a:pPr>
              <a:spcBef>
                <a:spcPts val="2472"/>
              </a:spcBef>
            </a:pPr>
            <a:r>
              <a:rPr lang="en-US" sz="2800" dirty="0" smtClean="0"/>
              <a:t>Credential is an algorithm  </a:t>
            </a:r>
          </a:p>
          <a:p>
            <a:pPr>
              <a:spcBef>
                <a:spcPts val="2472"/>
              </a:spcBef>
            </a:pPr>
            <a:r>
              <a:rPr lang="en-US" sz="2800" dirty="0" smtClean="0"/>
              <a:t>Given challenge, user computes response</a:t>
            </a:r>
          </a:p>
          <a:p>
            <a:endParaRPr lang="en-US" dirty="0"/>
          </a:p>
          <a:p>
            <a:pPr marL="0" indent="0">
              <a:spcBef>
                <a:spcPts val="2568"/>
              </a:spcBef>
              <a:buNone/>
            </a:pPr>
            <a:r>
              <a:rPr lang="en-US" dirty="0" smtClean="0"/>
              <a:t>What algorithms can we teach the Basal Ganglia?</a:t>
            </a:r>
          </a:p>
          <a:p>
            <a:pPr>
              <a:spcBef>
                <a:spcPts val="2472"/>
              </a:spcBef>
            </a:pPr>
            <a:r>
              <a:rPr lang="en-US" sz="2800" dirty="0" smtClean="0"/>
              <a:t>How does it represent knowledge?</a:t>
            </a:r>
          </a:p>
          <a:p>
            <a:pPr>
              <a:spcBef>
                <a:spcPts val="2472"/>
              </a:spcBef>
            </a:pPr>
            <a:r>
              <a:rPr lang="en-US" sz="2800" dirty="0" smtClean="0"/>
              <a:t>Is it complex enough for one-way functions?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962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18688</TotalTime>
  <Words>163</Words>
  <Application>Microsoft Macintosh PowerPoint</Application>
  <PresentationFormat>On-screen Show (4:3)</PresentationFormat>
  <Paragraphs>35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Rubber hose resistant cryptography</vt:lpstr>
      <vt:lpstr>Rubber hose attacks</vt:lpstr>
      <vt:lpstr>The human memory system</vt:lpstr>
      <vt:lpstr>Implicitly learning a credential</vt:lpstr>
      <vt:lpstr>Challenge-response authentication?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iSec meeting</dc:title>
  <dc:subject/>
  <dc:creator>Dan Boneh</dc:creator>
  <cp:keywords/>
  <dc:description/>
  <cp:lastModifiedBy>Katie Dey</cp:lastModifiedBy>
  <cp:revision>948</cp:revision>
  <dcterms:created xsi:type="dcterms:W3CDTF">2011-06-05T23:47:48Z</dcterms:created>
  <dcterms:modified xsi:type="dcterms:W3CDTF">2012-12-06T18:49:33Z</dcterms:modified>
  <cp:category/>
</cp:coreProperties>
</file>