
<file path=[Content_Types].xml><?xml version="1.0" encoding="utf-8"?>
<Types xmlns="http://schemas.openxmlformats.org/package/2006/content-types">
  <Override PartName="/docProps/core.xml" ContentType="application/vnd.openxmlformats-package.core-properties+xml"/>
  <Override PartName="/ppt/slideMasters/slideMaster2.xml" ContentType="application/vnd.openxmlformats-officedocument.presentationml.slideMaster+xml"/>
  <Override PartName="/ppt/theme/theme3.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Default Extension="xml" ContentType="application/xml"/>
  <Override PartName="/ppt/slideLayouts/slideLayout3.xml" ContentType="application/vnd.openxmlformats-officedocument.presentationml.slideLayout+xml"/>
  <Default Extension="wmf" ContentType="image/x-wmf"/>
  <Override PartName="/docProps/app.xml" ContentType="application/vnd.openxmlformats-officedocument.extended-properties+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3.xml" ContentType="application/vnd.openxmlformats-officedocument.presentationml.slideMaster+xml"/>
  <Override PartName="/ppt/theme/theme4.xml" ContentType="application/vnd.openxmlformats-officedocument.theme+xml"/>
  <Default Extension="pdf" ContentType="application/pdf"/>
  <Default Extension="jpeg" ContentType="image/jpeg"/>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tableStyles.xml" ContentType="application/vnd.openxmlformats-officedocument.presentationml.tableStyles+xml"/>
  <Override PartName="/ppt/theme/theme1.xml" ContentType="application/vnd.openxmlformats-officedocument.theme+xml"/>
  <Default Extension="emf" ContentType="image/x-em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3F5FA"/>
    <a:srgbClr val="CDD2DE"/>
    <a:srgbClr val="E3E9E5"/>
    <a:srgbClr val="EAEAEA"/>
    <a:srgbClr val="FFFF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0658" autoAdjust="0"/>
    <p:restoredTop sz="94701" autoAdjust="0"/>
  </p:normalViewPr>
  <p:slideViewPr>
    <p:cSldViewPr snapToGrid="0" snapToObjects="1" showGuides="1">
      <p:cViewPr>
        <p:scale>
          <a:sx n="75" d="100"/>
          <a:sy n="75" d="100"/>
        </p:scale>
        <p:origin x="6192" y="616"/>
      </p:cViewPr>
      <p:guideLst>
        <p:guide orient="horz" pos="288"/>
        <p:guide orient="horz" pos="20160"/>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8/13/12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342883" indent="-342883">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1" name="Text Placeholder 5"/>
          <p:cNvSpPr>
            <a:spLocks noGrp="1"/>
          </p:cNvSpPr>
          <p:nvPr>
            <p:ph type="body" sz="quarter" idx="95"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3930311" y="20388301"/>
            <a:ext cx="13578840" cy="861752"/>
          </a:xfrm>
          <a:prstGeom prst="rect">
            <a:avLst/>
          </a:prstGeom>
        </p:spPr>
        <p:txBody>
          <a:bodyPr wrap="square" lIns="228589" tIns="228589" rIns="228589" bIns="228589">
            <a:spAutoFit/>
          </a:bodyPr>
          <a:lstStyle>
            <a:lvl1pPr marL="0" indent="0">
              <a:buNone/>
              <a:defRPr sz="2600" baseline="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10917141" y="25063837"/>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3906858" y="17032206"/>
            <a:ext cx="13555387"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3906859" y="17032206"/>
            <a:ext cx="13569696"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71" name="Text Placeholder 5"/>
          <p:cNvSpPr>
            <a:spLocks noGrp="1"/>
          </p:cNvSpPr>
          <p:nvPr>
            <p:ph type="body" sz="quarter" idx="95"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3" y="18288001"/>
            <a:ext cx="10050462"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4" name="Rectangle 33"/>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2012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40" name="Group 39"/>
          <p:cNvGrpSpPr/>
          <p:nvPr/>
        </p:nvGrpSpPr>
        <p:grpSpPr>
          <a:xfrm>
            <a:off x="-10239857" y="31696514"/>
            <a:ext cx="9771398" cy="1090621"/>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43" name="Straight Connector 42"/>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3946601" y="-77485"/>
            <a:ext cx="13577436"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3946601" y="17054234"/>
            <a:ext cx="13534339"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2012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3686139" y="31638625"/>
            <a:ext cx="13200441"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3892846" y="20466669"/>
            <a:ext cx="13534339"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smtClean="0">
                <a:solidFill>
                  <a:schemeClr val="bg1"/>
                </a:solidFill>
                <a:latin typeface="Trebuchet MS" pitchFamily="34" charset="0"/>
              </a:rPr>
              <a:t>QUICK</a:t>
            </a:r>
            <a:r>
              <a:rPr lang="en-US" sz="4000" b="1" baseline="0" dirty="0" smtClean="0">
                <a:solidFill>
                  <a:schemeClr val="bg1"/>
                </a:solidFill>
                <a:latin typeface="Trebuchet MS" pitchFamily="34" charset="0"/>
              </a:rPr>
              <a:t> TIPS</a:t>
            </a:r>
            <a:endParaRPr lang="en-US" sz="4000" b="1" dirty="0" smtClean="0">
              <a:solidFill>
                <a:schemeClr val="bg1"/>
              </a:solidFill>
              <a:latin typeface="Trebuchet MS" pitchFamily="34" charset="0"/>
            </a:endParaRP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3134780"/>
            <a:r>
              <a:rPr lang="en-US" sz="3200" dirty="0" smtClean="0">
                <a:latin typeface="Trebuchet MS" pitchFamily="34" charset="0"/>
              </a:rPr>
              <a:t>This PowerPoint</a:t>
            </a:r>
            <a:r>
              <a:rPr lang="en-US" sz="3200" baseline="0" dirty="0" smtClean="0">
                <a:latin typeface="Trebuchet MS" pitchFamily="34" charset="0"/>
              </a:rPr>
              <a:t> template requires basic PowerPoint (version 2007 or newer) skills. Below is a list of commonly asked questions specific to this template. </a:t>
            </a:r>
            <a:br>
              <a:rPr lang="en-US" sz="3200" baseline="0" dirty="0" smtClean="0">
                <a:latin typeface="Trebuchet MS" pitchFamily="34" charset="0"/>
              </a:rPr>
            </a:br>
            <a:r>
              <a:rPr lang="en-US" sz="3200" baseline="0" dirty="0" smtClean="0">
                <a:latin typeface="Trebuchet MS" pitchFamily="34" charset="0"/>
              </a:rPr>
              <a:t>If you are using an older version of PowerPoint some template features may not work properly.</a:t>
            </a:r>
            <a:endParaRPr lang="en-US" sz="4000" b="1" dirty="0" smtClean="0">
              <a:solidFill>
                <a:srgbClr val="FFFF00"/>
              </a:solidFill>
              <a:latin typeface="Trebuchet MS" pitchFamily="34" charset="0"/>
            </a:endParaRPr>
          </a:p>
          <a:p>
            <a:pPr defTabSz="3134780"/>
            <a:endParaRPr lang="en-US" sz="4000" b="1" dirty="0" smtClean="0">
              <a:solidFill>
                <a:srgbClr val="FFFF00"/>
              </a:solidFill>
              <a:latin typeface="Trebuchet MS" pitchFamily="34" charset="0"/>
            </a:endParaRPr>
          </a:p>
          <a:p>
            <a:pPr algn="ctr"/>
            <a:r>
              <a:rPr lang="en-US" sz="4000" b="1" dirty="0" smtClean="0">
                <a:solidFill>
                  <a:schemeClr val="bg1"/>
                </a:solidFill>
                <a:latin typeface="Trebuchet MS" pitchFamily="34" charset="0"/>
              </a:rPr>
              <a:t>Using the template</a:t>
            </a:r>
            <a:endParaRPr lang="en-US" sz="4000" b="1" baseline="0" dirty="0" smtClean="0">
              <a:solidFill>
                <a:schemeClr val="bg1"/>
              </a:solidFill>
              <a:latin typeface="Trebuchet MS" pitchFamily="34" charset="0"/>
            </a:endParaRPr>
          </a:p>
          <a:p>
            <a:pPr algn="ctr"/>
            <a:endParaRPr lang="en-US" sz="32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Trebuchet MS" pitchFamily="34" charset="0"/>
              </a:rPr>
              <a:t>Verifying the quality of your graphics</a:t>
            </a:r>
          </a:p>
          <a:p>
            <a:pPr defTabSz="3134780"/>
            <a:r>
              <a:rPr lang="en-US" sz="3200" dirty="0" smtClean="0">
                <a:latin typeface="Trebuchet MS" pitchFamily="34" charset="0"/>
              </a:rPr>
              <a:t>Go to the </a:t>
            </a:r>
            <a:r>
              <a:rPr lang="en-US" sz="32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smtClean="0">
                <a:latin typeface="Trebuchet MS" pitchFamily="34" charset="0"/>
              </a:rPr>
            </a:br>
            <a:endParaRPr lang="en-US" sz="3200" baseline="0" dirty="0" smtClean="0">
              <a:latin typeface="Trebuchet MS" pitchFamily="34" charset="0"/>
            </a:endParaRPr>
          </a:p>
          <a:p>
            <a:pPr defTabSz="3134780"/>
            <a:r>
              <a:rPr lang="en-US" sz="3200" b="1" dirty="0" smtClean="0">
                <a:solidFill>
                  <a:srgbClr val="FFFF00"/>
                </a:solidFill>
                <a:latin typeface="Trebuchet MS" pitchFamily="34" charset="0"/>
              </a:rPr>
              <a:t>Using the placeholders</a:t>
            </a:r>
          </a:p>
          <a:p>
            <a:pPr defTabSz="3134780"/>
            <a:r>
              <a:rPr lang="en-US" sz="3200" baseline="0" dirty="0" smtClean="0">
                <a:latin typeface="Trebuchet MS" pitchFamily="34" charset="0"/>
              </a:rPr>
              <a:t>To add text to this template click inside a placeholder and type in or paste your text. To move a placeholder, click on it </a:t>
            </a:r>
            <a:r>
              <a:rPr lang="en-US" sz="3200" u="sng" baseline="0" dirty="0" smtClean="0">
                <a:latin typeface="Trebuchet MS" pitchFamily="34" charset="0"/>
              </a:rPr>
              <a:t>once</a:t>
            </a:r>
            <a:r>
              <a:rPr lang="en-US" sz="3200" baseline="0" dirty="0" smtClean="0">
                <a:latin typeface="Trebuchet MS" pitchFamily="34" charset="0"/>
              </a:rPr>
              <a:t> (to select it), place your cursor on its frame and your cursor will change to this symbol:         Then, click </a:t>
            </a:r>
            <a:r>
              <a:rPr lang="en-US" sz="3200" u="sng" baseline="0" dirty="0" smtClean="0">
                <a:latin typeface="Trebuchet MS" pitchFamily="34" charset="0"/>
              </a:rPr>
              <a:t>once</a:t>
            </a:r>
            <a:r>
              <a:rPr lang="en-US" sz="32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3200" b="1" baseline="0" dirty="0" smtClean="0">
              <a:solidFill>
                <a:srgbClr val="FFFF00"/>
              </a:solidFill>
              <a:latin typeface="Trebuchet MS" pitchFamily="34" charset="0"/>
            </a:endParaRPr>
          </a:p>
          <a:p>
            <a:pPr defTabSz="3134780"/>
            <a:r>
              <a:rPr lang="en-US" sz="3200" b="1" baseline="0" dirty="0" smtClean="0">
                <a:solidFill>
                  <a:srgbClr val="FFFF00"/>
                </a:solidFill>
                <a:latin typeface="Trebuchet MS" pitchFamily="34" charset="0"/>
              </a:rPr>
              <a:t>Modifying the layout</a:t>
            </a:r>
          </a:p>
          <a:p>
            <a:pPr defTabSz="3134780"/>
            <a:r>
              <a:rPr lang="en-US" sz="3200" dirty="0" smtClean="0">
                <a:latin typeface="Trebuchet MS" pitchFamily="34" charset="0"/>
              </a:rPr>
              <a:t>This template has four</a:t>
            </a:r>
            <a:endParaRPr lang="en-US" sz="3200" baseline="0" dirty="0" smtClean="0">
              <a:latin typeface="Trebuchet MS" pitchFamily="34" charset="0"/>
            </a:endParaRPr>
          </a:p>
          <a:p>
            <a:pPr defTabSz="3134780"/>
            <a:r>
              <a:rPr lang="en-US" sz="3200" baseline="0" dirty="0" smtClean="0">
                <a:latin typeface="Trebuchet MS" pitchFamily="34" charset="0"/>
              </a:rPr>
              <a:t>different column layouts. </a:t>
            </a:r>
          </a:p>
          <a:p>
            <a:pPr defTabSz="3134780"/>
            <a:r>
              <a:rPr lang="en-US" sz="3200" u="sng" baseline="0" dirty="0" smtClean="0">
                <a:latin typeface="Trebuchet MS" pitchFamily="34" charset="0"/>
              </a:rPr>
              <a:t>Right-click</a:t>
            </a:r>
            <a:r>
              <a:rPr lang="en-US" sz="3200" baseline="0" dirty="0" smtClean="0">
                <a:latin typeface="Trebuchet MS" pitchFamily="34" charset="0"/>
              </a:rPr>
              <a:t> your mouse</a:t>
            </a:r>
          </a:p>
          <a:p>
            <a:pPr defTabSz="3134780"/>
            <a:r>
              <a:rPr lang="en-US" sz="3200" baseline="0" dirty="0" smtClean="0">
                <a:latin typeface="Trebuchet MS" pitchFamily="34" charset="0"/>
              </a:rPr>
              <a:t>on the background and </a:t>
            </a:r>
          </a:p>
          <a:p>
            <a:pPr defTabSz="3134780"/>
            <a:r>
              <a:rPr lang="en-US" sz="3200" baseline="0" dirty="0" smtClean="0">
                <a:latin typeface="Trebuchet MS" pitchFamily="34" charset="0"/>
              </a:rPr>
              <a:t>click on “Layout” to see </a:t>
            </a:r>
          </a:p>
          <a:p>
            <a:pPr defTabSz="3134780"/>
            <a:r>
              <a:rPr lang="en-US" sz="3200" baseline="0" dirty="0" smtClean="0">
                <a:latin typeface="Trebuchet MS" pitchFamily="34" charset="0"/>
              </a:rPr>
              <a:t>the layout options.</a:t>
            </a:r>
            <a:endParaRPr lang="en-US" sz="32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Importing text and graphics from external sources</a:t>
            </a:r>
          </a:p>
          <a:p>
            <a:pPr defTabSz="3134780"/>
            <a:r>
              <a:rPr lang="en-US" sz="3200" b="1" u="sng" baseline="0" dirty="0" smtClean="0">
                <a:latin typeface="Trebuchet MS" pitchFamily="34" charset="0"/>
              </a:rPr>
              <a:t>TEXT: </a:t>
            </a:r>
            <a:r>
              <a:rPr lang="en-US" sz="32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smtClean="0">
                <a:latin typeface="Trebuchet MS" pitchFamily="34" charset="0"/>
              </a:rPr>
              <a:t>PHOTOS: </a:t>
            </a:r>
            <a:r>
              <a:rPr lang="en-US" sz="3200" baseline="0" dirty="0" smtClean="0">
                <a:latin typeface="Trebuchet MS" pitchFamily="34" charset="0"/>
              </a:rPr>
              <a:t>Drag in a picture placeholder, size it </a:t>
            </a:r>
            <a:r>
              <a:rPr lang="en-US" sz="3200" u="sng" baseline="0" dirty="0" smtClean="0">
                <a:latin typeface="Trebuchet MS" pitchFamily="34" charset="0"/>
              </a:rPr>
              <a:t>first</a:t>
            </a:r>
            <a:r>
              <a:rPr lang="en-US" sz="3200" baseline="0" dirty="0" smtClean="0">
                <a:latin typeface="Trebuchet MS" pitchFamily="34" charset="0"/>
              </a:rPr>
              <a:t>, click in it and insert a photo from the menu.</a:t>
            </a:r>
          </a:p>
          <a:p>
            <a:pPr defTabSz="3134780"/>
            <a:r>
              <a:rPr lang="en-US" sz="3200" b="1" u="sng" baseline="0" dirty="0" smtClean="0">
                <a:latin typeface="Trebuchet MS" pitchFamily="34" charset="0"/>
              </a:rPr>
              <a:t>TABLES: </a:t>
            </a:r>
            <a:r>
              <a:rPr lang="en-US" sz="3200" baseline="0" dirty="0" smtClean="0">
                <a:latin typeface="Trebuchet MS" pitchFamily="34" charset="0"/>
              </a:rPr>
              <a:t>You can copy and paste a table from an external document onto this poster template. To adjust  the way the text fits within the cells of a table that has been pasted, </a:t>
            </a:r>
            <a:r>
              <a:rPr lang="en-US" sz="3200" u="sng" baseline="0" dirty="0" smtClean="0">
                <a:latin typeface="Trebuchet MS" pitchFamily="34" charset="0"/>
              </a:rPr>
              <a:t>right-click</a:t>
            </a:r>
            <a:r>
              <a:rPr lang="en-US" sz="3200" baseline="0" dirty="0" smtClean="0">
                <a:latin typeface="Trebuchet MS" pitchFamily="34" charset="0"/>
              </a:rPr>
              <a:t> on the table, click FORMAT SHAPE  then click on TEXT BOX and change the INTERNAL MARGIN values to 0.25</a:t>
            </a:r>
          </a:p>
          <a:p>
            <a:pPr defTabSz="3134780"/>
            <a:endParaRPr lang="en-US" sz="3200" baseline="0" dirty="0" smtClean="0">
              <a:latin typeface="Trebuchet MS" pitchFamily="34" charset="0"/>
            </a:endParaRPr>
          </a:p>
          <a:p>
            <a:pPr defTabSz="3134780"/>
            <a:r>
              <a:rPr lang="en-US" sz="3200" b="1" baseline="0" dirty="0" smtClean="0">
                <a:solidFill>
                  <a:srgbClr val="FFFF00"/>
                </a:solidFill>
                <a:latin typeface="Trebuchet MS" pitchFamily="34" charset="0"/>
              </a:rPr>
              <a:t>Modifying the color scheme</a:t>
            </a:r>
          </a:p>
          <a:p>
            <a:pPr defTabSz="3134780"/>
            <a:r>
              <a:rPr lang="en-US" sz="32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smtClean="0">
              <a:latin typeface="Trebuchet MS" pitchFamily="34" charset="0"/>
            </a:endParaRPr>
          </a:p>
          <a:p>
            <a:pPr defTabSz="3134780"/>
            <a:endParaRPr lang="en-US" sz="3200" baseline="0" dirty="0" smtClean="0">
              <a:latin typeface="Trebuchet MS" pitchFamily="34" charset="0"/>
            </a:endParaRPr>
          </a:p>
          <a:p>
            <a:pPr defTabSz="4389219"/>
            <a:endParaRPr lang="en-US" sz="2000" baseline="0" dirty="0" smtClean="0">
              <a:latin typeface="Trebuchet MS" pitchFamily="34" charset="0"/>
            </a:endParaRPr>
          </a:p>
          <a:p>
            <a:pPr defTabSz="4389219"/>
            <a:endParaRPr lang="en-US" sz="2000" dirty="0" smtClean="0">
              <a:latin typeface="Trebuchet MS" pitchFamily="34" charset="0"/>
            </a:endParaRPr>
          </a:p>
          <a:p>
            <a:pPr algn="ctr"/>
            <a:endParaRPr lang="en-US" sz="2000" b="1" dirty="0" smtClean="0">
              <a:solidFill>
                <a:schemeClr val="bg1"/>
              </a:solidFill>
              <a:latin typeface="Trebuchet MS" pitchFamily="34" charset="0"/>
            </a:endParaRPr>
          </a:p>
          <a:p>
            <a:pPr defTabSz="4389219"/>
            <a:endParaRPr lang="en-US" sz="2000" b="1" dirty="0" smtClean="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4000" b="1" dirty="0" smtClean="0">
                <a:solidFill>
                  <a:srgbClr val="FFFF00"/>
                </a:solidFill>
                <a:latin typeface="Trebuchet MS" pitchFamily="34" charset="0"/>
              </a:rPr>
              <a:t>(--THIS SECTION DOES NOT PRINT--)</a:t>
            </a:r>
          </a:p>
          <a:p>
            <a:pPr algn="ctr"/>
            <a:endParaRPr lang="en-US" sz="3200" b="1" dirty="0" smtClean="0">
              <a:latin typeface="Trebuchet MS" pitchFamily="34" charset="0"/>
            </a:endParaRPr>
          </a:p>
          <a:p>
            <a:pPr defTabSz="4389219"/>
            <a:r>
              <a:rPr lang="en-US" sz="3200" dirty="0" smtClean="0">
                <a:latin typeface="Trebuchet MS" pitchFamily="34" charset="0"/>
              </a:rPr>
              <a:t>This PowerPoint</a:t>
            </a:r>
            <a:r>
              <a:rPr lang="en-US" sz="3200" baseline="0" dirty="0" smtClean="0">
                <a:latin typeface="Trebuchet MS" pitchFamily="34" charset="0"/>
              </a:rPr>
              <a:t> </a:t>
            </a:r>
            <a:r>
              <a:rPr lang="en-US" sz="3200" dirty="0" smtClean="0">
                <a:latin typeface="Trebuchet MS" pitchFamily="34" charset="0"/>
              </a:rPr>
              <a:t>2007 template produces</a:t>
            </a:r>
            <a:r>
              <a:rPr lang="en-US" sz="3200" baseline="0" dirty="0" smtClean="0">
                <a:latin typeface="Trebuchet MS" pitchFamily="34" charset="0"/>
              </a:rPr>
              <a:t> </a:t>
            </a:r>
            <a:r>
              <a:rPr lang="en-US" sz="3200" dirty="0" smtClean="0">
                <a:latin typeface="Trebuchet MS" pitchFamily="34" charset="0"/>
              </a:rPr>
              <a:t>a 36”x48” professional  poster. It</a:t>
            </a:r>
            <a:r>
              <a:rPr lang="en-US" sz="3200" baseline="0" dirty="0" smtClean="0">
                <a:latin typeface="Trebuchet MS" pitchFamily="34" charset="0"/>
              </a:rPr>
              <a:t> </a:t>
            </a:r>
            <a:r>
              <a:rPr lang="en-US" sz="3200" dirty="0" smtClean="0">
                <a:latin typeface="Trebuchet MS" pitchFamily="34" charset="0"/>
              </a:rPr>
              <a:t>will save you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4389219"/>
            <a:endParaRPr lang="en-US" sz="3200" dirty="0" smtClean="0">
              <a:latin typeface="Trebuchet MS" pitchFamily="34" charset="0"/>
            </a:endParaRPr>
          </a:p>
          <a:p>
            <a:pPr defTabSz="4389219"/>
            <a:r>
              <a:rPr lang="en-US" sz="3200" dirty="0" smtClean="0">
                <a:latin typeface="Trebuchet MS" pitchFamily="34" charset="0"/>
              </a:rPr>
              <a:t>Use it to create your presentation. Then send</a:t>
            </a:r>
            <a:r>
              <a:rPr lang="en-US" sz="3200" baseline="0" dirty="0" smtClean="0">
                <a:latin typeface="Trebuchet MS" pitchFamily="34" charset="0"/>
              </a:rPr>
              <a:t> it </a:t>
            </a:r>
            <a:r>
              <a:rPr lang="en-US" sz="3200" dirty="0" smtClean="0">
                <a:latin typeface="Trebuchet MS" pitchFamily="34" charset="0"/>
              </a:rPr>
              <a:t>to </a:t>
            </a:r>
            <a:r>
              <a:rPr lang="en-US" sz="3200" b="1" dirty="0" smtClean="0">
                <a:latin typeface="Trebuchet MS" pitchFamily="34" charset="0"/>
              </a:rPr>
              <a:t>PosterPresentations.com</a:t>
            </a:r>
            <a:r>
              <a:rPr lang="en-US" sz="3200" dirty="0" smtClean="0">
                <a:latin typeface="Trebuchet MS" pitchFamily="34" charset="0"/>
              </a:rPr>
              <a:t> for premium quality, same day affordable printing.</a:t>
            </a:r>
            <a:br>
              <a:rPr lang="en-US" sz="3200" dirty="0" smtClean="0">
                <a:latin typeface="Trebuchet MS" pitchFamily="34" charset="0"/>
              </a:rPr>
            </a:br>
            <a:endParaRPr lang="en-US" sz="3200" dirty="0" smtClean="0">
              <a:latin typeface="Trebuchet MS" pitchFamily="34" charset="0"/>
            </a:endParaRPr>
          </a:p>
          <a:p>
            <a:pPr defTabSz="4389219"/>
            <a:r>
              <a:rPr lang="en-US" sz="3200" dirty="0" smtClean="0">
                <a:latin typeface="Trebuchet MS" pitchFamily="34" charset="0"/>
              </a:rPr>
              <a:t>We provide a series of </a:t>
            </a:r>
            <a:r>
              <a:rPr lang="en-US" sz="3200" b="1" dirty="0" smtClean="0">
                <a:latin typeface="Trebuchet MS" pitchFamily="34" charset="0"/>
              </a:rPr>
              <a:t>online tutorials</a:t>
            </a:r>
            <a:r>
              <a:rPr lang="en-US" sz="3200" dirty="0" smtClean="0">
                <a:latin typeface="Trebuchet MS" pitchFamily="34" charset="0"/>
              </a:rPr>
              <a:t> that will guide you through the poster design process and answer your poster production questions. </a:t>
            </a:r>
          </a:p>
          <a:p>
            <a:pPr defTabSz="4389219"/>
            <a:endParaRPr lang="en-US" sz="3200" dirty="0" smtClean="0">
              <a:latin typeface="Trebuchet MS" pitchFamily="34" charset="0"/>
            </a:endParaRPr>
          </a:p>
          <a:p>
            <a:pPr defTabSz="4389219"/>
            <a:r>
              <a:rPr lang="en-US" sz="3200" dirty="0" smtClean="0">
                <a:latin typeface="Trebuchet MS" pitchFamily="34" charset="0"/>
              </a:rPr>
              <a:t>View our online</a:t>
            </a:r>
            <a:r>
              <a:rPr lang="en-US" sz="3200" baseline="0" dirty="0" smtClean="0">
                <a:latin typeface="Trebuchet MS" pitchFamily="34" charset="0"/>
              </a:rPr>
              <a:t> tutorials at:</a:t>
            </a:r>
            <a:r>
              <a:rPr lang="en-US" sz="3200" dirty="0" smtClean="0">
                <a:latin typeface="Trebuchet MS" pitchFamily="34" charset="0"/>
              </a:rPr>
              <a:t/>
            </a:r>
            <a:br>
              <a:rPr lang="en-US" sz="3200" dirty="0" smtClean="0">
                <a:latin typeface="Trebuchet MS" pitchFamily="34" charset="0"/>
              </a:rPr>
            </a:br>
            <a:r>
              <a:rPr lang="en-US" sz="3200" dirty="0" smtClean="0">
                <a:solidFill>
                  <a:srgbClr val="FFFF00"/>
                </a:solidFill>
                <a:latin typeface="Trebuchet MS" pitchFamily="34" charset="0"/>
              </a:rPr>
              <a:t> http://bit.ly/Poster_creation_help </a:t>
            </a:r>
            <a:r>
              <a:rPr lang="en-US" sz="3200" dirty="0" smtClean="0">
                <a:latin typeface="Trebuchet MS" pitchFamily="34" charset="0"/>
              </a:rPr>
              <a:t/>
            </a:r>
            <a:br>
              <a:rPr lang="en-US" sz="3200" dirty="0" smtClean="0">
                <a:latin typeface="Trebuchet MS" pitchFamily="34" charset="0"/>
              </a:rPr>
            </a:br>
            <a:r>
              <a:rPr lang="en-US" sz="3200" dirty="0" smtClean="0">
                <a:latin typeface="Trebuchet MS" pitchFamily="34" charset="0"/>
              </a:rPr>
              <a:t>(copy</a:t>
            </a:r>
            <a:r>
              <a:rPr lang="en-US" sz="3200" baseline="0" dirty="0" smtClean="0">
                <a:latin typeface="Trebuchet MS" pitchFamily="34" charset="0"/>
              </a:rPr>
              <a:t> and paste the link into your web browser).</a:t>
            </a:r>
          </a:p>
          <a:p>
            <a:pPr defTabSz="4389219"/>
            <a:endParaRPr lang="en-US" sz="3200" dirty="0" smtClean="0">
              <a:latin typeface="Trebuchet MS" pitchFamily="34" charset="0"/>
            </a:endParaRPr>
          </a:p>
          <a:p>
            <a:pPr defTabSz="4389219"/>
            <a:r>
              <a:rPr lang="en-US" sz="3200" dirty="0" smtClean="0">
                <a:latin typeface="Trebuchet MS" pitchFamily="34" charset="0"/>
              </a:rPr>
              <a:t>For assistance and to order your printed poster</a:t>
            </a:r>
            <a:r>
              <a:rPr lang="en-US" sz="3200" dirty="0" smtClean="0">
                <a:solidFill>
                  <a:schemeClr val="bg1"/>
                </a:solidFill>
                <a:latin typeface="Trebuchet MS" pitchFamily="34" charset="0"/>
              </a:rPr>
              <a:t> call </a:t>
            </a:r>
            <a:r>
              <a:rPr lang="en-US" sz="3200" b="1" dirty="0" smtClean="0">
                <a:solidFill>
                  <a:srgbClr val="FFFF00"/>
                </a:solidFill>
                <a:latin typeface="Trebuchet MS" pitchFamily="34" charset="0"/>
              </a:rPr>
              <a:t>PosterPresentations.com</a:t>
            </a:r>
            <a:r>
              <a:rPr lang="en-US" sz="3200" dirty="0" smtClean="0">
                <a:solidFill>
                  <a:srgbClr val="FFFF00"/>
                </a:solidFill>
                <a:latin typeface="Trebuchet MS" pitchFamily="34" charset="0"/>
              </a:rPr>
              <a:t> </a:t>
            </a:r>
            <a:r>
              <a:rPr lang="en-US" sz="3200" dirty="0" smtClean="0">
                <a:latin typeface="Trebuchet MS" pitchFamily="34" charset="0"/>
              </a:rPr>
              <a:t>at </a:t>
            </a:r>
            <a:r>
              <a:rPr lang="en-US" sz="4000" b="1" dirty="0" smtClean="0">
                <a:solidFill>
                  <a:srgbClr val="FFFF00"/>
                </a:solidFill>
                <a:latin typeface="Trebuchet MS" pitchFamily="34" charset="0"/>
              </a:rPr>
              <a:t>1.866.649.3004</a:t>
            </a:r>
          </a:p>
          <a:p>
            <a:pPr defTabSz="4389219"/>
            <a:endParaRPr lang="en-US" sz="4000" b="1" dirty="0" smtClean="0">
              <a:solidFill>
                <a:srgbClr val="FFFF00"/>
              </a:solidFill>
              <a:latin typeface="Trebuchet MS" pitchFamily="34" charset="0"/>
            </a:endParaRPr>
          </a:p>
          <a:p>
            <a:pPr defTabSz="4389219"/>
            <a:endParaRPr lang="en-US" sz="40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4389219"/>
            <a:r>
              <a:rPr lang="en-US" sz="3200" dirty="0" smtClean="0">
                <a:latin typeface="Trebuchet MS" pitchFamily="34" charset="0"/>
              </a:rPr>
              <a:t>Use the placeholders provided below to add new elements to your poster:</a:t>
            </a:r>
            <a:r>
              <a:rPr lang="en-US" sz="3200" baseline="0" dirty="0" smtClean="0">
                <a:latin typeface="Trebuchet MS" pitchFamily="34" charset="0"/>
              </a:rPr>
              <a:t> </a:t>
            </a:r>
            <a:r>
              <a:rPr lang="en-US" sz="3200" dirty="0" smtClean="0">
                <a:latin typeface="Trebuchet MS" pitchFamily="34" charset="0"/>
              </a:rPr>
              <a:t>Drag a placeholder onto the</a:t>
            </a:r>
            <a:r>
              <a:rPr lang="en-US" sz="3200" baseline="0" dirty="0" smtClean="0">
                <a:latin typeface="Trebuchet MS" pitchFamily="34" charset="0"/>
              </a:rPr>
              <a:t> poster area,</a:t>
            </a:r>
            <a:r>
              <a:rPr lang="en-US" sz="3200" dirty="0" smtClean="0">
                <a:latin typeface="Trebuchet MS" pitchFamily="34" charset="0"/>
              </a:rPr>
              <a:t> size it, and click it to edit.</a:t>
            </a:r>
          </a:p>
          <a:p>
            <a:pPr defTabSz="4389219"/>
            <a:endParaRPr lang="en-US" sz="3200" dirty="0" smtClean="0">
              <a:latin typeface="Trebuchet MS" pitchFamily="34" charset="0"/>
            </a:endParaRPr>
          </a:p>
          <a:p>
            <a:pPr defTabSz="4389219"/>
            <a:r>
              <a:rPr lang="en-US" sz="3200" b="1" dirty="0" smtClean="0">
                <a:solidFill>
                  <a:srgbClr val="FFFF00"/>
                </a:solidFill>
                <a:latin typeface="Trebuchet MS" pitchFamily="34" charset="0"/>
              </a:rPr>
              <a:t>Section Header placeholder</a:t>
            </a:r>
          </a:p>
          <a:p>
            <a:pPr defTabSz="4389219"/>
            <a:r>
              <a:rPr lang="en-US" sz="3200" dirty="0" smtClean="0">
                <a:latin typeface="Trebuchet MS" pitchFamily="34" charset="0"/>
              </a:rPr>
              <a:t>Move</a:t>
            </a:r>
            <a:r>
              <a:rPr lang="en-US" sz="32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defTabSz="4389219"/>
            <a:endParaRPr lang="en-US" sz="3200" b="1" dirty="0" smtClean="0">
              <a:solidFill>
                <a:srgbClr val="FFFF00"/>
              </a:solidFill>
              <a:latin typeface="Trebuchet MS" pitchFamily="34" charset="0"/>
            </a:endParaRPr>
          </a:p>
          <a:p>
            <a:pPr defTabSz="4389219"/>
            <a:r>
              <a:rPr lang="en-US" sz="3200" b="1" dirty="0" smtClean="0">
                <a:solidFill>
                  <a:srgbClr val="FFFF00"/>
                </a:solidFill>
                <a:latin typeface="Trebuchet MS" pitchFamily="34" charset="0"/>
              </a:rPr>
              <a:t>Text placeholder</a:t>
            </a:r>
          </a:p>
          <a:p>
            <a:pPr defTabSz="4389219"/>
            <a:r>
              <a:rPr lang="en-US" sz="3200" baseline="0" dirty="0" smtClean="0">
                <a:latin typeface="Trebuchet MS" pitchFamily="34" charset="0"/>
              </a:rPr>
              <a:t>Move this preformatted text placeholder to the poster to add a new body of text.</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1" baseline="0" dirty="0" smtClean="0">
              <a:solidFill>
                <a:srgbClr val="FFFF00"/>
              </a:solidFill>
              <a:latin typeface="Trebuchet MS" pitchFamily="34" charset="0"/>
            </a:endParaRPr>
          </a:p>
          <a:p>
            <a:pPr defTabSz="4389219"/>
            <a:r>
              <a:rPr lang="en-US" sz="3200" b="1" baseline="0" dirty="0" smtClean="0">
                <a:solidFill>
                  <a:srgbClr val="FFFF00"/>
                </a:solidFill>
                <a:latin typeface="Trebuchet MS" pitchFamily="34" charset="0"/>
              </a:rPr>
              <a:t>Picture placeholder</a:t>
            </a:r>
          </a:p>
          <a:p>
            <a:pPr defTabSz="4389219"/>
            <a:r>
              <a:rPr lang="en-US" sz="32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smtClean="0">
                <a:solidFill>
                  <a:schemeClr val="bg1"/>
                </a:solidFill>
              </a:rPr>
              <a:t>© 2012 PosterPresentations.com</a:t>
            </a:r>
            <a:br>
              <a:rPr lang="en-US" sz="3600" dirty="0" smtClean="0">
                <a:solidFill>
                  <a:schemeClr val="bg1"/>
                </a:solidFill>
              </a:rPr>
            </a:br>
            <a:r>
              <a:rPr lang="en-US" sz="3600" dirty="0" smtClean="0">
                <a:solidFill>
                  <a:schemeClr val="bg1"/>
                </a:solidFill>
              </a:rPr>
              <a:t>    </a:t>
            </a:r>
            <a:r>
              <a:rPr lang="en-US" sz="3200" dirty="0" smtClean="0">
                <a:solidFill>
                  <a:schemeClr val="bg1"/>
                </a:solidFill>
              </a:rPr>
              <a:t>2117 Fourth Street ,</a:t>
            </a:r>
            <a:r>
              <a:rPr lang="en-US" sz="3200" baseline="0" dirty="0" smtClean="0">
                <a:solidFill>
                  <a:schemeClr val="bg1"/>
                </a:solidFill>
              </a:rPr>
              <a:t> Unit C</a:t>
            </a:r>
            <a:br>
              <a:rPr lang="en-US" sz="3200" baseline="0" dirty="0" smtClean="0">
                <a:solidFill>
                  <a:schemeClr val="bg1"/>
                </a:solidFill>
              </a:rPr>
            </a:br>
            <a:r>
              <a:rPr lang="en-US" sz="3200" baseline="0" dirty="0" smtClean="0">
                <a:solidFill>
                  <a:schemeClr val="bg1"/>
                </a:solidFill>
              </a:rPr>
              <a:t>    Berkeley CA 94710</a:t>
            </a:r>
            <a:br>
              <a:rPr lang="en-US" sz="3200" baseline="0" dirty="0" smtClean="0">
                <a:solidFill>
                  <a:schemeClr val="bg1"/>
                </a:solidFill>
              </a:rPr>
            </a:br>
            <a:r>
              <a:rPr lang="en-US" sz="3200" baseline="0" dirty="0" smtClean="0">
                <a:solidFill>
                  <a:schemeClr val="bg1"/>
                </a:solidFill>
              </a:rPr>
              <a:t>    </a:t>
            </a:r>
            <a:r>
              <a:rPr lang="en-US" sz="3200"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smtClean="0">
                  <a:solidFill>
                    <a:schemeClr val="tx2"/>
                  </a:solidFill>
                  <a:latin typeface="Trebuchet MS" pitchFamily="34" charset="0"/>
                </a:rPr>
                <a:t>Student</a:t>
              </a:r>
              <a:r>
                <a:rPr lang="en-US" sz="2600" baseline="0" dirty="0" smtClean="0">
                  <a:solidFill>
                    <a:schemeClr val="tx2"/>
                  </a:solidFill>
                  <a:latin typeface="Trebuchet MS" pitchFamily="34" charset="0"/>
                </a:rPr>
                <a:t> discounts are available on our </a:t>
              </a:r>
              <a:r>
                <a:rPr lang="en-US" sz="2600" baseline="0" dirty="0" err="1" smtClean="0">
                  <a:solidFill>
                    <a:schemeClr val="tx2"/>
                  </a:solidFill>
                  <a:latin typeface="Trebuchet MS" pitchFamily="34" charset="0"/>
                </a:rPr>
                <a:t>Facebook</a:t>
              </a:r>
              <a:r>
                <a:rPr lang="en-US" sz="2600" baseline="0" dirty="0" smtClean="0">
                  <a:solidFill>
                    <a:schemeClr val="tx2"/>
                  </a:solidFill>
                  <a:latin typeface="Trebuchet MS" pitchFamily="34" charset="0"/>
                </a:rPr>
                <a:t> page.</a:t>
              </a:r>
              <a:br>
                <a:rPr lang="en-US" sz="2600" baseline="0" dirty="0" smtClean="0">
                  <a:solidFill>
                    <a:schemeClr val="tx2"/>
                  </a:solidFill>
                  <a:latin typeface="Trebuchet MS" pitchFamily="34" charset="0"/>
                </a:rPr>
              </a:br>
              <a:r>
                <a:rPr lang="en-US" sz="2600" baseline="0" dirty="0" smtClean="0">
                  <a:solidFill>
                    <a:schemeClr val="tx2"/>
                  </a:solidFill>
                  <a:latin typeface="Trebuchet MS" pitchFamily="34" charset="0"/>
                </a:rPr>
                <a:t>Go to </a:t>
              </a:r>
              <a:r>
                <a:rPr lang="en-US" sz="2600" u="sng" baseline="0" dirty="0" smtClean="0">
                  <a:solidFill>
                    <a:schemeClr val="tx2"/>
                  </a:solidFill>
                  <a:latin typeface="Trebuchet MS" pitchFamily="34" charset="0"/>
                </a:rPr>
                <a:t>PosterPresentations.com</a:t>
              </a:r>
              <a:r>
                <a:rPr lang="en-US" sz="2600" baseline="0" dirty="0" smtClean="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jpeg"/><Relationship Id="rId20" Type="http://schemas.openxmlformats.org/officeDocument/2006/relationships/image" Target="../media/image22.emf"/><Relationship Id="rId21" Type="http://schemas.openxmlformats.org/officeDocument/2006/relationships/image" Target="../media/image23.emf"/><Relationship Id="rId22" Type="http://schemas.openxmlformats.org/officeDocument/2006/relationships/image" Target="../media/image24.emf"/><Relationship Id="rId23" Type="http://schemas.openxmlformats.org/officeDocument/2006/relationships/image" Target="../media/image25.png"/><Relationship Id="rId24" Type="http://schemas.openxmlformats.org/officeDocument/2006/relationships/image" Target="../media/image26.pdf"/><Relationship Id="rId25" Type="http://schemas.openxmlformats.org/officeDocument/2006/relationships/image" Target="../media/image27.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wmf"/><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186" y="6416965"/>
            <a:ext cx="10056813" cy="5616900"/>
          </a:xfrm>
        </p:spPr>
        <p:txBody>
          <a:bodyPr/>
          <a:lstStyle/>
          <a:p>
            <a:pPr algn="just"/>
            <a:r>
              <a:rPr lang="en-US" dirty="0" smtClean="0"/>
              <a:t>A bug on your windshield does little damage, but a bug in the software that controls your engine, brakes or steering is catastrophic. Driver assistance technologies, like adaptive cruise control and automatic braking protocols, have the potential to increase the efficiency of crowded roads, but more compelling is their capacity for reducing the number of accidents and fatalities resulting from driver error. Yet, increased dependence on this next-generation technology is wise only when its reliability has been ensured and regulated.</a:t>
            </a:r>
          </a:p>
          <a:p>
            <a:pPr algn="just"/>
            <a:r>
              <a:rPr lang="en-US" dirty="0" smtClean="0"/>
              <a:t>Our </a:t>
            </a:r>
            <a:r>
              <a:rPr lang="en-US" dirty="0"/>
              <a:t>methods can’t protect your windshield from insects as you cruise down the highway, but with continued research we can remove the dangerous software bugs in safety-critical systems that testing and model checking overlook.</a:t>
            </a:r>
          </a:p>
          <a:p>
            <a:r>
              <a:rPr lang="en-US" dirty="0" smtClean="0"/>
              <a:t>       </a:t>
            </a:r>
            <a:endParaRPr lang="en-US" dirty="0"/>
          </a:p>
        </p:txBody>
      </p:sp>
      <p:sp>
        <p:nvSpPr>
          <p:cNvPr id="3" name="Text Placeholder 2"/>
          <p:cNvSpPr>
            <a:spLocks noGrp="1"/>
          </p:cNvSpPr>
          <p:nvPr>
            <p:ph type="body" sz="quarter" idx="11"/>
          </p:nvPr>
        </p:nvSpPr>
        <p:spPr/>
        <p:txBody>
          <a:bodyPr/>
          <a:lstStyle/>
          <a:p>
            <a:r>
              <a:rPr lang="en-US" dirty="0" smtClean="0"/>
              <a:t>MOTIVATION</a:t>
            </a:r>
            <a:endParaRPr lang="en-US" dirty="0"/>
          </a:p>
        </p:txBody>
      </p:sp>
      <p:sp>
        <p:nvSpPr>
          <p:cNvPr id="7" name="Text Placeholder 6"/>
          <p:cNvSpPr>
            <a:spLocks noGrp="1"/>
          </p:cNvSpPr>
          <p:nvPr>
            <p:ph type="body" sz="quarter" idx="21"/>
          </p:nvPr>
        </p:nvSpPr>
        <p:spPr>
          <a:xfrm>
            <a:off x="11578478" y="6302794"/>
            <a:ext cx="10048874" cy="2000525"/>
          </a:xfrm>
        </p:spPr>
        <p:txBody>
          <a:bodyPr/>
          <a:lstStyle/>
          <a:p>
            <a:r>
              <a:rPr lang="en-US" dirty="0" smtClean="0"/>
              <a:t>Distributed car control systems are distributed hybrid systems, which we model and verify using quantified differential dynamic logic (</a:t>
            </a:r>
            <a:r>
              <a:rPr lang="en-US" dirty="0" err="1" smtClean="0"/>
              <a:t>QdL</a:t>
            </a:r>
            <a:r>
              <a:rPr lang="en-US" dirty="0" smtClean="0"/>
              <a:t>) [7].  Below are a few selected rules from the </a:t>
            </a:r>
            <a:r>
              <a:rPr lang="en-US" dirty="0" err="1" smtClean="0"/>
              <a:t>QdL</a:t>
            </a:r>
            <a:r>
              <a:rPr lang="en-US" dirty="0" smtClean="0"/>
              <a:t> proof calculus, categorized loosely as discrete or continuous transitions.</a:t>
            </a:r>
            <a:endParaRPr lang="en-US" dirty="0"/>
          </a:p>
        </p:txBody>
      </p:sp>
      <p:sp>
        <p:nvSpPr>
          <p:cNvPr id="8" name="Text Placeholder 7"/>
          <p:cNvSpPr>
            <a:spLocks noGrp="1"/>
          </p:cNvSpPr>
          <p:nvPr>
            <p:ph type="body" sz="quarter" idx="22"/>
          </p:nvPr>
        </p:nvSpPr>
        <p:spPr>
          <a:xfrm>
            <a:off x="11578479" y="5506928"/>
            <a:ext cx="10048875" cy="754045"/>
          </a:xfrm>
        </p:spPr>
        <p:txBody>
          <a:bodyPr/>
          <a:lstStyle/>
          <a:p>
            <a:r>
              <a:rPr lang="en-US" dirty="0" smtClean="0"/>
              <a:t>METHODS</a:t>
            </a:r>
            <a:endParaRPr lang="en-US" dirty="0"/>
          </a:p>
        </p:txBody>
      </p:sp>
      <p:sp>
        <p:nvSpPr>
          <p:cNvPr id="9" name="Text Placeholder 8"/>
          <p:cNvSpPr>
            <a:spLocks noGrp="1"/>
          </p:cNvSpPr>
          <p:nvPr>
            <p:ph type="body" sz="quarter" idx="23"/>
          </p:nvPr>
        </p:nvSpPr>
        <p:spPr>
          <a:xfrm>
            <a:off x="22250400" y="15220884"/>
            <a:ext cx="10048874" cy="2000525"/>
          </a:xfrm>
        </p:spPr>
        <p:txBody>
          <a:bodyPr/>
          <a:lstStyle/>
          <a:p>
            <a:pPr algn="just"/>
            <a:r>
              <a:rPr lang="en-US" b="1" dirty="0" smtClean="0"/>
              <a:t>Figure 4</a:t>
            </a:r>
            <a:r>
              <a:rPr lang="en-US" dirty="0" smtClean="0"/>
              <a:t>. We have formally verified safety for a hybrid program which models cars using adaptive cruise control in highway traffic.  In this model, there is an arbitrary number of cars on the road, and each car can move between an arbitrary number of lanes, [5,6].</a:t>
            </a:r>
            <a:endParaRPr lang="en-US" dirty="0"/>
          </a:p>
        </p:txBody>
      </p:sp>
      <p:sp>
        <p:nvSpPr>
          <p:cNvPr id="10" name="Text Placeholder 9"/>
          <p:cNvSpPr>
            <a:spLocks noGrp="1"/>
          </p:cNvSpPr>
          <p:nvPr>
            <p:ph type="body" sz="quarter" idx="24"/>
          </p:nvPr>
        </p:nvSpPr>
        <p:spPr/>
        <p:txBody>
          <a:bodyPr/>
          <a:lstStyle/>
          <a:p>
            <a:r>
              <a:rPr lang="en-US" dirty="0" smtClean="0"/>
              <a:t>RESULTS</a:t>
            </a:r>
            <a:endParaRPr lang="en-US" dirty="0"/>
          </a:p>
        </p:txBody>
      </p:sp>
      <p:sp>
        <p:nvSpPr>
          <p:cNvPr id="11" name="Text Placeholder 10"/>
          <p:cNvSpPr>
            <a:spLocks noGrp="1"/>
          </p:cNvSpPr>
          <p:nvPr>
            <p:ph type="body" sz="quarter" idx="25"/>
          </p:nvPr>
        </p:nvSpPr>
        <p:spPr/>
        <p:txBody>
          <a:bodyPr/>
          <a:lstStyle/>
          <a:p>
            <a:r>
              <a:rPr lang="en-US" dirty="0" smtClean="0"/>
              <a:t>CONCLUSIONS</a:t>
            </a:r>
            <a:endParaRPr lang="en-US" dirty="0"/>
          </a:p>
        </p:txBody>
      </p:sp>
      <p:sp>
        <p:nvSpPr>
          <p:cNvPr id="12" name="Text Placeholder 11"/>
          <p:cNvSpPr>
            <a:spLocks noGrp="1"/>
          </p:cNvSpPr>
          <p:nvPr>
            <p:ph type="body" sz="quarter" idx="26"/>
          </p:nvPr>
        </p:nvSpPr>
        <p:spPr>
          <a:xfrm>
            <a:off x="32914027" y="6378481"/>
            <a:ext cx="10047018" cy="7309671"/>
          </a:xfrm>
        </p:spPr>
        <p:txBody>
          <a:bodyPr/>
          <a:lstStyle/>
          <a:p>
            <a:pPr algn="just"/>
            <a:r>
              <a:rPr lang="en-US" dirty="0" smtClean="0"/>
              <a:t>Distributed car control has been proposed repeatedly as a solution to safety and efficiency problems in ground transportation. Yet, a move to this next generation technology, however promising it may be, is only wise when its reliability has been ensured.</a:t>
            </a:r>
          </a:p>
          <a:p>
            <a:pPr algn="just"/>
            <a:endParaRPr lang="en-US" dirty="0" smtClean="0"/>
          </a:p>
          <a:p>
            <a:pPr algn="just"/>
            <a:r>
              <a:rPr lang="en-US" dirty="0" smtClean="0"/>
              <a:t>This poster presents our formal methods and tools for verifying cyber-physical systems.  We discuss automation techniques for theorem proving for distributed hybrid systems using quantified differential dynamic logic. We have implemented </a:t>
            </a:r>
            <a:r>
              <a:rPr lang="en-US" dirty="0" err="1" smtClean="0"/>
              <a:t>KeYmaeraD</a:t>
            </a:r>
            <a:r>
              <a:rPr lang="en-US" dirty="0" smtClean="0"/>
              <a:t>, the first formal verification tool for distributed hybrid systems. </a:t>
            </a:r>
          </a:p>
          <a:p>
            <a:pPr algn="just"/>
            <a:endParaRPr lang="en-US" dirty="0" smtClean="0"/>
          </a:p>
          <a:p>
            <a:pPr algn="just"/>
            <a:r>
              <a:rPr lang="en-US" dirty="0" smtClean="0"/>
              <a:t>We also present several case studies where we have successfully verified various properties using these methods and tools.  These increasingly difficult case studies are dual-purpose; they demonstrate the </a:t>
            </a:r>
            <a:r>
              <a:rPr lang="en-US" dirty="0" err="1" smtClean="0"/>
              <a:t>implementability</a:t>
            </a:r>
            <a:r>
              <a:rPr lang="en-US" dirty="0" smtClean="0"/>
              <a:t> of our theories and they present challenges that exposed short-comings in our language and tools, which we have been able to address.  </a:t>
            </a:r>
            <a:endParaRPr lang="en-US" dirty="0"/>
          </a:p>
        </p:txBody>
      </p:sp>
      <p:sp>
        <p:nvSpPr>
          <p:cNvPr id="13" name="Text Placeholder 12"/>
          <p:cNvSpPr>
            <a:spLocks noGrp="1"/>
          </p:cNvSpPr>
          <p:nvPr>
            <p:ph type="body" sz="quarter" idx="27"/>
          </p:nvPr>
        </p:nvSpPr>
        <p:spPr>
          <a:xfrm>
            <a:off x="32908052" y="14091249"/>
            <a:ext cx="10047018" cy="754045"/>
          </a:xfrm>
        </p:spPr>
        <p:txBody>
          <a:bodyPr/>
          <a:lstStyle/>
          <a:p>
            <a:r>
              <a:rPr lang="en-US" dirty="0" smtClean="0"/>
              <a:t>FUTURE WORK</a:t>
            </a:r>
            <a:endParaRPr lang="en-US" dirty="0"/>
          </a:p>
        </p:txBody>
      </p:sp>
      <p:sp>
        <p:nvSpPr>
          <p:cNvPr id="14" name="Text Placeholder 13"/>
          <p:cNvSpPr>
            <a:spLocks noGrp="1"/>
          </p:cNvSpPr>
          <p:nvPr>
            <p:ph type="body" sz="quarter" idx="28"/>
          </p:nvPr>
        </p:nvSpPr>
        <p:spPr>
          <a:xfrm>
            <a:off x="32908052" y="14627046"/>
            <a:ext cx="10052050" cy="4924403"/>
          </a:xfrm>
        </p:spPr>
        <p:txBody>
          <a:bodyPr/>
          <a:lstStyle/>
          <a:p>
            <a:endParaRPr lang="en-US" dirty="0" smtClean="0"/>
          </a:p>
          <a:p>
            <a:pPr>
              <a:buFontTx/>
              <a:buChar char="•"/>
            </a:pPr>
            <a:r>
              <a:rPr lang="en-US" dirty="0" smtClean="0"/>
              <a:t> Increasing complexity of continuous and discrete dynamics </a:t>
            </a:r>
          </a:p>
          <a:p>
            <a:r>
              <a:rPr lang="en-US" dirty="0" smtClean="0"/>
              <a:t>   (curved roads, variable road conditions, sensor inaccuracies, etc.)</a:t>
            </a:r>
          </a:p>
          <a:p>
            <a:pPr>
              <a:buFontTx/>
              <a:buChar char="•"/>
            </a:pPr>
            <a:r>
              <a:rPr lang="en-US" dirty="0" smtClean="0"/>
              <a:t> Verifying </a:t>
            </a:r>
            <a:r>
              <a:rPr lang="en-US" dirty="0" err="1" smtClean="0"/>
              <a:t>liveness</a:t>
            </a:r>
            <a:r>
              <a:rPr lang="en-US" dirty="0" smtClean="0"/>
              <a:t> properties and providing efficiency guarantees</a:t>
            </a:r>
          </a:p>
          <a:p>
            <a:pPr>
              <a:buFontTx/>
              <a:buChar char="•"/>
            </a:pPr>
            <a:r>
              <a:rPr lang="en-US" dirty="0" smtClean="0"/>
              <a:t> Automated compilation of controllers into differential dynamic logic </a:t>
            </a:r>
          </a:p>
          <a:p>
            <a:pPr>
              <a:buFontTx/>
              <a:buChar char="•"/>
            </a:pPr>
            <a:r>
              <a:rPr lang="en-US" dirty="0" smtClean="0"/>
              <a:t> Bridging the gap between verified models and real-world system implementations</a:t>
            </a:r>
          </a:p>
          <a:p>
            <a:pPr>
              <a:buFontTx/>
              <a:buChar char="•"/>
            </a:pPr>
            <a:r>
              <a:rPr lang="en-US" dirty="0" smtClean="0"/>
              <a:t> Distributed collision avoidance in aircraft, [9]</a:t>
            </a:r>
          </a:p>
          <a:p>
            <a:pPr>
              <a:buFontTx/>
              <a:buChar char="•"/>
            </a:pPr>
            <a:r>
              <a:rPr lang="en-US" dirty="0" smtClean="0"/>
              <a:t> Developing a tutorial for </a:t>
            </a:r>
            <a:r>
              <a:rPr lang="en-US" dirty="0" err="1" smtClean="0"/>
              <a:t>KeYmaera</a:t>
            </a:r>
            <a:r>
              <a:rPr lang="en-US" dirty="0" smtClean="0"/>
              <a:t> and differential dynamic logic</a:t>
            </a:r>
          </a:p>
          <a:p>
            <a:pPr>
              <a:buFontTx/>
              <a:buChar char="•"/>
            </a:pPr>
            <a:endParaRPr lang="en-US" dirty="0" smtClean="0"/>
          </a:p>
        </p:txBody>
      </p:sp>
      <p:sp>
        <p:nvSpPr>
          <p:cNvPr id="15" name="Text Placeholder 14"/>
          <p:cNvSpPr>
            <a:spLocks noGrp="1"/>
          </p:cNvSpPr>
          <p:nvPr>
            <p:ph type="body" sz="quarter" idx="29"/>
          </p:nvPr>
        </p:nvSpPr>
        <p:spPr>
          <a:xfrm>
            <a:off x="32908052" y="19601901"/>
            <a:ext cx="10047018" cy="754045"/>
          </a:xfrm>
        </p:spPr>
        <p:txBody>
          <a:bodyPr/>
          <a:lstStyle/>
          <a:p>
            <a:r>
              <a:rPr lang="en-US" dirty="0" smtClean="0"/>
              <a:t>REFERENCES</a:t>
            </a:r>
            <a:endParaRPr lang="en-US" dirty="0"/>
          </a:p>
        </p:txBody>
      </p:sp>
      <p:sp>
        <p:nvSpPr>
          <p:cNvPr id="16" name="Text Placeholder 15"/>
          <p:cNvSpPr>
            <a:spLocks noGrp="1"/>
          </p:cNvSpPr>
          <p:nvPr>
            <p:ph type="body" sz="quarter" idx="30"/>
          </p:nvPr>
        </p:nvSpPr>
        <p:spPr>
          <a:xfrm>
            <a:off x="33155466" y="20462041"/>
            <a:ext cx="9567333" cy="11664707"/>
          </a:xfrm>
        </p:spPr>
        <p:txBody>
          <a:bodyPr/>
          <a:lstStyle/>
          <a:p>
            <a:pPr algn="just"/>
            <a:r>
              <a:rPr lang="en-US" sz="2000" dirty="0" smtClean="0"/>
              <a:t>[1] Nikos </a:t>
            </a:r>
            <a:r>
              <a:rPr lang="en-US" sz="2000" dirty="0" err="1"/>
              <a:t>Aréchiga</a:t>
            </a:r>
            <a:r>
              <a:rPr lang="en-US" sz="2000" dirty="0"/>
              <a:t>, Sarah M. Loos, André </a:t>
            </a:r>
            <a:r>
              <a:rPr lang="en-US" sz="2000" dirty="0" err="1"/>
              <a:t>Platzer</a:t>
            </a:r>
            <a:r>
              <a:rPr lang="en-US" sz="2000" dirty="0"/>
              <a:t>, and Bruce H. </a:t>
            </a:r>
            <a:r>
              <a:rPr lang="en-US" sz="2000" dirty="0" smtClean="0"/>
              <a:t>Krogh. Using </a:t>
            </a:r>
            <a:r>
              <a:rPr lang="en-US" sz="2000" dirty="0"/>
              <a:t>theorem </a:t>
            </a:r>
            <a:r>
              <a:rPr lang="en-US" sz="2000" dirty="0" err="1"/>
              <a:t>provers</a:t>
            </a:r>
            <a:r>
              <a:rPr lang="en-US" sz="2000" dirty="0"/>
              <a:t> to guarantee closed-loop system </a:t>
            </a:r>
            <a:r>
              <a:rPr lang="en-US" sz="2000" dirty="0" smtClean="0"/>
              <a:t>properties. In the American </a:t>
            </a:r>
            <a:r>
              <a:rPr lang="en-US" sz="2000" dirty="0"/>
              <a:t>Control Conference, ACC, Montréal, Canada, </a:t>
            </a:r>
            <a:r>
              <a:rPr lang="en-US" sz="2000" dirty="0" smtClean="0"/>
              <a:t>2012.</a:t>
            </a:r>
          </a:p>
          <a:p>
            <a:pPr algn="just"/>
            <a:endParaRPr lang="en-US" sz="2000" dirty="0"/>
          </a:p>
          <a:p>
            <a:pPr algn="just"/>
            <a:r>
              <a:rPr lang="en-US" sz="2000" dirty="0" smtClean="0"/>
              <a:t>[2] Stefan </a:t>
            </a:r>
            <a:r>
              <a:rPr lang="en-US" sz="2000" dirty="0" err="1"/>
              <a:t>Mitsch</a:t>
            </a:r>
            <a:r>
              <a:rPr lang="en-US" sz="2000" dirty="0"/>
              <a:t>, Sarah M. Loos, and André </a:t>
            </a:r>
            <a:r>
              <a:rPr lang="en-US" sz="2000" dirty="0" err="1" smtClean="0"/>
              <a:t>Platzer</a:t>
            </a:r>
            <a:r>
              <a:rPr lang="en-US" sz="2000" dirty="0" smtClean="0"/>
              <a:t>. Towards </a:t>
            </a:r>
            <a:r>
              <a:rPr lang="en-US" sz="2000" dirty="0"/>
              <a:t>Formal Verification of Freeway Traffic </a:t>
            </a:r>
            <a:r>
              <a:rPr lang="en-US" sz="2000" dirty="0" smtClean="0"/>
              <a:t>Control. In the International </a:t>
            </a:r>
            <a:r>
              <a:rPr lang="en-US" sz="2000" dirty="0"/>
              <a:t>Conference on Cyber-Physical Systems, ICCPS, Beijing, China, </a:t>
            </a:r>
            <a:r>
              <a:rPr lang="en-US" sz="2000" dirty="0" smtClean="0"/>
              <a:t>2012</a:t>
            </a:r>
            <a:r>
              <a:rPr lang="en-US" sz="2000" dirty="0"/>
              <a:t>. </a:t>
            </a:r>
          </a:p>
          <a:p>
            <a:pPr algn="just"/>
            <a:endParaRPr lang="en-US" sz="2000" dirty="0" smtClean="0"/>
          </a:p>
          <a:p>
            <a:pPr algn="just"/>
            <a:r>
              <a:rPr lang="en-US" sz="2000" dirty="0" smtClean="0"/>
              <a:t>[3] </a:t>
            </a:r>
            <a:r>
              <a:rPr lang="en-US" sz="2000" dirty="0" err="1" smtClean="0"/>
              <a:t>Akshay</a:t>
            </a:r>
            <a:r>
              <a:rPr lang="en-US" sz="2000" dirty="0" smtClean="0"/>
              <a:t> </a:t>
            </a:r>
            <a:r>
              <a:rPr lang="en-US" sz="2000" dirty="0" err="1"/>
              <a:t>Rajhans</a:t>
            </a:r>
            <a:r>
              <a:rPr lang="en-US" sz="2000" dirty="0"/>
              <a:t>, </a:t>
            </a:r>
            <a:r>
              <a:rPr lang="en-US" sz="2000" dirty="0" err="1"/>
              <a:t>Ajinkya</a:t>
            </a:r>
            <a:r>
              <a:rPr lang="en-US" sz="2000" dirty="0"/>
              <a:t> </a:t>
            </a:r>
            <a:r>
              <a:rPr lang="en-US" sz="2000" dirty="0" err="1"/>
              <a:t>Bhave</a:t>
            </a:r>
            <a:r>
              <a:rPr lang="en-US" sz="2000" dirty="0"/>
              <a:t>, Sarah M. Loos, Bruce H. Krogh, André </a:t>
            </a:r>
            <a:r>
              <a:rPr lang="en-US" sz="2000" dirty="0" err="1"/>
              <a:t>Platzer</a:t>
            </a:r>
            <a:r>
              <a:rPr lang="en-US" sz="2000" dirty="0"/>
              <a:t>, and David </a:t>
            </a:r>
            <a:r>
              <a:rPr lang="en-US" sz="2000" dirty="0" err="1" smtClean="0"/>
              <a:t>Garlan</a:t>
            </a:r>
            <a:r>
              <a:rPr lang="en-US" sz="2000" dirty="0" smtClean="0"/>
              <a:t>. Using </a:t>
            </a:r>
            <a:r>
              <a:rPr lang="en-US" sz="2000" dirty="0"/>
              <a:t>parameters in architectural views to support heterogeneous design and verification</a:t>
            </a:r>
            <a:r>
              <a:rPr lang="en-US" sz="2000" dirty="0" smtClean="0"/>
              <a:t>. In the </a:t>
            </a:r>
            <a:r>
              <a:rPr lang="en-US" sz="2000" dirty="0"/>
              <a:t>IEEE Conference on Decision and Control and European Control Conference. 2011. </a:t>
            </a:r>
          </a:p>
          <a:p>
            <a:pPr algn="just"/>
            <a:endParaRPr lang="en-US" sz="2000" dirty="0" smtClean="0"/>
          </a:p>
          <a:p>
            <a:pPr algn="just"/>
            <a:r>
              <a:rPr lang="en-US" sz="2000" dirty="0" smtClean="0"/>
              <a:t>[4] Sarah </a:t>
            </a:r>
            <a:r>
              <a:rPr lang="en-US" sz="2000" dirty="0"/>
              <a:t>M. </a:t>
            </a:r>
            <a:r>
              <a:rPr lang="en-US" sz="2000" dirty="0" smtClean="0"/>
              <a:t>Loos and </a:t>
            </a:r>
            <a:r>
              <a:rPr lang="en-US" sz="2000" dirty="0"/>
              <a:t>André </a:t>
            </a:r>
            <a:r>
              <a:rPr lang="en-US" sz="2000" dirty="0" err="1" smtClean="0"/>
              <a:t>Platzer</a:t>
            </a:r>
            <a:r>
              <a:rPr lang="en-US" sz="2000" dirty="0" smtClean="0"/>
              <a:t>. Safe </a:t>
            </a:r>
            <a:r>
              <a:rPr lang="en-US" sz="2000" dirty="0"/>
              <a:t>Intersections: At the Crossing of Hybrid Systems and </a:t>
            </a:r>
            <a:r>
              <a:rPr lang="en-US" sz="2000" dirty="0" smtClean="0"/>
              <a:t>Verification. In the </a:t>
            </a:r>
            <a:r>
              <a:rPr lang="en-US" sz="2000" dirty="0"/>
              <a:t>International IEEE Conference on Intelligent Transportation Systems, ITSC 2011, Washington, D.C., USA, Proceedings, 2011. </a:t>
            </a:r>
          </a:p>
          <a:p>
            <a:pPr algn="just"/>
            <a:endParaRPr lang="en-US" sz="2000" dirty="0" smtClean="0"/>
          </a:p>
          <a:p>
            <a:pPr algn="just"/>
            <a:r>
              <a:rPr lang="en-US" sz="2000" dirty="0" smtClean="0"/>
              <a:t>[5] David </a:t>
            </a:r>
            <a:r>
              <a:rPr lang="en-US" sz="2000" dirty="0" err="1"/>
              <a:t>Renshaw</a:t>
            </a:r>
            <a:r>
              <a:rPr lang="en-US" sz="2000" dirty="0"/>
              <a:t>, Sarah M. Loos, and André </a:t>
            </a:r>
            <a:r>
              <a:rPr lang="en-US" sz="2000" dirty="0" err="1" smtClean="0"/>
              <a:t>Platzer</a:t>
            </a:r>
            <a:r>
              <a:rPr lang="en-US" sz="2000" dirty="0" smtClean="0"/>
              <a:t>. Distributed </a:t>
            </a:r>
            <a:r>
              <a:rPr lang="en-US" sz="2000" dirty="0"/>
              <a:t>theorem proving for distributed hybrid </a:t>
            </a:r>
            <a:r>
              <a:rPr lang="en-US" sz="2000" dirty="0" smtClean="0"/>
              <a:t>systems. In the International </a:t>
            </a:r>
            <a:r>
              <a:rPr lang="en-US" sz="2000" dirty="0"/>
              <a:t>Conference on Formal Engineering Methods, ICFEM’11, Durham, United Kingdom, Proceedings, LNCS. Springer, 2011</a:t>
            </a:r>
            <a:r>
              <a:rPr lang="en-US" sz="2000" dirty="0" smtClean="0"/>
              <a:t>.</a:t>
            </a:r>
            <a:endParaRPr lang="en-US" sz="2000" dirty="0"/>
          </a:p>
          <a:p>
            <a:pPr algn="just"/>
            <a:endParaRPr lang="en-US" sz="2000" dirty="0" smtClean="0"/>
          </a:p>
          <a:p>
            <a:pPr algn="just"/>
            <a:r>
              <a:rPr lang="en-US" sz="2000" dirty="0" smtClean="0"/>
              <a:t>[6] Sarah </a:t>
            </a:r>
            <a:r>
              <a:rPr lang="en-US" sz="2000" dirty="0"/>
              <a:t>M. Loos, André </a:t>
            </a:r>
            <a:r>
              <a:rPr lang="en-US" sz="2000" dirty="0" err="1"/>
              <a:t>Platzer</a:t>
            </a:r>
            <a:r>
              <a:rPr lang="en-US" sz="2000" dirty="0"/>
              <a:t>, and </a:t>
            </a:r>
            <a:r>
              <a:rPr lang="en-US" sz="2000" dirty="0" err="1"/>
              <a:t>Ligia</a:t>
            </a:r>
            <a:r>
              <a:rPr lang="en-US" sz="2000" dirty="0"/>
              <a:t> </a:t>
            </a:r>
            <a:r>
              <a:rPr lang="en-US" sz="2000" dirty="0" err="1" smtClean="0"/>
              <a:t>Nistor</a:t>
            </a:r>
            <a:r>
              <a:rPr lang="en-US" sz="2000" dirty="0" smtClean="0"/>
              <a:t>. Adaptive </a:t>
            </a:r>
            <a:r>
              <a:rPr lang="en-US" sz="2000" dirty="0"/>
              <a:t>cruise </a:t>
            </a:r>
            <a:r>
              <a:rPr lang="en-US" sz="2000" dirty="0" smtClean="0"/>
              <a:t>control</a:t>
            </a:r>
            <a:r>
              <a:rPr lang="en-US" sz="2000" dirty="0"/>
              <a:t>: Hybrid, distributed, and now formally </a:t>
            </a:r>
            <a:r>
              <a:rPr lang="en-US" sz="2000" dirty="0" smtClean="0"/>
              <a:t>verified. In the 17th </a:t>
            </a:r>
            <a:r>
              <a:rPr lang="en-US" sz="2000" dirty="0"/>
              <a:t>International Symposium on Formal Methods, FM, Limerick, Ireland, Proceedings, LNCS. Springer, 2011.</a:t>
            </a:r>
            <a:r>
              <a:rPr lang="en-US" sz="2000" dirty="0" smtClean="0"/>
              <a:t> </a:t>
            </a:r>
          </a:p>
          <a:p>
            <a:pPr algn="just"/>
            <a:endParaRPr lang="en-US" sz="2000" dirty="0" smtClean="0"/>
          </a:p>
          <a:p>
            <a:pPr algn="just"/>
            <a:r>
              <a:rPr lang="en-US" sz="2000" dirty="0" smtClean="0"/>
              <a:t>[7] André </a:t>
            </a:r>
            <a:r>
              <a:rPr lang="en-US" sz="2000" dirty="0" err="1" smtClean="0"/>
              <a:t>Platzer</a:t>
            </a:r>
            <a:r>
              <a:rPr lang="en-US" sz="2000" dirty="0" smtClean="0"/>
              <a:t>. </a:t>
            </a:r>
            <a:r>
              <a:rPr lang="en-US" sz="2000" dirty="0" err="1" smtClean="0"/>
              <a:t>Quantiﬁed</a:t>
            </a:r>
            <a:r>
              <a:rPr lang="en-US" sz="2000" dirty="0" smtClean="0"/>
              <a:t> differential dynamic logic for distributed hybrid systems. In Computer Science Logic. Volume 6247 of LNCS. Springer, 2010.  </a:t>
            </a:r>
          </a:p>
          <a:p>
            <a:pPr algn="just"/>
            <a:endParaRPr lang="en-US" sz="2000" dirty="0" smtClean="0"/>
          </a:p>
          <a:p>
            <a:pPr algn="just"/>
            <a:r>
              <a:rPr lang="en-US" sz="2000" dirty="0" smtClean="0"/>
              <a:t>[8] André </a:t>
            </a:r>
            <a:r>
              <a:rPr lang="en-US" sz="2000" dirty="0" err="1" smtClean="0"/>
              <a:t>Platzer</a:t>
            </a:r>
            <a:r>
              <a:rPr lang="en-US" sz="2000" dirty="0" smtClean="0"/>
              <a:t>. The Structure of Differential Invariants and Differential Cut Elimination. To appear in the journal Logical Methods in Computer Science, 2012.</a:t>
            </a:r>
          </a:p>
          <a:p>
            <a:pPr algn="just"/>
            <a:endParaRPr lang="en-US" sz="2000" dirty="0" smtClean="0"/>
          </a:p>
          <a:p>
            <a:pPr algn="just"/>
            <a:r>
              <a:rPr lang="en-US" sz="2000" dirty="0" smtClean="0"/>
              <a:t>[9] David </a:t>
            </a:r>
            <a:r>
              <a:rPr lang="en-US" sz="2000" dirty="0" err="1" smtClean="0"/>
              <a:t>Renshaw</a:t>
            </a:r>
            <a:r>
              <a:rPr lang="en-US" sz="2000" dirty="0" smtClean="0"/>
              <a:t>, Sarah M. Loos, and André </a:t>
            </a:r>
            <a:r>
              <a:rPr lang="en-US" sz="2000" dirty="0" err="1" smtClean="0"/>
              <a:t>Platzer</a:t>
            </a:r>
            <a:r>
              <a:rPr lang="en-US" sz="2000" dirty="0" smtClean="0"/>
              <a:t>. Mechanized Safety Proofs for Disc-Constrained Aircraft.  Carnegie Mellon technical report CMU-CS-12-132, 2012.</a:t>
            </a:r>
            <a:endParaRPr lang="en-US" sz="2000" dirty="0"/>
          </a:p>
        </p:txBody>
      </p:sp>
      <p:sp>
        <p:nvSpPr>
          <p:cNvPr id="55" name="Text Placeholder 54"/>
          <p:cNvSpPr>
            <a:spLocks noGrp="1"/>
          </p:cNvSpPr>
          <p:nvPr>
            <p:ph type="body" sz="quarter" idx="150"/>
          </p:nvPr>
        </p:nvSpPr>
        <p:spPr/>
        <p:txBody>
          <a:bodyPr/>
          <a:lstStyle/>
          <a:p>
            <a:r>
              <a:rPr lang="en-US" dirty="0" smtClean="0"/>
              <a:t>Sarah M. Loos and </a:t>
            </a:r>
            <a:r>
              <a:rPr lang="en-US" dirty="0" smtClean="0"/>
              <a:t>André </a:t>
            </a:r>
            <a:r>
              <a:rPr lang="en-US" dirty="0" err="1" smtClean="0"/>
              <a:t>Platzer</a:t>
            </a:r>
            <a:r>
              <a:rPr lang="en-US" smtClean="0"/>
              <a:t>, </a:t>
            </a:r>
            <a:r>
              <a:rPr lang="en-US" dirty="0" smtClean="0"/>
              <a:t>Carnegie Mellon University </a:t>
            </a:r>
            <a:endParaRPr lang="en-US" dirty="0"/>
          </a:p>
        </p:txBody>
      </p:sp>
      <p:sp>
        <p:nvSpPr>
          <p:cNvPr id="56" name="Text Placeholder 55"/>
          <p:cNvSpPr>
            <a:spLocks noGrp="1"/>
          </p:cNvSpPr>
          <p:nvPr>
            <p:ph type="body" sz="quarter" idx="151"/>
          </p:nvPr>
        </p:nvSpPr>
        <p:spPr/>
        <p:txBody>
          <a:bodyPr>
            <a:normAutofit fontScale="92500" lnSpcReduction="10000"/>
          </a:bodyPr>
          <a:lstStyle/>
          <a:p>
            <a:r>
              <a:rPr lang="en-US" dirty="0" smtClean="0"/>
              <a:t>How to Avoid Bugs while Driving on the Highway</a:t>
            </a:r>
            <a:endParaRPr lang="en-US" dirty="0"/>
          </a:p>
        </p:txBody>
      </p:sp>
      <p:sp>
        <p:nvSpPr>
          <p:cNvPr id="57" name="Text Placeholder 56"/>
          <p:cNvSpPr>
            <a:spLocks noGrp="1"/>
          </p:cNvSpPr>
          <p:nvPr>
            <p:ph type="body" sz="quarter" idx="153"/>
          </p:nvPr>
        </p:nvSpPr>
        <p:spPr/>
        <p:txBody>
          <a:bodyPr>
            <a:normAutofit fontScale="92500" lnSpcReduction="10000"/>
          </a:bodyPr>
          <a:lstStyle/>
          <a:p>
            <a:r>
              <a:rPr lang="en-US" dirty="0" smtClean="0"/>
              <a:t>SPLAT!</a:t>
            </a:r>
            <a:endParaRPr lang="en-US" dirty="0"/>
          </a:p>
        </p:txBody>
      </p:sp>
      <p:grpSp>
        <p:nvGrpSpPr>
          <p:cNvPr id="72" name="Group 71"/>
          <p:cNvGrpSpPr/>
          <p:nvPr/>
        </p:nvGrpSpPr>
        <p:grpSpPr>
          <a:xfrm>
            <a:off x="922341" y="538275"/>
            <a:ext cx="4112588" cy="3717610"/>
            <a:chOff x="922341" y="946497"/>
            <a:chExt cx="4112588" cy="3717610"/>
          </a:xfrm>
        </p:grpSpPr>
        <p:sp>
          <p:nvSpPr>
            <p:cNvPr id="70" name="Rectangle 69"/>
            <p:cNvSpPr/>
            <p:nvPr/>
          </p:nvSpPr>
          <p:spPr>
            <a:xfrm>
              <a:off x="922341" y="946497"/>
              <a:ext cx="4112588" cy="37176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9" name="Picture 68" descr="dragon-small.jpe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22341" y="964383"/>
              <a:ext cx="3517900" cy="3060700"/>
            </a:xfrm>
            <a:prstGeom prst="rect">
              <a:avLst/>
            </a:prstGeom>
          </p:spPr>
        </p:pic>
      </p:grpSp>
      <p:grpSp>
        <p:nvGrpSpPr>
          <p:cNvPr id="89" name="Group 88"/>
          <p:cNvGrpSpPr/>
          <p:nvPr/>
        </p:nvGrpSpPr>
        <p:grpSpPr>
          <a:xfrm>
            <a:off x="12623786" y="16503140"/>
            <a:ext cx="7966198" cy="7804199"/>
            <a:chOff x="12158135" y="14831532"/>
            <a:chExt cx="7966198" cy="7804199"/>
          </a:xfrm>
        </p:grpSpPr>
        <p:sp>
          <p:nvSpPr>
            <p:cNvPr id="87" name="Rounded Rectangle 86"/>
            <p:cNvSpPr/>
            <p:nvPr/>
          </p:nvSpPr>
          <p:spPr>
            <a:xfrm>
              <a:off x="12158135" y="14831532"/>
              <a:ext cx="7881533" cy="7804199"/>
            </a:xfrm>
            <a:prstGeom prst="roundRect">
              <a:avLst/>
            </a:prstGeom>
            <a:solidFill>
              <a:schemeClr val="accent5">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12818533" y="15000865"/>
              <a:ext cx="6604000" cy="982147"/>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dirty="0" smtClean="0"/>
                <a:t>Continuous Transitions</a:t>
              </a:r>
              <a:endParaRPr lang="en-US" sz="3000" dirty="0"/>
            </a:p>
          </p:txBody>
        </p:sp>
        <p:pic>
          <p:nvPicPr>
            <p:cNvPr id="78" name="Picture 77" descr="fig-dL-calculus.eps"/>
            <p:cNvPicPr>
              <a:picLocks noChangeAspect="1"/>
            </p:cNvPicPr>
            <p:nvPr/>
          </p:nvPicPr>
          <p:blipFill>
            <a:blip r:embed="rId3"/>
            <a:srcRect t="26592" b="56787"/>
            <a:stretch>
              <a:fillRect/>
            </a:stretch>
          </p:blipFill>
          <p:spPr>
            <a:xfrm>
              <a:off x="12539694" y="18088489"/>
              <a:ext cx="7584639" cy="1506882"/>
            </a:xfrm>
            <a:prstGeom prst="rect">
              <a:avLst/>
            </a:prstGeom>
          </p:spPr>
        </p:pic>
        <p:pic>
          <p:nvPicPr>
            <p:cNvPr id="80" name="Picture 79" descr="fig-dL-eyecatcher0.eps"/>
            <p:cNvPicPr>
              <a:picLocks noChangeAspect="1"/>
            </p:cNvPicPr>
            <p:nvPr/>
          </p:nvPicPr>
          <p:blipFill>
            <a:blip r:embed="rId4"/>
            <a:stretch>
              <a:fillRect/>
            </a:stretch>
          </p:blipFill>
          <p:spPr>
            <a:xfrm>
              <a:off x="14563209" y="19938180"/>
              <a:ext cx="3465829" cy="2149692"/>
            </a:xfrm>
            <a:prstGeom prst="rect">
              <a:avLst/>
            </a:prstGeom>
          </p:spPr>
        </p:pic>
        <p:pic>
          <p:nvPicPr>
            <p:cNvPr id="81" name="Picture 80" descr="fig-dL-calculus-slide.eps"/>
            <p:cNvPicPr>
              <a:picLocks noChangeAspect="1"/>
            </p:cNvPicPr>
            <p:nvPr/>
          </p:nvPicPr>
          <p:blipFill>
            <a:blip r:embed="rId5"/>
            <a:srcRect t="15721" b="58078"/>
            <a:stretch>
              <a:fillRect/>
            </a:stretch>
          </p:blipFill>
          <p:spPr>
            <a:xfrm>
              <a:off x="12565095" y="16416334"/>
              <a:ext cx="7032116" cy="1506882"/>
            </a:xfrm>
            <a:prstGeom prst="rect">
              <a:avLst/>
            </a:prstGeom>
          </p:spPr>
        </p:pic>
      </p:grpSp>
      <p:grpSp>
        <p:nvGrpSpPr>
          <p:cNvPr id="90" name="Group 89"/>
          <p:cNvGrpSpPr/>
          <p:nvPr/>
        </p:nvGrpSpPr>
        <p:grpSpPr>
          <a:xfrm>
            <a:off x="12623786" y="8371032"/>
            <a:ext cx="7966197" cy="7804199"/>
            <a:chOff x="12158135" y="7433720"/>
            <a:chExt cx="7966197" cy="7804199"/>
          </a:xfrm>
        </p:grpSpPr>
        <p:sp>
          <p:nvSpPr>
            <p:cNvPr id="85" name="Rounded Rectangle 84"/>
            <p:cNvSpPr/>
            <p:nvPr/>
          </p:nvSpPr>
          <p:spPr>
            <a:xfrm>
              <a:off x="12158135" y="7433720"/>
              <a:ext cx="7881533" cy="7804199"/>
            </a:xfrm>
            <a:prstGeom prst="roundRect">
              <a:avLst/>
            </a:prstGeom>
            <a:solidFill>
              <a:schemeClr val="accent5">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9" name="Picture 78" descr="fig-dL-calculus-slide.eps"/>
            <p:cNvPicPr>
              <a:picLocks noChangeAspect="1"/>
            </p:cNvPicPr>
            <p:nvPr/>
          </p:nvPicPr>
          <p:blipFill>
            <a:blip r:embed="rId6"/>
            <a:srcRect t="42140"/>
            <a:stretch>
              <a:fillRect/>
            </a:stretch>
          </p:blipFill>
          <p:spPr>
            <a:xfrm>
              <a:off x="12539693" y="9954805"/>
              <a:ext cx="7032117" cy="3327698"/>
            </a:xfrm>
            <a:prstGeom prst="rect">
              <a:avLst/>
            </a:prstGeom>
          </p:spPr>
        </p:pic>
        <p:pic>
          <p:nvPicPr>
            <p:cNvPr id="82" name="Picture 81" descr="fig-dL-calculus-slide.eps"/>
            <p:cNvPicPr>
              <a:picLocks noChangeAspect="1"/>
            </p:cNvPicPr>
            <p:nvPr/>
          </p:nvPicPr>
          <p:blipFill>
            <a:blip r:embed="rId7"/>
            <a:srcRect b="81659"/>
            <a:stretch>
              <a:fillRect/>
            </a:stretch>
          </p:blipFill>
          <p:spPr>
            <a:xfrm>
              <a:off x="12539693" y="8832582"/>
              <a:ext cx="7032113" cy="1054817"/>
            </a:xfrm>
            <a:prstGeom prst="rect">
              <a:avLst/>
            </a:prstGeom>
          </p:spPr>
        </p:pic>
        <p:pic>
          <p:nvPicPr>
            <p:cNvPr id="83" name="Picture 82" descr="fig-dL-calculus.eps"/>
            <p:cNvPicPr>
              <a:picLocks noChangeAspect="1"/>
            </p:cNvPicPr>
            <p:nvPr/>
          </p:nvPicPr>
          <p:blipFill>
            <a:blip r:embed="rId8"/>
            <a:srcRect t="66620" b="15097"/>
            <a:stretch>
              <a:fillRect/>
            </a:stretch>
          </p:blipFill>
          <p:spPr>
            <a:xfrm>
              <a:off x="12539694" y="13394451"/>
              <a:ext cx="7584638" cy="1657570"/>
            </a:xfrm>
            <a:prstGeom prst="rect">
              <a:avLst/>
            </a:prstGeom>
          </p:spPr>
        </p:pic>
        <p:sp>
          <p:nvSpPr>
            <p:cNvPr id="86" name="Rounded Rectangle 85"/>
            <p:cNvSpPr/>
            <p:nvPr/>
          </p:nvSpPr>
          <p:spPr>
            <a:xfrm>
              <a:off x="12818533" y="7603053"/>
              <a:ext cx="6604000" cy="982147"/>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dirty="0" smtClean="0"/>
                <a:t>Discrete Transitions</a:t>
              </a:r>
              <a:endParaRPr lang="en-US" sz="3000" dirty="0"/>
            </a:p>
          </p:txBody>
        </p:sp>
      </p:grpSp>
      <p:grpSp>
        <p:nvGrpSpPr>
          <p:cNvPr id="180" name="Group 179"/>
          <p:cNvGrpSpPr/>
          <p:nvPr/>
        </p:nvGrpSpPr>
        <p:grpSpPr>
          <a:xfrm>
            <a:off x="23229611" y="25432171"/>
            <a:ext cx="8358563" cy="4319174"/>
            <a:chOff x="23229611" y="25313640"/>
            <a:chExt cx="8358563" cy="4319174"/>
          </a:xfrm>
        </p:grpSpPr>
        <p:sp>
          <p:nvSpPr>
            <p:cNvPr id="226" name="Rounded Rectangle 225"/>
            <p:cNvSpPr/>
            <p:nvPr/>
          </p:nvSpPr>
          <p:spPr>
            <a:xfrm>
              <a:off x="23229611" y="25313640"/>
              <a:ext cx="8358563" cy="4319174"/>
            </a:xfrm>
            <a:prstGeom prst="roundRect">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2" name="Group 121"/>
            <p:cNvGrpSpPr/>
            <p:nvPr/>
          </p:nvGrpSpPr>
          <p:grpSpPr>
            <a:xfrm>
              <a:off x="23641257" y="25789721"/>
              <a:ext cx="7644155" cy="3141433"/>
              <a:chOff x="944880" y="1142970"/>
              <a:chExt cx="7208522" cy="2962327"/>
            </a:xfrm>
          </p:grpSpPr>
          <p:pic>
            <p:nvPicPr>
              <p:cNvPr id="123" name="Picture 122" descr="Road.jpg"/>
              <p:cNvPicPr>
                <a:picLocks noChangeAspect="1"/>
              </p:cNvPicPr>
              <p:nvPr/>
            </p:nvPicPr>
            <p:blipFill>
              <a:blip r:embed="rId9" cstate="print">
                <a:duotone>
                  <a:schemeClr val="bg2">
                    <a:shade val="45000"/>
                    <a:satMod val="135000"/>
                  </a:schemeClr>
                  <a:prstClr val="white"/>
                </a:duotone>
              </a:blip>
              <a:srcRect r="40779" b="32834"/>
              <a:stretch>
                <a:fillRect/>
              </a:stretch>
            </p:blipFill>
            <p:spPr>
              <a:xfrm>
                <a:off x="944880" y="2132871"/>
                <a:ext cx="7208522" cy="1972426"/>
              </a:xfrm>
              <a:prstGeom prst="rect">
                <a:avLst/>
              </a:prstGeom>
            </p:spPr>
          </p:pic>
          <p:pic>
            <p:nvPicPr>
              <p:cNvPr id="124" name="Picture 123" descr="racecarj.png"/>
              <p:cNvPicPr>
                <a:picLocks noChangeAspect="1"/>
              </p:cNvPicPr>
              <p:nvPr/>
            </p:nvPicPr>
            <p:blipFill>
              <a:blip r:embed="rId10" cstate="print"/>
              <a:stretch>
                <a:fillRect/>
              </a:stretch>
            </p:blipFill>
            <p:spPr>
              <a:xfrm>
                <a:off x="6714463" y="2759576"/>
                <a:ext cx="1253620" cy="788680"/>
              </a:xfrm>
              <a:prstGeom prst="rect">
                <a:avLst/>
              </a:prstGeom>
            </p:spPr>
          </p:pic>
          <p:cxnSp>
            <p:nvCxnSpPr>
              <p:cNvPr id="125" name="Straight Arrow Connector 124"/>
              <p:cNvCxnSpPr/>
              <p:nvPr/>
            </p:nvCxnSpPr>
            <p:spPr>
              <a:xfrm flipV="1">
                <a:off x="2416143" y="3197771"/>
                <a:ext cx="1317657" cy="13976"/>
              </a:xfrm>
              <a:prstGeom prst="straightConnector1">
                <a:avLst/>
              </a:prstGeom>
              <a:ln w="4445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pic>
            <p:nvPicPr>
              <p:cNvPr id="126" name="Picture 125" descr="racecari.png"/>
              <p:cNvPicPr>
                <a:picLocks noChangeAspect="1"/>
              </p:cNvPicPr>
              <p:nvPr/>
            </p:nvPicPr>
            <p:blipFill>
              <a:blip r:embed="rId11" cstate="print"/>
              <a:stretch>
                <a:fillRect/>
              </a:stretch>
            </p:blipFill>
            <p:spPr>
              <a:xfrm>
                <a:off x="1042964" y="2764248"/>
                <a:ext cx="1253620" cy="788681"/>
              </a:xfrm>
              <a:prstGeom prst="rect">
                <a:avLst/>
              </a:prstGeom>
            </p:spPr>
          </p:pic>
          <p:pic>
            <p:nvPicPr>
              <p:cNvPr id="127" name="Picture 126" descr="racecarj.png"/>
              <p:cNvPicPr>
                <a:picLocks noChangeAspect="1"/>
              </p:cNvPicPr>
              <p:nvPr/>
            </p:nvPicPr>
            <p:blipFill>
              <a:blip r:embed="rId10" cstate="print"/>
              <a:stretch>
                <a:fillRect/>
              </a:stretch>
            </p:blipFill>
            <p:spPr>
              <a:xfrm rot="19670798">
                <a:off x="5904934" y="2577214"/>
                <a:ext cx="1253620" cy="788680"/>
              </a:xfrm>
              <a:prstGeom prst="rect">
                <a:avLst/>
              </a:prstGeom>
            </p:spPr>
          </p:pic>
          <p:pic>
            <p:nvPicPr>
              <p:cNvPr id="128" name="Picture 127"/>
              <p:cNvPicPr>
                <a:picLocks noChangeAspect="1"/>
              </p:cNvPicPr>
              <p:nvPr/>
            </p:nvPicPr>
            <p:blipFill>
              <a:blip r:embed="rId1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44405" y="2623308"/>
                <a:ext cx="1056195" cy="929621"/>
              </a:xfrm>
              <a:prstGeom prst="rect">
                <a:avLst/>
              </a:prstGeom>
            </p:spPr>
          </p:pic>
          <p:pic>
            <p:nvPicPr>
              <p:cNvPr id="129" name="Picture 128"/>
              <p:cNvPicPr>
                <a:picLocks noChangeAspect="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49586" y="1142970"/>
                <a:ext cx="1237386" cy="1237353"/>
              </a:xfrm>
              <a:prstGeom prst="rect">
                <a:avLst/>
              </a:prstGeom>
            </p:spPr>
          </p:pic>
          <p:cxnSp>
            <p:nvCxnSpPr>
              <p:cNvPr id="130" name="Straight Arrow Connector 129"/>
              <p:cNvCxnSpPr/>
              <p:nvPr/>
            </p:nvCxnSpPr>
            <p:spPr>
              <a:xfrm>
                <a:off x="4953000" y="1923136"/>
                <a:ext cx="1254585" cy="685782"/>
              </a:xfrm>
              <a:prstGeom prst="straightConnector1">
                <a:avLst/>
              </a:prstGeom>
              <a:ln w="44450">
                <a:solidFill>
                  <a:schemeClr val="tx1"/>
                </a:solidFill>
                <a:headEnd type="stealth"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9" idx="2"/>
              </p:cNvCxnSpPr>
              <p:nvPr/>
            </p:nvCxnSpPr>
            <p:spPr>
              <a:xfrm flipV="1">
                <a:off x="4268279" y="2380324"/>
                <a:ext cx="0" cy="242985"/>
              </a:xfrm>
              <a:prstGeom prst="straightConnector1">
                <a:avLst/>
              </a:prstGeom>
              <a:ln w="44450">
                <a:solidFill>
                  <a:schemeClr val="tx1"/>
                </a:solidFill>
                <a:headEnd type="stealth"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2259032" y="1951710"/>
                <a:ext cx="1254586" cy="685782"/>
              </a:xfrm>
              <a:prstGeom prst="straightConnector1">
                <a:avLst/>
              </a:prstGeom>
              <a:ln w="44450">
                <a:solidFill>
                  <a:schemeClr val="tx1"/>
                </a:solidFill>
                <a:headEnd type="stealth"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4724400" y="3158672"/>
                <a:ext cx="1317657" cy="13976"/>
              </a:xfrm>
              <a:prstGeom prst="straightConnector1">
                <a:avLst/>
              </a:prstGeom>
              <a:ln w="44450">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grpSp>
      </p:grpSp>
      <p:pic>
        <p:nvPicPr>
          <p:cNvPr id="146" name="Picture 145" descr="Screen Shot 2012-07-23 at 4.10.01 PM.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2169427" y="27298369"/>
            <a:ext cx="6260505" cy="2371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7" name="Picture 146" descr="Screen Shot 2012-07-23 at 4.10.30 PM.png"/>
          <p:cNvPicPr>
            <a:picLocks noChangeAspect="1"/>
          </p:cNvPicPr>
          <p:nvPr/>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060688" y="27299339"/>
            <a:ext cx="2065586" cy="2378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24" name="Group 223"/>
          <p:cNvGrpSpPr/>
          <p:nvPr/>
        </p:nvGrpSpPr>
        <p:grpSpPr>
          <a:xfrm>
            <a:off x="22686768" y="6540929"/>
            <a:ext cx="9240510" cy="8759497"/>
            <a:chOff x="12036331" y="21589621"/>
            <a:chExt cx="9240510" cy="8759497"/>
          </a:xfrm>
        </p:grpSpPr>
        <p:sp>
          <p:nvSpPr>
            <p:cNvPr id="149" name="Flowchart: Alternate Process 2"/>
            <p:cNvSpPr/>
            <p:nvPr/>
          </p:nvSpPr>
          <p:spPr>
            <a:xfrm>
              <a:off x="12036331" y="21589621"/>
              <a:ext cx="9240510" cy="8759497"/>
            </a:xfrm>
            <a:prstGeom prst="flowChartAlternateProcess">
              <a:avLst/>
            </a:prstGeom>
            <a:solidFill>
              <a:srgbClr val="6B95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Alternate Process 3"/>
            <p:cNvSpPr/>
            <p:nvPr/>
          </p:nvSpPr>
          <p:spPr>
            <a:xfrm>
              <a:off x="12159705" y="21688319"/>
              <a:ext cx="9006244" cy="8537425"/>
            </a:xfrm>
            <a:prstGeom prst="flowChartAlternate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Alternate Process 4"/>
            <p:cNvSpPr/>
            <p:nvPr/>
          </p:nvSpPr>
          <p:spPr>
            <a:xfrm>
              <a:off x="12579174" y="21959742"/>
              <a:ext cx="8142631" cy="4564809"/>
            </a:xfrm>
            <a:prstGeom prst="flowChartAlternateProcess">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Alternate Process 5"/>
            <p:cNvSpPr/>
            <p:nvPr/>
          </p:nvSpPr>
          <p:spPr>
            <a:xfrm>
              <a:off x="13270063" y="22255838"/>
              <a:ext cx="6785527" cy="1677874"/>
            </a:xfrm>
            <a:prstGeom prst="flowChartAlternate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wn Arrow 153"/>
            <p:cNvSpPr/>
            <p:nvPr/>
          </p:nvSpPr>
          <p:spPr>
            <a:xfrm>
              <a:off x="16354393" y="24180459"/>
              <a:ext cx="616867" cy="740239"/>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wn Arrow 155"/>
            <p:cNvSpPr/>
            <p:nvPr/>
          </p:nvSpPr>
          <p:spPr>
            <a:xfrm>
              <a:off x="16354393" y="26771295"/>
              <a:ext cx="616867" cy="740239"/>
            </a:xfrm>
            <a:prstGeom prst="downArrow">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35"/>
            <p:cNvGrpSpPr/>
            <p:nvPr/>
          </p:nvGrpSpPr>
          <p:grpSpPr>
            <a:xfrm>
              <a:off x="13060769" y="27487888"/>
              <a:ext cx="7205019" cy="2640211"/>
              <a:chOff x="1828800" y="1619688"/>
              <a:chExt cx="5334000" cy="1954594"/>
            </a:xfrm>
          </p:grpSpPr>
          <p:sp>
            <p:nvSpPr>
              <p:cNvPr id="92" name="Rectangle 91"/>
              <p:cNvSpPr/>
              <p:nvPr/>
            </p:nvSpPr>
            <p:spPr>
              <a:xfrm rot="5400000">
                <a:off x="4248327" y="423204"/>
                <a:ext cx="472103" cy="53111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5400000">
                <a:off x="4248327" y="423204"/>
                <a:ext cx="472103" cy="53111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rot="10800000">
                <a:off x="1851643" y="3314834"/>
                <a:ext cx="531115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rot="5400000">
                <a:off x="4248327" y="-48899"/>
                <a:ext cx="472103" cy="53111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5400000">
                <a:off x="4248327" y="-48899"/>
                <a:ext cx="472103" cy="53111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4248327" y="-521002"/>
                <a:ext cx="472103" cy="53111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5400000">
                <a:off x="4248327" y="-521002"/>
                <a:ext cx="472103" cy="53111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rot="10800000">
                <a:off x="1851643" y="1898525"/>
                <a:ext cx="531115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1851643" y="2842731"/>
                <a:ext cx="531115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1851643" y="2370628"/>
                <a:ext cx="531115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2" name="Group 137"/>
              <p:cNvGrpSpPr/>
              <p:nvPr/>
            </p:nvGrpSpPr>
            <p:grpSpPr>
              <a:xfrm>
                <a:off x="1905000" y="1619688"/>
                <a:ext cx="1386503" cy="526282"/>
                <a:chOff x="1905000" y="1619688"/>
                <a:chExt cx="1386503" cy="526282"/>
              </a:xfrm>
            </p:grpSpPr>
            <p:cxnSp>
              <p:nvCxnSpPr>
                <p:cNvPr id="120" name="Straight Arrow Connector 119"/>
                <p:cNvCxnSpPr/>
                <p:nvPr/>
              </p:nvCxnSpPr>
              <p:spPr>
                <a:xfrm flipV="1">
                  <a:off x="2743200" y="1711519"/>
                  <a:ext cx="548303" cy="22613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21" name="Picture 1" descr="C:\Program Files\Microsoft Office\MEDIA\CAGCAT10\j0212957.wmf"/>
                <p:cNvPicPr>
                  <a:picLocks noChangeAspect="1" noChangeArrowheads="1"/>
                </p:cNvPicPr>
                <p:nvPr/>
              </p:nvPicPr>
              <p:blipFill>
                <a:blip r:embed="rId16" cstate="print"/>
                <a:srcRect/>
                <a:stretch>
                  <a:fillRect/>
                </a:stretch>
              </p:blipFill>
              <p:spPr bwMode="auto">
                <a:xfrm flipH="1">
                  <a:off x="1905000" y="1619688"/>
                  <a:ext cx="838200" cy="526282"/>
                </a:xfrm>
                <a:prstGeom prst="rect">
                  <a:avLst/>
                </a:prstGeom>
                <a:noFill/>
              </p:spPr>
            </p:pic>
          </p:grpSp>
          <p:grpSp>
            <p:nvGrpSpPr>
              <p:cNvPr id="103" name="Group 123"/>
              <p:cNvGrpSpPr/>
              <p:nvPr/>
            </p:nvGrpSpPr>
            <p:grpSpPr>
              <a:xfrm>
                <a:off x="3276600" y="1805829"/>
                <a:ext cx="1310303" cy="527343"/>
                <a:chOff x="3657600" y="1805829"/>
                <a:chExt cx="1310303" cy="527343"/>
              </a:xfrm>
            </p:grpSpPr>
            <p:pic>
              <p:nvPicPr>
                <p:cNvPr id="118" name="Picture 117" descr="racecarn.png"/>
                <p:cNvPicPr>
                  <a:picLocks noChangeAspect="1"/>
                </p:cNvPicPr>
                <p:nvPr/>
              </p:nvPicPr>
              <p:blipFill>
                <a:blip r:embed="rId17" cstate="print"/>
                <a:stretch>
                  <a:fillRect/>
                </a:stretch>
              </p:blipFill>
              <p:spPr>
                <a:xfrm>
                  <a:off x="3657600" y="1805829"/>
                  <a:ext cx="838200" cy="527343"/>
                </a:xfrm>
                <a:prstGeom prst="rect">
                  <a:avLst/>
                </a:prstGeom>
              </p:spPr>
            </p:pic>
            <p:cxnSp>
              <p:nvCxnSpPr>
                <p:cNvPr id="119" name="Straight Arrow Connector 118"/>
                <p:cNvCxnSpPr/>
                <p:nvPr/>
              </p:nvCxnSpPr>
              <p:spPr>
                <a:xfrm rot="10800000" flipH="1" flipV="1">
                  <a:off x="4495800" y="2133600"/>
                  <a:ext cx="472103" cy="246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4" name="Group 125"/>
              <p:cNvGrpSpPr/>
              <p:nvPr/>
            </p:nvGrpSpPr>
            <p:grpSpPr>
              <a:xfrm>
                <a:off x="4495800" y="2292056"/>
                <a:ext cx="1310303" cy="527344"/>
                <a:chOff x="6019800" y="1143000"/>
                <a:chExt cx="1310303" cy="527344"/>
              </a:xfrm>
            </p:grpSpPr>
            <p:pic>
              <p:nvPicPr>
                <p:cNvPr id="116" name="Picture 115" descr="racecarj.png"/>
                <p:cNvPicPr>
                  <a:picLocks noChangeAspect="1"/>
                </p:cNvPicPr>
                <p:nvPr/>
              </p:nvPicPr>
              <p:blipFill>
                <a:blip r:embed="rId10" cstate="print"/>
                <a:stretch>
                  <a:fillRect/>
                </a:stretch>
              </p:blipFill>
              <p:spPr>
                <a:xfrm>
                  <a:off x="6019800" y="1143000"/>
                  <a:ext cx="838200" cy="527344"/>
                </a:xfrm>
                <a:prstGeom prst="rect">
                  <a:avLst/>
                </a:prstGeom>
              </p:spPr>
            </p:pic>
            <p:cxnSp>
              <p:nvCxnSpPr>
                <p:cNvPr id="117" name="Straight Arrow Connector 116"/>
                <p:cNvCxnSpPr/>
                <p:nvPr/>
              </p:nvCxnSpPr>
              <p:spPr>
                <a:xfrm rot="10800000" flipH="1" flipV="1">
                  <a:off x="6858000" y="1462314"/>
                  <a:ext cx="472103" cy="246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5" name="Group 130"/>
              <p:cNvGrpSpPr/>
              <p:nvPr/>
            </p:nvGrpSpPr>
            <p:grpSpPr>
              <a:xfrm>
                <a:off x="3886200" y="2757714"/>
                <a:ext cx="1310303" cy="527343"/>
                <a:chOff x="3657600" y="1805829"/>
                <a:chExt cx="1310303" cy="527343"/>
              </a:xfrm>
            </p:grpSpPr>
            <p:pic>
              <p:nvPicPr>
                <p:cNvPr id="114" name="Picture 113" descr="racecarn.png"/>
                <p:cNvPicPr>
                  <a:picLocks noChangeAspect="1"/>
                </p:cNvPicPr>
                <p:nvPr/>
              </p:nvPicPr>
              <p:blipFill>
                <a:blip r:embed="rId17" cstate="print"/>
                <a:stretch>
                  <a:fillRect/>
                </a:stretch>
              </p:blipFill>
              <p:spPr>
                <a:xfrm>
                  <a:off x="3657600" y="1805829"/>
                  <a:ext cx="838200" cy="527343"/>
                </a:xfrm>
                <a:prstGeom prst="rect">
                  <a:avLst/>
                </a:prstGeom>
              </p:spPr>
            </p:pic>
            <p:cxnSp>
              <p:nvCxnSpPr>
                <p:cNvPr id="115" name="Straight Arrow Connector 114"/>
                <p:cNvCxnSpPr/>
                <p:nvPr/>
              </p:nvCxnSpPr>
              <p:spPr>
                <a:xfrm rot="10800000" flipH="1" flipV="1">
                  <a:off x="4495800" y="2133600"/>
                  <a:ext cx="472103" cy="246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06" name="Group 138"/>
              <p:cNvGrpSpPr/>
              <p:nvPr/>
            </p:nvGrpSpPr>
            <p:grpSpPr>
              <a:xfrm>
                <a:off x="5715000" y="3048000"/>
                <a:ext cx="1310303" cy="526282"/>
                <a:chOff x="1905000" y="1619688"/>
                <a:chExt cx="1310303" cy="526282"/>
              </a:xfrm>
            </p:grpSpPr>
            <p:cxnSp>
              <p:nvCxnSpPr>
                <p:cNvPr id="112" name="Straight Arrow Connector 111"/>
                <p:cNvCxnSpPr/>
                <p:nvPr/>
              </p:nvCxnSpPr>
              <p:spPr>
                <a:xfrm flipV="1">
                  <a:off x="2667000" y="1731007"/>
                  <a:ext cx="548303" cy="22613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13" name="Picture 1" descr="C:\Program Files\Microsoft Office\MEDIA\CAGCAT10\j0212957.wmf"/>
                <p:cNvPicPr>
                  <a:picLocks noChangeAspect="1" noChangeArrowheads="1"/>
                </p:cNvPicPr>
                <p:nvPr/>
              </p:nvPicPr>
              <p:blipFill>
                <a:blip r:embed="rId16" cstate="print"/>
                <a:srcRect/>
                <a:stretch>
                  <a:fillRect/>
                </a:stretch>
              </p:blipFill>
              <p:spPr bwMode="auto">
                <a:xfrm flipH="1">
                  <a:off x="1905000" y="1619688"/>
                  <a:ext cx="838200" cy="526282"/>
                </a:xfrm>
                <a:prstGeom prst="rect">
                  <a:avLst/>
                </a:prstGeom>
                <a:noFill/>
              </p:spPr>
            </p:pic>
          </p:grpSp>
          <p:grpSp>
            <p:nvGrpSpPr>
              <p:cNvPr id="107" name="Group 145"/>
              <p:cNvGrpSpPr/>
              <p:nvPr/>
            </p:nvGrpSpPr>
            <p:grpSpPr>
              <a:xfrm>
                <a:off x="2362200" y="2514600"/>
                <a:ext cx="1310303" cy="527344"/>
                <a:chOff x="2514600" y="2514600"/>
                <a:chExt cx="1310303" cy="527344"/>
              </a:xfrm>
            </p:grpSpPr>
            <p:cxnSp>
              <p:nvCxnSpPr>
                <p:cNvPr id="110" name="Straight Arrow Connector 109"/>
                <p:cNvCxnSpPr/>
                <p:nvPr/>
              </p:nvCxnSpPr>
              <p:spPr>
                <a:xfrm flipV="1">
                  <a:off x="3276600" y="2667000"/>
                  <a:ext cx="548303" cy="22613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11" name="Picture 110" descr="racecarj.png"/>
                <p:cNvPicPr>
                  <a:picLocks noChangeAspect="1"/>
                </p:cNvPicPr>
                <p:nvPr/>
              </p:nvPicPr>
              <p:blipFill>
                <a:blip r:embed="rId10" cstate="print"/>
                <a:stretch>
                  <a:fillRect/>
                </a:stretch>
              </p:blipFill>
              <p:spPr>
                <a:xfrm>
                  <a:off x="2514600" y="2514600"/>
                  <a:ext cx="838200" cy="527344"/>
                </a:xfrm>
                <a:prstGeom prst="rect">
                  <a:avLst/>
                </a:prstGeom>
              </p:spPr>
            </p:pic>
          </p:grpSp>
          <p:cxnSp>
            <p:nvCxnSpPr>
              <p:cNvPr id="108" name="Straight Arrow Connector 107"/>
              <p:cNvCxnSpPr/>
              <p:nvPr/>
            </p:nvCxnSpPr>
            <p:spPr>
              <a:xfrm>
                <a:off x="6553200" y="2364661"/>
                <a:ext cx="548303" cy="22613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09" name="Picture 108" descr="racecarn.png"/>
              <p:cNvPicPr>
                <a:picLocks noChangeAspect="1"/>
              </p:cNvPicPr>
              <p:nvPr/>
            </p:nvPicPr>
            <p:blipFill>
              <a:blip r:embed="rId17" cstate="print"/>
              <a:stretch>
                <a:fillRect/>
              </a:stretch>
            </p:blipFill>
            <p:spPr>
              <a:xfrm>
                <a:off x="5867400" y="2057400"/>
                <a:ext cx="838200" cy="527343"/>
              </a:xfrm>
              <a:prstGeom prst="rect">
                <a:avLst/>
              </a:prstGeom>
            </p:spPr>
          </p:pic>
        </p:grpSp>
        <p:grpSp>
          <p:nvGrpSpPr>
            <p:cNvPr id="205" name="Group 204"/>
            <p:cNvGrpSpPr/>
            <p:nvPr/>
          </p:nvGrpSpPr>
          <p:grpSpPr>
            <a:xfrm>
              <a:off x="12977970" y="25127501"/>
              <a:ext cx="7205019" cy="750128"/>
              <a:chOff x="23260618" y="28564968"/>
              <a:chExt cx="7205019" cy="750128"/>
            </a:xfrm>
          </p:grpSpPr>
          <p:sp>
            <p:nvSpPr>
              <p:cNvPr id="178" name="Rectangle 177"/>
              <p:cNvSpPr/>
              <p:nvPr/>
            </p:nvSpPr>
            <p:spPr>
              <a:xfrm rot="5400000">
                <a:off x="26528848" y="25409162"/>
                <a:ext cx="637704" cy="7174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26528848" y="25409162"/>
                <a:ext cx="637704" cy="7174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p:nvPr/>
            </p:nvCxnSpPr>
            <p:spPr>
              <a:xfrm rot="10800000">
                <a:off x="23291474" y="29315095"/>
                <a:ext cx="7174163"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0800000">
                <a:off x="23291474" y="28677392"/>
                <a:ext cx="7174163"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86" name="Group 123"/>
              <p:cNvGrpSpPr/>
              <p:nvPr/>
            </p:nvGrpSpPr>
            <p:grpSpPr>
              <a:xfrm>
                <a:off x="23670055" y="28599013"/>
                <a:ext cx="1769921" cy="712320"/>
                <a:chOff x="3657600" y="1805829"/>
                <a:chExt cx="1310303" cy="527343"/>
              </a:xfrm>
            </p:grpSpPr>
            <p:pic>
              <p:nvPicPr>
                <p:cNvPr id="201" name="Picture 200" descr="racecarn.png"/>
                <p:cNvPicPr>
                  <a:picLocks noChangeAspect="1"/>
                </p:cNvPicPr>
                <p:nvPr/>
              </p:nvPicPr>
              <p:blipFill>
                <a:blip r:embed="rId17" cstate="print"/>
                <a:stretch>
                  <a:fillRect/>
                </a:stretch>
              </p:blipFill>
              <p:spPr>
                <a:xfrm>
                  <a:off x="3657600" y="1805829"/>
                  <a:ext cx="838200" cy="527343"/>
                </a:xfrm>
                <a:prstGeom prst="rect">
                  <a:avLst/>
                </a:prstGeom>
              </p:spPr>
            </p:pic>
            <p:cxnSp>
              <p:nvCxnSpPr>
                <p:cNvPr id="202" name="Straight Arrow Connector 201"/>
                <p:cNvCxnSpPr/>
                <p:nvPr/>
              </p:nvCxnSpPr>
              <p:spPr>
                <a:xfrm rot="10800000" flipH="1" flipV="1">
                  <a:off x="4495800" y="2133600"/>
                  <a:ext cx="472103" cy="246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7" name="Group 125"/>
              <p:cNvGrpSpPr/>
              <p:nvPr/>
            </p:nvGrpSpPr>
            <p:grpSpPr>
              <a:xfrm>
                <a:off x="26225423" y="28583209"/>
                <a:ext cx="1769921" cy="712322"/>
                <a:chOff x="6019800" y="1143000"/>
                <a:chExt cx="1310303" cy="527344"/>
              </a:xfrm>
            </p:grpSpPr>
            <p:pic>
              <p:nvPicPr>
                <p:cNvPr id="199" name="Picture 198" descr="racecarj.png"/>
                <p:cNvPicPr>
                  <a:picLocks noChangeAspect="1"/>
                </p:cNvPicPr>
                <p:nvPr/>
              </p:nvPicPr>
              <p:blipFill>
                <a:blip r:embed="rId10" cstate="print"/>
                <a:stretch>
                  <a:fillRect/>
                </a:stretch>
              </p:blipFill>
              <p:spPr>
                <a:xfrm>
                  <a:off x="6019800" y="1143000"/>
                  <a:ext cx="838200" cy="527344"/>
                </a:xfrm>
                <a:prstGeom prst="rect">
                  <a:avLst/>
                </a:prstGeom>
              </p:spPr>
            </p:pic>
            <p:cxnSp>
              <p:nvCxnSpPr>
                <p:cNvPr id="200" name="Straight Arrow Connector 199"/>
                <p:cNvCxnSpPr/>
                <p:nvPr/>
              </p:nvCxnSpPr>
              <p:spPr>
                <a:xfrm rot="10800000" flipH="1" flipV="1">
                  <a:off x="6858000" y="1462314"/>
                  <a:ext cx="472103" cy="246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8" name="Group 130"/>
              <p:cNvGrpSpPr/>
              <p:nvPr/>
            </p:nvGrpSpPr>
            <p:grpSpPr>
              <a:xfrm>
                <a:off x="28495024" y="28564968"/>
                <a:ext cx="1769921" cy="712320"/>
                <a:chOff x="3657600" y="1805829"/>
                <a:chExt cx="1310303" cy="527343"/>
              </a:xfrm>
            </p:grpSpPr>
            <p:pic>
              <p:nvPicPr>
                <p:cNvPr id="197" name="Picture 196" descr="racecarn.png"/>
                <p:cNvPicPr>
                  <a:picLocks noChangeAspect="1"/>
                </p:cNvPicPr>
                <p:nvPr/>
              </p:nvPicPr>
              <p:blipFill>
                <a:blip r:embed="rId17" cstate="print"/>
                <a:stretch>
                  <a:fillRect/>
                </a:stretch>
              </p:blipFill>
              <p:spPr>
                <a:xfrm>
                  <a:off x="3657600" y="1805829"/>
                  <a:ext cx="838200" cy="527343"/>
                </a:xfrm>
                <a:prstGeom prst="rect">
                  <a:avLst/>
                </a:prstGeom>
              </p:spPr>
            </p:pic>
            <p:cxnSp>
              <p:nvCxnSpPr>
                <p:cNvPr id="198" name="Straight Arrow Connector 197"/>
                <p:cNvCxnSpPr/>
                <p:nvPr/>
              </p:nvCxnSpPr>
              <p:spPr>
                <a:xfrm rot="10800000" flipH="1" flipV="1">
                  <a:off x="4495800" y="2133600"/>
                  <a:ext cx="472103" cy="246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pic>
          <p:nvPicPr>
            <p:cNvPr id="220" name="Picture 219" descr="two_car.png"/>
            <p:cNvPicPr>
              <a:picLocks noChangeAspect="1"/>
            </p:cNvPicPr>
            <p:nvPr/>
          </p:nvPicPr>
          <p:blipFill rotWithShape="1">
            <a:blip r:embed="rId1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708" r="14789"/>
            <a:stretch/>
          </p:blipFill>
          <p:spPr>
            <a:xfrm>
              <a:off x="14301554" y="22634307"/>
              <a:ext cx="4723449" cy="743662"/>
            </a:xfrm>
            <a:prstGeom prst="rect">
              <a:avLst/>
            </a:prstGeom>
          </p:spPr>
        </p:pic>
      </p:grpSp>
      <p:sp>
        <p:nvSpPr>
          <p:cNvPr id="222" name="Text Placeholder 6"/>
          <p:cNvSpPr txBox="1">
            <a:spLocks/>
          </p:cNvSpPr>
          <p:nvPr/>
        </p:nvSpPr>
        <p:spPr>
          <a:xfrm>
            <a:off x="11578480" y="25569737"/>
            <a:ext cx="10048874" cy="161580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dirty="0" err="1" smtClean="0"/>
              <a:t>KeYmaera</a:t>
            </a:r>
            <a:r>
              <a:rPr lang="en-US" dirty="0" smtClean="0"/>
              <a:t> is our automated theorem-</a:t>
            </a:r>
            <a:r>
              <a:rPr lang="en-US" dirty="0" err="1" smtClean="0"/>
              <a:t>prover</a:t>
            </a:r>
            <a:r>
              <a:rPr lang="en-US" dirty="0" smtClean="0"/>
              <a:t> for differential dynamic logic, [7]. </a:t>
            </a:r>
            <a:r>
              <a:rPr lang="en-US" dirty="0" err="1" smtClean="0"/>
              <a:t>KeYmaeraD</a:t>
            </a:r>
            <a:r>
              <a:rPr lang="en-US" dirty="0" smtClean="0"/>
              <a:t> is a distributed theorem-</a:t>
            </a:r>
            <a:r>
              <a:rPr lang="en-US" dirty="0" err="1" smtClean="0"/>
              <a:t>prover</a:t>
            </a:r>
            <a:r>
              <a:rPr lang="en-US" dirty="0" smtClean="0"/>
              <a:t> for quantified differential dynamic logic, which handles distributed hybrid systems, [5].</a:t>
            </a:r>
            <a:endParaRPr lang="en-US" dirty="0"/>
          </a:p>
        </p:txBody>
      </p:sp>
      <p:sp>
        <p:nvSpPr>
          <p:cNvPr id="223" name="Text Placeholder 7"/>
          <p:cNvSpPr txBox="1">
            <a:spLocks/>
          </p:cNvSpPr>
          <p:nvPr/>
        </p:nvSpPr>
        <p:spPr>
          <a:xfrm>
            <a:off x="11578481" y="24740005"/>
            <a:ext cx="10048875" cy="754045"/>
          </a:xfrm>
          <a:prstGeom prst="rect">
            <a:avLst/>
          </a:prstGeom>
          <a:noFill/>
        </p:spPr>
        <p:txBody>
          <a:bodyPr lIns="91436" tIns="91436" rIns="91436" bIns="91436" anchor="ctr" anchorCtr="0">
            <a:spAutoFit/>
          </a:bodyPr>
          <a:lstStyle>
            <a:lvl1pPr marL="1645838" indent="-1645838"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t>TOOLS</a:t>
            </a:r>
            <a:endParaRPr lang="en-US" dirty="0"/>
          </a:p>
        </p:txBody>
      </p:sp>
      <p:sp>
        <p:nvSpPr>
          <p:cNvPr id="225" name="Text Placeholder 8"/>
          <p:cNvSpPr txBox="1">
            <a:spLocks/>
          </p:cNvSpPr>
          <p:nvPr/>
        </p:nvSpPr>
        <p:spPr>
          <a:xfrm>
            <a:off x="22194205" y="22562447"/>
            <a:ext cx="10048874" cy="246219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smtClean="0"/>
              <a:t>Figure 5</a:t>
            </a:r>
            <a:r>
              <a:rPr lang="en-US" dirty="0" smtClean="0"/>
              <a:t>. We have verified safety for two models of intersections.  In [4] we verify an intersection with a smart stoplight.  The light receives the position and velocity of nearby cars and changes color based on this data.  In [1] we verify the cooperative intersection collision avoidance system (CICAS) left-turn assist protocol, pictured in this figure. </a:t>
            </a:r>
            <a:endParaRPr lang="en-US" dirty="0"/>
          </a:p>
        </p:txBody>
      </p:sp>
      <p:grpSp>
        <p:nvGrpSpPr>
          <p:cNvPr id="177" name="Group 176"/>
          <p:cNvGrpSpPr/>
          <p:nvPr/>
        </p:nvGrpSpPr>
        <p:grpSpPr>
          <a:xfrm>
            <a:off x="23085672" y="17790084"/>
            <a:ext cx="8430206" cy="4863823"/>
            <a:chOff x="23407399" y="17357793"/>
            <a:chExt cx="8430206" cy="4863823"/>
          </a:xfrm>
        </p:grpSpPr>
        <p:sp>
          <p:nvSpPr>
            <p:cNvPr id="228" name="Rounded Rectangle 227"/>
            <p:cNvSpPr/>
            <p:nvPr/>
          </p:nvSpPr>
          <p:spPr>
            <a:xfrm>
              <a:off x="23435198" y="17357793"/>
              <a:ext cx="8358563" cy="4863823"/>
            </a:xfrm>
            <a:prstGeom prst="roundRect">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7" name="Picture 226" descr="slta_diagram.png"/>
            <p:cNvPicPr>
              <a:picLocks noChangeAspect="1"/>
            </p:cNvPicPr>
            <p:nvPr/>
          </p:nvPicPr>
          <p:blipFill>
            <a:blip r:embed="rId1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3407399" y="17357793"/>
              <a:ext cx="8430206" cy="4577791"/>
            </a:xfrm>
            <a:prstGeom prst="rect">
              <a:avLst/>
            </a:prstGeom>
          </p:spPr>
        </p:pic>
      </p:grpSp>
      <p:sp>
        <p:nvSpPr>
          <p:cNvPr id="233" name="Text Placeholder 8"/>
          <p:cNvSpPr txBox="1">
            <a:spLocks/>
          </p:cNvSpPr>
          <p:nvPr/>
        </p:nvSpPr>
        <p:spPr>
          <a:xfrm>
            <a:off x="22194205" y="29654356"/>
            <a:ext cx="10048874" cy="161580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smtClean="0"/>
              <a:t>Figure 6</a:t>
            </a:r>
            <a:r>
              <a:rPr lang="en-US" dirty="0" smtClean="0"/>
              <a:t>. We model a freeway traffic center in [2].  Our formal verification gave bounds on the minimum resolution required for the onboard cameras set to be deployed in the real-world implementation.</a:t>
            </a:r>
            <a:endParaRPr lang="en-US" dirty="0"/>
          </a:p>
        </p:txBody>
      </p:sp>
      <p:grpSp>
        <p:nvGrpSpPr>
          <p:cNvPr id="166" name="Group 165"/>
          <p:cNvGrpSpPr/>
          <p:nvPr/>
        </p:nvGrpSpPr>
        <p:grpSpPr>
          <a:xfrm>
            <a:off x="1723910" y="11722650"/>
            <a:ext cx="8343428" cy="13377721"/>
            <a:chOff x="13021733" y="7375768"/>
            <a:chExt cx="6570134" cy="10534449"/>
          </a:xfrm>
        </p:grpSpPr>
        <p:sp>
          <p:nvSpPr>
            <p:cNvPr id="167" name="Rounded Rectangle 166"/>
            <p:cNvSpPr/>
            <p:nvPr/>
          </p:nvSpPr>
          <p:spPr>
            <a:xfrm>
              <a:off x="13021733" y="7375768"/>
              <a:ext cx="6570134" cy="10534449"/>
            </a:xfrm>
            <a:prstGeom prst="roundRect">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54"/>
            <p:cNvGrpSpPr/>
            <p:nvPr/>
          </p:nvGrpSpPr>
          <p:grpSpPr>
            <a:xfrm>
              <a:off x="13822398" y="7873179"/>
              <a:ext cx="4803945" cy="9760701"/>
              <a:chOff x="11243841" y="7399637"/>
              <a:chExt cx="4803945" cy="9760701"/>
            </a:xfrm>
          </p:grpSpPr>
          <p:pic>
            <p:nvPicPr>
              <p:cNvPr id="172" name="Picture 171" descr="acceleration.eps"/>
              <p:cNvPicPr>
                <a:picLocks noChangeAspect="1"/>
              </p:cNvPicPr>
              <p:nvPr/>
            </p:nvPicPr>
            <p:blipFill>
              <a:blip r:embed="rId20">
                <a:alphaModFix/>
                <a:grayscl/>
              </a:blip>
              <a:stretch>
                <a:fillRect/>
              </a:stretch>
            </p:blipFill>
            <p:spPr>
              <a:xfrm>
                <a:off x="11243841" y="7399637"/>
                <a:ext cx="4803945" cy="3062516"/>
              </a:xfrm>
              <a:prstGeom prst="rect">
                <a:avLst/>
              </a:prstGeom>
            </p:spPr>
          </p:pic>
          <p:pic>
            <p:nvPicPr>
              <p:cNvPr id="173" name="Picture 172" descr="position.eps"/>
              <p:cNvPicPr>
                <a:picLocks noChangeAspect="1"/>
              </p:cNvPicPr>
              <p:nvPr/>
            </p:nvPicPr>
            <p:blipFill>
              <a:blip r:embed="rId21">
                <a:grayscl/>
              </a:blip>
              <a:stretch>
                <a:fillRect/>
              </a:stretch>
            </p:blipFill>
            <p:spPr>
              <a:xfrm>
                <a:off x="11447037" y="13978153"/>
                <a:ext cx="4600749" cy="3182185"/>
              </a:xfrm>
              <a:prstGeom prst="rect">
                <a:avLst/>
              </a:prstGeom>
            </p:spPr>
          </p:pic>
          <p:pic>
            <p:nvPicPr>
              <p:cNvPr id="174" name="Picture 173" descr="velocity.eps"/>
              <p:cNvPicPr>
                <a:picLocks noChangeAspect="1"/>
              </p:cNvPicPr>
              <p:nvPr/>
            </p:nvPicPr>
            <p:blipFill>
              <a:blip r:embed="rId22">
                <a:grayscl/>
              </a:blip>
              <a:stretch>
                <a:fillRect/>
              </a:stretch>
            </p:blipFill>
            <p:spPr>
              <a:xfrm>
                <a:off x="11260774" y="10630206"/>
                <a:ext cx="4787012" cy="3211288"/>
              </a:xfrm>
              <a:prstGeom prst="rect">
                <a:avLst/>
              </a:prstGeom>
            </p:spPr>
          </p:pic>
        </p:grpSp>
        <p:cxnSp>
          <p:nvCxnSpPr>
            <p:cNvPr id="169" name="Straight Connector 168"/>
            <p:cNvCxnSpPr/>
            <p:nvPr/>
          </p:nvCxnSpPr>
          <p:spPr>
            <a:xfrm rot="16200000" flipH="1">
              <a:off x="10209837" y="12750942"/>
              <a:ext cx="9992590" cy="33867"/>
            </a:xfrm>
            <a:prstGeom prst="line">
              <a:avLst/>
            </a:prstGeom>
            <a:ln w="127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rot="16200000" flipH="1">
              <a:off x="11259686" y="12750945"/>
              <a:ext cx="9992590" cy="33867"/>
            </a:xfrm>
            <a:prstGeom prst="line">
              <a:avLst/>
            </a:prstGeom>
            <a:ln w="127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16200000" flipH="1">
              <a:off x="12313134" y="12750948"/>
              <a:ext cx="9992590" cy="33867"/>
            </a:xfrm>
            <a:prstGeom prst="line">
              <a:avLst/>
            </a:prstGeom>
            <a:ln w="127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grpSp>
      <p:sp>
        <p:nvSpPr>
          <p:cNvPr id="175" name="Text Placeholder 17"/>
          <p:cNvSpPr txBox="1">
            <a:spLocks/>
          </p:cNvSpPr>
          <p:nvPr/>
        </p:nvSpPr>
        <p:spPr>
          <a:xfrm>
            <a:off x="1490133" y="25100371"/>
            <a:ext cx="9025467" cy="1231084"/>
          </a:xfrm>
          <a:prstGeom prst="rect">
            <a:avLst/>
          </a:prstGeom>
        </p:spPr>
        <p:txBody>
          <a:bodyPr wrap="square" lIns="228589" tIns="228589" rIns="228589" bIns="228589">
            <a:spAutoFit/>
          </a:bodyPr>
          <a:lstStyle/>
          <a:p>
            <a:pPr marL="0" marR="0" lvl="0" indent="0"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25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Figure 1</a:t>
            </a:r>
            <a:r>
              <a:rPr kumimoji="0" lang="en-US" sz="2500" b="0"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a:t>
            </a:r>
            <a:r>
              <a:rPr lang="en-US" sz="2500" dirty="0" smtClean="0">
                <a:solidFill>
                  <a:schemeClr val="accent5">
                    <a:lumMod val="50000"/>
                  </a:schemeClr>
                </a:solidFill>
                <a:latin typeface="Times New Roman" pitchFamily="18" charset="0"/>
                <a:cs typeface="Times New Roman" pitchFamily="18" charset="0"/>
              </a:rPr>
              <a:t> In a hybrid program, discrete changes in acceleration, for example, result in continuous changes in position and velocity.</a:t>
            </a:r>
            <a:endParaRPr kumimoji="0" lang="en-US" sz="2500" b="0"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176" name="Text Placeholder 17"/>
          <p:cNvSpPr txBox="1">
            <a:spLocks/>
          </p:cNvSpPr>
          <p:nvPr/>
        </p:nvSpPr>
        <p:spPr>
          <a:xfrm>
            <a:off x="11909201" y="29678075"/>
            <a:ext cx="9426799" cy="1615805"/>
          </a:xfrm>
          <a:prstGeom prst="rect">
            <a:avLst/>
          </a:prstGeom>
        </p:spPr>
        <p:txBody>
          <a:bodyPr wrap="square" lIns="228589" tIns="228589" rIns="228589" bIns="228589">
            <a:spAutoFit/>
          </a:bodyPr>
          <a:lstStyle/>
          <a:p>
            <a:pPr lvl="0">
              <a:spcBef>
                <a:spcPct val="20000"/>
              </a:spcBef>
            </a:pPr>
            <a:r>
              <a:rPr kumimoji="0" lang="en-US" sz="25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Figure </a:t>
            </a:r>
            <a:r>
              <a:rPr lang="en-US" sz="2500" b="1" noProof="0" dirty="0" smtClean="0">
                <a:solidFill>
                  <a:schemeClr val="accent5">
                    <a:lumMod val="50000"/>
                  </a:schemeClr>
                </a:solidFill>
                <a:latin typeface="Times New Roman" pitchFamily="18" charset="0"/>
                <a:cs typeface="Times New Roman" pitchFamily="18" charset="0"/>
              </a:rPr>
              <a:t>3</a:t>
            </a:r>
            <a:r>
              <a:rPr lang="en-US" sz="2500" b="1" dirty="0" smtClean="0">
                <a:solidFill>
                  <a:schemeClr val="accent5">
                    <a:lumMod val="50000"/>
                  </a:schemeClr>
                </a:solidFill>
                <a:latin typeface="Times New Roman" pitchFamily="18" charset="0"/>
                <a:cs typeface="Times New Roman" pitchFamily="18" charset="0"/>
              </a:rPr>
              <a:t>a</a:t>
            </a:r>
            <a:r>
              <a:rPr lang="en-US" sz="2500" dirty="0" smtClean="0">
                <a:solidFill>
                  <a:schemeClr val="accent5">
                    <a:lumMod val="50000"/>
                  </a:schemeClr>
                </a:solidFill>
                <a:latin typeface="Times New Roman" pitchFamily="18" charset="0"/>
                <a:cs typeface="Times New Roman" pitchFamily="18" charset="0"/>
              </a:rPr>
              <a:t>. Application of different rules at the same node allows parallelization of the proof search. These or-branches are shown here as circle nodes with two children.  </a:t>
            </a:r>
            <a:r>
              <a:rPr lang="en-US" sz="2500" b="1" dirty="0" smtClean="0">
                <a:solidFill>
                  <a:schemeClr val="accent5">
                    <a:lumMod val="50000"/>
                  </a:schemeClr>
                </a:solidFill>
                <a:latin typeface="Times New Roman" pitchFamily="18" charset="0"/>
                <a:cs typeface="Times New Roman" pitchFamily="18" charset="0"/>
              </a:rPr>
              <a:t>Figure 3b</a:t>
            </a:r>
            <a:r>
              <a:rPr lang="en-US" sz="2500" dirty="0" smtClean="0">
                <a:solidFill>
                  <a:schemeClr val="accent5">
                    <a:lumMod val="50000"/>
                  </a:schemeClr>
                </a:solidFill>
                <a:latin typeface="Times New Roman" pitchFamily="18" charset="0"/>
                <a:cs typeface="Times New Roman" pitchFamily="18" charset="0"/>
              </a:rPr>
              <a:t>. Closing an or-branch. </a:t>
            </a:r>
            <a:endParaRPr kumimoji="0" lang="en-US" sz="2500" b="0"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73" name="Rectangle 72"/>
          <p:cNvSpPr/>
          <p:nvPr/>
        </p:nvSpPr>
        <p:spPr>
          <a:xfrm>
            <a:off x="39254429" y="457200"/>
            <a:ext cx="3717609" cy="37176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7" name="Picture 136"/>
          <p:cNvPicPr>
            <a:picLocks noChangeAspect="1"/>
          </p:cNvPicPr>
          <p:nvPr/>
        </p:nvPicPr>
        <p:blipFill>
          <a:blip r:embed="rId23"/>
          <a:stretch>
            <a:fillRect/>
          </a:stretch>
        </p:blipFill>
        <p:spPr>
          <a:xfrm>
            <a:off x="39262897" y="453113"/>
            <a:ext cx="3706616" cy="3721697"/>
          </a:xfrm>
          <a:prstGeom prst="rect">
            <a:avLst/>
          </a:prstGeom>
        </p:spPr>
      </p:pic>
      <p:sp>
        <p:nvSpPr>
          <p:cNvPr id="157" name="Rounded Rectangle 156"/>
          <p:cNvSpPr/>
          <p:nvPr/>
        </p:nvSpPr>
        <p:spPr>
          <a:xfrm>
            <a:off x="1232841" y="26628506"/>
            <a:ext cx="9452089" cy="3639477"/>
          </a:xfrm>
          <a:prstGeom prst="roundRect">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8" name="Picture 137" descr="fig-diffind-chart.pdf"/>
          <p:cNvPicPr>
            <a:picLocks noChangeAspect="1"/>
          </p:cNvPicPr>
          <p:nvPr/>
        </p:nvPicPr>
        <mc:AlternateContent xmlns:ma="http://schemas.microsoft.com/office/mac/drawingml/2008/main">
          <mc:Choice Requires="ma">
            <p:blipFill>
              <a:blip r:embed="rId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5"/>
              <a:stretch>
                <a:fillRect/>
              </a:stretch>
            </p:blipFill>
          </mc:Fallback>
        </mc:AlternateContent>
        <p:spPr>
          <a:xfrm>
            <a:off x="1289060" y="27078788"/>
            <a:ext cx="9350211" cy="2842969"/>
          </a:xfrm>
          <a:prstGeom prst="rect">
            <a:avLst/>
          </a:prstGeom>
        </p:spPr>
      </p:pic>
      <p:sp>
        <p:nvSpPr>
          <p:cNvPr id="159" name="Text Placeholder 17"/>
          <p:cNvSpPr txBox="1">
            <a:spLocks/>
          </p:cNvSpPr>
          <p:nvPr/>
        </p:nvSpPr>
        <p:spPr>
          <a:xfrm>
            <a:off x="1475322" y="30315725"/>
            <a:ext cx="10103156" cy="1231084"/>
          </a:xfrm>
          <a:prstGeom prst="rect">
            <a:avLst/>
          </a:prstGeom>
        </p:spPr>
        <p:txBody>
          <a:bodyPr wrap="square" lIns="228589" tIns="228589" rIns="228589" bIns="228589">
            <a:spAutoFit/>
          </a:bodyPr>
          <a:lstStyle/>
          <a:p>
            <a:pPr marL="0" marR="0" lvl="0" indent="0" defTabSz="4388900" rtl="0" eaLnBrk="1" fontAlgn="auto" latinLnBrk="0" hangingPunct="1">
              <a:lnSpc>
                <a:spcPct val="100000"/>
              </a:lnSpc>
              <a:spcBef>
                <a:spcPct val="20000"/>
              </a:spcBef>
              <a:spcAft>
                <a:spcPts val="0"/>
              </a:spcAft>
              <a:buClrTx/>
              <a:buSzTx/>
              <a:buFont typeface="Arial" pitchFamily="34" charset="0"/>
              <a:buNone/>
              <a:tabLst/>
              <a:defRPr/>
            </a:pPr>
            <a:r>
              <a:rPr kumimoji="0" lang="en-US" sz="25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Figure 2</a:t>
            </a:r>
            <a:r>
              <a:rPr kumimoji="0" lang="en-US" sz="2500" b="0"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rPr>
              <a:t>.</a:t>
            </a:r>
            <a:r>
              <a:rPr lang="en-US" sz="2500" noProof="0" dirty="0" smtClean="0">
                <a:solidFill>
                  <a:schemeClr val="accent5">
                    <a:lumMod val="50000"/>
                  </a:schemeClr>
                </a:solidFill>
                <a:latin typeface="Times New Roman" pitchFamily="18" charset="0"/>
                <a:cs typeface="Times New Roman" pitchFamily="18" charset="0"/>
              </a:rPr>
              <a:t> The structure of differential invariants.  </a:t>
            </a:r>
            <a:r>
              <a:rPr lang="en-US" sz="2500" dirty="0" smtClean="0">
                <a:solidFill>
                  <a:schemeClr val="accent5">
                    <a:lumMod val="50000"/>
                  </a:schemeClr>
                </a:solidFill>
                <a:latin typeface="Times New Roman" pitchFamily="18" charset="0"/>
                <a:cs typeface="Times New Roman" pitchFamily="18" charset="0"/>
              </a:rPr>
              <a:t>We use differential invariants to</a:t>
            </a:r>
            <a:r>
              <a:rPr lang="en-US" sz="2500" noProof="0" dirty="0" smtClean="0">
                <a:solidFill>
                  <a:schemeClr val="accent5">
                    <a:lumMod val="50000"/>
                  </a:schemeClr>
                </a:solidFill>
                <a:latin typeface="Times New Roman" pitchFamily="18" charset="0"/>
                <a:cs typeface="Times New Roman" pitchFamily="18" charset="0"/>
              </a:rPr>
              <a:t> verify systems with complicated </a:t>
            </a:r>
            <a:r>
              <a:rPr lang="en-US" sz="2500" dirty="0" smtClean="0">
                <a:solidFill>
                  <a:schemeClr val="accent5">
                    <a:lumMod val="50000"/>
                  </a:schemeClr>
                </a:solidFill>
                <a:latin typeface="Times New Roman" pitchFamily="18" charset="0"/>
                <a:cs typeface="Times New Roman" pitchFamily="18" charset="0"/>
              </a:rPr>
              <a:t>differential equations</a:t>
            </a:r>
            <a:r>
              <a:rPr lang="en-US" sz="2500" noProof="0" dirty="0" smtClean="0">
                <a:solidFill>
                  <a:schemeClr val="accent5">
                    <a:lumMod val="50000"/>
                  </a:schemeClr>
                </a:solidFill>
                <a:latin typeface="Times New Roman" pitchFamily="18" charset="0"/>
                <a:cs typeface="Times New Roman" pitchFamily="18" charset="0"/>
              </a:rPr>
              <a:t>. [8]</a:t>
            </a:r>
            <a:endParaRPr kumimoji="0" lang="en-US" sz="2500" b="0" i="0" u="none" strike="noStrike" kern="1200" cap="none" spc="0" normalizeH="0" baseline="0" noProof="0" dirty="0" smtClean="0">
              <a:ln>
                <a:noFill/>
              </a:ln>
              <a:solidFill>
                <a:schemeClr val="accent5">
                  <a:lumMod val="50000"/>
                </a:schemeClr>
              </a:solidFill>
              <a:effectLst/>
              <a:uLnTx/>
              <a:uFillTx/>
              <a:latin typeface="Times New Roman" pitchFamily="18" charset="0"/>
              <a:ea typeface="+mn-ea"/>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7757</TotalTime>
  <Words>1108</Words>
  <Application>Microsoft Macintosh PowerPoint</Application>
  <PresentationFormat>Custom</PresentationFormat>
  <Paragraphs>53</Paragraphs>
  <Slides>1</Slides>
  <Notes>0</Notes>
  <HiddenSlides>0</HiddenSlides>
  <MMClips>0</MMClips>
  <ScaleCrop>false</ScaleCrop>
  <HeadingPairs>
    <vt:vector size="4" baseType="variant">
      <vt:variant>
        <vt:lpstr>Design Template</vt:lpstr>
      </vt:variant>
      <vt:variant>
        <vt:i4>3</vt:i4>
      </vt:variant>
      <vt:variant>
        <vt:lpstr>Slide Titles</vt:lpstr>
      </vt:variant>
      <vt:variant>
        <vt:i4>1</vt:i4>
      </vt:variant>
    </vt:vector>
  </HeadingPairs>
  <TitlesOfParts>
    <vt:vector size="4" baseType="lpstr">
      <vt:lpstr>36x48-Template-V2b</vt:lpstr>
      <vt:lpstr>1_Classic 3 Columns</vt:lpstr>
      <vt:lpstr>Classic - Wide Center</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Sarah Loos</cp:lastModifiedBy>
  <cp:revision>52</cp:revision>
  <dcterms:created xsi:type="dcterms:W3CDTF">2012-08-13T18:15:36Z</dcterms:created>
  <dcterms:modified xsi:type="dcterms:W3CDTF">2012-08-14T20:45:28Z</dcterms:modified>
</cp:coreProperties>
</file>