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65" r:id="rId2"/>
    <p:sldId id="256" r:id="rId3"/>
    <p:sldId id="274" r:id="rId4"/>
    <p:sldId id="258" r:id="rId5"/>
    <p:sldId id="275" r:id="rId6"/>
    <p:sldId id="259" r:id="rId7"/>
    <p:sldId id="291" r:id="rId8"/>
    <p:sldId id="276" r:id="rId9"/>
    <p:sldId id="273" r:id="rId10"/>
    <p:sldId id="271" r:id="rId11"/>
    <p:sldId id="272" r:id="rId12"/>
    <p:sldId id="295" r:id="rId13"/>
    <p:sldId id="264" r:id="rId14"/>
    <p:sldId id="280" r:id="rId15"/>
    <p:sldId id="262" r:id="rId16"/>
    <p:sldId id="270" r:id="rId17"/>
    <p:sldId id="294" r:id="rId18"/>
    <p:sldId id="277" r:id="rId19"/>
    <p:sldId id="269" r:id="rId20"/>
    <p:sldId id="257" r:id="rId21"/>
    <p:sldId id="281" r:id="rId22"/>
    <p:sldId id="282" r:id="rId23"/>
    <p:sldId id="261" r:id="rId24"/>
    <p:sldId id="26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40" y="-60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A174E0-E882-3B47-86BE-CD9C3D890085}" type="datetimeFigureOut">
              <a:rPr lang="en-US" smtClean="0"/>
              <a:pPr/>
              <a:t>10/16/13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BF79BA-8969-AF4A-A2C0-D5F6F97FEB53}" type="slidenum">
              <a:rPr lang="en-US" smtClean="0"/>
              <a:pPr/>
              <a:t>‹#›</a:t>
            </a:fld>
            <a:endParaRPr lang="en-US"/>
          </a:p>
        </p:txBody>
      </p:sp>
    </p:spTree>
    <p:extLst>
      <p:ext uri="{BB962C8B-B14F-4D97-AF65-F5344CB8AC3E}">
        <p14:creationId xmlns:p14="http://schemas.microsoft.com/office/powerpoint/2010/main" val="2663045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DF5B3D-2455-4C60-BD28-D70CE81314B6}" type="datetimeFigureOut">
              <a:rPr lang="en-US" smtClean="0"/>
              <a:pPr/>
              <a:t>10/16/13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F058B6-CF22-4175-AF92-83042D61F11C}" type="slidenum">
              <a:rPr lang="en-US" smtClean="0"/>
              <a:pPr/>
              <a:t>‹#›</a:t>
            </a:fld>
            <a:endParaRPr lang="en-US"/>
          </a:p>
        </p:txBody>
      </p:sp>
    </p:spTree>
    <p:extLst>
      <p:ext uri="{BB962C8B-B14F-4D97-AF65-F5344CB8AC3E}">
        <p14:creationId xmlns:p14="http://schemas.microsoft.com/office/powerpoint/2010/main" val="3066466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F058B6-CF22-4175-AF92-83042D61F11C}" type="slidenum">
              <a:rPr lang="en-US" smtClean="0"/>
              <a:pPr/>
              <a:t>24</a:t>
            </a:fld>
            <a:endParaRPr lang="en-US"/>
          </a:p>
        </p:txBody>
      </p:sp>
    </p:spTree>
    <p:extLst>
      <p:ext uri="{BB962C8B-B14F-4D97-AF65-F5344CB8AC3E}">
        <p14:creationId xmlns:p14="http://schemas.microsoft.com/office/powerpoint/2010/main" val="2133316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A48180-93BE-426E-8A32-3A69D3A64708}" type="datetimeFigureOut">
              <a:rPr lang="en-US" smtClean="0"/>
              <a:pPr/>
              <a:t>10/16/13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E0EC4-2E96-47B0-B703-92DBBB36038C}" type="slidenum">
              <a:rPr lang="en-US" smtClean="0"/>
              <a:pPr/>
              <a:t>‹#›</a:t>
            </a:fld>
            <a:endParaRPr lang="en-US"/>
          </a:p>
        </p:txBody>
      </p:sp>
    </p:spTree>
    <p:extLst>
      <p:ext uri="{BB962C8B-B14F-4D97-AF65-F5344CB8AC3E}">
        <p14:creationId xmlns:p14="http://schemas.microsoft.com/office/powerpoint/2010/main" val="1178325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A48180-93BE-426E-8A32-3A69D3A64708}" type="datetimeFigureOut">
              <a:rPr lang="en-US" smtClean="0"/>
              <a:pPr/>
              <a:t>10/16/13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E0EC4-2E96-47B0-B703-92DBBB36038C}" type="slidenum">
              <a:rPr lang="en-US" smtClean="0"/>
              <a:pPr/>
              <a:t>‹#›</a:t>
            </a:fld>
            <a:endParaRPr lang="en-US"/>
          </a:p>
        </p:txBody>
      </p:sp>
    </p:spTree>
    <p:extLst>
      <p:ext uri="{BB962C8B-B14F-4D97-AF65-F5344CB8AC3E}">
        <p14:creationId xmlns:p14="http://schemas.microsoft.com/office/powerpoint/2010/main" val="15831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A48180-93BE-426E-8A32-3A69D3A64708}" type="datetimeFigureOut">
              <a:rPr lang="en-US" smtClean="0"/>
              <a:pPr/>
              <a:t>10/16/13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E0EC4-2E96-47B0-B703-92DBBB36038C}" type="slidenum">
              <a:rPr lang="en-US" smtClean="0"/>
              <a:pPr/>
              <a:t>‹#›</a:t>
            </a:fld>
            <a:endParaRPr lang="en-US"/>
          </a:p>
        </p:txBody>
      </p:sp>
    </p:spTree>
    <p:extLst>
      <p:ext uri="{BB962C8B-B14F-4D97-AF65-F5344CB8AC3E}">
        <p14:creationId xmlns:p14="http://schemas.microsoft.com/office/powerpoint/2010/main" val="4024327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Century" panose="020406040505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A48180-93BE-426E-8A32-3A69D3A64708}" type="datetimeFigureOut">
              <a:rPr lang="en-US" smtClean="0"/>
              <a:pPr/>
              <a:t>10/16/13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E0EC4-2E96-47B0-B703-92DBBB36038C}" type="slidenum">
              <a:rPr lang="en-US" smtClean="0"/>
              <a:pPr/>
              <a:t>‹#›</a:t>
            </a:fld>
            <a:endParaRPr lang="en-US"/>
          </a:p>
        </p:txBody>
      </p:sp>
    </p:spTree>
    <p:extLst>
      <p:ext uri="{BB962C8B-B14F-4D97-AF65-F5344CB8AC3E}">
        <p14:creationId xmlns:p14="http://schemas.microsoft.com/office/powerpoint/2010/main" val="735413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A48180-93BE-426E-8A32-3A69D3A64708}" type="datetimeFigureOut">
              <a:rPr lang="en-US" smtClean="0"/>
              <a:pPr/>
              <a:t>10/16/13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4E0EC4-2E96-47B0-B703-92DBBB36038C}" type="slidenum">
              <a:rPr lang="en-US" smtClean="0"/>
              <a:pPr/>
              <a:t>‹#›</a:t>
            </a:fld>
            <a:endParaRPr lang="en-US"/>
          </a:p>
        </p:txBody>
      </p:sp>
    </p:spTree>
    <p:extLst>
      <p:ext uri="{BB962C8B-B14F-4D97-AF65-F5344CB8AC3E}">
        <p14:creationId xmlns:p14="http://schemas.microsoft.com/office/powerpoint/2010/main" val="777257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A48180-93BE-426E-8A32-3A69D3A64708}" type="datetimeFigureOut">
              <a:rPr lang="en-US" smtClean="0"/>
              <a:pPr/>
              <a:t>10/16/13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4E0EC4-2E96-47B0-B703-92DBBB36038C}" type="slidenum">
              <a:rPr lang="en-US" smtClean="0"/>
              <a:pPr/>
              <a:t>‹#›</a:t>
            </a:fld>
            <a:endParaRPr lang="en-US"/>
          </a:p>
        </p:txBody>
      </p:sp>
    </p:spTree>
    <p:extLst>
      <p:ext uri="{BB962C8B-B14F-4D97-AF65-F5344CB8AC3E}">
        <p14:creationId xmlns:p14="http://schemas.microsoft.com/office/powerpoint/2010/main" val="18512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A48180-93BE-426E-8A32-3A69D3A64708}" type="datetimeFigureOut">
              <a:rPr lang="en-US" smtClean="0"/>
              <a:pPr/>
              <a:t>10/16/13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4E0EC4-2E96-47B0-B703-92DBBB36038C}" type="slidenum">
              <a:rPr lang="en-US" smtClean="0"/>
              <a:pPr/>
              <a:t>‹#›</a:t>
            </a:fld>
            <a:endParaRPr lang="en-US"/>
          </a:p>
        </p:txBody>
      </p:sp>
    </p:spTree>
    <p:extLst>
      <p:ext uri="{BB962C8B-B14F-4D97-AF65-F5344CB8AC3E}">
        <p14:creationId xmlns:p14="http://schemas.microsoft.com/office/powerpoint/2010/main" val="1247401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A48180-93BE-426E-8A32-3A69D3A64708}" type="datetimeFigureOut">
              <a:rPr lang="en-US" smtClean="0"/>
              <a:pPr/>
              <a:t>10/16/13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4E0EC4-2E96-47B0-B703-92DBBB36038C}" type="slidenum">
              <a:rPr lang="en-US" smtClean="0"/>
              <a:pPr/>
              <a:t>‹#›</a:t>
            </a:fld>
            <a:endParaRPr lang="en-US"/>
          </a:p>
        </p:txBody>
      </p:sp>
    </p:spTree>
    <p:extLst>
      <p:ext uri="{BB962C8B-B14F-4D97-AF65-F5344CB8AC3E}">
        <p14:creationId xmlns:p14="http://schemas.microsoft.com/office/powerpoint/2010/main" val="2181544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A48180-93BE-426E-8A32-3A69D3A64708}" type="datetimeFigureOut">
              <a:rPr lang="en-US" smtClean="0"/>
              <a:pPr/>
              <a:t>10/16/13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4E0EC4-2E96-47B0-B703-92DBBB36038C}" type="slidenum">
              <a:rPr lang="en-US" smtClean="0"/>
              <a:pPr/>
              <a:t>‹#›</a:t>
            </a:fld>
            <a:endParaRPr lang="en-US"/>
          </a:p>
        </p:txBody>
      </p:sp>
    </p:spTree>
    <p:extLst>
      <p:ext uri="{BB962C8B-B14F-4D97-AF65-F5344CB8AC3E}">
        <p14:creationId xmlns:p14="http://schemas.microsoft.com/office/powerpoint/2010/main" val="2110386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A48180-93BE-426E-8A32-3A69D3A64708}" type="datetimeFigureOut">
              <a:rPr lang="en-US" smtClean="0"/>
              <a:pPr/>
              <a:t>10/16/13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4E0EC4-2E96-47B0-B703-92DBBB36038C}" type="slidenum">
              <a:rPr lang="en-US" smtClean="0"/>
              <a:pPr/>
              <a:t>‹#›</a:t>
            </a:fld>
            <a:endParaRPr lang="en-US"/>
          </a:p>
        </p:txBody>
      </p:sp>
    </p:spTree>
    <p:extLst>
      <p:ext uri="{BB962C8B-B14F-4D97-AF65-F5344CB8AC3E}">
        <p14:creationId xmlns:p14="http://schemas.microsoft.com/office/powerpoint/2010/main" val="4105244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A48180-93BE-426E-8A32-3A69D3A64708}" type="datetimeFigureOut">
              <a:rPr lang="en-US" smtClean="0"/>
              <a:pPr/>
              <a:t>10/16/13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4E0EC4-2E96-47B0-B703-92DBBB36038C}" type="slidenum">
              <a:rPr lang="en-US" smtClean="0"/>
              <a:pPr/>
              <a:t>‹#›</a:t>
            </a:fld>
            <a:endParaRPr lang="en-US"/>
          </a:p>
        </p:txBody>
      </p:sp>
    </p:spTree>
    <p:extLst>
      <p:ext uri="{BB962C8B-B14F-4D97-AF65-F5344CB8AC3E}">
        <p14:creationId xmlns:p14="http://schemas.microsoft.com/office/powerpoint/2010/main" val="12103386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lvl="0"/>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A48180-93BE-426E-8A32-3A69D3A64708}" type="datetimeFigureOut">
              <a:rPr lang="en-US" smtClean="0"/>
              <a:pPr/>
              <a:t>10/16/13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4E0EC4-2E96-47B0-B703-92DBBB36038C}" type="slidenum">
              <a:rPr lang="en-US" smtClean="0"/>
              <a:pPr/>
              <a:t>‹#›</a:t>
            </a:fld>
            <a:endParaRPr lang="en-US"/>
          </a:p>
        </p:txBody>
      </p:sp>
    </p:spTree>
    <p:extLst>
      <p:ext uri="{BB962C8B-B14F-4D97-AF65-F5344CB8AC3E}">
        <p14:creationId xmlns:p14="http://schemas.microsoft.com/office/powerpoint/2010/main" val="1415365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lang="en-US" sz="4000" b="0" kern="1200">
          <a:solidFill>
            <a:schemeClr val="accent5">
              <a:lumMod val="75000"/>
            </a:schemeClr>
          </a:solidFill>
          <a:latin typeface="Century" panose="02040604050505020304"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 Id="rId3" Type="http://schemas.openxmlformats.org/officeDocument/2006/relationships/image" Target="../media/image12.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cps-vo.org/group/SoS" TargetMode="External"/><Relationship Id="rId4" Type="http://schemas.openxmlformats.org/officeDocument/2006/relationships/hyperlink" Target="http://cps-vo.org/node/6666" TargetMode="External"/><Relationship Id="rId5" Type="http://schemas.openxmlformats.org/officeDocument/2006/relationships/hyperlink" Target="https://host3.webserveralpha.com:2096/cpsess475627079/3rdparty/squirrelmail/src/compose.php?send_to=sos.survey@cps-vo.org" TargetMode="External"/><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905000"/>
            <a:ext cx="8686800" cy="1470025"/>
          </a:xfrm>
        </p:spPr>
        <p:txBody>
          <a:bodyPr>
            <a:normAutofit/>
          </a:bodyPr>
          <a:lstStyle/>
          <a:p>
            <a:r>
              <a:rPr lang="en-US" b="1" dirty="0" smtClean="0"/>
              <a:t>Science of Security Academic Survey</a:t>
            </a:r>
            <a:endParaRPr lang="en-US" b="1" dirty="0"/>
          </a:p>
        </p:txBody>
      </p:sp>
      <p:sp>
        <p:nvSpPr>
          <p:cNvPr id="3" name="Subtitle 2"/>
          <p:cNvSpPr>
            <a:spLocks noGrp="1"/>
          </p:cNvSpPr>
          <p:nvPr>
            <p:ph type="subTitle" idx="1"/>
          </p:nvPr>
        </p:nvSpPr>
        <p:spPr>
          <a:xfrm>
            <a:off x="4876799" y="3581400"/>
            <a:ext cx="4164013" cy="2667000"/>
          </a:xfrm>
        </p:spPr>
        <p:txBody>
          <a:bodyPr>
            <a:normAutofit fontScale="92500"/>
          </a:bodyPr>
          <a:lstStyle/>
          <a:p>
            <a:pPr algn="l"/>
            <a:r>
              <a:rPr lang="en-US" dirty="0" smtClean="0"/>
              <a:t>Dan Wolf, Project Lead</a:t>
            </a:r>
          </a:p>
          <a:p>
            <a:pPr algn="l"/>
            <a:r>
              <a:rPr lang="en-US" dirty="0" smtClean="0"/>
              <a:t>Don Goff, Ph.D., Ron Ball, Linda Hart, Will Brown</a:t>
            </a:r>
          </a:p>
          <a:p>
            <a:pPr algn="l"/>
            <a:endParaRPr lang="en-US" dirty="0"/>
          </a:p>
          <a:p>
            <a:pPr algn="l"/>
            <a:r>
              <a:rPr lang="en-US" dirty="0" smtClean="0"/>
              <a:t>October </a:t>
            </a:r>
            <a:r>
              <a:rPr lang="en-US" dirty="0"/>
              <a:t>17, 2013</a:t>
            </a:r>
          </a:p>
          <a:p>
            <a:pPr algn="l"/>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88413"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descr="C:\Users\Flynn\Documents\!_design projects\! Cyberpack\source images\keys-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76600"/>
            <a:ext cx="4522033"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36440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dirty="0">
                <a:solidFill>
                  <a:schemeClr val="accent5">
                    <a:lumMod val="75000"/>
                  </a:schemeClr>
                </a:solidFill>
                <a:latin typeface="Century" panose="02040604050505020304" pitchFamily="18" charset="0"/>
              </a:rPr>
              <a:t>Constructs</a:t>
            </a:r>
          </a:p>
        </p:txBody>
      </p:sp>
      <p:sp>
        <p:nvSpPr>
          <p:cNvPr id="4" name="Content Placeholder 2"/>
          <p:cNvSpPr txBox="1">
            <a:spLocks/>
          </p:cNvSpPr>
          <p:nvPr/>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000" dirty="0" smtClean="0"/>
          </a:p>
          <a:p>
            <a:endParaRPr lang="en-US" sz="2000" dirty="0" smtClean="0"/>
          </a:p>
          <a:p>
            <a:pPr>
              <a:buNone/>
            </a:pPr>
            <a:r>
              <a:rPr lang="en-US" sz="2000" dirty="0" smtClean="0"/>
              <a:t>			1 = “Strongly Agree”</a:t>
            </a:r>
          </a:p>
          <a:p>
            <a:pPr>
              <a:buNone/>
            </a:pPr>
            <a:r>
              <a:rPr lang="en-US" sz="2000" dirty="0" smtClean="0"/>
              <a:t>			2 = “Agree”</a:t>
            </a:r>
          </a:p>
          <a:p>
            <a:pPr>
              <a:buNone/>
            </a:pPr>
            <a:r>
              <a:rPr lang="en-US" sz="2000" dirty="0" smtClean="0"/>
              <a:t>			3 = “Neither Agree nor Disagree”</a:t>
            </a:r>
          </a:p>
          <a:p>
            <a:pPr>
              <a:buNone/>
            </a:pPr>
            <a:r>
              <a:rPr lang="en-US" sz="2000" dirty="0" smtClean="0"/>
              <a:t>			4 = “Disagree”</a:t>
            </a:r>
          </a:p>
          <a:p>
            <a:pPr>
              <a:buNone/>
            </a:pPr>
            <a:r>
              <a:rPr lang="en-US" sz="2000" dirty="0" smtClean="0"/>
              <a:t>			5 = “Strongly Disagree”</a:t>
            </a:r>
          </a:p>
          <a:p>
            <a:pPr>
              <a:buNone/>
            </a:pPr>
            <a:r>
              <a:rPr lang="en-US" sz="2000" dirty="0" smtClean="0"/>
              <a:t>			6 = “Don’t Know or Not Applicable”</a:t>
            </a:r>
          </a:p>
          <a:p>
            <a:pPr marL="0" indent="0">
              <a:buFont typeface="Arial" panose="020B0604020202020204" pitchFamily="34" charset="0"/>
              <a:buNone/>
            </a:pPr>
            <a:endParaRPr lang="en-US" sz="2000" i="1" dirty="0" smtClean="0"/>
          </a:p>
          <a:p>
            <a:pPr marL="0" indent="0">
              <a:buFont typeface="Arial" panose="020B0604020202020204" pitchFamily="34" charset="0"/>
              <a:buNone/>
            </a:pPr>
            <a:r>
              <a:rPr lang="en-US" sz="2000" i="1" dirty="0" smtClean="0"/>
              <a:t>Therefore, lower numbers and averages indicate stronger agreement, higher numbers indicate rejection of the statement.</a:t>
            </a:r>
            <a:endParaRPr lang="en-US" sz="2000" i="1" dirty="0"/>
          </a:p>
        </p:txBody>
      </p:sp>
      <p:sp>
        <p:nvSpPr>
          <p:cNvPr id="5" name="Left Arrow 4"/>
          <p:cNvSpPr/>
          <p:nvPr/>
        </p:nvSpPr>
        <p:spPr>
          <a:xfrm>
            <a:off x="1219200" y="304800"/>
            <a:ext cx="822960" cy="822960"/>
          </a:xfrm>
          <a:prstGeom prst="leftArrow">
            <a:avLst/>
          </a:prstGeom>
          <a:ln/>
        </p:spPr>
        <p:style>
          <a:lnRef idx="1">
            <a:schemeClr val="accent1"/>
          </a:lnRef>
          <a:fillRef idx="3">
            <a:schemeClr val="accent1"/>
          </a:fillRef>
          <a:effectRef idx="2">
            <a:schemeClr val="accent1"/>
          </a:effectRef>
          <a:fontRef idx="minor">
            <a:schemeClr val="lt1"/>
          </a:fontRef>
        </p:style>
      </p:sp>
      <p:sp>
        <p:nvSpPr>
          <p:cNvPr id="6" name="Right Arrow 5"/>
          <p:cNvSpPr/>
          <p:nvPr/>
        </p:nvSpPr>
        <p:spPr>
          <a:xfrm>
            <a:off x="7162800" y="304800"/>
            <a:ext cx="822960" cy="822960"/>
          </a:xfrm>
          <a:prstGeom prst="rightArrow">
            <a:avLst/>
          </a:prstGeom>
          <a:ln/>
        </p:spPr>
        <p:style>
          <a:lnRef idx="1">
            <a:schemeClr val="accent1"/>
          </a:lnRef>
          <a:fillRef idx="3">
            <a:schemeClr val="accent1"/>
          </a:fillRef>
          <a:effectRef idx="2">
            <a:schemeClr val="accent1"/>
          </a:effectRef>
          <a:fontRef idx="minor">
            <a:schemeClr val="lt1"/>
          </a:fontRef>
        </p:style>
      </p:sp>
      <p:sp>
        <p:nvSpPr>
          <p:cNvPr id="7" name="Right Arrow 6"/>
          <p:cNvSpPr/>
          <p:nvPr/>
        </p:nvSpPr>
        <p:spPr>
          <a:xfrm>
            <a:off x="1752600" y="838200"/>
            <a:ext cx="45719" cy="762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781818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371600"/>
            <a:ext cx="64801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581400" y="5791200"/>
            <a:ext cx="1452257" cy="369332"/>
          </a:xfrm>
          <a:prstGeom prst="rect">
            <a:avLst/>
          </a:prstGeom>
        </p:spPr>
        <p:txBody>
          <a:bodyPr wrap="none">
            <a:spAutoFit/>
          </a:bodyPr>
          <a:lstStyle/>
          <a:p>
            <a:r>
              <a:rPr lang="en-US" dirty="0" smtClean="0"/>
              <a:t>Average = 2.0</a:t>
            </a:r>
            <a:endParaRPr lang="en-US" dirty="0"/>
          </a:p>
        </p:txBody>
      </p:sp>
    </p:spTree>
    <p:extLst>
      <p:ext uri="{BB962C8B-B14F-4D97-AF65-F5344CB8AC3E}">
        <p14:creationId xmlns:p14="http://schemas.microsoft.com/office/powerpoint/2010/main" val="414824053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933" y="1828800"/>
            <a:ext cx="9094787" cy="338921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838200"/>
            <a:ext cx="8969122" cy="646331"/>
          </a:xfrm>
          <a:prstGeom prst="rect">
            <a:avLst/>
          </a:prstGeom>
        </p:spPr>
        <p:txBody>
          <a:bodyPr wrap="none">
            <a:spAutoFit/>
          </a:bodyPr>
          <a:lstStyle/>
          <a:p>
            <a:r>
              <a:rPr lang="en-US" sz="3600" b="1" dirty="0" err="1">
                <a:solidFill>
                  <a:srgbClr val="8EB4E3"/>
                </a:solidFill>
                <a:latin typeface="Century"/>
                <a:cs typeface="Century"/>
              </a:rPr>
              <a:t>Zener</a:t>
            </a:r>
            <a:r>
              <a:rPr lang="en-US" sz="3600" b="1" dirty="0">
                <a:solidFill>
                  <a:srgbClr val="8EB4E3"/>
                </a:solidFill>
                <a:latin typeface="Century"/>
                <a:cs typeface="Century"/>
              </a:rPr>
              <a:t> Diode – Is it science or technology?  </a:t>
            </a:r>
          </a:p>
        </p:txBody>
      </p:sp>
    </p:spTree>
    <p:extLst>
      <p:ext uri="{BB962C8B-B14F-4D97-AF65-F5344CB8AC3E}">
        <p14:creationId xmlns:p14="http://schemas.microsoft.com/office/powerpoint/2010/main" val="918639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Flynn\Documents\!_design projects\! Cyberpack\SoS ppt\finals\just_db_hat_01-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
            <a:ext cx="2085806" cy="17525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Database</a:t>
            </a:r>
            <a:endParaRPr lang="en-US" dirty="0"/>
          </a:p>
        </p:txBody>
      </p:sp>
      <p:sp>
        <p:nvSpPr>
          <p:cNvPr id="3" name="Content Placeholder 2"/>
          <p:cNvSpPr>
            <a:spLocks noGrp="1"/>
          </p:cNvSpPr>
          <p:nvPr>
            <p:ph idx="1"/>
          </p:nvPr>
        </p:nvSpPr>
        <p:spPr>
          <a:xfrm>
            <a:off x="457200" y="1752600"/>
            <a:ext cx="8229600" cy="4525963"/>
          </a:xfrm>
        </p:spPr>
        <p:txBody>
          <a:bodyPr>
            <a:normAutofit fontScale="92500" lnSpcReduction="20000"/>
          </a:bodyPr>
          <a:lstStyle/>
          <a:p>
            <a:r>
              <a:rPr lang="en-US" dirty="0" smtClean="0"/>
              <a:t>Can query for specific universities, departments, research subjects, key phrases, words, or specific research teams, including multi-university activities</a:t>
            </a:r>
          </a:p>
          <a:p>
            <a:r>
              <a:rPr lang="en-US" dirty="0" smtClean="0"/>
              <a:t>Gives potential to identify specific research of interest or to inform potential projects, identify collaborators or potential collaborators</a:t>
            </a:r>
          </a:p>
          <a:p>
            <a:r>
              <a:rPr lang="en-US" dirty="0" smtClean="0"/>
              <a:t>Developed key word/phrase list --enables statistical analysis of research categories</a:t>
            </a:r>
          </a:p>
          <a:p>
            <a:r>
              <a:rPr lang="en-US" dirty="0" smtClean="0"/>
              <a:t>Link to the VO Website with simple splash page to allow SQL queries by researchers</a:t>
            </a:r>
          </a:p>
          <a:p>
            <a:endParaRPr lang="en-US" dirty="0"/>
          </a:p>
        </p:txBody>
      </p:sp>
    </p:spTree>
    <p:extLst>
      <p:ext uri="{BB962C8B-B14F-4D97-AF65-F5344CB8AC3E}">
        <p14:creationId xmlns:p14="http://schemas.microsoft.com/office/powerpoint/2010/main" val="289572624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mpleSQL01.tiff"/>
          <p:cNvPicPr>
            <a:picLocks noChangeAspect="1"/>
          </p:cNvPicPr>
          <p:nvPr/>
        </p:nvPicPr>
        <p:blipFill>
          <a:blip r:embed="rId2"/>
          <a:stretch>
            <a:fillRect/>
          </a:stretch>
        </p:blipFill>
        <p:spPr>
          <a:xfrm>
            <a:off x="152400" y="76200"/>
            <a:ext cx="8839200" cy="2785100"/>
          </a:xfrm>
          <a:prstGeom prst="rect">
            <a:avLst/>
          </a:prstGeom>
        </p:spPr>
      </p:pic>
      <p:pic>
        <p:nvPicPr>
          <p:cNvPr id="5" name="Picture 4" descr="SampleSQL02.tiff"/>
          <p:cNvPicPr>
            <a:picLocks noChangeAspect="1"/>
          </p:cNvPicPr>
          <p:nvPr/>
        </p:nvPicPr>
        <p:blipFill>
          <a:blip r:embed="rId3"/>
          <a:stretch>
            <a:fillRect/>
          </a:stretch>
        </p:blipFill>
        <p:spPr>
          <a:xfrm>
            <a:off x="76200" y="3886200"/>
            <a:ext cx="8915400" cy="25016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Developed keyword phrases to characterize research activities</a:t>
            </a:r>
            <a:endParaRPr lang="en-US" dirty="0"/>
          </a:p>
        </p:txBody>
      </p:sp>
      <p:sp>
        <p:nvSpPr>
          <p:cNvPr id="3" name="Content Placeholder 2"/>
          <p:cNvSpPr>
            <a:spLocks noGrp="1"/>
          </p:cNvSpPr>
          <p:nvPr>
            <p:ph idx="1"/>
          </p:nvPr>
        </p:nvSpPr>
        <p:spPr/>
        <p:txBody>
          <a:bodyPr/>
          <a:lstStyle/>
          <a:p>
            <a:r>
              <a:rPr lang="en-US" dirty="0" smtClean="0"/>
              <a:t>Over 550 general keyword phrases</a:t>
            </a:r>
          </a:p>
          <a:p>
            <a:r>
              <a:rPr lang="en-US" dirty="0" smtClean="0"/>
              <a:t>Subset </a:t>
            </a:r>
            <a:r>
              <a:rPr lang="en-US" smtClean="0"/>
              <a:t>of 55 </a:t>
            </a:r>
            <a:r>
              <a:rPr lang="en-US" dirty="0" smtClean="0"/>
              <a:t>that potentially identify basic </a:t>
            </a:r>
            <a:r>
              <a:rPr lang="en-US" dirty="0" err="1" smtClean="0"/>
              <a:t>SoS</a:t>
            </a:r>
            <a:r>
              <a:rPr lang="en-US" dirty="0" smtClean="0"/>
              <a:t> research</a:t>
            </a:r>
          </a:p>
          <a:p>
            <a:r>
              <a:rPr lang="en-US" dirty="0" smtClean="0"/>
              <a:t>Next steps: </a:t>
            </a:r>
          </a:p>
          <a:p>
            <a:pPr lvl="1"/>
            <a:r>
              <a:rPr lang="en-US" dirty="0" smtClean="0"/>
              <a:t>Validate  keyword phrases</a:t>
            </a:r>
          </a:p>
          <a:p>
            <a:pPr lvl="1"/>
            <a:r>
              <a:rPr lang="en-US" dirty="0" smtClean="0"/>
              <a:t>Do these characterize all research?</a:t>
            </a:r>
          </a:p>
          <a:p>
            <a:pPr lvl="1"/>
            <a:r>
              <a:rPr lang="en-US" dirty="0" smtClean="0"/>
              <a:t>Do these help identify potential basic research related to </a:t>
            </a:r>
            <a:r>
              <a:rPr lang="en-US" dirty="0" err="1" smtClean="0"/>
              <a:t>SoS</a:t>
            </a:r>
            <a:r>
              <a:rPr lang="en-US" dirty="0" smtClean="0"/>
              <a:t> ?</a:t>
            </a:r>
          </a:p>
          <a:p>
            <a:endParaRPr lang="en-US" dirty="0"/>
          </a:p>
        </p:txBody>
      </p:sp>
    </p:spTree>
    <p:extLst>
      <p:ext uri="{BB962C8B-B14F-4D97-AF65-F5344CB8AC3E}">
        <p14:creationId xmlns:p14="http://schemas.microsoft.com/office/powerpoint/2010/main" val="11327367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74638"/>
            <a:ext cx="8071449" cy="1173359"/>
          </a:xfrm>
        </p:spPr>
        <p:txBody>
          <a:bodyPr/>
          <a:lstStyle/>
          <a:p>
            <a:r>
              <a:rPr lang="en-US" dirty="0" smtClean="0"/>
              <a:t>Sample Keywords/Phrases</a:t>
            </a:r>
            <a:endParaRPr lang="en-US" dirty="0"/>
          </a:p>
        </p:txBody>
      </p:sp>
      <p:sp>
        <p:nvSpPr>
          <p:cNvPr id="5" name="Content Placeholder 4"/>
          <p:cNvSpPr>
            <a:spLocks noGrp="1"/>
          </p:cNvSpPr>
          <p:nvPr>
            <p:ph sz="half" idx="1"/>
          </p:nvPr>
        </p:nvSpPr>
        <p:spPr>
          <a:xfrm>
            <a:off x="382411" y="1600200"/>
            <a:ext cx="3960989" cy="4646175"/>
          </a:xfrm>
        </p:spPr>
        <p:txBody>
          <a:bodyPr>
            <a:noAutofit/>
          </a:bodyPr>
          <a:lstStyle/>
          <a:p>
            <a:r>
              <a:rPr lang="en-US" sz="2000" dirty="0" smtClean="0"/>
              <a:t>Secure Data Streams</a:t>
            </a:r>
          </a:p>
          <a:p>
            <a:r>
              <a:rPr lang="en-US" sz="2000" dirty="0" smtClean="0"/>
              <a:t>Secure File Sharing</a:t>
            </a:r>
          </a:p>
          <a:p>
            <a:r>
              <a:rPr lang="en-US" sz="2000" dirty="0" smtClean="0"/>
              <a:t>Secure Files</a:t>
            </a:r>
          </a:p>
          <a:p>
            <a:r>
              <a:rPr lang="en-US" sz="2000" dirty="0" smtClean="0"/>
              <a:t>Secure Mobile Technologies</a:t>
            </a:r>
          </a:p>
          <a:p>
            <a:r>
              <a:rPr lang="en-US" sz="2000" dirty="0" smtClean="0"/>
              <a:t>Secure Service-Based Systems</a:t>
            </a:r>
          </a:p>
          <a:p>
            <a:r>
              <a:rPr lang="en-US" sz="2000" dirty="0" smtClean="0"/>
              <a:t>Secure Software</a:t>
            </a:r>
          </a:p>
          <a:p>
            <a:r>
              <a:rPr lang="en-US" sz="2000" dirty="0" smtClean="0"/>
              <a:t>Secure Software Development</a:t>
            </a:r>
          </a:p>
          <a:p>
            <a:r>
              <a:rPr lang="en-US" sz="2000" dirty="0" smtClean="0"/>
              <a:t>Secure Storage</a:t>
            </a:r>
          </a:p>
          <a:p>
            <a:r>
              <a:rPr lang="en-US" sz="2000" dirty="0" smtClean="0"/>
              <a:t>Secure System Architecture</a:t>
            </a:r>
          </a:p>
          <a:p>
            <a:r>
              <a:rPr lang="en-US" sz="2000" dirty="0" smtClean="0"/>
              <a:t>Secure System Development</a:t>
            </a:r>
          </a:p>
          <a:p>
            <a:r>
              <a:rPr lang="en-US" sz="2000" dirty="0" smtClean="0"/>
              <a:t>Secure Wireless Networks</a:t>
            </a:r>
          </a:p>
          <a:p>
            <a:r>
              <a:rPr lang="en-US" sz="2000" dirty="0" smtClean="0"/>
              <a:t>Security "Disciplines”</a:t>
            </a:r>
          </a:p>
          <a:p>
            <a:r>
              <a:rPr lang="en-US" sz="2000" dirty="0" smtClean="0"/>
              <a:t>Security Architecture</a:t>
            </a:r>
          </a:p>
          <a:p>
            <a:endParaRPr lang="en-US" sz="1600" dirty="0"/>
          </a:p>
        </p:txBody>
      </p:sp>
      <p:sp>
        <p:nvSpPr>
          <p:cNvPr id="6" name="Content Placeholder 5"/>
          <p:cNvSpPr>
            <a:spLocks noGrp="1"/>
          </p:cNvSpPr>
          <p:nvPr>
            <p:ph sz="half" idx="2"/>
          </p:nvPr>
        </p:nvSpPr>
        <p:spPr>
          <a:xfrm>
            <a:off x="4343400" y="1600201"/>
            <a:ext cx="4035725" cy="4724399"/>
          </a:xfrm>
        </p:spPr>
        <p:txBody>
          <a:bodyPr>
            <a:noAutofit/>
          </a:bodyPr>
          <a:lstStyle/>
          <a:p>
            <a:pPr>
              <a:lnSpc>
                <a:spcPct val="120000"/>
              </a:lnSpc>
            </a:pPr>
            <a:r>
              <a:rPr lang="en-US" sz="2000" dirty="0" smtClean="0"/>
              <a:t>Security Modeling</a:t>
            </a:r>
          </a:p>
          <a:p>
            <a:pPr>
              <a:lnSpc>
                <a:spcPct val="120000"/>
              </a:lnSpc>
            </a:pPr>
            <a:r>
              <a:rPr lang="en-US" sz="2000" dirty="0" smtClean="0"/>
              <a:t>Security Protocols</a:t>
            </a:r>
          </a:p>
          <a:p>
            <a:pPr>
              <a:lnSpc>
                <a:spcPct val="120000"/>
              </a:lnSpc>
            </a:pPr>
            <a:r>
              <a:rPr lang="en-US" sz="2000" dirty="0" smtClean="0"/>
              <a:t>Security Risk Management</a:t>
            </a:r>
          </a:p>
          <a:p>
            <a:pPr>
              <a:lnSpc>
                <a:spcPct val="120000"/>
              </a:lnSpc>
            </a:pPr>
            <a:r>
              <a:rPr lang="en-US" sz="2000" dirty="0" smtClean="0"/>
              <a:t>Security Specification</a:t>
            </a:r>
          </a:p>
          <a:p>
            <a:pPr>
              <a:lnSpc>
                <a:spcPct val="120000"/>
              </a:lnSpc>
            </a:pPr>
            <a:r>
              <a:rPr lang="en-US" sz="2000" dirty="0" smtClean="0"/>
              <a:t>Security Technology</a:t>
            </a:r>
          </a:p>
          <a:p>
            <a:pPr>
              <a:lnSpc>
                <a:spcPct val="120000"/>
              </a:lnSpc>
            </a:pPr>
            <a:r>
              <a:rPr lang="en-US" sz="2000" dirty="0" smtClean="0"/>
              <a:t>Security Testing / Evaluation</a:t>
            </a:r>
          </a:p>
          <a:p>
            <a:pPr>
              <a:lnSpc>
                <a:spcPct val="120000"/>
              </a:lnSpc>
            </a:pPr>
            <a:r>
              <a:rPr lang="en-US" sz="2000" dirty="0" smtClean="0"/>
              <a:t>Security/Privacy/Trust Modeling And Specification</a:t>
            </a:r>
          </a:p>
          <a:p>
            <a:pPr>
              <a:lnSpc>
                <a:spcPct val="120000"/>
              </a:lnSpc>
            </a:pPr>
            <a:r>
              <a:rPr lang="en-US" sz="2000" dirty="0" smtClean="0"/>
              <a:t>Snake-in-the-box problem</a:t>
            </a:r>
          </a:p>
          <a:p>
            <a:pPr>
              <a:lnSpc>
                <a:spcPct val="120000"/>
              </a:lnSpc>
            </a:pPr>
            <a:r>
              <a:rPr lang="en-US" sz="2000" dirty="0" smtClean="0"/>
              <a:t>Software assurance</a:t>
            </a:r>
          </a:p>
          <a:p>
            <a:pPr>
              <a:lnSpc>
                <a:spcPct val="120000"/>
              </a:lnSpc>
            </a:pPr>
            <a:r>
              <a:rPr lang="en-US" sz="2000" dirty="0" smtClean="0"/>
              <a:t>Software bug prediction</a:t>
            </a:r>
          </a:p>
          <a:p>
            <a:endParaRPr lang="en-US" sz="1600" dirty="0"/>
          </a:p>
        </p:txBody>
      </p:sp>
    </p:spTree>
    <p:extLst>
      <p:ext uri="{BB962C8B-B14F-4D97-AF65-F5344CB8AC3E}">
        <p14:creationId xmlns:p14="http://schemas.microsoft.com/office/powerpoint/2010/main" val="18742386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2400" y="914795"/>
            <a:ext cx="8820150" cy="54554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533400"/>
            <a:ext cx="8402310" cy="707886"/>
          </a:xfrm>
          <a:prstGeom prst="rect">
            <a:avLst/>
          </a:prstGeom>
        </p:spPr>
        <p:txBody>
          <a:bodyPr wrap="none">
            <a:spAutoFit/>
          </a:bodyPr>
          <a:lstStyle/>
          <a:p>
            <a:r>
              <a:rPr lang="en-US" sz="4000" b="1" dirty="0" smtClean="0">
                <a:solidFill>
                  <a:schemeClr val="tx2">
                    <a:lumMod val="60000"/>
                    <a:lumOff val="40000"/>
                  </a:schemeClr>
                </a:solidFill>
                <a:latin typeface="Century"/>
              </a:rPr>
              <a:t>Preliminary Results (</a:t>
            </a:r>
            <a:r>
              <a:rPr lang="en-US" sz="4000" b="1" dirty="0" err="1" smtClean="0">
                <a:solidFill>
                  <a:schemeClr val="tx2">
                    <a:lumMod val="60000"/>
                    <a:lumOff val="40000"/>
                  </a:schemeClr>
                </a:solidFill>
                <a:latin typeface="Century"/>
              </a:rPr>
              <a:t>Unvalidated</a:t>
            </a:r>
            <a:r>
              <a:rPr lang="en-US" sz="4000" b="1" dirty="0" smtClean="0">
                <a:solidFill>
                  <a:schemeClr val="tx2">
                    <a:lumMod val="60000"/>
                    <a:lumOff val="40000"/>
                  </a:schemeClr>
                </a:solidFill>
                <a:latin typeface="Century"/>
              </a:rPr>
              <a:t>) </a:t>
            </a:r>
            <a:endParaRPr lang="en-US" sz="4000" b="1" dirty="0">
              <a:solidFill>
                <a:schemeClr val="tx2">
                  <a:lumMod val="60000"/>
                  <a:lumOff val="40000"/>
                </a:schemeClr>
              </a:solidFill>
              <a:latin typeface="Century"/>
            </a:endParaRPr>
          </a:p>
        </p:txBody>
      </p:sp>
    </p:spTree>
    <p:extLst>
      <p:ext uri="{BB962C8B-B14F-4D97-AF65-F5344CB8AC3E}">
        <p14:creationId xmlns:p14="http://schemas.microsoft.com/office/powerpoint/2010/main" val="3568989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a:t>
            </a:r>
            <a:r>
              <a:rPr lang="en-US" dirty="0" smtClean="0"/>
              <a:t>Steps</a:t>
            </a:r>
            <a:endParaRPr lang="en-US" dirty="0"/>
          </a:p>
        </p:txBody>
      </p:sp>
      <p:sp>
        <p:nvSpPr>
          <p:cNvPr id="3" name="Content Placeholder 2"/>
          <p:cNvSpPr>
            <a:spLocks noGrp="1"/>
          </p:cNvSpPr>
          <p:nvPr>
            <p:ph idx="1"/>
          </p:nvPr>
        </p:nvSpPr>
        <p:spPr>
          <a:xfrm>
            <a:off x="457200" y="1295400"/>
            <a:ext cx="8229600" cy="4800600"/>
          </a:xfrm>
        </p:spPr>
        <p:txBody>
          <a:bodyPr>
            <a:noAutofit/>
          </a:bodyPr>
          <a:lstStyle/>
          <a:p>
            <a:pPr>
              <a:spcAft>
                <a:spcPts val="600"/>
              </a:spcAft>
            </a:pPr>
            <a:r>
              <a:rPr lang="en-US" sz="2400" dirty="0" smtClean="0"/>
              <a:t>Validate characterization of institutions research efforts</a:t>
            </a:r>
          </a:p>
          <a:p>
            <a:pPr>
              <a:spcAft>
                <a:spcPts val="600"/>
              </a:spcAft>
            </a:pPr>
            <a:r>
              <a:rPr lang="en-US" sz="2400" dirty="0" smtClean="0"/>
              <a:t>Develop summary of efforts in 550 research area</a:t>
            </a:r>
          </a:p>
          <a:p>
            <a:pPr>
              <a:spcAft>
                <a:spcPts val="600"/>
              </a:spcAft>
            </a:pPr>
            <a:r>
              <a:rPr lang="en-US" sz="2400" dirty="0" smtClean="0"/>
              <a:t>Continue to evaluate academic institutions capacity to do research </a:t>
            </a:r>
          </a:p>
          <a:p>
            <a:pPr>
              <a:spcAft>
                <a:spcPts val="600"/>
              </a:spcAft>
            </a:pPr>
            <a:r>
              <a:rPr lang="en-US" sz="2400" dirty="0" smtClean="0"/>
              <a:t>Identified gaps in critical </a:t>
            </a:r>
            <a:r>
              <a:rPr lang="en-US" sz="2400" dirty="0" err="1" smtClean="0"/>
              <a:t>SoS</a:t>
            </a:r>
            <a:r>
              <a:rPr lang="en-US" sz="2400" dirty="0" smtClean="0"/>
              <a:t> research</a:t>
            </a:r>
          </a:p>
          <a:p>
            <a:pPr>
              <a:spcAft>
                <a:spcPts val="600"/>
              </a:spcAft>
            </a:pPr>
            <a:r>
              <a:rPr lang="en-US" sz="2400" dirty="0" smtClean="0"/>
              <a:t>Nurture the </a:t>
            </a:r>
            <a:r>
              <a:rPr lang="en-US" sz="2400" dirty="0" err="1" smtClean="0"/>
              <a:t>SoS</a:t>
            </a:r>
            <a:r>
              <a:rPr lang="en-US" sz="2400" dirty="0" smtClean="0"/>
              <a:t> community to do more research in critical areas</a:t>
            </a:r>
          </a:p>
          <a:p>
            <a:pPr>
              <a:spcAft>
                <a:spcPts val="600"/>
              </a:spcAft>
            </a:pPr>
            <a:r>
              <a:rPr lang="en-US" sz="2400" dirty="0" smtClean="0"/>
              <a:t>Develop an </a:t>
            </a:r>
            <a:r>
              <a:rPr lang="en-US" sz="2400" dirty="0" err="1" smtClean="0"/>
              <a:t>SoS</a:t>
            </a:r>
            <a:r>
              <a:rPr lang="en-US" sz="2400" dirty="0" smtClean="0"/>
              <a:t> sharing and partnering community</a:t>
            </a:r>
          </a:p>
          <a:p>
            <a:pPr>
              <a:spcAft>
                <a:spcPts val="600"/>
              </a:spcAft>
            </a:pPr>
            <a:r>
              <a:rPr lang="en-US" sz="2400" dirty="0" smtClean="0"/>
              <a:t>Enhance the current VO </a:t>
            </a:r>
            <a:r>
              <a:rPr lang="en-US" sz="2400" dirty="0" err="1" smtClean="0"/>
              <a:t>SoS</a:t>
            </a:r>
            <a:r>
              <a:rPr lang="en-US" sz="2400" dirty="0" smtClean="0"/>
              <a:t> portal as an info source</a:t>
            </a:r>
          </a:p>
          <a:p>
            <a:pPr>
              <a:spcAft>
                <a:spcPts val="600"/>
              </a:spcAft>
            </a:pPr>
            <a:r>
              <a:rPr lang="en-US" sz="2400" dirty="0" smtClean="0"/>
              <a:t>Validate what is </a:t>
            </a:r>
            <a:r>
              <a:rPr lang="en-US" sz="2400" dirty="0" err="1" smtClean="0"/>
              <a:t>SoS</a:t>
            </a:r>
            <a:endParaRPr lang="en-US" sz="2400" dirty="0"/>
          </a:p>
        </p:txBody>
      </p:sp>
    </p:spTree>
    <p:extLst>
      <p:ext uri="{BB962C8B-B14F-4D97-AF65-F5344CB8AC3E}">
        <p14:creationId xmlns:p14="http://schemas.microsoft.com/office/powerpoint/2010/main" val="1299886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457200"/>
            <a:ext cx="7543800" cy="1830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057430" y="2590800"/>
            <a:ext cx="5029141" cy="3539430"/>
          </a:xfrm>
          <a:prstGeom prst="rect">
            <a:avLst/>
          </a:prstGeom>
        </p:spPr>
        <p:txBody>
          <a:bodyPr wrap="none" anchor="t">
            <a:noAutofit/>
          </a:bodyPr>
          <a:lstStyle/>
          <a:p>
            <a:pPr algn="ctr"/>
            <a:r>
              <a:rPr lang="en-US" sz="2400" dirty="0" smtClean="0"/>
              <a:t>Invitations</a:t>
            </a:r>
          </a:p>
          <a:p>
            <a:pPr algn="ctr"/>
            <a:endParaRPr lang="en-US" dirty="0" smtClean="0"/>
          </a:p>
          <a:p>
            <a:pPr algn="ctr"/>
            <a:r>
              <a:rPr lang="en-US" dirty="0" smtClean="0"/>
              <a:t>To join VO Website/ </a:t>
            </a:r>
            <a:r>
              <a:rPr lang="en-US" dirty="0" err="1" smtClean="0"/>
              <a:t>SoS</a:t>
            </a:r>
            <a:r>
              <a:rPr lang="en-US" dirty="0" smtClean="0"/>
              <a:t> Group: </a:t>
            </a:r>
          </a:p>
          <a:p>
            <a:pPr marL="800100" lvl="2" algn="ctr"/>
            <a:r>
              <a:rPr lang="en-US" sz="3200" dirty="0" smtClean="0">
                <a:hlinkClick r:id="rId3"/>
              </a:rPr>
              <a:t>http://cps-vo.org/group/SoS</a:t>
            </a:r>
            <a:endParaRPr lang="en-US" sz="3200" dirty="0" smtClean="0"/>
          </a:p>
          <a:p>
            <a:pPr marL="800100" lvl="2" algn="ctr"/>
            <a:endParaRPr lang="en-US" sz="3200" dirty="0" smtClean="0"/>
          </a:p>
          <a:p>
            <a:pPr algn="ctr"/>
            <a:r>
              <a:rPr lang="en-US" dirty="0" smtClean="0"/>
              <a:t>To take the survey: </a:t>
            </a:r>
          </a:p>
          <a:p>
            <a:pPr lvl="2" algn="ctr"/>
            <a:r>
              <a:rPr lang="en-US" sz="3200" dirty="0" smtClean="0">
                <a:hlinkClick r:id="rId4"/>
              </a:rPr>
              <a:t>http://cps-vo.org/node/6666</a:t>
            </a:r>
            <a:endParaRPr lang="en-US" sz="3200" dirty="0" smtClean="0"/>
          </a:p>
          <a:p>
            <a:pPr lvl="2" algn="ctr"/>
            <a:endParaRPr lang="en-US" sz="3200" dirty="0" smtClean="0"/>
          </a:p>
          <a:p>
            <a:pPr lvl="2" algn="ctr"/>
            <a:r>
              <a:rPr lang="en-US" dirty="0" smtClean="0"/>
              <a:t>To comment, email us at: </a:t>
            </a:r>
          </a:p>
          <a:p>
            <a:pPr lvl="2" algn="ctr"/>
            <a:r>
              <a:rPr lang="en-US" sz="3200" dirty="0" smtClean="0">
                <a:hlinkClick r:id="rId5" tooltip="This external link will open in a new window"/>
              </a:rPr>
              <a:t>SoS.Survey@CPS-VO.org</a:t>
            </a:r>
            <a:endParaRPr lang="en-US" sz="3200" dirty="0" smtClean="0"/>
          </a:p>
        </p:txBody>
      </p:sp>
    </p:spTree>
    <p:extLst>
      <p:ext uri="{BB962C8B-B14F-4D97-AF65-F5344CB8AC3E}">
        <p14:creationId xmlns:p14="http://schemas.microsoft.com/office/powerpoint/2010/main" val="514205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04800"/>
            <a:ext cx="8229600" cy="6001643"/>
          </a:xfrm>
          <a:prstGeom prst="rect">
            <a:avLst/>
          </a:prstGeom>
        </p:spPr>
        <p:txBody>
          <a:bodyPr wrap="square">
            <a:spAutoFit/>
          </a:bodyPr>
          <a:lstStyle/>
          <a:p>
            <a:pPr algn="just"/>
            <a:r>
              <a:rPr lang="en-US" sz="2400" dirty="0" smtClean="0"/>
              <a:t>Many academic researchers are conducting research into cybersecurity topics.  Collectively, their work promises the development of a systematic body of knowledge termed the Science of Security.  The current Science of Security </a:t>
            </a:r>
            <a:r>
              <a:rPr lang="en-US" sz="2400" dirty="0"/>
              <a:t>Academic Survey </a:t>
            </a:r>
            <a:r>
              <a:rPr lang="en-US" sz="2400" dirty="0" smtClean="0"/>
              <a:t>project consisted of three elements:  first, we conducted a systematic survey of academic researchers in computer science, electrical and computer engineering, and mathematics, to determine whether they think that a Science of Security exists or is possible.  Second, we conducted an open source literature review and environmental scan of current research in science of security topics and disciplines.  Third, we developed a database which will become accessible by researchers to find current research in the Science of Security and to develop collaborations.  Preliminary findings strongly indicate a belief that Science of Security has underlying scientific principals and is evolving into a true science.</a:t>
            </a:r>
            <a:endParaRPr lang="en-US" sz="2400" dirty="0"/>
          </a:p>
        </p:txBody>
      </p:sp>
    </p:spTree>
    <p:extLst>
      <p:ext uri="{BB962C8B-B14F-4D97-AF65-F5344CB8AC3E}">
        <p14:creationId xmlns:p14="http://schemas.microsoft.com/office/powerpoint/2010/main" val="210911748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Broad Objective </a:t>
            </a:r>
            <a:endParaRPr lang="en-US" dirty="0"/>
          </a:p>
        </p:txBody>
      </p:sp>
      <p:sp>
        <p:nvSpPr>
          <p:cNvPr id="5" name="Content Placeholder 4"/>
          <p:cNvSpPr>
            <a:spLocks noGrp="1"/>
          </p:cNvSpPr>
          <p:nvPr>
            <p:ph idx="1"/>
          </p:nvPr>
        </p:nvSpPr>
        <p:spPr/>
        <p:txBody>
          <a:bodyPr>
            <a:normAutofit/>
          </a:bodyPr>
          <a:lstStyle/>
          <a:p>
            <a:r>
              <a:rPr lang="en-US" dirty="0" smtClean="0"/>
              <a:t>Create a healthy cybersecurity research community that does the following:</a:t>
            </a:r>
          </a:p>
          <a:p>
            <a:pPr lvl="1"/>
            <a:r>
              <a:rPr lang="en-US" dirty="0" smtClean="0"/>
              <a:t>Soundly based empirical research is routine</a:t>
            </a:r>
          </a:p>
          <a:p>
            <a:pPr lvl="1"/>
            <a:r>
              <a:rPr lang="en-US" dirty="0" smtClean="0"/>
              <a:t>Advances in theory complement/motivate empirical work</a:t>
            </a:r>
          </a:p>
          <a:p>
            <a:pPr lvl="1"/>
            <a:r>
              <a:rPr lang="en-US" dirty="0" smtClean="0"/>
              <a:t>Active dialog and scientific discussion</a:t>
            </a:r>
          </a:p>
          <a:p>
            <a:pPr lvl="1"/>
            <a:r>
              <a:rPr lang="en-US" dirty="0" smtClean="0"/>
              <a:t>Reasonable consensus on a set of hard problems confronting the community</a:t>
            </a:r>
          </a:p>
          <a:p>
            <a:endParaRPr lang="en-US" dirty="0" smtClean="0"/>
          </a:p>
          <a:p>
            <a:endParaRPr lang="en-US" dirty="0"/>
          </a:p>
        </p:txBody>
      </p:sp>
    </p:spTree>
    <p:extLst>
      <p:ext uri="{BB962C8B-B14F-4D97-AF65-F5344CB8AC3E}">
        <p14:creationId xmlns:p14="http://schemas.microsoft.com/office/powerpoint/2010/main" val="1250338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xtWave)First.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34650" y="0"/>
            <a:ext cx="5274700" cy="68580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xtWave)Current.tif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4741" y="0"/>
            <a:ext cx="5294518"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Scan</a:t>
            </a:r>
            <a:endParaRPr lang="en-US" dirty="0"/>
          </a:p>
        </p:txBody>
      </p:sp>
      <p:sp>
        <p:nvSpPr>
          <p:cNvPr id="3" name="Content Placeholder 2"/>
          <p:cNvSpPr>
            <a:spLocks noGrp="1"/>
          </p:cNvSpPr>
          <p:nvPr>
            <p:ph idx="1"/>
          </p:nvPr>
        </p:nvSpPr>
        <p:spPr/>
        <p:txBody>
          <a:bodyPr/>
          <a:lstStyle/>
          <a:p>
            <a:r>
              <a:rPr lang="en-US" dirty="0" smtClean="0"/>
              <a:t>Lablets</a:t>
            </a:r>
          </a:p>
          <a:p>
            <a:r>
              <a:rPr lang="en-US" dirty="0" smtClean="0"/>
              <a:t>RU/VH Universities</a:t>
            </a:r>
          </a:p>
          <a:p>
            <a:r>
              <a:rPr lang="en-US" dirty="0" smtClean="0"/>
              <a:t>SaTC Grantees</a:t>
            </a:r>
          </a:p>
          <a:p>
            <a:r>
              <a:rPr lang="en-US" dirty="0" smtClean="0"/>
              <a:t>Other specified U.S. research programs </a:t>
            </a:r>
          </a:p>
          <a:p>
            <a:r>
              <a:rPr lang="en-US" dirty="0" smtClean="0"/>
              <a:t>Yielded master list of &gt;500 research entities</a:t>
            </a:r>
          </a:p>
          <a:p>
            <a:r>
              <a:rPr lang="en-US" dirty="0" smtClean="0"/>
              <a:t>Disciplines by institution</a:t>
            </a:r>
          </a:p>
          <a:p>
            <a:endParaRPr lang="en-US" dirty="0"/>
          </a:p>
        </p:txBody>
      </p:sp>
    </p:spTree>
    <p:extLst>
      <p:ext uri="{BB962C8B-B14F-4D97-AF65-F5344CB8AC3E}">
        <p14:creationId xmlns:p14="http://schemas.microsoft.com/office/powerpoint/2010/main" val="3004526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49186646"/>
              </p:ext>
            </p:extLst>
          </p:nvPr>
        </p:nvGraphicFramePr>
        <p:xfrm>
          <a:off x="228600" y="0"/>
          <a:ext cx="8839200" cy="6858000"/>
        </p:xfrm>
        <a:graphic>
          <a:graphicData uri="http://schemas.openxmlformats.org/drawingml/2006/table">
            <a:tbl>
              <a:tblPr firstRow="1" bandRow="1">
                <a:tableStyleId>{5C22544A-7EE6-4342-B048-85BDC9FD1C3A}</a:tableStyleId>
              </a:tblPr>
              <a:tblGrid>
                <a:gridCol w="2895600"/>
                <a:gridCol w="2997200"/>
                <a:gridCol w="2946400"/>
              </a:tblGrid>
              <a:tr h="6858000">
                <a:tc>
                  <a:txBody>
                    <a:bodyPr/>
                    <a:lstStyle/>
                    <a:p>
                      <a:r>
                        <a:rPr lang="en-US" sz="1800" b="1" dirty="0" smtClean="0"/>
                        <a:t>DATA GATHERING</a:t>
                      </a:r>
                    </a:p>
                    <a:p>
                      <a:endParaRPr lang="en-US" sz="1600" dirty="0" smtClean="0"/>
                    </a:p>
                    <a:p>
                      <a:r>
                        <a:rPr lang="en-US" sz="1600" dirty="0" smtClean="0"/>
                        <a:t>Identify formal lists of research institutions</a:t>
                      </a:r>
                    </a:p>
                    <a:p>
                      <a:endParaRPr lang="en-US" sz="1600" dirty="0" smtClean="0"/>
                    </a:p>
                    <a:p>
                      <a:r>
                        <a:rPr lang="en-US" sz="1600" dirty="0" smtClean="0"/>
                        <a:t>Augment list with other schools with research potential </a:t>
                      </a:r>
                    </a:p>
                    <a:p>
                      <a:endParaRPr lang="en-US" sz="1600" dirty="0" smtClean="0"/>
                    </a:p>
                    <a:p>
                      <a:r>
                        <a:rPr lang="en-US" sz="1600" dirty="0" smtClean="0"/>
                        <a:t>Develop </a:t>
                      </a:r>
                      <a:r>
                        <a:rPr lang="en-US" sz="1600" dirty="0" err="1" smtClean="0"/>
                        <a:t>SoS</a:t>
                      </a:r>
                      <a:r>
                        <a:rPr lang="en-US" sz="1600" dirty="0" smtClean="0"/>
                        <a:t> survey  </a:t>
                      </a:r>
                    </a:p>
                    <a:p>
                      <a:endParaRPr lang="en-US" sz="1600" dirty="0" smtClean="0"/>
                    </a:p>
                    <a:p>
                      <a:r>
                        <a:rPr lang="en-US" sz="1600" dirty="0" smtClean="0"/>
                        <a:t>Disseminate </a:t>
                      </a:r>
                      <a:r>
                        <a:rPr lang="en-US" sz="1600" dirty="0" err="1" smtClean="0"/>
                        <a:t>SoS</a:t>
                      </a:r>
                      <a:r>
                        <a:rPr lang="en-US" sz="1600" dirty="0" smtClean="0"/>
                        <a:t> info and survey</a:t>
                      </a:r>
                    </a:p>
                    <a:p>
                      <a:endParaRPr lang="en-US" sz="1600" dirty="0" smtClean="0"/>
                    </a:p>
                    <a:p>
                      <a:r>
                        <a:rPr lang="en-US" sz="1600" dirty="0" smtClean="0"/>
                        <a:t>Perform open source search of  academic research</a:t>
                      </a:r>
                    </a:p>
                    <a:p>
                      <a:endParaRPr lang="en-US" sz="1600" dirty="0" smtClean="0"/>
                    </a:p>
                    <a:p>
                      <a:r>
                        <a:rPr lang="en-US" sz="1600" dirty="0" smtClean="0"/>
                        <a:t>Develop </a:t>
                      </a:r>
                      <a:r>
                        <a:rPr lang="en-US" sz="1600" dirty="0" err="1" smtClean="0"/>
                        <a:t>SoS</a:t>
                      </a:r>
                      <a:r>
                        <a:rPr lang="en-US" sz="1600" dirty="0" smtClean="0"/>
                        <a:t> Rubric</a:t>
                      </a:r>
                    </a:p>
                    <a:p>
                      <a:endParaRPr lang="en-US" sz="1600" dirty="0" smtClean="0"/>
                    </a:p>
                    <a:p>
                      <a:r>
                        <a:rPr lang="en-US" sz="1600" dirty="0" smtClean="0"/>
                        <a:t>Analyze survey results</a:t>
                      </a:r>
                    </a:p>
                    <a:p>
                      <a:endParaRPr lang="en-US" sz="1600" dirty="0" smtClean="0"/>
                    </a:p>
                    <a:p>
                      <a:r>
                        <a:rPr lang="en-US" sz="1600" dirty="0" smtClean="0"/>
                        <a:t>Characterize academic research keyword phrases</a:t>
                      </a:r>
                    </a:p>
                    <a:p>
                      <a:endParaRPr lang="en-US" sz="1600" dirty="0" smtClean="0"/>
                    </a:p>
                    <a:p>
                      <a:r>
                        <a:rPr lang="en-US" sz="1600" dirty="0" smtClean="0"/>
                        <a:t>Define potential </a:t>
                      </a:r>
                      <a:r>
                        <a:rPr lang="en-US" sz="1600" dirty="0" err="1" smtClean="0"/>
                        <a:t>SoS</a:t>
                      </a:r>
                      <a:r>
                        <a:rPr lang="en-US" sz="1600" dirty="0" smtClean="0"/>
                        <a:t> keyword phrases</a:t>
                      </a:r>
                    </a:p>
                    <a:p>
                      <a:endParaRPr lang="en-US" sz="1600" dirty="0" smtClean="0"/>
                    </a:p>
                    <a:p>
                      <a:r>
                        <a:rPr lang="en-US" sz="1600" dirty="0" smtClean="0"/>
                        <a:t>Define research capacity Rubric</a:t>
                      </a:r>
                      <a:endParaRPr lang="en-US" sz="1600" dirty="0"/>
                    </a:p>
                  </a:txBody>
                  <a:tcPr/>
                </a:tc>
                <a:tc>
                  <a:txBody>
                    <a:bodyPr/>
                    <a:lstStyle/>
                    <a:p>
                      <a:r>
                        <a:rPr lang="en-US" dirty="0" smtClean="0"/>
                        <a:t>DATA ORGANIZING</a:t>
                      </a:r>
                    </a:p>
                    <a:p>
                      <a:endParaRPr lang="en-US" dirty="0" smtClean="0"/>
                    </a:p>
                    <a:p>
                      <a:r>
                        <a:rPr lang="en-US" b="0" dirty="0" smtClean="0"/>
                        <a:t>Create MySQL database of academic research</a:t>
                      </a:r>
                    </a:p>
                    <a:p>
                      <a:endParaRPr lang="en-US" sz="1600" b="0" dirty="0" smtClean="0"/>
                    </a:p>
                    <a:p>
                      <a:r>
                        <a:rPr lang="en-US" b="0" dirty="0" smtClean="0"/>
                        <a:t>Develop sample research queries</a:t>
                      </a:r>
                    </a:p>
                    <a:p>
                      <a:endParaRPr lang="en-US" b="0" dirty="0" smtClean="0"/>
                    </a:p>
                    <a:p>
                      <a:r>
                        <a:rPr lang="en-US" b="0" dirty="0" smtClean="0"/>
                        <a:t>Design webpage access to MySQL database</a:t>
                      </a:r>
                    </a:p>
                    <a:p>
                      <a:endParaRPr lang="en-US" b="0" dirty="0" smtClean="0"/>
                    </a:p>
                    <a:p>
                      <a:r>
                        <a:rPr lang="en-US" b="0" dirty="0" smtClean="0"/>
                        <a:t>Validate open-source characterization of research institutions</a:t>
                      </a:r>
                      <a:endParaRPr lang="en-US" b="0" dirty="0"/>
                    </a:p>
                  </a:txBody>
                  <a:tcPr/>
                </a:tc>
                <a:tc>
                  <a:txBody>
                    <a:bodyPr/>
                    <a:lstStyle/>
                    <a:p>
                      <a:r>
                        <a:rPr lang="en-US" sz="1600" dirty="0" smtClean="0"/>
                        <a:t> </a:t>
                      </a:r>
                      <a:r>
                        <a:rPr lang="en-US" sz="1800" dirty="0" smtClean="0"/>
                        <a:t>DATA</a:t>
                      </a:r>
                      <a:r>
                        <a:rPr lang="en-US" sz="1600" dirty="0" smtClean="0"/>
                        <a:t> </a:t>
                      </a:r>
                      <a:r>
                        <a:rPr lang="en-US" sz="1800" dirty="0" smtClean="0"/>
                        <a:t>REPORTING</a:t>
                      </a:r>
                    </a:p>
                    <a:p>
                      <a:endParaRPr lang="en-US" sz="1600" dirty="0" smtClean="0"/>
                    </a:p>
                    <a:p>
                      <a:r>
                        <a:rPr lang="en-US" sz="1600" dirty="0" smtClean="0"/>
                        <a:t>Enable academic access to database info</a:t>
                      </a:r>
                    </a:p>
                    <a:p>
                      <a:endParaRPr lang="en-US" sz="1600" dirty="0" smtClean="0"/>
                    </a:p>
                    <a:p>
                      <a:r>
                        <a:rPr lang="en-US" sz="1600" dirty="0" smtClean="0"/>
                        <a:t>Encourage academic partnerships on </a:t>
                      </a:r>
                      <a:r>
                        <a:rPr lang="en-US" sz="1600" dirty="0" err="1" smtClean="0"/>
                        <a:t>SoS</a:t>
                      </a:r>
                      <a:r>
                        <a:rPr lang="en-US" sz="1600" dirty="0" smtClean="0"/>
                        <a:t> activities thru database</a:t>
                      </a:r>
                    </a:p>
                    <a:p>
                      <a:endParaRPr lang="en-US" sz="1600" dirty="0" smtClean="0"/>
                    </a:p>
                    <a:p>
                      <a:r>
                        <a:rPr lang="en-US" sz="1600" dirty="0" smtClean="0"/>
                        <a:t>Populate VO Website with </a:t>
                      </a:r>
                      <a:r>
                        <a:rPr lang="en-US" sz="1600" dirty="0" err="1" smtClean="0"/>
                        <a:t>SoS</a:t>
                      </a:r>
                      <a:r>
                        <a:rPr lang="en-US" sz="1600" dirty="0" smtClean="0"/>
                        <a:t> related info</a:t>
                      </a:r>
                    </a:p>
                    <a:p>
                      <a:endParaRPr lang="en-US" sz="1600" dirty="0" smtClean="0"/>
                    </a:p>
                    <a:p>
                      <a:r>
                        <a:rPr lang="en-US" sz="1600" dirty="0" smtClean="0"/>
                        <a:t>Prepare weekly highlights of </a:t>
                      </a:r>
                      <a:r>
                        <a:rPr lang="en-US" sz="1600" dirty="0" err="1" smtClean="0"/>
                        <a:t>SoS</a:t>
                      </a:r>
                      <a:r>
                        <a:rPr lang="en-US" sz="1600" dirty="0" smtClean="0"/>
                        <a:t> activities for VO Website </a:t>
                      </a:r>
                      <a:endParaRPr lang="en-US" sz="1600" dirty="0"/>
                    </a:p>
                  </a:txBody>
                  <a:tcPr/>
                </a:tc>
              </a:tr>
            </a:tbl>
          </a:graphicData>
        </a:graphic>
      </p:graphicFrame>
    </p:spTree>
    <p:extLst>
      <p:ext uri="{BB962C8B-B14F-4D97-AF65-F5344CB8AC3E}">
        <p14:creationId xmlns:p14="http://schemas.microsoft.com/office/powerpoint/2010/main" val="2828486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a:t>
            </a:r>
          </a:p>
        </p:txBody>
      </p:sp>
      <p:sp>
        <p:nvSpPr>
          <p:cNvPr id="3" name="Content Placeholder 2"/>
          <p:cNvSpPr>
            <a:spLocks noGrp="1"/>
          </p:cNvSpPr>
          <p:nvPr>
            <p:ph idx="1"/>
          </p:nvPr>
        </p:nvSpPr>
        <p:spPr/>
        <p:txBody>
          <a:bodyPr>
            <a:normAutofit fontScale="92500"/>
          </a:bodyPr>
          <a:lstStyle/>
          <a:p>
            <a:pPr>
              <a:lnSpc>
                <a:spcPct val="120000"/>
              </a:lnSpc>
            </a:pPr>
            <a:r>
              <a:rPr lang="en-US" dirty="0" smtClean="0"/>
              <a:t>Identify basic principles of </a:t>
            </a:r>
            <a:r>
              <a:rPr lang="en-US" dirty="0" err="1" smtClean="0"/>
              <a:t>SoS</a:t>
            </a:r>
            <a:endParaRPr lang="en-US" dirty="0" smtClean="0"/>
          </a:p>
          <a:p>
            <a:pPr>
              <a:lnSpc>
                <a:spcPct val="120000"/>
              </a:lnSpc>
            </a:pPr>
            <a:r>
              <a:rPr lang="en-US" dirty="0" smtClean="0"/>
              <a:t>Improve the foundations</a:t>
            </a:r>
          </a:p>
          <a:p>
            <a:pPr>
              <a:lnSpc>
                <a:spcPct val="120000"/>
              </a:lnSpc>
            </a:pPr>
            <a:r>
              <a:rPr lang="en-US" dirty="0" smtClean="0"/>
              <a:t>Need empirically based research</a:t>
            </a:r>
          </a:p>
          <a:p>
            <a:pPr>
              <a:lnSpc>
                <a:spcPct val="120000"/>
              </a:lnSpc>
            </a:pPr>
            <a:r>
              <a:rPr lang="en-US" dirty="0" smtClean="0"/>
              <a:t>Advances in theory complement/motivate work</a:t>
            </a:r>
          </a:p>
          <a:p>
            <a:pPr>
              <a:lnSpc>
                <a:spcPct val="120000"/>
              </a:lnSpc>
            </a:pPr>
            <a:r>
              <a:rPr lang="en-US" dirty="0" smtClean="0"/>
              <a:t>Create an </a:t>
            </a:r>
            <a:r>
              <a:rPr lang="en-US" dirty="0" err="1" smtClean="0"/>
              <a:t>SoS</a:t>
            </a:r>
            <a:r>
              <a:rPr lang="en-US" dirty="0" smtClean="0"/>
              <a:t> community</a:t>
            </a:r>
          </a:p>
          <a:p>
            <a:pPr>
              <a:lnSpc>
                <a:spcPct val="120000"/>
              </a:lnSpc>
            </a:pPr>
            <a:r>
              <a:rPr lang="en-US" dirty="0" smtClean="0"/>
              <a:t>Identify gaps in critical research areas</a:t>
            </a:r>
          </a:p>
          <a:p>
            <a:pPr>
              <a:lnSpc>
                <a:spcPct val="120000"/>
              </a:lnSpc>
            </a:pPr>
            <a:r>
              <a:rPr lang="en-US" dirty="0" smtClean="0"/>
              <a:t>Develop consensus on hard problems</a:t>
            </a:r>
            <a:endParaRPr lang="en-US" dirty="0"/>
          </a:p>
        </p:txBody>
      </p:sp>
      <p:pic>
        <p:nvPicPr>
          <p:cNvPr id="5" name="Picture 4" descr="Crowd.tiff"/>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83735" y="497840"/>
            <a:ext cx="2641554" cy="2357120"/>
          </a:xfrm>
          <a:prstGeom prst="rect">
            <a:avLst/>
          </a:prstGeom>
        </p:spPr>
      </p:pic>
    </p:spTree>
    <p:extLst>
      <p:ext uri="{BB962C8B-B14F-4D97-AF65-F5344CB8AC3E}">
        <p14:creationId xmlns:p14="http://schemas.microsoft.com/office/powerpoint/2010/main" val="16999557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Science of Security Academic Survey Project Goals</a:t>
            </a:r>
            <a:endParaRPr lang="en-US" dirty="0"/>
          </a:p>
        </p:txBody>
      </p:sp>
      <p:sp>
        <p:nvSpPr>
          <p:cNvPr id="3" name="Content Placeholder 2"/>
          <p:cNvSpPr>
            <a:spLocks noGrp="1"/>
          </p:cNvSpPr>
          <p:nvPr>
            <p:ph idx="1"/>
          </p:nvPr>
        </p:nvSpPr>
        <p:spPr/>
        <p:txBody>
          <a:bodyPr/>
          <a:lstStyle/>
          <a:p>
            <a:r>
              <a:rPr lang="en-US" dirty="0" smtClean="0"/>
              <a:t>Determine whether a “science” of cybersecurity is possible</a:t>
            </a:r>
          </a:p>
          <a:p>
            <a:r>
              <a:rPr lang="en-US" dirty="0" smtClean="0"/>
              <a:t>Help build a research community</a:t>
            </a:r>
          </a:p>
          <a:p>
            <a:pPr lvl="1"/>
            <a:r>
              <a:rPr lang="en-US" dirty="0" smtClean="0"/>
              <a:t>Information  source</a:t>
            </a:r>
          </a:p>
          <a:p>
            <a:pPr lvl="1"/>
            <a:r>
              <a:rPr lang="en-US" dirty="0" smtClean="0"/>
              <a:t>Collaborative forum</a:t>
            </a:r>
          </a:p>
          <a:p>
            <a:r>
              <a:rPr lang="en-US" dirty="0" smtClean="0"/>
              <a:t>Identify distinctions between science, engineering and technology in cybersecurity research</a:t>
            </a:r>
          </a:p>
          <a:p>
            <a:endParaRPr lang="en-US" dirty="0"/>
          </a:p>
        </p:txBody>
      </p:sp>
      <p:pic>
        <p:nvPicPr>
          <p:cNvPr id="11266" name="Picture 2" descr="C:\Users\Flynn\Documents\!_design projects\! Cyberpack\source images\old-padlock-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133600"/>
            <a:ext cx="3246888" cy="2151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45487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Flynn\Documents\!_design projects\! Cyberpack\source images\laptop-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172200" y="152400"/>
            <a:ext cx="3278090" cy="21945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Methodology</a:t>
            </a:r>
          </a:p>
        </p:txBody>
      </p:sp>
      <p:sp>
        <p:nvSpPr>
          <p:cNvPr id="3" name="Content Placeholder 2"/>
          <p:cNvSpPr>
            <a:spLocks noGrp="1"/>
          </p:cNvSpPr>
          <p:nvPr>
            <p:ph idx="1"/>
          </p:nvPr>
        </p:nvSpPr>
        <p:spPr>
          <a:xfrm>
            <a:off x="457200" y="1600200"/>
            <a:ext cx="8229600" cy="5181600"/>
          </a:xfrm>
        </p:spPr>
        <p:txBody>
          <a:bodyPr>
            <a:noAutofit/>
          </a:bodyPr>
          <a:lstStyle/>
          <a:p>
            <a:r>
              <a:rPr lang="en-US" sz="2000" dirty="0" smtClean="0"/>
              <a:t>Identify schools doing research--RU/HV, SaTC, other</a:t>
            </a:r>
          </a:p>
          <a:p>
            <a:r>
              <a:rPr lang="en-US" sz="2000" dirty="0" smtClean="0"/>
              <a:t>Gather open source data on current research efforts</a:t>
            </a:r>
          </a:p>
          <a:p>
            <a:r>
              <a:rPr lang="en-US" sz="2000" dirty="0" smtClean="0"/>
              <a:t>Survey major institutions to learn what they are doing and views on </a:t>
            </a:r>
            <a:r>
              <a:rPr lang="en-US" sz="2000" dirty="0" err="1" smtClean="0"/>
              <a:t>SoS</a:t>
            </a:r>
            <a:endParaRPr lang="en-US" sz="2000" dirty="0" smtClean="0"/>
          </a:p>
          <a:p>
            <a:r>
              <a:rPr lang="en-US" sz="2000" dirty="0" smtClean="0"/>
              <a:t>Analyze gaps in critical </a:t>
            </a:r>
            <a:r>
              <a:rPr lang="en-US" sz="2000" dirty="0" err="1" smtClean="0"/>
              <a:t>SoS</a:t>
            </a:r>
            <a:r>
              <a:rPr lang="en-US" sz="2000" dirty="0" smtClean="0"/>
              <a:t> areas</a:t>
            </a:r>
          </a:p>
          <a:p>
            <a:r>
              <a:rPr lang="en-US" sz="2000" dirty="0" smtClean="0"/>
              <a:t>Create a database resource of information on research</a:t>
            </a:r>
          </a:p>
          <a:p>
            <a:r>
              <a:rPr lang="en-US" sz="2000" dirty="0" smtClean="0"/>
              <a:t>Provide search capability on research efforts to the community </a:t>
            </a:r>
          </a:p>
          <a:p>
            <a:r>
              <a:rPr lang="en-US" sz="2000" dirty="0" smtClean="0"/>
              <a:t>Provide metrics on current academic research by discipline, topic</a:t>
            </a:r>
          </a:p>
          <a:p>
            <a:r>
              <a:rPr lang="en-US" sz="2000" dirty="0" smtClean="0"/>
              <a:t>Develop a sharing capability on who is doing what </a:t>
            </a:r>
          </a:p>
          <a:p>
            <a:r>
              <a:rPr lang="en-US" sz="2000" dirty="0" smtClean="0"/>
              <a:t>Nurture research partnerships and collaboration</a:t>
            </a:r>
          </a:p>
          <a:p>
            <a:r>
              <a:rPr lang="en-US" sz="2000" dirty="0" smtClean="0"/>
              <a:t>Develop a rubric for rigorous evaluation of </a:t>
            </a:r>
            <a:r>
              <a:rPr lang="en-US" sz="2000" dirty="0" err="1" smtClean="0"/>
              <a:t>SoS</a:t>
            </a:r>
            <a:r>
              <a:rPr lang="en-US" sz="2000" dirty="0" smtClean="0"/>
              <a:t> research efforts</a:t>
            </a:r>
            <a:endParaRPr lang="en-US" sz="2000" dirty="0"/>
          </a:p>
        </p:txBody>
      </p:sp>
    </p:spTree>
    <p:extLst>
      <p:ext uri="{BB962C8B-B14F-4D97-AF65-F5344CB8AC3E}">
        <p14:creationId xmlns:p14="http://schemas.microsoft.com/office/powerpoint/2010/main" val="15180716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Disciplines, Departments and Colleges Surveyed</a:t>
            </a:r>
            <a:endParaRPr lang="en-US" dirty="0"/>
          </a:p>
        </p:txBody>
      </p:sp>
      <p:sp>
        <p:nvSpPr>
          <p:cNvPr id="3" name="Content Placeholder 2"/>
          <p:cNvSpPr>
            <a:spLocks noGrp="1"/>
          </p:cNvSpPr>
          <p:nvPr>
            <p:ph idx="1"/>
          </p:nvPr>
        </p:nvSpPr>
        <p:spPr/>
        <p:txBody>
          <a:bodyPr/>
          <a:lstStyle/>
          <a:p>
            <a:r>
              <a:rPr lang="en-US" dirty="0" smtClean="0"/>
              <a:t>Computer Science </a:t>
            </a:r>
          </a:p>
          <a:p>
            <a:r>
              <a:rPr lang="en-US" dirty="0" smtClean="0"/>
              <a:t>Electrical and Computer Engineering</a:t>
            </a:r>
          </a:p>
          <a:p>
            <a:r>
              <a:rPr lang="en-US" dirty="0" smtClean="0"/>
              <a:t>Mathematics</a:t>
            </a:r>
          </a:p>
          <a:p>
            <a:r>
              <a:rPr lang="en-US" dirty="0"/>
              <a:t>Selected social and interdisciplinary </a:t>
            </a:r>
            <a:r>
              <a:rPr lang="en-US" dirty="0" smtClean="0"/>
              <a:t>sciences</a:t>
            </a:r>
          </a:p>
          <a:p>
            <a:r>
              <a:rPr lang="en-US" dirty="0" smtClean="0"/>
              <a:t>Further subdivisions:</a:t>
            </a:r>
          </a:p>
          <a:p>
            <a:pPr lvl="1"/>
            <a:r>
              <a:rPr lang="en-US" dirty="0" smtClean="0"/>
              <a:t>Cascading tree of </a:t>
            </a:r>
            <a:r>
              <a:rPr lang="en-US" dirty="0" err="1" smtClean="0"/>
              <a:t>subdisciplines</a:t>
            </a:r>
            <a:r>
              <a:rPr lang="en-US" dirty="0" smtClean="0"/>
              <a:t> – increased granularity</a:t>
            </a:r>
          </a:p>
          <a:p>
            <a:endParaRPr lang="en-US" dirty="0"/>
          </a:p>
        </p:txBody>
      </p:sp>
    </p:spTree>
    <p:extLst>
      <p:ext uri="{BB962C8B-B14F-4D97-AF65-F5344CB8AC3E}">
        <p14:creationId xmlns:p14="http://schemas.microsoft.com/office/powerpoint/2010/main" val="7605797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Users\Flynn\Documents\!_design projects\! Cyberpack\SoS ppt\finals\Survey_04_noLabel-01-0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0274" y="4095340"/>
            <a:ext cx="7299326" cy="26102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r>
              <a:rPr lang="en-US" dirty="0" smtClean="0"/>
              <a:t>Survey</a:t>
            </a:r>
            <a:endParaRPr lang="en-US" dirty="0"/>
          </a:p>
        </p:txBody>
      </p:sp>
      <p:sp>
        <p:nvSpPr>
          <p:cNvPr id="3" name="Content Placeholder 2"/>
          <p:cNvSpPr>
            <a:spLocks noGrp="1"/>
          </p:cNvSpPr>
          <p:nvPr>
            <p:ph idx="1"/>
          </p:nvPr>
        </p:nvSpPr>
        <p:spPr>
          <a:xfrm>
            <a:off x="381000" y="990600"/>
            <a:ext cx="4495800" cy="2895600"/>
          </a:xfrm>
        </p:spPr>
        <p:txBody>
          <a:bodyPr>
            <a:normAutofit/>
          </a:bodyPr>
          <a:lstStyle/>
          <a:p>
            <a:r>
              <a:rPr lang="en-US" sz="2400" dirty="0" smtClean="0"/>
              <a:t>Hosted on VO website</a:t>
            </a:r>
          </a:p>
          <a:p>
            <a:r>
              <a:rPr lang="en-US" sz="2400" dirty="0" smtClean="0"/>
              <a:t>Sent out Questionnaire:  654 emails and 310 packets with Next Wave copies included</a:t>
            </a:r>
          </a:p>
          <a:p>
            <a:r>
              <a:rPr lang="en-US" sz="2400" dirty="0" smtClean="0"/>
              <a:t>Followed up with additional emails and 225 snail mailings</a:t>
            </a:r>
          </a:p>
          <a:p>
            <a:r>
              <a:rPr lang="en-US" sz="2400" dirty="0" smtClean="0"/>
              <a:t>Collected and analyzed data</a:t>
            </a:r>
          </a:p>
        </p:txBody>
      </p:sp>
      <p:sp>
        <p:nvSpPr>
          <p:cNvPr id="5" name="Content Placeholder 2"/>
          <p:cNvSpPr txBox="1">
            <a:spLocks/>
          </p:cNvSpPr>
          <p:nvPr/>
        </p:nvSpPr>
        <p:spPr>
          <a:xfrm>
            <a:off x="4876800" y="990600"/>
            <a:ext cx="4495800" cy="2895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Developed rubric to systematically evaluate research</a:t>
            </a:r>
          </a:p>
          <a:p>
            <a:r>
              <a:rPr lang="en-US" sz="2400" dirty="0" smtClean="0"/>
              <a:t>95% --think the field is “scientific”</a:t>
            </a:r>
          </a:p>
          <a:p>
            <a:endParaRPr lang="en-US" sz="2400" dirty="0"/>
          </a:p>
        </p:txBody>
      </p:sp>
    </p:spTree>
    <p:extLst>
      <p:ext uri="{BB962C8B-B14F-4D97-AF65-F5344CB8AC3E}">
        <p14:creationId xmlns:p14="http://schemas.microsoft.com/office/powerpoint/2010/main" val="377941331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a:xfrm>
            <a:off x="457200" y="1219200"/>
            <a:ext cx="8229600" cy="4525963"/>
          </a:xfrm>
        </p:spPr>
        <p:txBody>
          <a:bodyPr>
            <a:noAutofit/>
          </a:bodyPr>
          <a:lstStyle/>
          <a:p>
            <a:pPr>
              <a:lnSpc>
                <a:spcPct val="120000"/>
              </a:lnSpc>
            </a:pPr>
            <a:r>
              <a:rPr lang="en-US" sz="2400" dirty="0" smtClean="0"/>
              <a:t>Identified 524 research entities in the US</a:t>
            </a:r>
          </a:p>
          <a:p>
            <a:pPr>
              <a:lnSpc>
                <a:spcPct val="120000"/>
              </a:lnSpc>
            </a:pPr>
            <a:r>
              <a:rPr lang="en-US" sz="2400" dirty="0" smtClean="0"/>
              <a:t>Developed 550 keyword phrases to characterize research efforts </a:t>
            </a:r>
          </a:p>
          <a:p>
            <a:pPr>
              <a:lnSpc>
                <a:spcPct val="120000"/>
              </a:lnSpc>
            </a:pPr>
            <a:r>
              <a:rPr lang="en-US" sz="2400" dirty="0" smtClean="0"/>
              <a:t>Identified 67 possible entities with significant capacity to do general research in computer science, electrical and computer engineering and related mathematics</a:t>
            </a:r>
          </a:p>
          <a:p>
            <a:pPr>
              <a:lnSpc>
                <a:spcPct val="120000"/>
              </a:lnSpc>
            </a:pPr>
            <a:r>
              <a:rPr lang="en-US" sz="2400" dirty="0" smtClean="0"/>
              <a:t>Developed a rubric to evaluate </a:t>
            </a:r>
            <a:r>
              <a:rPr lang="en-US" sz="2400" dirty="0" err="1" smtClean="0"/>
              <a:t>SoS</a:t>
            </a:r>
            <a:r>
              <a:rPr lang="en-US" sz="2400" dirty="0" smtClean="0"/>
              <a:t> efforts</a:t>
            </a:r>
          </a:p>
          <a:p>
            <a:pPr>
              <a:lnSpc>
                <a:spcPct val="120000"/>
              </a:lnSpc>
            </a:pPr>
            <a:r>
              <a:rPr lang="en-US" sz="2400" dirty="0" smtClean="0"/>
              <a:t>Identified 55 categories of research efforts with potential for </a:t>
            </a:r>
            <a:r>
              <a:rPr lang="en-US" sz="2400" dirty="0" err="1" smtClean="0"/>
              <a:t>SoS</a:t>
            </a:r>
            <a:endParaRPr lang="en-US" sz="2400" dirty="0" smtClean="0"/>
          </a:p>
          <a:p>
            <a:pPr>
              <a:lnSpc>
                <a:spcPct val="120000"/>
              </a:lnSpc>
            </a:pPr>
            <a:r>
              <a:rPr lang="en-US" sz="2400" dirty="0" smtClean="0"/>
              <a:t>Identified 48 possible entities with significant capacity to do </a:t>
            </a:r>
            <a:r>
              <a:rPr lang="en-US" sz="2400" dirty="0" err="1" smtClean="0"/>
              <a:t>SoS</a:t>
            </a:r>
            <a:r>
              <a:rPr lang="en-US" sz="2400" dirty="0" smtClean="0"/>
              <a:t> research</a:t>
            </a:r>
            <a:endParaRPr lang="en-US" sz="2400" dirty="0"/>
          </a:p>
        </p:txBody>
      </p:sp>
    </p:spTree>
    <p:extLst>
      <p:ext uri="{BB962C8B-B14F-4D97-AF65-F5344CB8AC3E}">
        <p14:creationId xmlns:p14="http://schemas.microsoft.com/office/powerpoint/2010/main" val="1337289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14400"/>
            <a:ext cx="6858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845870" y="6019800"/>
            <a:ext cx="1452257" cy="369332"/>
          </a:xfrm>
          <a:prstGeom prst="rect">
            <a:avLst/>
          </a:prstGeom>
        </p:spPr>
        <p:txBody>
          <a:bodyPr wrap="none">
            <a:spAutoFit/>
          </a:bodyPr>
          <a:lstStyle/>
          <a:p>
            <a:r>
              <a:rPr lang="en-US" dirty="0" smtClean="0"/>
              <a:t>Average = 4.0</a:t>
            </a:r>
            <a:endParaRPr lang="en-US" dirty="0"/>
          </a:p>
        </p:txBody>
      </p:sp>
    </p:spTree>
    <p:extLst>
      <p:ext uri="{BB962C8B-B14F-4D97-AF65-F5344CB8AC3E}">
        <p14:creationId xmlns:p14="http://schemas.microsoft.com/office/powerpoint/2010/main" val="8340683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419</TotalTime>
  <Words>995</Words>
  <Application>Microsoft Macintosh PowerPoint</Application>
  <PresentationFormat>On-screen Show (4:3)</PresentationFormat>
  <Paragraphs>175</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Science of Security Academic Survey</vt:lpstr>
      <vt:lpstr>PowerPoint Presentation</vt:lpstr>
      <vt:lpstr>Why?</vt:lpstr>
      <vt:lpstr>Science of Security Academic Survey Project Goals</vt:lpstr>
      <vt:lpstr>Methodology</vt:lpstr>
      <vt:lpstr>Disciplines, Departments and Colleges Surveyed</vt:lpstr>
      <vt:lpstr>Survey</vt:lpstr>
      <vt:lpstr>Results</vt:lpstr>
      <vt:lpstr>PowerPoint Presentation</vt:lpstr>
      <vt:lpstr>PowerPoint Presentation</vt:lpstr>
      <vt:lpstr>PowerPoint Presentation</vt:lpstr>
      <vt:lpstr>PowerPoint Presentation</vt:lpstr>
      <vt:lpstr>Database</vt:lpstr>
      <vt:lpstr>PowerPoint Presentation</vt:lpstr>
      <vt:lpstr>Developed keyword phrases to characterize research activities</vt:lpstr>
      <vt:lpstr>Sample Keywords/Phrases</vt:lpstr>
      <vt:lpstr>PowerPoint Presentation</vt:lpstr>
      <vt:lpstr>Next Steps</vt:lpstr>
      <vt:lpstr>PowerPoint Presentation</vt:lpstr>
      <vt:lpstr>Broad Objective </vt:lpstr>
      <vt:lpstr>PowerPoint Presentation</vt:lpstr>
      <vt:lpstr>PowerPoint Presentation</vt:lpstr>
      <vt:lpstr>Research Scan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Goff</dc:creator>
  <cp:lastModifiedBy>Dan Wolf</cp:lastModifiedBy>
  <cp:revision>40</cp:revision>
  <cp:lastPrinted>2013-10-14T19:45:55Z</cp:lastPrinted>
  <dcterms:created xsi:type="dcterms:W3CDTF">2013-10-14T19:50:24Z</dcterms:created>
  <dcterms:modified xsi:type="dcterms:W3CDTF">2013-10-16T05:52:46Z</dcterms:modified>
</cp:coreProperties>
</file>