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4"/>
  </p:notesMasterIdLst>
  <p:sldIdLst>
    <p:sldId id="256" r:id="rId3"/>
  </p:sldIdLst>
  <p:sldSz cx="43891200" cy="32918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381E78"/>
    <a:srgbClr val="D2A000"/>
    <a:srgbClr val="B29DE7"/>
    <a:srgbClr val="381E79"/>
    <a:srgbClr val="361D75"/>
    <a:srgbClr val="331B6F"/>
    <a:srgbClr val="3D2084"/>
    <a:srgbClr val="592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362" autoAdjust="0"/>
  </p:normalViewPr>
  <p:slideViewPr>
    <p:cSldViewPr>
      <p:cViewPr>
        <p:scale>
          <a:sx n="30" d="100"/>
          <a:sy n="30" d="100"/>
        </p:scale>
        <p:origin x="-84" y="-108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t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487" y="0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712788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877" y="4592739"/>
            <a:ext cx="5311343" cy="42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6293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b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487" y="9106293"/>
            <a:ext cx="3153610" cy="4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28" tIns="48464" rIns="96928" bIns="4846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fld id="{52634601-F843-421B-8ECA-81F96577A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E8588-45BE-4149-A941-166E9F488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0D6EC-C6F3-4E83-8838-214E096EB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4175"/>
            <a:ext cx="9326563" cy="263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4175"/>
            <a:ext cx="27830462" cy="263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079C-B546-4D74-A2E3-CD721F20F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BE26-06BE-42BB-8F2D-C98AF7B2D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7D52C-F46A-4311-B276-9928EBD06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3888"/>
            <a:ext cx="18578512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13888"/>
            <a:ext cx="18578513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7583E-6873-45B4-817B-2C447B9ED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555D-80E6-40BA-99DA-C3B906AAD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86A8B-8811-4C65-9F86-BA9E41FC3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351F4-43AC-4426-9702-2848E66ED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91E14-7ADF-4ED6-9FA4-348AA5DAB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4C1BC-DFEF-4405-87A5-E1E5B48A1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4175"/>
            <a:ext cx="373094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3888"/>
            <a:ext cx="37309425" cy="197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4225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defTabSz="3074988">
              <a:defRPr sz="47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4225"/>
            <a:ext cx="13896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ctr" defTabSz="3074988">
              <a:defRPr sz="470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4225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r" defTabSz="3074988">
              <a:defRPr sz="4700">
                <a:effectLst/>
              </a:defRPr>
            </a:lvl1pPr>
          </a:lstStyle>
          <a:p>
            <a:fld id="{EE5F356B-5F25-4DE3-8E87-864E563FD83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mp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19325" y="32181800"/>
            <a:ext cx="2541588" cy="36353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1005125" y="318516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2B0E72"/>
                </a:solidFill>
                <a:effectLst/>
                <a:latin typeface="Arial" charset="0"/>
              </a:rPr>
              <a:t>printed by</a:t>
            </a:r>
            <a:endParaRPr lang="en-US" sz="1800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0281225" y="32475488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2B0E72"/>
                </a:solidFill>
                <a:effectLst/>
                <a:latin typeface="Arial" charset="0"/>
              </a:rPr>
              <a:t>www.postersession.com</a:t>
            </a:r>
            <a:endParaRPr lang="en-US" sz="1800">
              <a:solidFill>
                <a:srgbClr val="00339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1" fontAlgn="base" hangingPunct="1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1" fontAlgn="base" hangingPunct="1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1" fontAlgn="base" hangingPunct="1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1" fontAlgn="base" hangingPunct="1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emf"/><Relationship Id="rId3" Type="http://schemas.openxmlformats.org/officeDocument/2006/relationships/hyperlink" Target="mailto:yoshi@cs.washington.edu" TargetMode="Externa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hyperlink" Target="mailto:chizeck@uw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96007" y="7239000"/>
            <a:ext cx="10686393" cy="5009900"/>
          </a:xfrm>
          <a:prstGeom prst="rect">
            <a:avLst/>
          </a:prstGeom>
          <a:noFill/>
          <a:ln w="44450" cap="flat" cmpd="sng" algn="ctr">
            <a:solidFill>
              <a:srgbClr val="D2A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381000" y="152400"/>
            <a:ext cx="43129200" cy="5714595"/>
          </a:xfrm>
          <a:prstGeom prst="rect">
            <a:avLst/>
          </a:prstGeom>
          <a:solidFill>
            <a:srgbClr val="381E7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ctr" defTabSz="612775">
              <a:spcBef>
                <a:spcPts val="200"/>
              </a:spcBef>
              <a:spcAft>
                <a:spcPts val="0"/>
              </a:spcAft>
            </a:pPr>
            <a:r>
              <a:rPr lang="en-US" sz="100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  <a:ea typeface="Batang" panose="02030600000101010101" pitchFamily="18" charset="-127"/>
              </a:rPr>
              <a:t>CPS: Breakthrough: Secure </a:t>
            </a:r>
            <a:r>
              <a:rPr lang="en-US" sz="10000" b="1" dirty="0" err="1" smtClean="0">
                <a:solidFill>
                  <a:schemeClr val="bg1"/>
                </a:solidFill>
                <a:effectLst/>
                <a:latin typeface="Candara" panose="020E0502030303020204" pitchFamily="34" charset="0"/>
                <a:ea typeface="Batang" panose="02030600000101010101" pitchFamily="18" charset="-127"/>
              </a:rPr>
              <a:t>Telerobotics</a:t>
            </a:r>
            <a:endParaRPr lang="en-US" sz="10000" b="1" dirty="0" smtClean="0">
              <a:solidFill>
                <a:schemeClr val="bg1"/>
              </a:solidFill>
              <a:effectLst/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defTabSz="612775">
              <a:spcBef>
                <a:spcPts val="0"/>
              </a:spcBef>
              <a:spcAft>
                <a:spcPts val="0"/>
              </a:spcAft>
              <a:tabLst>
                <a:tab pos="10587038" algn="l"/>
                <a:tab pos="23341013" algn="l"/>
              </a:tabLst>
            </a:pPr>
            <a:r>
              <a:rPr lang="en-US" sz="100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	</a:t>
            </a:r>
            <a:r>
              <a:rPr lang="en-US" sz="65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Howard Jay Chizeck (PI)	Tadayoshi Kohno (Co-PI)</a:t>
            </a:r>
          </a:p>
          <a:p>
            <a:pPr defTabSz="612775">
              <a:spcBef>
                <a:spcPts val="0"/>
              </a:spcBef>
              <a:tabLst>
                <a:tab pos="11839575" algn="l"/>
                <a:tab pos="24785638" algn="l"/>
              </a:tabLst>
            </a:pPr>
            <a:r>
              <a:rPr lang="en-US" sz="5500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	</a:t>
            </a:r>
            <a:r>
              <a:rPr lang="en-US" sz="4500" dirty="0" smtClean="0">
                <a:solidFill>
                  <a:schemeClr val="bg1">
                    <a:lumMod val="85000"/>
                  </a:schemeClr>
                </a:solidFill>
                <a:effectLst/>
                <a:latin typeface="Candara" panose="020E0502030303020204" pitchFamily="34" charset="0"/>
                <a:hlinkClick r:id="rId2"/>
              </a:rPr>
              <a:t>chizeck@uw.edu</a:t>
            </a:r>
            <a:r>
              <a:rPr lang="en-US" sz="4500" dirty="0" smtClean="0">
                <a:solidFill>
                  <a:schemeClr val="bg1">
                    <a:lumMod val="85000"/>
                  </a:schemeClr>
                </a:solidFill>
                <a:effectLst/>
                <a:latin typeface="Candara" panose="020E0502030303020204" pitchFamily="34" charset="0"/>
              </a:rPr>
              <a:t>	</a:t>
            </a:r>
            <a:r>
              <a:rPr lang="en-US" sz="4500" dirty="0" smtClean="0">
                <a:solidFill>
                  <a:schemeClr val="bg1">
                    <a:lumMod val="85000"/>
                  </a:schemeClr>
                </a:solidFill>
                <a:effectLst/>
                <a:latin typeface="Candara" panose="020E0502030303020204" pitchFamily="34" charset="0"/>
                <a:hlinkClick r:id="rId3"/>
              </a:rPr>
              <a:t>yoshi@cs.washington.edu</a:t>
            </a:r>
            <a:endParaRPr lang="en-US" sz="4500" dirty="0">
              <a:solidFill>
                <a:schemeClr val="bg1">
                  <a:lumMod val="85000"/>
                </a:schemeClr>
              </a:solidFill>
              <a:effectLst/>
              <a:latin typeface="Candara" panose="020E0502030303020204" pitchFamily="34" charset="0"/>
            </a:endParaRPr>
          </a:p>
          <a:p>
            <a:pPr defTabSz="612775">
              <a:spcBef>
                <a:spcPts val="500"/>
              </a:spcBef>
              <a:tabLst>
                <a:tab pos="11839575" algn="l"/>
                <a:tab pos="24785638" algn="l"/>
              </a:tabLst>
            </a:pPr>
            <a:r>
              <a:rPr lang="en-US" sz="45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6000" b="1" dirty="0" smtClean="0">
                <a:solidFill>
                  <a:srgbClr val="D2A000"/>
                </a:solidFill>
                <a:effectLst/>
                <a:latin typeface="Candara" panose="020E0502030303020204" pitchFamily="34" charset="0"/>
              </a:rPr>
              <a:t>University </a:t>
            </a:r>
            <a:r>
              <a:rPr lang="en-US" sz="6000" b="1" dirty="0" smtClean="0">
                <a:solidFill>
                  <a:srgbClr val="D2A000"/>
                </a:solidFill>
                <a:effectLst/>
                <a:latin typeface="Candara" panose="020E0502030303020204" pitchFamily="34" charset="0"/>
              </a:rPr>
              <a:t>of Washington                       </a:t>
            </a:r>
            <a:r>
              <a:rPr lang="en-US" sz="6000" b="1" dirty="0" smtClean="0">
                <a:solidFill>
                  <a:srgbClr val="D2A000"/>
                </a:solidFill>
                <a:effectLst/>
                <a:latin typeface="Candara" panose="020E0502030303020204" pitchFamily="34" charset="0"/>
              </a:rPr>
              <a:t>              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Tamara 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Bonaci (Grad. Research Assistant)    </a:t>
            </a:r>
            <a:endParaRPr lang="en-US" sz="6000" b="1" dirty="0" smtClean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  <a:p>
            <a:pPr lvl="2" defTabSz="612775">
              <a:spcBef>
                <a:spcPts val="500"/>
              </a:spcBef>
              <a:tabLst>
                <a:tab pos="11093450" algn="l"/>
                <a:tab pos="18769013" algn="l"/>
                <a:tab pos="23677563" algn="l"/>
              </a:tabLst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effectLst/>
                <a:latin typeface="Candara" panose="020E0502030303020204" pitchFamily="34" charset="0"/>
              </a:rPr>
              <a:t>		</a:t>
            </a:r>
            <a:r>
              <a:rPr lang="en-US" sz="4400" u="sng" dirty="0" smtClean="0">
                <a:solidFill>
                  <a:schemeClr val="bg1">
                    <a:lumMod val="85000"/>
                  </a:schemeClr>
                </a:solidFill>
                <a:effectLst/>
                <a:latin typeface="Candara" panose="020E0502030303020204" pitchFamily="34" charset="0"/>
              </a:rPr>
              <a:t>tbonaci@uw.edu</a:t>
            </a:r>
            <a:endParaRPr lang="en-US" sz="4400" u="sng" dirty="0" smtClean="0">
              <a:solidFill>
                <a:schemeClr val="bg1">
                  <a:lumMod val="85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19865975" y="4710113"/>
            <a:ext cx="4318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5405" tIns="107703" rIns="215405" bIns="107703">
            <a:spAutoFit/>
          </a:bodyPr>
          <a:lstStyle/>
          <a:p>
            <a:pPr defTabSz="2154238"/>
            <a:endParaRPr lang="en-US" sz="570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500" l="0" r="100000"/>
                    </a14:imgEffect>
                    <a14:imgEffect>
                      <a14:sharpenSoften amount="65000"/>
                    </a14:imgEffect>
                    <a14:imgEffect>
                      <a14:brightnessContrast bright="-1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231107" cy="4231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4813351"/>
            <a:ext cx="10859814" cy="1675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000" dirty="0" smtClean="0">
                <a:latin typeface="Candara" panose="020E0502030303020204" pitchFamily="34" charset="0"/>
              </a:rPr>
              <a:t>Systems </a:t>
            </a:r>
            <a:r>
              <a:rPr lang="en-US" sz="5000" dirty="0">
                <a:latin typeface="Candara" panose="020E0502030303020204" pitchFamily="34" charset="0"/>
              </a:rPr>
              <a:t>where </a:t>
            </a:r>
            <a:r>
              <a:rPr lang="en-US" sz="5000" dirty="0" smtClean="0">
                <a:latin typeface="Candara" panose="020E0502030303020204" pitchFamily="34" charset="0"/>
              </a:rPr>
              <a:t>human operators interact with distant manipulators through </a:t>
            </a:r>
            <a:r>
              <a:rPr lang="en-US" sz="5000" dirty="0" smtClean="0">
                <a:solidFill>
                  <a:srgbClr val="381E78"/>
                </a:solidFill>
                <a:latin typeface="Candara" panose="020E0502030303020204" pitchFamily="34" charset="0"/>
              </a:rPr>
              <a:t>communication networks</a:t>
            </a:r>
          </a:p>
          <a:p>
            <a:pPr marL="685800" indent="-685800"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rgbClr val="381E78"/>
                </a:solidFill>
                <a:latin typeface="Candara" panose="020E0502030303020204" pitchFamily="34" charset="0"/>
              </a:rPr>
              <a:t>Application areas:</a:t>
            </a:r>
            <a:endParaRPr lang="en-US" sz="5000" dirty="0">
              <a:solidFill>
                <a:srgbClr val="381E78"/>
              </a:solidFill>
              <a:latin typeface="Candara" panose="020E0502030303020204" pitchFamily="34" charset="0"/>
            </a:endParaRP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Robotic surgery</a:t>
            </a: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Search and rescue robotics</a:t>
            </a: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Military missions</a:t>
            </a: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Underwater infrastructure and repair</a:t>
            </a: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Hazardous environments cleanup</a:t>
            </a: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Mining</a:t>
            </a:r>
          </a:p>
          <a:p>
            <a:pPr marL="1143000" lvl="2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Manipulation and inspection of  objects in low earth orbit</a:t>
            </a:r>
          </a:p>
          <a:p>
            <a:pPr marL="1143000" lvl="2" indent="-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4500" dirty="0">
              <a:latin typeface="Candara" panose="020E0502030303020204" pitchFamily="34" charset="0"/>
            </a:endParaRPr>
          </a:p>
          <a:p>
            <a:pPr marL="1143000" lvl="2" indent="-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4500" dirty="0" smtClean="0">
              <a:latin typeface="Candara" panose="020E0502030303020204" pitchFamily="34" charset="0"/>
            </a:endParaRPr>
          </a:p>
          <a:p>
            <a:pPr marL="1143000" lvl="2" indent="-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4500" dirty="0">
              <a:latin typeface="Candara" panose="020E0502030303020204" pitchFamily="34" charset="0"/>
            </a:endParaRPr>
          </a:p>
          <a:p>
            <a:pPr marL="1143000" lvl="2" indent="-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4500" dirty="0" smtClean="0">
              <a:latin typeface="Candara" panose="020E0502030303020204" pitchFamily="34" charset="0"/>
            </a:endParaRPr>
          </a:p>
          <a:p>
            <a:pPr marL="685800" lvl="1" indent="-685800">
              <a:spcBef>
                <a:spcPts val="2000"/>
              </a:spcBef>
              <a:buFont typeface="Wingdings" panose="05000000000000000000" pitchFamily="2" charset="2"/>
              <a:buChar char="Ø"/>
            </a:pPr>
            <a:endParaRPr lang="en-US" sz="5000" dirty="0" smtClean="0">
              <a:solidFill>
                <a:srgbClr val="381E78"/>
              </a:solidFill>
              <a:latin typeface="Candara" panose="020E0502030303020204" pitchFamily="34" charset="0"/>
            </a:endParaRPr>
          </a:p>
          <a:p>
            <a:pPr marL="685800" lvl="1" indent="-685800"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rgbClr val="381E78"/>
                </a:solidFill>
                <a:latin typeface="Candara" panose="020E0502030303020204" pitchFamily="34" charset="0"/>
              </a:rPr>
              <a:t>Next generation </a:t>
            </a:r>
            <a:r>
              <a:rPr lang="en-US" sz="5000" dirty="0" err="1" smtClean="0">
                <a:solidFill>
                  <a:srgbClr val="381E78"/>
                </a:solidFill>
                <a:latin typeface="Candara" panose="020E0502030303020204" pitchFamily="34" charset="0"/>
              </a:rPr>
              <a:t>telerobotic</a:t>
            </a:r>
            <a:r>
              <a:rPr lang="en-US" sz="5000" dirty="0" smtClean="0">
                <a:solidFill>
                  <a:srgbClr val="381E78"/>
                </a:solidFill>
                <a:latin typeface="Candara" panose="020E0502030303020204" pitchFamily="34" charset="0"/>
              </a:rPr>
              <a:t> systems:</a:t>
            </a:r>
          </a:p>
          <a:p>
            <a:pPr marL="1143000" lvl="2" indent="-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Multiple operators and manipulators.</a:t>
            </a:r>
          </a:p>
          <a:p>
            <a:pPr marL="1143000" lvl="1" indent="-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Existing publicly available networks combined with temporary ad-hoc wireless and satellite networks to send sensory information to operators</a:t>
            </a:r>
            <a:r>
              <a:rPr lang="en-US" sz="4500" dirty="0" smtClean="0">
                <a:latin typeface="Candara" panose="020E0502030303020204" pitchFamily="34" charset="0"/>
              </a:rPr>
              <a:t>.</a:t>
            </a:r>
            <a:endParaRPr lang="en-US" dirty="0"/>
          </a:p>
        </p:txBody>
      </p:sp>
      <p:pic>
        <p:nvPicPr>
          <p:cNvPr id="85" name="Picture 2" descr="https://www.ee.washington.edu/operations/administration/images/EE_Icon_RGB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5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0" y="930040"/>
            <a:ext cx="3094983" cy="18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0" y="2899568"/>
            <a:ext cx="2586832" cy="25868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0" y="6172200"/>
            <a:ext cx="43891200" cy="0"/>
          </a:xfrm>
          <a:prstGeom prst="line">
            <a:avLst/>
          </a:prstGeom>
          <a:solidFill>
            <a:schemeClr val="accent1"/>
          </a:solidFill>
          <a:ln w="76200" cap="sq" cmpd="sng" algn="ctr">
            <a:solidFill>
              <a:srgbClr val="D2A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005447" y="6876859"/>
            <a:ext cx="4300353" cy="911064"/>
          </a:xfrm>
          <a:prstGeom prst="roundRect">
            <a:avLst>
              <a:gd name="adj" fmla="val 50000"/>
            </a:avLst>
          </a:prstGeom>
          <a:solidFill>
            <a:srgbClr val="B29DE7"/>
          </a:solidFill>
          <a:ln w="44450">
            <a:solidFill>
              <a:srgbClr val="D2A000"/>
            </a:solidFill>
          </a:ln>
          <a:effectLst/>
        </p:spPr>
        <p:txBody>
          <a:bodyPr wrap="none" lIns="0" tIns="0" rIns="0" bIns="0" anchor="ctr"/>
          <a:lstStyle/>
          <a:p>
            <a:pPr defTabSz="711200" eaLnBrk="0" hangingPunct="0"/>
            <a:r>
              <a:rPr lang="en-US" sz="5200" dirty="0">
                <a:ln>
                  <a:solidFill>
                    <a:srgbClr val="D2A000"/>
                  </a:solidFill>
                </a:ln>
                <a:solidFill>
                  <a:srgbClr val="D2A000"/>
                </a:solidFill>
                <a:latin typeface="Youthanasia" pitchFamily="2" charset="0"/>
              </a:rPr>
              <a:t>			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823400" y="22326600"/>
            <a:ext cx="8039100" cy="8915400"/>
            <a:chOff x="34823400" y="22402800"/>
            <a:chExt cx="8039100" cy="89154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823400" y="22867882"/>
              <a:ext cx="8039100" cy="8450318"/>
            </a:xfrm>
            <a:prstGeom prst="rect">
              <a:avLst/>
            </a:prstGeom>
            <a:noFill/>
            <a:ln w="4445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35737800" y="22402800"/>
              <a:ext cx="6161029" cy="973818"/>
            </a:xfrm>
            <a:prstGeom prst="roundRect">
              <a:avLst>
                <a:gd name="adj" fmla="val 50000"/>
              </a:avLst>
            </a:prstGeom>
            <a:solidFill>
              <a:srgbClr val="B29DE7"/>
            </a:solidFill>
            <a:ln w="44450">
              <a:solidFill>
                <a:srgbClr val="D2A000"/>
              </a:solidFill>
            </a:ln>
            <a:effectLst/>
          </p:spPr>
          <p:txBody>
            <a:bodyPr wrap="none" lIns="0" tIns="0" rIns="0" bIns="0" anchor="ctr"/>
            <a:lstStyle/>
            <a:p>
              <a:pPr defTabSz="711200" eaLnBrk="0" hangingPunct="0"/>
              <a:r>
                <a:rPr lang="en-US" sz="5200" dirty="0">
                  <a:ln>
                    <a:solidFill>
                      <a:srgbClr val="D2A000"/>
                    </a:solidFill>
                  </a:ln>
                  <a:solidFill>
                    <a:srgbClr val="9900CC"/>
                  </a:solidFill>
                  <a:latin typeface="Youthanasia" pitchFamily="2" charset="0"/>
                </a:rPr>
                <a:t>				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042600" y="22479000"/>
              <a:ext cx="55553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rgbClr val="FF6600"/>
                    </a:solidFill>
                    <a:prstDash val="solid"/>
                  </a:ln>
                  <a:solidFill>
                    <a:srgbClr val="FF66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Acknowledgement</a:t>
              </a:r>
              <a:endParaRPr lang="en-US" sz="5000" b="1" dirty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6778" l="0" r="971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244639" y="27565665"/>
              <a:ext cx="2784036" cy="27840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975800" y="24612460"/>
              <a:ext cx="78762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>
                  <a:effectLst/>
                  <a:latin typeface="Candara" panose="020E0502030303020204" pitchFamily="34" charset="0"/>
                  <a:ea typeface="Batang" pitchFamily="18" charset="-127"/>
                </a:rPr>
                <a:t>This work was funded by the National Science Foundation (NSF Grant </a:t>
              </a:r>
              <a:r>
                <a:rPr lang="en-US" sz="4000" b="1" dirty="0" smtClean="0">
                  <a:effectLst/>
                  <a:latin typeface="Candara" panose="020E0502030303020204" pitchFamily="34" charset="0"/>
                  <a:ea typeface="Batang" pitchFamily="18" charset="-127"/>
                </a:rPr>
                <a:t>1329751   CPS</a:t>
              </a:r>
              <a:r>
                <a:rPr lang="en-US" sz="4000" b="1" dirty="0" smtClean="0">
                  <a:effectLst/>
                  <a:latin typeface="Candara" panose="020E0502030303020204" pitchFamily="34" charset="0"/>
                  <a:ea typeface="Batang" pitchFamily="18" charset="-127"/>
                </a:rPr>
                <a:t>: Breakthrough</a:t>
              </a:r>
              <a:r>
                <a:rPr lang="en-US" sz="4000" b="1" dirty="0" smtClean="0">
                  <a:effectLst/>
                  <a:latin typeface="Candara" panose="020E0502030303020204" pitchFamily="34" charset="0"/>
                  <a:ea typeface="Batang" pitchFamily="18" charset="-127"/>
                </a:rPr>
                <a:t>: Secure </a:t>
              </a:r>
              <a:r>
                <a:rPr lang="en-US" sz="4000" b="1" dirty="0" err="1" smtClean="0">
                  <a:effectLst/>
                  <a:latin typeface="Candara" panose="020E0502030303020204" pitchFamily="34" charset="0"/>
                  <a:ea typeface="Batang" pitchFamily="18" charset="-127"/>
                </a:rPr>
                <a:t>Telerobotics</a:t>
              </a:r>
              <a:r>
                <a:rPr lang="en-US" sz="4000" b="1" dirty="0" smtClean="0">
                  <a:effectLst/>
                  <a:latin typeface="Candara" panose="020E0502030303020204" pitchFamily="34" charset="0"/>
                  <a:ea typeface="Batang" pitchFamily="18" charset="-127"/>
                </a:rPr>
                <a:t>).</a:t>
              </a:r>
              <a:r>
                <a:rPr lang="en-US" sz="4000" b="1" dirty="0" smtClean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Batang" pitchFamily="18" charset="-127"/>
                </a:rPr>
                <a:t>).</a:t>
              </a:r>
              <a:endParaRPr lang="en-US" sz="40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Batang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79786" y="7848600"/>
            <a:ext cx="994541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Candara" panose="020E0502030303020204" pitchFamily="34" charset="0"/>
              </a:rPr>
              <a:t>This project </a:t>
            </a:r>
            <a:r>
              <a:rPr lang="en-US" sz="3500" dirty="0" smtClean="0">
                <a:latin typeface="Candara" panose="020E0502030303020204" pitchFamily="34" charset="0"/>
              </a:rPr>
              <a:t>is developing </a:t>
            </a:r>
            <a:r>
              <a:rPr lang="en-US" sz="3500" dirty="0">
                <a:latin typeface="Candara" panose="020E0502030303020204" pitchFamily="34" charset="0"/>
              </a:rPr>
              <a:t>software and hardware tools to enhance security, </a:t>
            </a:r>
            <a:r>
              <a:rPr lang="en-US" sz="3500" dirty="0" smtClean="0">
                <a:latin typeface="Candara" panose="020E0502030303020204" pitchFamily="34" charset="0"/>
              </a:rPr>
              <a:t>privacy and </a:t>
            </a:r>
            <a:r>
              <a:rPr lang="en-US" sz="3500" dirty="0">
                <a:latin typeface="Candara" panose="020E0502030303020204" pitchFamily="34" charset="0"/>
              </a:rPr>
              <a:t>safety of </a:t>
            </a:r>
            <a:r>
              <a:rPr lang="en-US" sz="3500" dirty="0" smtClean="0">
                <a:latin typeface="Candara" panose="020E0502030303020204" pitchFamily="34" charset="0"/>
              </a:rPr>
              <a:t>telerobotic </a:t>
            </a:r>
            <a:r>
              <a:rPr lang="en-US" sz="3500" dirty="0">
                <a:latin typeface="Candara" panose="020E0502030303020204" pitchFamily="34" charset="0"/>
              </a:rPr>
              <a:t>systems</a:t>
            </a:r>
            <a:r>
              <a:rPr lang="en-US" sz="3500" dirty="0" smtClean="0">
                <a:latin typeface="Candara" panose="020E0502030303020204" pitchFamily="34" charset="0"/>
              </a:rPr>
              <a:t>. The results can be classified into tools: (1) </a:t>
            </a:r>
            <a:r>
              <a:rPr lang="en-US" sz="3500" dirty="0">
                <a:latin typeface="Candara" panose="020E0502030303020204" pitchFamily="34" charset="0"/>
              </a:rPr>
              <a:t>to prevent security threats in </a:t>
            </a:r>
            <a:r>
              <a:rPr lang="en-US" sz="3500" dirty="0" err="1">
                <a:latin typeface="Candara" panose="020E0502030303020204" pitchFamily="34" charset="0"/>
              </a:rPr>
              <a:t>telerobotics</a:t>
            </a:r>
            <a:r>
              <a:rPr lang="en-US" sz="3500" dirty="0">
                <a:latin typeface="Candara" panose="020E0502030303020204" pitchFamily="34" charset="0"/>
              </a:rPr>
              <a:t>; </a:t>
            </a:r>
            <a:r>
              <a:rPr lang="en-US" sz="3500" dirty="0" smtClean="0">
                <a:latin typeface="Candara" panose="020E0502030303020204" pitchFamily="34" charset="0"/>
              </a:rPr>
              <a:t>(2) to </a:t>
            </a:r>
            <a:r>
              <a:rPr lang="en-US" sz="3500" dirty="0">
                <a:latin typeface="Candara" panose="020E0502030303020204" pitchFamily="34" charset="0"/>
              </a:rPr>
              <a:t>monitor and </a:t>
            </a:r>
            <a:r>
              <a:rPr lang="en-US" sz="3500" dirty="0" smtClean="0">
                <a:latin typeface="Candara" panose="020E0502030303020204" pitchFamily="34" charset="0"/>
              </a:rPr>
              <a:t>detect unexpected </a:t>
            </a:r>
            <a:r>
              <a:rPr lang="en-US" sz="3500" dirty="0">
                <a:latin typeface="Candara" panose="020E0502030303020204" pitchFamily="34" charset="0"/>
              </a:rPr>
              <a:t>and malicious activities; and </a:t>
            </a:r>
            <a:r>
              <a:rPr lang="en-US" sz="3500" dirty="0" smtClean="0">
                <a:latin typeface="Candara" panose="020E0502030303020204" pitchFamily="34" charset="0"/>
              </a:rPr>
              <a:t>(3) to </a:t>
            </a:r>
            <a:r>
              <a:rPr lang="en-US" sz="3500" dirty="0">
                <a:latin typeface="Candara" panose="020E0502030303020204" pitchFamily="34" charset="0"/>
              </a:rPr>
              <a:t>correct for errors caused by random failures and </a:t>
            </a:r>
            <a:r>
              <a:rPr lang="en-US" sz="3500" dirty="0" smtClean="0">
                <a:latin typeface="Candara" panose="020E0502030303020204" pitchFamily="34" charset="0"/>
              </a:rPr>
              <a:t>malicious actions</a:t>
            </a:r>
            <a:r>
              <a:rPr lang="en-US" sz="3500" dirty="0">
                <a:latin typeface="Candara" panose="020E0502030303020204" pitchFamily="34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725400" y="6705600"/>
            <a:ext cx="17126607" cy="14840367"/>
            <a:chOff x="13734393" y="6705600"/>
            <a:chExt cx="17126607" cy="134874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3734393" y="7239000"/>
              <a:ext cx="17126607" cy="12954000"/>
            </a:xfrm>
            <a:prstGeom prst="rect">
              <a:avLst/>
            </a:prstGeom>
            <a:noFill/>
            <a:ln w="44450" cap="flat" cmpd="sng" algn="ctr">
              <a:solidFill>
                <a:srgbClr val="381E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>
              <a:off x="15087600" y="6705600"/>
              <a:ext cx="14630400" cy="1297680"/>
            </a:xfrm>
            <a:prstGeom prst="roundRect">
              <a:avLst>
                <a:gd name="adj" fmla="val 50000"/>
              </a:avLst>
            </a:prstGeom>
            <a:solidFill>
              <a:srgbClr val="B29DE7"/>
            </a:solidFill>
            <a:ln w="44450">
              <a:solidFill>
                <a:srgbClr val="381E78"/>
              </a:solidFill>
            </a:ln>
            <a:effectLst/>
          </p:spPr>
          <p:txBody>
            <a:bodyPr wrap="none" lIns="0" tIns="0" rIns="0" bIns="0" anchor="ctr"/>
            <a:lstStyle/>
            <a:p>
              <a:pPr defTabSz="711200" eaLnBrk="0" hangingPunct="0"/>
              <a:r>
                <a:rPr lang="en-US" sz="5200" dirty="0">
                  <a:solidFill>
                    <a:srgbClr val="9900CC"/>
                  </a:solidFill>
                  <a:latin typeface="Youthanasia" pitchFamily="2" charset="0"/>
                </a:rPr>
                <a:t>				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078200" y="6910626"/>
              <a:ext cx="12362793" cy="78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Problem:  Security of </a:t>
              </a:r>
              <a:r>
                <a:rPr lang="en-US" sz="5000" b="1" dirty="0" err="1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Teleoperated</a:t>
              </a:r>
              <a:r>
                <a:rPr lang="en-US" sz="5000" b="1" dirty="0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 Systems</a:t>
              </a:r>
              <a:endParaRPr lang="en-US" sz="5000" b="1" dirty="0">
                <a:ln w="12700">
                  <a:solidFill>
                    <a:srgbClr val="381E78"/>
                  </a:solidFill>
                  <a:prstDash val="solid"/>
                </a:ln>
                <a:solidFill>
                  <a:srgbClr val="381E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4986" y="12954000"/>
            <a:ext cx="10783614" cy="18376198"/>
            <a:chOff x="685800" y="13161763"/>
            <a:chExt cx="10783614" cy="17513047"/>
          </a:xfrm>
        </p:grpSpPr>
        <p:sp>
          <p:nvSpPr>
            <p:cNvPr id="69" name="Rectangle 68"/>
            <p:cNvSpPr/>
            <p:nvPr/>
          </p:nvSpPr>
          <p:spPr bwMode="auto">
            <a:xfrm>
              <a:off x="685800" y="13842838"/>
              <a:ext cx="10783614" cy="16831972"/>
            </a:xfrm>
            <a:prstGeom prst="rect">
              <a:avLst/>
            </a:prstGeom>
            <a:noFill/>
            <a:ln w="44450" cap="flat" cmpd="sng" algn="ctr">
              <a:solidFill>
                <a:srgbClr val="381E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0" name="AutoShape 14"/>
            <p:cNvSpPr>
              <a:spLocks noChangeArrowheads="1"/>
            </p:cNvSpPr>
            <p:nvPr/>
          </p:nvSpPr>
          <p:spPr bwMode="auto">
            <a:xfrm>
              <a:off x="1944414" y="13161763"/>
              <a:ext cx="8305799" cy="1468637"/>
            </a:xfrm>
            <a:prstGeom prst="roundRect">
              <a:avLst>
                <a:gd name="adj" fmla="val 50000"/>
              </a:avLst>
            </a:prstGeom>
            <a:solidFill>
              <a:srgbClr val="B29DE7"/>
            </a:solidFill>
            <a:ln w="44450">
              <a:solidFill>
                <a:srgbClr val="381E78"/>
              </a:solidFill>
            </a:ln>
            <a:effectLst/>
          </p:spPr>
          <p:txBody>
            <a:bodyPr wrap="none" lIns="0" tIns="0" rIns="0" bIns="0" anchor="ctr"/>
            <a:lstStyle/>
            <a:p>
              <a:pPr defTabSz="711200" eaLnBrk="0" hangingPunct="0"/>
              <a:r>
                <a:rPr lang="en-US" sz="5200" dirty="0">
                  <a:solidFill>
                    <a:srgbClr val="9900CC"/>
                  </a:solidFill>
                  <a:latin typeface="Youthanasia" pitchFamily="2" charset="0"/>
                </a:rPr>
                <a:t>				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38400" y="13411200"/>
              <a:ext cx="7391400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Telerobotic</a:t>
              </a:r>
              <a:r>
                <a:rPr lang="en-US" sz="5000" b="1" dirty="0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 Systems</a:t>
              </a:r>
              <a:endParaRPr lang="en-US" sz="5000" b="1" dirty="0">
                <a:ln w="12700">
                  <a:solidFill>
                    <a:srgbClr val="381E78"/>
                  </a:solidFill>
                  <a:prstDash val="solid"/>
                </a:ln>
                <a:solidFill>
                  <a:srgbClr val="381E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23000" y="6629400"/>
            <a:ext cx="11221107" cy="14916567"/>
            <a:chOff x="31546800" y="6705600"/>
            <a:chExt cx="11221107" cy="13487401"/>
          </a:xfrm>
        </p:grpSpPr>
        <p:sp>
          <p:nvSpPr>
            <p:cNvPr id="73" name="Rectangle 72"/>
            <p:cNvSpPr/>
            <p:nvPr/>
          </p:nvSpPr>
          <p:spPr bwMode="auto">
            <a:xfrm>
              <a:off x="31546800" y="7277947"/>
              <a:ext cx="11221107" cy="12915054"/>
            </a:xfrm>
            <a:prstGeom prst="rect">
              <a:avLst/>
            </a:prstGeom>
            <a:noFill/>
            <a:ln w="44450" cap="flat" cmpd="sng" algn="ctr">
              <a:solidFill>
                <a:srgbClr val="381E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4" name="AutoShape 14"/>
            <p:cNvSpPr>
              <a:spLocks noChangeArrowheads="1"/>
            </p:cNvSpPr>
            <p:nvPr/>
          </p:nvSpPr>
          <p:spPr bwMode="auto">
            <a:xfrm>
              <a:off x="32856476" y="6705600"/>
              <a:ext cx="8642767" cy="1297680"/>
            </a:xfrm>
            <a:prstGeom prst="roundRect">
              <a:avLst>
                <a:gd name="adj" fmla="val 50000"/>
              </a:avLst>
            </a:prstGeom>
            <a:solidFill>
              <a:srgbClr val="B29DE7"/>
            </a:solidFill>
            <a:ln w="44450">
              <a:solidFill>
                <a:srgbClr val="381E78"/>
              </a:solidFill>
            </a:ln>
            <a:effectLst/>
          </p:spPr>
          <p:txBody>
            <a:bodyPr wrap="none" lIns="0" tIns="0" rIns="0" bIns="0" anchor="ctr"/>
            <a:lstStyle/>
            <a:p>
              <a:pPr defTabSz="711200" eaLnBrk="0" hangingPunct="0"/>
              <a:r>
                <a:rPr lang="en-US" sz="5200" dirty="0">
                  <a:solidFill>
                    <a:srgbClr val="9900CC"/>
                  </a:solidFill>
                  <a:latin typeface="Youthanasia" pitchFamily="2" charset="0"/>
                </a:rPr>
                <a:t>				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832800" y="6858000"/>
              <a:ext cx="65493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Our Approach</a:t>
              </a:r>
              <a:endParaRPr lang="en-US" sz="5000" b="1" dirty="0">
                <a:ln w="12700">
                  <a:solidFill>
                    <a:srgbClr val="381E78"/>
                  </a:solidFill>
                  <a:prstDash val="solid"/>
                </a:ln>
                <a:solidFill>
                  <a:srgbClr val="381E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725399" y="22279659"/>
            <a:ext cx="10287348" cy="9038541"/>
            <a:chOff x="12573001" y="21717000"/>
            <a:chExt cx="11582749" cy="102108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12573001" y="22240107"/>
              <a:ext cx="11582749" cy="9687693"/>
            </a:xfrm>
            <a:prstGeom prst="rect">
              <a:avLst/>
            </a:prstGeom>
            <a:noFill/>
            <a:ln w="44450" cap="flat" cmpd="sng" algn="ctr">
              <a:solidFill>
                <a:srgbClr val="381E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8" name="AutoShape 14"/>
            <p:cNvSpPr>
              <a:spLocks noChangeArrowheads="1"/>
            </p:cNvSpPr>
            <p:nvPr/>
          </p:nvSpPr>
          <p:spPr bwMode="auto">
            <a:xfrm>
              <a:off x="14249401" y="21717000"/>
              <a:ext cx="8305800" cy="1110737"/>
            </a:xfrm>
            <a:prstGeom prst="roundRect">
              <a:avLst>
                <a:gd name="adj" fmla="val 50000"/>
              </a:avLst>
            </a:prstGeom>
            <a:solidFill>
              <a:srgbClr val="B29DE7"/>
            </a:solidFill>
            <a:ln w="44450">
              <a:solidFill>
                <a:srgbClr val="381E78"/>
              </a:solidFill>
            </a:ln>
            <a:effectLst/>
          </p:spPr>
          <p:txBody>
            <a:bodyPr wrap="none" lIns="0" tIns="0" rIns="0" bIns="0" anchor="ctr"/>
            <a:lstStyle/>
            <a:p>
              <a:pPr defTabSz="711200" eaLnBrk="0" hangingPunct="0"/>
              <a:r>
                <a:rPr lang="en-US" sz="5200" dirty="0">
                  <a:solidFill>
                    <a:srgbClr val="9900CC"/>
                  </a:solidFill>
                  <a:latin typeface="Youthanasia" pitchFamily="2" charset="0"/>
                </a:rPr>
                <a:t>				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507251" y="21769626"/>
              <a:ext cx="7714246" cy="99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Project Goals</a:t>
              </a:r>
              <a:endParaRPr lang="en-US" sz="5000" b="1" dirty="0">
                <a:ln w="12700">
                  <a:solidFill>
                    <a:srgbClr val="381E78"/>
                  </a:solidFill>
                  <a:prstDash val="solid"/>
                </a:ln>
                <a:solidFill>
                  <a:srgbClr val="381E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673226" y="22479000"/>
            <a:ext cx="10464374" cy="8831318"/>
            <a:chOff x="23774052" y="21343883"/>
            <a:chExt cx="10464374" cy="883131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23774052" y="21623511"/>
              <a:ext cx="10464374" cy="8551690"/>
            </a:xfrm>
            <a:prstGeom prst="rect">
              <a:avLst/>
            </a:prstGeom>
            <a:noFill/>
            <a:ln w="44450" cap="flat" cmpd="sng" algn="ctr">
              <a:solidFill>
                <a:srgbClr val="381E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2" name="AutoShape 14"/>
            <p:cNvSpPr>
              <a:spLocks noChangeArrowheads="1"/>
            </p:cNvSpPr>
            <p:nvPr/>
          </p:nvSpPr>
          <p:spPr bwMode="auto">
            <a:xfrm>
              <a:off x="25262966" y="21343883"/>
              <a:ext cx="7376889" cy="952573"/>
            </a:xfrm>
            <a:prstGeom prst="roundRect">
              <a:avLst>
                <a:gd name="adj" fmla="val 50000"/>
              </a:avLst>
            </a:prstGeom>
            <a:solidFill>
              <a:srgbClr val="B29DE7"/>
            </a:solidFill>
            <a:ln w="44450">
              <a:solidFill>
                <a:srgbClr val="381E78"/>
              </a:solidFill>
            </a:ln>
            <a:effectLst/>
          </p:spPr>
          <p:txBody>
            <a:bodyPr wrap="none" lIns="0" tIns="0" rIns="0" bIns="0" anchor="ctr"/>
            <a:lstStyle/>
            <a:p>
              <a:pPr defTabSz="711200" eaLnBrk="0" hangingPunct="0"/>
              <a:r>
                <a:rPr lang="en-US" sz="5200" dirty="0">
                  <a:solidFill>
                    <a:srgbClr val="9900CC"/>
                  </a:solidFill>
                  <a:latin typeface="Youthanasia" pitchFamily="2" charset="0"/>
                </a:rPr>
                <a:t>				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491979" y="21396509"/>
              <a:ext cx="68514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>
                  <a:ln w="12700">
                    <a:solidFill>
                      <a:srgbClr val="381E78"/>
                    </a:solidFill>
                    <a:prstDash val="solid"/>
                  </a:ln>
                  <a:solidFill>
                    <a:srgbClr val="381E7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ndara" panose="020E0502030303020204" pitchFamily="34" charset="0"/>
                </a:rPr>
                <a:t>Evaluation Platform</a:t>
              </a:r>
              <a:endParaRPr lang="en-US" sz="5000" b="1" dirty="0">
                <a:ln w="12700">
                  <a:solidFill>
                    <a:srgbClr val="381E78"/>
                  </a:solidFill>
                  <a:prstDash val="solid"/>
                </a:ln>
                <a:solidFill>
                  <a:srgbClr val="381E7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6800" y="22952359"/>
              <a:ext cx="99060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500" b="1" dirty="0" smtClean="0">
                  <a:latin typeface="Candara" panose="020E0502030303020204" pitchFamily="34" charset="0"/>
                </a:rPr>
                <a:t>Raven surgical robot </a:t>
              </a:r>
            </a:p>
            <a:p>
              <a:r>
                <a:rPr lang="en-US" sz="4000" dirty="0" smtClean="0">
                  <a:latin typeface="Candara" panose="020E0502030303020204" pitchFamily="34" charset="0"/>
                </a:rPr>
                <a:t>      (UW </a:t>
              </a:r>
              <a:r>
                <a:rPr lang="en-US" sz="4000" dirty="0" err="1" smtClean="0">
                  <a:latin typeface="Candara" panose="020E0502030303020204" pitchFamily="34" charset="0"/>
                </a:rPr>
                <a:t>BioRobotics</a:t>
              </a:r>
              <a:r>
                <a:rPr lang="en-US" sz="4000" dirty="0" smtClean="0">
                  <a:latin typeface="Candara" panose="020E0502030303020204" pitchFamily="34" charset="0"/>
                </a:rPr>
                <a:t> Lab) </a:t>
              </a:r>
              <a:endParaRPr lang="en-US" sz="4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0189" y="24537136"/>
              <a:ext cx="10015073" cy="523967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1851600" y="8397925"/>
            <a:ext cx="10917018" cy="1238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500" dirty="0" smtClean="0">
                <a:latin typeface="Candara" panose="020E0502030303020204" pitchFamily="34" charset="0"/>
              </a:rPr>
              <a:t>Research and design of </a:t>
            </a:r>
            <a:r>
              <a:rPr lang="en-US" sz="55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secure telerobotic systems:</a:t>
            </a:r>
          </a:p>
          <a:p>
            <a:pPr marL="571500" indent="-5715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5500" dirty="0" smtClean="0">
                <a:latin typeface="Candara" panose="020E0502030303020204" pitchFamily="34" charset="0"/>
              </a:rPr>
              <a:t> </a:t>
            </a:r>
            <a:r>
              <a:rPr lang="en-US" sz="5500" b="1" dirty="0">
                <a:solidFill>
                  <a:srgbClr val="381E78"/>
                </a:solidFill>
                <a:latin typeface="Candara" panose="020E0502030303020204" pitchFamily="34" charset="0"/>
              </a:rPr>
              <a:t>P</a:t>
            </a:r>
            <a:r>
              <a:rPr lang="en-US" sz="55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roactive</a:t>
            </a:r>
            <a:r>
              <a:rPr lang="en-US" sz="5500" dirty="0" smtClean="0">
                <a:latin typeface="Candara" panose="020E0502030303020204" pitchFamily="34" charset="0"/>
              </a:rPr>
              <a:t> approach towards security </a:t>
            </a:r>
            <a:r>
              <a:rPr lang="en-US" sz="5500" dirty="0" smtClean="0">
                <a:latin typeface="Candara" panose="020E0502030303020204" pitchFamily="34" charset="0"/>
                <a:sym typeface="Wingdings" panose="05000000000000000000" pitchFamily="2" charset="2"/>
              </a:rPr>
              <a:t>  security issues are an integral part of the system design from the beginning.</a:t>
            </a:r>
            <a:endParaRPr lang="en-US" sz="55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1028700" lvl="1" indent="-5715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5500" b="1" dirty="0" smtClean="0">
                <a:solidFill>
                  <a:srgbClr val="381E78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Focus on the </a:t>
            </a:r>
            <a:r>
              <a:rPr lang="en-US" sz="5500" b="1" dirty="0">
                <a:solidFill>
                  <a:srgbClr val="381E78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k</a:t>
            </a:r>
            <a:r>
              <a:rPr lang="en-US" sz="55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nowledge about:</a:t>
            </a:r>
          </a:p>
          <a:p>
            <a:pPr marL="1257300" lvl="2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ndara" panose="020E0502030303020204" pitchFamily="34" charset="0"/>
              </a:rPr>
              <a:t>System’s behavior (dynamics)</a:t>
            </a:r>
          </a:p>
          <a:p>
            <a:pPr marL="1257300" lvl="2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ndara" panose="020E0502030303020204" pitchFamily="34" charset="0"/>
              </a:rPr>
              <a:t>Physical constraints</a:t>
            </a:r>
          </a:p>
          <a:p>
            <a:pPr marL="1257300" lvl="2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Candara" panose="020E0502030303020204" pitchFamily="34" charset="0"/>
              </a:rPr>
              <a:t>Interaction between cyber and physical components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5500" dirty="0" smtClean="0">
                <a:latin typeface="Candara" panose="020E0502030303020204" pitchFamily="34" charset="0"/>
              </a:rPr>
              <a:t>to reduce uncertainties about the system.</a:t>
            </a:r>
            <a:endParaRPr lang="en-US" sz="4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029853" y="8382439"/>
            <a:ext cx="1645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Open </a:t>
            </a:r>
            <a:r>
              <a:rPr lang="en-US" sz="4000" dirty="0">
                <a:latin typeface="Candara" panose="020E0502030303020204" pitchFamily="34" charset="0"/>
              </a:rPr>
              <a:t>and </a:t>
            </a:r>
            <a:r>
              <a:rPr lang="en-US" sz="4000" dirty="0" smtClean="0">
                <a:latin typeface="Candara" panose="020E0502030303020204" pitchFamily="34" charset="0"/>
              </a:rPr>
              <a:t>uncontrollable communication medium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en-US" sz="40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malicious </a:t>
            </a:r>
            <a:r>
              <a:rPr lang="en-US" sz="4000" b="1" dirty="0">
                <a:solidFill>
                  <a:srgbClr val="381E78"/>
                </a:solidFill>
                <a:latin typeface="Candara" panose="020E0502030303020204" pitchFamily="34" charset="0"/>
              </a:rPr>
              <a:t>entities (attackers) </a:t>
            </a:r>
            <a:r>
              <a:rPr lang="en-US" sz="40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can disrupt or take over operator-robot communication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ndara" panose="020E0502030303020204" pitchFamily="34" charset="0"/>
              </a:rPr>
              <a:t>Possible threats: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Candara" panose="020E0502030303020204" pitchFamily="34" charset="0"/>
              </a:rPr>
              <a:t>Attacks against the wireless communication (short-range attacks)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Candara" panose="020E0502030303020204" pitchFamily="34" charset="0"/>
              </a:rPr>
              <a:t>Attacks on the operator-robot interaction through publicly available networks (long-range attacks)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Candara" panose="020E0502030303020204" pitchFamily="34" charset="0"/>
              </a:rPr>
              <a:t>Attacks on the operator-side software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Candara" panose="020E0502030303020204" pitchFamily="34" charset="0"/>
              </a:rPr>
              <a:t>Attacks on the manipulator-side software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Candara" panose="020E0502030303020204" pitchFamily="34" charset="0"/>
              </a:rPr>
              <a:t>Physical attacks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Candara" panose="020E0502030303020204" pitchFamily="34" charset="0"/>
              </a:rPr>
              <a:t>Example:  Spoofing attack on telerobotic system implementing haptic virtual fixtures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9" y="14361844"/>
            <a:ext cx="12265443" cy="70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3029853" y="24182487"/>
            <a:ext cx="9982547" cy="637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5000" dirty="0" smtClean="0">
                <a:latin typeface="Candara" panose="020E0502030303020204" pitchFamily="34" charset="0"/>
              </a:rPr>
              <a:t>Enhance security, privacy and safety of </a:t>
            </a:r>
            <a:r>
              <a:rPr lang="en-US" sz="5000" dirty="0" err="1" smtClean="0">
                <a:latin typeface="Candara" panose="020E0502030303020204" pitchFamily="34" charset="0"/>
              </a:rPr>
              <a:t>telerobotic</a:t>
            </a:r>
            <a:r>
              <a:rPr lang="en-US" sz="5000" dirty="0" smtClean="0">
                <a:latin typeface="Candara" panose="020E0502030303020204" pitchFamily="34" charset="0"/>
              </a:rPr>
              <a:t> systems by developing appropriate: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5000" dirty="0" smtClean="0">
                <a:latin typeface="Candara" panose="020E0502030303020204" pitchFamily="34" charset="0"/>
              </a:rPr>
              <a:t> Prevention tools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5000" dirty="0" smtClean="0">
                <a:latin typeface="Candara" panose="020E0502030303020204" pitchFamily="34" charset="0"/>
              </a:rPr>
              <a:t> Monitoring and correction tools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Operator signatures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5000" dirty="0" smtClean="0">
                <a:latin typeface="Candara" panose="020E0502030303020204" pitchFamily="34" charset="0"/>
              </a:rPr>
              <a:t> Error correction tools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381E78"/>
                </a:solidFill>
                <a:latin typeface="Candara" panose="020E0502030303020204" pitchFamily="34" charset="0"/>
              </a:rPr>
              <a:t>Added (pseudo)random signals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012400"/>
            <a:ext cx="5203124" cy="420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889" y="609600"/>
            <a:ext cx="3554729" cy="232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0" y="6910626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rPr>
              <a:t>Abstract</a:t>
            </a:r>
            <a:endParaRPr lang="en-US" sz="5000" b="1" dirty="0">
              <a:ln w="12700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03000078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95E166-E6BA-49C0-9E78-6AF77FF2E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TP030000783</Template>
  <TotalTime>4737</TotalTime>
  <Words>335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TP030000783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</dc:creator>
  <cp:lastModifiedBy>Tamara</cp:lastModifiedBy>
  <cp:revision>80</cp:revision>
  <cp:lastPrinted>2000-08-03T00:31:24Z</cp:lastPrinted>
  <dcterms:created xsi:type="dcterms:W3CDTF">2012-07-02T19:49:08Z</dcterms:created>
  <dcterms:modified xsi:type="dcterms:W3CDTF">2013-09-30T23:20:03Z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TC300007839990</vt:lpwstr>
  </property>
</Properties>
</file>