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1945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6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6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6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6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80"/>
    <a:srgbClr val="FFCC66"/>
    <a:srgbClr val="CCFF66"/>
    <a:srgbClr val="0000FF"/>
    <a:srgbClr val="FF3399"/>
    <a:srgbClr val="082F67"/>
    <a:srgbClr val="BF0F00"/>
    <a:srgbClr val="FFF2AE"/>
    <a:srgbClr val="8BA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0" autoAdjust="0"/>
    <p:restoredTop sz="98254" autoAdjust="0"/>
  </p:normalViewPr>
  <p:slideViewPr>
    <p:cSldViewPr snapToGrid="0">
      <p:cViewPr>
        <p:scale>
          <a:sx n="50" d="100"/>
          <a:sy n="50" d="100"/>
        </p:scale>
        <p:origin x="-304" y="-128"/>
      </p:cViewPr>
      <p:guideLst>
        <p:guide orient="horz" pos="10368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0905B0-B12E-4DF7-891A-FE8E95534F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685800"/>
            <a:ext cx="228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F5986B-C8CD-4190-A476-7D8B9D594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1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FBB5CE20-7FDF-492C-A68B-76A0D5EC35F4}" type="slidenum">
              <a:rPr lang="en-US"/>
              <a:pPr/>
              <a:t>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238" y="10226675"/>
            <a:ext cx="1865312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475" y="18653125"/>
            <a:ext cx="153606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59200" y="0"/>
            <a:ext cx="5486400" cy="1524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6306800" cy="1524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21153438"/>
            <a:ext cx="186531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13952538"/>
            <a:ext cx="1865312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429000"/>
            <a:ext cx="9753600" cy="1181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4200" y="3429000"/>
            <a:ext cx="9753600" cy="1181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17625"/>
            <a:ext cx="1975167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7369175"/>
            <a:ext cx="96964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63" y="10439400"/>
            <a:ext cx="96964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7425" y="7369175"/>
            <a:ext cx="970121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7425" y="10439400"/>
            <a:ext cx="970121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11275"/>
            <a:ext cx="7219950" cy="55768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438" y="1311275"/>
            <a:ext cx="122682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63" y="6888163"/>
            <a:ext cx="72199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5" y="23042563"/>
            <a:ext cx="13166725" cy="27209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2125" y="2941638"/>
            <a:ext cx="131667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25" y="25763538"/>
            <a:ext cx="131667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AutoShape 10"/>
          <p:cNvSpPr>
            <a:spLocks noChangeArrowheads="1"/>
          </p:cNvSpPr>
          <p:nvPr userDrawn="1"/>
        </p:nvSpPr>
        <p:spPr bwMode="auto">
          <a:xfrm>
            <a:off x="533400" y="3200400"/>
            <a:ext cx="20878800" cy="26949400"/>
          </a:xfrm>
          <a:prstGeom prst="roundRect">
            <a:avLst>
              <a:gd name="adj" fmla="val 7912"/>
            </a:avLst>
          </a:prstGeom>
          <a:solidFill>
            <a:srgbClr val="FFF2AE"/>
          </a:solidFill>
          <a:ln w="63500">
            <a:solidFill>
              <a:srgbClr val="BF0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13502" tIns="156751" rIns="313502" bIns="156751" anchor="ctr"/>
          <a:lstStyle/>
          <a:p>
            <a:pPr algn="ctr" defTabSz="3135313" eaLnBrk="1" hangingPunct="1">
              <a:defRPr/>
            </a:pPr>
            <a:endParaRPr lang="en-US" sz="8200">
              <a:latin typeface="Times New Roman" charset="0"/>
              <a:ea typeface="ＭＳ Ｐゴシック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219456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3502" tIns="156751" rIns="313502" bIns="15675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3429000"/>
            <a:ext cx="19659600" cy="1181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876800" y="31013400"/>
            <a:ext cx="136334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13502" tIns="156751" rIns="313502" bIns="156751"/>
          <a:lstStyle/>
          <a:p>
            <a:pPr algn="ctr" defTabSz="3135313"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NSF Secure and Trustworthy Cyberspace Inaugural Principal Investigator Meeting</a:t>
            </a:r>
          </a:p>
          <a:p>
            <a:pPr algn="ctr" defTabSz="3135313"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Nov. 27 -29</a:t>
            </a:r>
            <a:r>
              <a:rPr lang="en-US" sz="2800" baseline="3000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 2012</a:t>
            </a:r>
          </a:p>
          <a:p>
            <a:pPr algn="ctr" defTabSz="3135313"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National Harbor, MD</a:t>
            </a:r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63538" y="31261050"/>
            <a:ext cx="7053262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2311400" y="29743400"/>
            <a:ext cx="17221200" cy="1285875"/>
            <a:chOff x="11187547" y="28131930"/>
            <a:chExt cx="9361053" cy="2211303"/>
          </a:xfrm>
        </p:grpSpPr>
        <p:sp>
          <p:nvSpPr>
            <p:cNvPr id="9" name="AutoShape 105"/>
            <p:cNvSpPr>
              <a:spLocks noChangeArrowheads="1"/>
            </p:cNvSpPr>
            <p:nvPr/>
          </p:nvSpPr>
          <p:spPr bwMode="auto">
            <a:xfrm>
              <a:off x="11187547" y="28131930"/>
              <a:ext cx="9322221" cy="221130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3135313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 Box 103"/>
            <p:cNvSpPr txBox="1">
              <a:spLocks noChangeArrowheads="1"/>
            </p:cNvSpPr>
            <p:nvPr/>
          </p:nvSpPr>
          <p:spPr bwMode="auto">
            <a:xfrm>
              <a:off x="11272977" y="28235670"/>
              <a:ext cx="9275623" cy="936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313531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313531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313531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313531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313531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3135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defRPr/>
              </a:pPr>
              <a:r>
                <a:rPr lang="en-US" sz="3200" dirty="0" smtClean="0">
                  <a:solidFill>
                    <a:srgbClr val="BF0F00"/>
                  </a:solidFill>
                  <a:latin typeface="Times New Roman" charset="0"/>
                </a:rPr>
                <a:t>Interested in meeting the PIs? Attach post-it note below!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3135313" rtl="0" eaLnBrk="0" fontAlgn="base" hangingPunct="0">
        <a:spcBef>
          <a:spcPct val="0"/>
        </a:spcBef>
        <a:spcAft>
          <a:spcPct val="0"/>
        </a:spcAft>
        <a:defRPr sz="110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3135313" rtl="0" eaLnBrk="0" fontAlgn="base" hangingPunct="0">
        <a:spcBef>
          <a:spcPct val="0"/>
        </a:spcBef>
        <a:spcAft>
          <a:spcPct val="0"/>
        </a:spcAft>
        <a:defRPr sz="11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3135313" rtl="0" eaLnBrk="0" fontAlgn="base" hangingPunct="0">
        <a:spcBef>
          <a:spcPct val="0"/>
        </a:spcBef>
        <a:spcAft>
          <a:spcPct val="0"/>
        </a:spcAft>
        <a:defRPr sz="11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3135313" rtl="0" eaLnBrk="0" fontAlgn="base" hangingPunct="0">
        <a:spcBef>
          <a:spcPct val="0"/>
        </a:spcBef>
        <a:spcAft>
          <a:spcPct val="0"/>
        </a:spcAft>
        <a:defRPr sz="11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3135313" rtl="0" eaLnBrk="0" fontAlgn="base" hangingPunct="0">
        <a:spcBef>
          <a:spcPct val="0"/>
        </a:spcBef>
        <a:spcAft>
          <a:spcPct val="0"/>
        </a:spcAft>
        <a:defRPr sz="11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3135313" rtl="0" fontAlgn="base">
        <a:spcBef>
          <a:spcPct val="0"/>
        </a:spcBef>
        <a:spcAft>
          <a:spcPct val="0"/>
        </a:spcAft>
        <a:defRPr sz="11000" b="1">
          <a:solidFill>
            <a:schemeClr val="bg1"/>
          </a:solidFill>
          <a:latin typeface="Century Gothic" charset="0"/>
          <a:ea typeface="ＭＳ Ｐゴシック" charset="0"/>
        </a:defRPr>
      </a:lvl6pPr>
      <a:lvl7pPr marL="914400" algn="ctr" defTabSz="3135313" rtl="0" fontAlgn="base">
        <a:spcBef>
          <a:spcPct val="0"/>
        </a:spcBef>
        <a:spcAft>
          <a:spcPct val="0"/>
        </a:spcAft>
        <a:defRPr sz="11000" b="1">
          <a:solidFill>
            <a:schemeClr val="bg1"/>
          </a:solidFill>
          <a:latin typeface="Century Gothic" charset="0"/>
          <a:ea typeface="ＭＳ Ｐゴシック" charset="0"/>
        </a:defRPr>
      </a:lvl7pPr>
      <a:lvl8pPr marL="1371600" algn="ctr" defTabSz="3135313" rtl="0" fontAlgn="base">
        <a:spcBef>
          <a:spcPct val="0"/>
        </a:spcBef>
        <a:spcAft>
          <a:spcPct val="0"/>
        </a:spcAft>
        <a:defRPr sz="11000" b="1">
          <a:solidFill>
            <a:schemeClr val="bg1"/>
          </a:solidFill>
          <a:latin typeface="Century Gothic" charset="0"/>
          <a:ea typeface="ＭＳ Ｐゴシック" charset="0"/>
        </a:defRPr>
      </a:lvl8pPr>
      <a:lvl9pPr marL="1828800" algn="ctr" defTabSz="3135313" rtl="0" fontAlgn="base">
        <a:spcBef>
          <a:spcPct val="0"/>
        </a:spcBef>
        <a:spcAft>
          <a:spcPct val="0"/>
        </a:spcAft>
        <a:defRPr sz="11000" b="1">
          <a:solidFill>
            <a:schemeClr val="bg1"/>
          </a:solidFill>
          <a:latin typeface="Century Gothic" charset="0"/>
          <a:ea typeface="ＭＳ Ｐゴシック" charset="0"/>
        </a:defRPr>
      </a:lvl9pPr>
    </p:titleStyle>
    <p:bodyStyle>
      <a:lvl1pPr marL="1176338" indent="-1176338" algn="l" defTabSz="31353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defRPr sz="6400">
          <a:solidFill>
            <a:srgbClr val="BF0F00"/>
          </a:solidFill>
          <a:latin typeface="+mn-lt"/>
          <a:ea typeface="+mn-ea"/>
          <a:cs typeface="ＭＳ Ｐゴシック" charset="0"/>
        </a:defRPr>
      </a:lvl1pPr>
      <a:lvl2pPr marL="2547938" indent="-981075" algn="l" defTabSz="31353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defRPr sz="4000">
          <a:solidFill>
            <a:schemeClr val="tx1"/>
          </a:solidFill>
          <a:latin typeface="+mn-lt"/>
          <a:ea typeface="+mn-ea"/>
        </a:defRPr>
      </a:lvl2pPr>
      <a:lvl3pPr marL="3919538" indent="-784225" algn="l" defTabSz="3135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4000">
          <a:solidFill>
            <a:schemeClr val="tx1"/>
          </a:solidFill>
          <a:latin typeface="+mn-lt"/>
          <a:ea typeface="+mn-ea"/>
        </a:defRPr>
      </a:lvl3pPr>
      <a:lvl4pPr marL="5486400" indent="-784225" algn="l" defTabSz="3135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4000">
          <a:solidFill>
            <a:schemeClr val="tx1"/>
          </a:solidFill>
          <a:latin typeface="+mn-lt"/>
          <a:ea typeface="+mn-ea"/>
        </a:defRPr>
      </a:lvl4pPr>
      <a:lvl5pPr marL="7053263" indent="-782638" algn="l" defTabSz="3135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4000">
          <a:solidFill>
            <a:schemeClr val="tx1"/>
          </a:solidFill>
          <a:latin typeface="+mn-lt"/>
          <a:ea typeface="+mn-ea"/>
        </a:defRPr>
      </a:lvl5pPr>
      <a:lvl6pPr marL="7510463" indent="-782638" algn="l" defTabSz="3135313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4000">
          <a:solidFill>
            <a:schemeClr val="tx1"/>
          </a:solidFill>
          <a:latin typeface="+mn-lt"/>
          <a:ea typeface="+mn-ea"/>
        </a:defRPr>
      </a:lvl6pPr>
      <a:lvl7pPr marL="7967663" indent="-782638" algn="l" defTabSz="3135313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4000">
          <a:solidFill>
            <a:schemeClr val="tx1"/>
          </a:solidFill>
          <a:latin typeface="+mn-lt"/>
          <a:ea typeface="+mn-ea"/>
        </a:defRPr>
      </a:lvl7pPr>
      <a:lvl8pPr marL="8424863" indent="-782638" algn="l" defTabSz="3135313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4000">
          <a:solidFill>
            <a:schemeClr val="tx1"/>
          </a:solidFill>
          <a:latin typeface="+mn-lt"/>
          <a:ea typeface="+mn-ea"/>
        </a:defRPr>
      </a:lvl8pPr>
      <a:lvl9pPr marL="8882063" indent="-782638" algn="l" defTabSz="3135313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gif"/><Relationship Id="rId12" Type="http://schemas.openxmlformats.org/officeDocument/2006/relationships/image" Target="../media/image8.jpg"/><Relationship Id="rId13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185857"/>
            <a:ext cx="200152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000090"/>
                </a:solidFill>
                <a:cs typeface="+mj-cs"/>
              </a:rPr>
              <a:t>Security Monitoring for Wireless Network Forensics (SMOWF)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820988" y="1752600"/>
            <a:ext cx="14922500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30000"/>
              </a:spcBef>
              <a:defRPr/>
            </a:pPr>
            <a:r>
              <a:rPr lang="en-US" sz="3600" dirty="0" smtClean="0">
                <a:solidFill>
                  <a:srgbClr val="000090"/>
                </a:solidFill>
                <a:latin typeface="Century Gothic" charset="0"/>
              </a:rPr>
              <a:t>PIs: Ping Ji, CUNY – John Jay College of Criminal Justice</a:t>
            </a:r>
          </a:p>
          <a:p>
            <a:pPr algn="ctr">
              <a:spcBef>
                <a:spcPct val="30000"/>
              </a:spcBef>
              <a:defRPr/>
            </a:pPr>
            <a:r>
              <a:rPr lang="en-US" sz="3600" i="1" dirty="0" err="1" smtClean="0">
                <a:solidFill>
                  <a:srgbClr val="000090"/>
                </a:solidFill>
                <a:latin typeface="Century Gothic" charset="0"/>
              </a:rPr>
              <a:t>pji@jjay.cuny.edu</a:t>
            </a:r>
            <a:r>
              <a:rPr lang="en-US" sz="3600" i="1" dirty="0" smtClean="0">
                <a:solidFill>
                  <a:srgbClr val="000090"/>
                </a:solidFill>
                <a:latin typeface="Century Gothic" charset="0"/>
              </a:rPr>
              <a:t> </a:t>
            </a:r>
          </a:p>
        </p:txBody>
      </p:sp>
      <p:graphicFrame>
        <p:nvGraphicFramePr>
          <p:cNvPr id="4104" name="Object 13"/>
          <p:cNvGraphicFramePr>
            <a:graphicFrameLocks noChangeAspect="1"/>
          </p:cNvGraphicFramePr>
          <p:nvPr/>
        </p:nvGraphicFramePr>
        <p:xfrm>
          <a:off x="3670300" y="2003425"/>
          <a:ext cx="1270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4" imgW="127000" imgH="127000" progId="Equation.DSMT4">
                  <p:embed/>
                </p:oleObj>
              </mc:Choice>
              <mc:Fallback>
                <p:oleObj name="Equation" r:id="rId4" imgW="127000" imgH="127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003425"/>
                        <a:ext cx="127000" cy="127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14"/>
          <p:cNvGraphicFramePr>
            <a:graphicFrameLocks noChangeAspect="1"/>
          </p:cNvGraphicFramePr>
          <p:nvPr/>
        </p:nvGraphicFramePr>
        <p:xfrm>
          <a:off x="3670300" y="2003425"/>
          <a:ext cx="1270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6" imgW="127000" imgH="127000" progId="Equation.DSMT4">
                  <p:embed/>
                </p:oleObj>
              </mc:Choice>
              <mc:Fallback>
                <p:oleObj name="Equation" r:id="rId6" imgW="127000" imgH="127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003425"/>
                        <a:ext cx="127000" cy="127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1168400" y="3449467"/>
            <a:ext cx="19126200" cy="308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rIns="0">
            <a:spAutoFit/>
          </a:bodyPr>
          <a:lstStyle/>
          <a:p>
            <a:pPr lvl="1" algn="just" defTabSz="3135313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50000"/>
            </a:pPr>
            <a:r>
              <a:rPr lang="en-US" sz="3800" b="1" dirty="0" smtClean="0">
                <a:solidFill>
                  <a:srgbClr val="FF6600"/>
                </a:solidFill>
              </a:rPr>
              <a:t>Background:</a:t>
            </a:r>
            <a:r>
              <a:rPr lang="en-US" sz="3800" dirty="0" smtClean="0"/>
              <a:t>  </a:t>
            </a:r>
          </a:p>
          <a:p>
            <a:pPr marL="1028700" lvl="1" indent="-571500" algn="just" defTabSz="3135313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-"/>
            </a:pPr>
            <a:r>
              <a:rPr lang="en-US" sz="3800" dirty="0" smtClean="0"/>
              <a:t>Broad </a:t>
            </a:r>
            <a:r>
              <a:rPr lang="en-US" sz="3800" dirty="0"/>
              <a:t>deployment of </a:t>
            </a:r>
            <a:r>
              <a:rPr lang="en-US" sz="3800" dirty="0" err="1"/>
              <a:t>WiFi</a:t>
            </a:r>
            <a:r>
              <a:rPr lang="en-US" sz="3800" dirty="0"/>
              <a:t> </a:t>
            </a:r>
            <a:r>
              <a:rPr lang="en-US" sz="3800" dirty="0" smtClean="0"/>
              <a:t>networks makes it </a:t>
            </a:r>
            <a:r>
              <a:rPr lang="en-US" sz="3800" dirty="0"/>
              <a:t>easy for malicious network users to camouflage their true identities </a:t>
            </a:r>
            <a:r>
              <a:rPr lang="en-US" sz="3800" dirty="0" smtClean="0"/>
              <a:t>==&gt; Conduct </a:t>
            </a:r>
            <a:r>
              <a:rPr lang="en-US" sz="3800" dirty="0"/>
              <a:t>an </a:t>
            </a:r>
            <a:r>
              <a:rPr lang="en-US" sz="3800" dirty="0" smtClean="0"/>
              <a:t>attack, leave </a:t>
            </a:r>
            <a:r>
              <a:rPr lang="en-US" sz="3800" dirty="0"/>
              <a:t>without being </a:t>
            </a:r>
            <a:r>
              <a:rPr lang="en-US" sz="3800" dirty="0" smtClean="0"/>
              <a:t>notices </a:t>
            </a:r>
          </a:p>
          <a:p>
            <a:pPr marL="1028700" lvl="1" indent="-571500" algn="just" defTabSz="3135313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-"/>
            </a:pPr>
            <a:r>
              <a:rPr lang="en-US" sz="3800" dirty="0" smtClean="0"/>
              <a:t>Most open (or encrypted) wireless </a:t>
            </a:r>
            <a:r>
              <a:rPr lang="en-US" sz="3800" dirty="0"/>
              <a:t>networks do not keep logs </a:t>
            </a:r>
            <a:r>
              <a:rPr lang="en-US" sz="3800" dirty="0" smtClean="0"/>
              <a:t>by default</a:t>
            </a:r>
          </a:p>
          <a:p>
            <a:pPr marL="1028700" lvl="1" indent="-571500" algn="just" defTabSz="3135313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-"/>
            </a:pPr>
            <a:r>
              <a:rPr lang="en-US" sz="3800" dirty="0"/>
              <a:t>H</a:t>
            </a:r>
            <a:r>
              <a:rPr lang="en-US" sz="3800" dirty="0" smtClean="0"/>
              <a:t>ard </a:t>
            </a:r>
            <a:r>
              <a:rPr lang="en-US" sz="3800" dirty="0"/>
              <a:t>to obtain important network </a:t>
            </a:r>
            <a:r>
              <a:rPr lang="en-US" sz="3800" dirty="0" smtClean="0"/>
              <a:t>forensic traces</a:t>
            </a:r>
            <a:endParaRPr lang="en-US" sz="3800" dirty="0"/>
          </a:p>
        </p:txBody>
      </p:sp>
      <p:sp>
        <p:nvSpPr>
          <p:cNvPr id="45157" name="AutoShape 101"/>
          <p:cNvSpPr>
            <a:spLocks noChangeArrowheads="1"/>
          </p:cNvSpPr>
          <p:nvPr/>
        </p:nvSpPr>
        <p:spPr bwMode="auto">
          <a:xfrm>
            <a:off x="11125199" y="20853400"/>
            <a:ext cx="9441543" cy="8850086"/>
          </a:xfrm>
          <a:prstGeom prst="roundRect">
            <a:avLst>
              <a:gd name="adj" fmla="val 9943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3135313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7" name="Text Box 103"/>
          <p:cNvSpPr txBox="1">
            <a:spLocks noChangeArrowheads="1"/>
          </p:cNvSpPr>
          <p:nvPr/>
        </p:nvSpPr>
        <p:spPr bwMode="auto">
          <a:xfrm>
            <a:off x="11504613" y="20950238"/>
            <a:ext cx="862806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600" b="1" dirty="0" smtClean="0">
                <a:solidFill>
                  <a:srgbClr val="FF6600"/>
                </a:solidFill>
                <a:latin typeface="+mn-lt"/>
              </a:rPr>
              <a:t>System Prototype</a:t>
            </a:r>
          </a:p>
        </p:txBody>
      </p:sp>
      <p:sp>
        <p:nvSpPr>
          <p:cNvPr id="88" name="Text Box 113"/>
          <p:cNvSpPr txBox="1">
            <a:spLocks noChangeArrowheads="1"/>
          </p:cNvSpPr>
          <p:nvPr/>
        </p:nvSpPr>
        <p:spPr bwMode="auto">
          <a:xfrm>
            <a:off x="11504613" y="21763038"/>
            <a:ext cx="41322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1353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135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defRPr/>
            </a:pPr>
            <a:endParaRPr lang="en-US" sz="3200" dirty="0" smtClean="0"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8484" y="7193807"/>
            <a:ext cx="9568716" cy="349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3135313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50000"/>
            </a:pPr>
            <a:r>
              <a:rPr lang="en-US" sz="3800" dirty="0" smtClean="0">
                <a:solidFill>
                  <a:srgbClr val="0000FF"/>
                </a:solidFill>
              </a:rPr>
              <a:t>Security </a:t>
            </a:r>
            <a:r>
              <a:rPr lang="en-US" sz="3800" dirty="0">
                <a:solidFill>
                  <a:srgbClr val="0000FF"/>
                </a:solidFill>
              </a:rPr>
              <a:t>Monitoring System for Wireless Network Forensics (</a:t>
            </a:r>
            <a:r>
              <a:rPr lang="en-US" sz="3800" dirty="0" err="1">
                <a:solidFill>
                  <a:srgbClr val="0000FF"/>
                </a:solidFill>
              </a:rPr>
              <a:t>SMoWF</a:t>
            </a:r>
            <a:r>
              <a:rPr lang="en-US" sz="3800" dirty="0" smtClean="0">
                <a:solidFill>
                  <a:srgbClr val="0000FF"/>
                </a:solidFill>
              </a:rPr>
              <a:t>)</a:t>
            </a:r>
          </a:p>
          <a:p>
            <a:pPr marL="1028700" lvl="1" indent="-571500" defTabSz="3135313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u"/>
            </a:pPr>
            <a:r>
              <a:rPr lang="en-US" sz="3800" dirty="0" smtClean="0"/>
              <a:t>Establish: </a:t>
            </a:r>
            <a:r>
              <a:rPr lang="en-US" sz="3800" dirty="0"/>
              <a:t>a forensic </a:t>
            </a:r>
            <a:r>
              <a:rPr lang="en-US" sz="3800" dirty="0" smtClean="0"/>
              <a:t>wireless trace digests database</a:t>
            </a:r>
          </a:p>
          <a:p>
            <a:pPr marL="1028700" lvl="1" indent="-571500" defTabSz="3135313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u"/>
            </a:pPr>
            <a:r>
              <a:rPr lang="en-US" sz="3800" dirty="0" smtClean="0"/>
              <a:t>Determine: </a:t>
            </a:r>
            <a:r>
              <a:rPr lang="en-US" sz="3800" i="1" dirty="0" smtClean="0">
                <a:solidFill>
                  <a:srgbClr val="FF6600"/>
                </a:solidFill>
              </a:rPr>
              <a:t>which</a:t>
            </a:r>
            <a:r>
              <a:rPr lang="en-US" sz="3800" dirty="0" smtClean="0"/>
              <a:t> </a:t>
            </a:r>
            <a:r>
              <a:rPr lang="en-US" sz="3800" dirty="0"/>
              <a:t>wireless device appeared at </a:t>
            </a:r>
            <a:r>
              <a:rPr lang="en-US" sz="3800" i="1" dirty="0">
                <a:solidFill>
                  <a:srgbClr val="FF6600"/>
                </a:solidFill>
              </a:rPr>
              <a:t>where</a:t>
            </a:r>
            <a:r>
              <a:rPr lang="en-US" sz="3800" dirty="0"/>
              <a:t> </a:t>
            </a:r>
            <a:r>
              <a:rPr lang="en-US" sz="3800" dirty="0" smtClean="0"/>
              <a:t>at </a:t>
            </a:r>
            <a:r>
              <a:rPr lang="en-US" sz="3800" i="1" dirty="0" smtClean="0">
                <a:solidFill>
                  <a:srgbClr val="FF6600"/>
                </a:solidFill>
              </a:rPr>
              <a:t>when</a:t>
            </a:r>
            <a:r>
              <a:rPr lang="en-US" sz="3800" dirty="0" smtClean="0"/>
              <a:t>?</a:t>
            </a:r>
            <a:endParaRPr lang="en-US" sz="3800" dirty="0"/>
          </a:p>
        </p:txBody>
      </p:sp>
      <p:pic>
        <p:nvPicPr>
          <p:cNvPr id="244" name="Picture 243" descr="Macintosh HD:Users:yongjie:Dropbox:Nemo_lab:wireless forensics:SADFE:img:record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/>
          <a:stretch/>
        </p:blipFill>
        <p:spPr bwMode="auto">
          <a:xfrm>
            <a:off x="11581637" y="21630551"/>
            <a:ext cx="8577371" cy="4797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5" name="Picture 244" descr="Macintosh HD:Users:yongjie:Dropbox:Nemo_lab:wireless forensics:SADFE:img:gkml.pn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10843" b="2131"/>
          <a:stretch/>
        </p:blipFill>
        <p:spPr bwMode="auto">
          <a:xfrm>
            <a:off x="16198061" y="26527196"/>
            <a:ext cx="3935772" cy="2876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6" name="Picture 245" descr="Macintosh HD:Users:yongjie:Dropbox:Nemo_lab:wireless forensics:SADFE:img:location.pn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564" r="42251"/>
          <a:stretch/>
        </p:blipFill>
        <p:spPr bwMode="auto">
          <a:xfrm>
            <a:off x="11705527" y="26527195"/>
            <a:ext cx="3964832" cy="2876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uny-logo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900" y="31699199"/>
            <a:ext cx="1993900" cy="961597"/>
          </a:xfrm>
          <a:prstGeom prst="rect">
            <a:avLst/>
          </a:prstGeom>
        </p:spPr>
      </p:pic>
      <p:pic>
        <p:nvPicPr>
          <p:cNvPr id="10" name="Picture 9" descr="JohnJay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100" y="31432500"/>
            <a:ext cx="1718176" cy="1231900"/>
          </a:xfrm>
          <a:prstGeom prst="rect">
            <a:avLst/>
          </a:prstGeom>
        </p:spPr>
      </p:pic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2644430" y="11627554"/>
            <a:ext cx="17015170" cy="8921046"/>
          </a:xfrm>
          <a:prstGeom prst="roundRect">
            <a:avLst>
              <a:gd name="adj" fmla="val 7912"/>
            </a:avLst>
          </a:prstGeom>
          <a:noFill/>
          <a:ln w="63500">
            <a:solidFill>
              <a:srgbClr val="8BA8AF"/>
            </a:solidFill>
            <a:round/>
            <a:headEnd/>
            <a:tailEnd/>
          </a:ln>
          <a:effectLst/>
          <a:extLst/>
        </p:spPr>
        <p:txBody>
          <a:bodyPr wrap="none" lIns="313502" tIns="156751" rIns="313502" bIns="156751" anchor="ctr"/>
          <a:lstStyle/>
          <a:p>
            <a:pPr algn="ctr" defTabSz="3135313" eaLnBrk="1" hangingPunct="1">
              <a:defRPr/>
            </a:pPr>
            <a:endParaRPr lang="en-US" sz="8200" dirty="0" smtClean="0">
              <a:latin typeface="Times New Roman" charset="0"/>
              <a:ea typeface="ＭＳ Ｐゴシック" charset="0"/>
            </a:endParaRPr>
          </a:p>
          <a:p>
            <a:pPr algn="ctr" defTabSz="3135313" eaLnBrk="1" hangingPunct="1">
              <a:defRPr/>
            </a:pPr>
            <a:endParaRPr lang="en-US" sz="8200" dirty="0" smtClean="0">
              <a:latin typeface="Times New Roman" charset="0"/>
              <a:ea typeface="ＭＳ Ｐゴシック" charset="0"/>
            </a:endParaRPr>
          </a:p>
          <a:p>
            <a:pPr algn="ctr" defTabSz="3135313" eaLnBrk="1" hangingPunct="1">
              <a:defRPr/>
            </a:pPr>
            <a:endParaRPr lang="en-US" sz="8200" dirty="0">
              <a:latin typeface="Times New Roman" charset="0"/>
              <a:ea typeface="ＭＳ Ｐゴシック" charset="0"/>
            </a:endParaRPr>
          </a:p>
          <a:p>
            <a:pPr algn="ctr" defTabSz="3135313" eaLnBrk="1" hangingPunct="1">
              <a:defRPr/>
            </a:pPr>
            <a:endParaRPr lang="en-US" sz="8200" dirty="0" smtClean="0">
              <a:latin typeface="Times New Roman" charset="0"/>
              <a:ea typeface="ＭＳ Ｐゴシック" charset="0"/>
            </a:endParaRPr>
          </a:p>
          <a:p>
            <a:pPr algn="ctr" defTabSz="3135313" eaLnBrk="1" hangingPunct="1">
              <a:defRPr/>
            </a:pPr>
            <a:endParaRPr lang="en-US" sz="8200" dirty="0">
              <a:latin typeface="Times New Roman" charset="0"/>
              <a:ea typeface="ＭＳ Ｐゴシック" charset="0"/>
            </a:endParaRPr>
          </a:p>
          <a:p>
            <a:pPr algn="ctr" defTabSz="3135313" eaLnBrk="1" hangingPunct="1">
              <a:defRPr/>
            </a:pPr>
            <a:endParaRPr lang="en-US" sz="82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26" name="Rounded Rectangle 225"/>
          <p:cNvSpPr/>
          <p:nvPr/>
        </p:nvSpPr>
        <p:spPr>
          <a:xfrm>
            <a:off x="4190114" y="15957066"/>
            <a:ext cx="11659486" cy="456613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7" name="Can 226"/>
          <p:cNvSpPr/>
          <p:nvPr/>
        </p:nvSpPr>
        <p:spPr>
          <a:xfrm>
            <a:off x="4898681" y="18579263"/>
            <a:ext cx="2822919" cy="1512138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Forensic trace repository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231" name="Picture 230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996" y="12620340"/>
            <a:ext cx="2674403" cy="2721260"/>
          </a:xfrm>
          <a:prstGeom prst="rect">
            <a:avLst/>
          </a:prstGeom>
        </p:spPr>
      </p:pic>
      <p:sp>
        <p:nvSpPr>
          <p:cNvPr id="234" name="TextBox 233"/>
          <p:cNvSpPr txBox="1"/>
          <p:nvPr/>
        </p:nvSpPr>
        <p:spPr>
          <a:xfrm>
            <a:off x="6927657" y="13381996"/>
            <a:ext cx="1089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 …</a:t>
            </a:r>
            <a:endParaRPr lang="en-US" sz="2800" b="1" dirty="0"/>
          </a:p>
        </p:txBody>
      </p:sp>
      <p:sp>
        <p:nvSpPr>
          <p:cNvPr id="257" name="Rounded Rectangle 256"/>
          <p:cNvSpPr/>
          <p:nvPr/>
        </p:nvSpPr>
        <p:spPr>
          <a:xfrm>
            <a:off x="4896161" y="16507411"/>
            <a:ext cx="2927039" cy="1475789"/>
          </a:xfrm>
          <a:prstGeom prst="roundRect">
            <a:avLst/>
          </a:prstGeom>
          <a:solidFill>
            <a:srgbClr val="B0CA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Packet digest correlation, synchronize, format…. 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260" name="Down Arrow 259"/>
          <p:cNvSpPr/>
          <p:nvPr/>
        </p:nvSpPr>
        <p:spPr bwMode="auto">
          <a:xfrm>
            <a:off x="5550895" y="15824200"/>
            <a:ext cx="341905" cy="65216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135313"/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1" name="Down Arrow 260"/>
          <p:cNvSpPr/>
          <p:nvPr/>
        </p:nvSpPr>
        <p:spPr bwMode="auto">
          <a:xfrm>
            <a:off x="6095582" y="18028609"/>
            <a:ext cx="412028" cy="66607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135313"/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8" name="Rounded Rectangle 227"/>
          <p:cNvSpPr/>
          <p:nvPr/>
        </p:nvSpPr>
        <p:spPr>
          <a:xfrm>
            <a:off x="10490200" y="16078201"/>
            <a:ext cx="4724400" cy="4368800"/>
          </a:xfrm>
          <a:prstGeom prst="roundRect">
            <a:avLst/>
          </a:prstGeom>
          <a:solidFill>
            <a:srgbClr val="B0CA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Post-Investigation</a:t>
            </a:r>
          </a:p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Engine</a:t>
            </a:r>
          </a:p>
          <a:p>
            <a:pPr algn="ctr"/>
            <a:endParaRPr lang="en-US" sz="2400" dirty="0" smtClean="0">
              <a:solidFill>
                <a:srgbClr val="000090"/>
              </a:solidFill>
            </a:endParaRPr>
          </a:p>
          <a:p>
            <a:pPr algn="ctr"/>
            <a:endParaRPr lang="en-US" sz="1800" dirty="0">
              <a:solidFill>
                <a:srgbClr val="000090"/>
              </a:solidFill>
            </a:endParaRPr>
          </a:p>
          <a:p>
            <a:pPr algn="ctr"/>
            <a:endParaRPr lang="en-US" sz="1800" dirty="0" smtClean="0">
              <a:solidFill>
                <a:srgbClr val="000090"/>
              </a:solidFill>
            </a:endParaRPr>
          </a:p>
          <a:p>
            <a:pPr algn="ctr"/>
            <a:endParaRPr lang="en-US" sz="1800" dirty="0">
              <a:solidFill>
                <a:srgbClr val="000090"/>
              </a:solidFill>
            </a:endParaRPr>
          </a:p>
          <a:p>
            <a:pPr algn="ctr"/>
            <a:endParaRPr lang="en-US" sz="1800" dirty="0" smtClean="0">
              <a:solidFill>
                <a:srgbClr val="000090"/>
              </a:solidFill>
            </a:endParaRPr>
          </a:p>
          <a:p>
            <a:pPr algn="ctr"/>
            <a:endParaRPr lang="en-US" sz="1800" dirty="0">
              <a:solidFill>
                <a:srgbClr val="000090"/>
              </a:solidFill>
            </a:endParaRPr>
          </a:p>
          <a:p>
            <a:pPr algn="ctr"/>
            <a:endParaRPr lang="en-US" sz="1800" dirty="0" smtClean="0">
              <a:solidFill>
                <a:srgbClr val="000090"/>
              </a:solidFill>
            </a:endParaRPr>
          </a:p>
          <a:p>
            <a:pPr algn="ctr"/>
            <a:endParaRPr lang="en-US" sz="1800" dirty="0" smtClean="0">
              <a:solidFill>
                <a:srgbClr val="000090"/>
              </a:solidFill>
            </a:endParaRPr>
          </a:p>
          <a:p>
            <a:pPr algn="ctr"/>
            <a:endParaRPr lang="en-US" sz="1800" dirty="0">
              <a:solidFill>
                <a:srgbClr val="000090"/>
              </a:solidFill>
            </a:endParaRPr>
          </a:p>
          <a:p>
            <a:pPr algn="ctr"/>
            <a:endParaRPr lang="en-US" sz="1800" dirty="0" smtClean="0">
              <a:solidFill>
                <a:srgbClr val="000090"/>
              </a:solidFill>
            </a:endParaRPr>
          </a:p>
          <a:p>
            <a:pPr algn="ctr"/>
            <a:endParaRPr lang="en-US" sz="1800" dirty="0">
              <a:solidFill>
                <a:srgbClr val="000090"/>
              </a:solidFill>
            </a:endParaRPr>
          </a:p>
          <a:p>
            <a:pPr algn="ctr"/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088032" y="18562013"/>
            <a:ext cx="3643968" cy="63501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135313"/>
            <a:r>
              <a:rPr lang="en-US" sz="2200" b="1" dirty="0">
                <a:solidFill>
                  <a:srgbClr val="000090"/>
                </a:solidFill>
                <a:latin typeface="+mn-lt"/>
                <a:ea typeface="+mn-ea"/>
              </a:rPr>
              <a:t>Query </a:t>
            </a:r>
            <a:r>
              <a:rPr lang="en-US" sz="2200" b="1" dirty="0" err="1" smtClean="0">
                <a:solidFill>
                  <a:srgbClr val="000090"/>
                </a:solidFill>
                <a:latin typeface="+mn-lt"/>
                <a:ea typeface="+mn-ea"/>
              </a:rPr>
              <a:t>generator&amp;Search</a:t>
            </a:r>
            <a:endParaRPr lang="en-US" sz="2200" b="1" dirty="0">
              <a:solidFill>
                <a:srgbClr val="000090"/>
              </a:solidFill>
              <a:latin typeface="+mn-lt"/>
              <a:ea typeface="+mn-ea"/>
            </a:endParaRPr>
          </a:p>
        </p:txBody>
      </p:sp>
      <p:sp>
        <p:nvSpPr>
          <p:cNvPr id="267" name="Rounded Rectangle 266"/>
          <p:cNvSpPr/>
          <p:nvPr/>
        </p:nvSpPr>
        <p:spPr>
          <a:xfrm>
            <a:off x="12880128" y="17348200"/>
            <a:ext cx="1851872" cy="8127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135313"/>
            <a:r>
              <a:rPr lang="en-US" sz="2000" b="1" dirty="0" smtClean="0">
                <a:solidFill>
                  <a:srgbClr val="000090"/>
                </a:solidFill>
                <a:latin typeface="+mn-lt"/>
                <a:ea typeface="+mn-ea"/>
              </a:rPr>
              <a:t>Device Identification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11074401" y="17119600"/>
            <a:ext cx="1676400" cy="812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135313"/>
            <a:r>
              <a:rPr lang="en-US" sz="2000" b="1" dirty="0" smtClean="0">
                <a:solidFill>
                  <a:srgbClr val="000090"/>
                </a:solidFill>
                <a:latin typeface="+mn-lt"/>
                <a:ea typeface="+mn-ea"/>
              </a:rPr>
              <a:t>Device Localization</a:t>
            </a:r>
          </a:p>
        </p:txBody>
      </p:sp>
      <p:sp>
        <p:nvSpPr>
          <p:cNvPr id="15" name="Up-Down Arrow 14"/>
          <p:cNvSpPr/>
          <p:nvPr/>
        </p:nvSpPr>
        <p:spPr>
          <a:xfrm>
            <a:off x="11754069" y="17879056"/>
            <a:ext cx="310434" cy="70555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135313"/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1" name="Up-Down Arrow 270"/>
          <p:cNvSpPr/>
          <p:nvPr/>
        </p:nvSpPr>
        <p:spPr>
          <a:xfrm>
            <a:off x="13656221" y="18124589"/>
            <a:ext cx="327363" cy="440279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135313"/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Up-Down Arrow 13"/>
          <p:cNvSpPr/>
          <p:nvPr/>
        </p:nvSpPr>
        <p:spPr>
          <a:xfrm rot="4517766" flipV="1">
            <a:off x="8863023" y="16077019"/>
            <a:ext cx="467704" cy="4016813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135313"/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4" name="Rounded Rectangle 273"/>
          <p:cNvSpPr/>
          <p:nvPr/>
        </p:nvSpPr>
        <p:spPr>
          <a:xfrm>
            <a:off x="11073924" y="19532894"/>
            <a:ext cx="3658076" cy="58390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b="1" dirty="0" smtClean="0">
                <a:solidFill>
                  <a:srgbClr val="000090"/>
                </a:solidFill>
              </a:rPr>
              <a:t>Report </a:t>
            </a:r>
            <a:r>
              <a:rPr lang="en-US" sz="2200" b="1" dirty="0">
                <a:solidFill>
                  <a:srgbClr val="000090"/>
                </a:solidFill>
              </a:rPr>
              <a:t>&amp; Visualization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12795455" y="19202399"/>
            <a:ext cx="387145" cy="40105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135313"/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9" name="Up-Down Arrow 278"/>
          <p:cNvSpPr/>
          <p:nvPr/>
        </p:nvSpPr>
        <p:spPr>
          <a:xfrm rot="5400000" flipV="1">
            <a:off x="15455899" y="14846301"/>
            <a:ext cx="787402" cy="2336800"/>
          </a:xfrm>
          <a:prstGeom prst="upDownArrow">
            <a:avLst>
              <a:gd name="adj1" fmla="val 24030"/>
              <a:gd name="adj2" fmla="val 3611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98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3135313"/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7" name="Down Arrow 286"/>
          <p:cNvSpPr/>
          <p:nvPr/>
        </p:nvSpPr>
        <p:spPr bwMode="auto">
          <a:xfrm rot="3962174">
            <a:off x="7479535" y="15308351"/>
            <a:ext cx="513216" cy="1586076"/>
          </a:xfrm>
          <a:prstGeom prst="downArrow">
            <a:avLst>
              <a:gd name="adj1" fmla="val 36236"/>
              <a:gd name="adj2" fmla="val 7267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135313"/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41000" y="6654800"/>
            <a:ext cx="10083800" cy="4699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Need </a:t>
            </a:r>
            <a:r>
              <a:rPr lang="en-US" sz="3600" b="1" dirty="0" smtClean="0"/>
              <a:t>Answers</a:t>
            </a:r>
            <a:r>
              <a:rPr lang="en-US" sz="3600" dirty="0" smtClean="0"/>
              <a:t> For: </a:t>
            </a:r>
            <a:endParaRPr lang="en-US" sz="3600" dirty="0"/>
          </a:p>
          <a:p>
            <a:pPr marL="457200" indent="-457200">
              <a:buFont typeface="Arial"/>
              <a:buChar char="•"/>
            </a:pPr>
            <a:r>
              <a:rPr lang="en-US" sz="3600" dirty="0"/>
              <a:t>Whether or not a particular device was involved in a given malicious network activity?  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/>
              <a:t>Can this device be uniquely identified by the logs?  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/>
              <a:t>Where was a particular device physically located during a given event?  </a:t>
            </a:r>
          </a:p>
          <a:p>
            <a:pPr algn="ctr"/>
            <a:endParaRPr lang="en-US" sz="1400" dirty="0" smtClean="0">
              <a:solidFill>
                <a:srgbClr val="00009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0853400"/>
            <a:ext cx="8128000" cy="8712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400" b="1" dirty="0" smtClean="0">
                <a:solidFill>
                  <a:srgbClr val="FF6600"/>
                </a:solidFill>
              </a:rPr>
              <a:t>Approach</a:t>
            </a:r>
          </a:p>
          <a:p>
            <a:pPr marL="571500" indent="-571500">
              <a:buFont typeface="+mj-lt"/>
              <a:buAutoNum type="arabicPeriod"/>
              <a:defRPr/>
            </a:pPr>
            <a:r>
              <a:rPr lang="en-US" sz="3400" dirty="0" smtClean="0">
                <a:solidFill>
                  <a:srgbClr val="000090"/>
                </a:solidFill>
              </a:rPr>
              <a:t>Design </a:t>
            </a:r>
            <a:r>
              <a:rPr lang="en-US" sz="3400" dirty="0">
                <a:solidFill>
                  <a:srgbClr val="000090"/>
                </a:solidFill>
              </a:rPr>
              <a:t>a reliable network trace logging method that gathers complete wireless network packets, and keep only useful packet digests.</a:t>
            </a:r>
          </a:p>
          <a:p>
            <a:pPr marL="571500" indent="-571500"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0090"/>
                </a:solidFill>
              </a:rPr>
              <a:t>Design a query/search system that allows users to conduct forensic analysis efficiently and correctly based on monitored traces. </a:t>
            </a:r>
          </a:p>
          <a:p>
            <a:pPr marL="571500" indent="-571500"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0090"/>
                </a:solidFill>
              </a:rPr>
              <a:t>Study and implement </a:t>
            </a:r>
            <a:r>
              <a:rPr lang="en-US" sz="3400" i="1" dirty="0">
                <a:solidFill>
                  <a:srgbClr val="000090"/>
                </a:solidFill>
              </a:rPr>
              <a:t>localization</a:t>
            </a:r>
            <a:r>
              <a:rPr lang="en-US" sz="3400" dirty="0">
                <a:solidFill>
                  <a:srgbClr val="000090"/>
                </a:solidFill>
              </a:rPr>
              <a:t> algorithms that can provide the location information of a given device when necessary.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098800" y="11665464"/>
            <a:ext cx="3479800" cy="4133336"/>
            <a:chOff x="12227218" y="6884624"/>
            <a:chExt cx="2391423" cy="2809917"/>
          </a:xfrm>
        </p:grpSpPr>
        <p:sp>
          <p:nvSpPr>
            <p:cNvPr id="58" name="Rounded Rectangle 57"/>
            <p:cNvSpPr/>
            <p:nvPr/>
          </p:nvSpPr>
          <p:spPr>
            <a:xfrm>
              <a:off x="12227218" y="6884624"/>
              <a:ext cx="2391423" cy="2809917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r>
                <a:rPr lang="en-US" sz="2400" b="1" dirty="0">
                  <a:solidFill>
                    <a:srgbClr val="000090"/>
                  </a:solidFill>
                </a:rPr>
                <a:t>Moving/Static Monitoring </a:t>
              </a:r>
              <a:r>
                <a:rPr lang="en-US" sz="2400" b="1" dirty="0" smtClean="0">
                  <a:solidFill>
                    <a:srgbClr val="000090"/>
                  </a:solidFill>
                </a:rPr>
                <a:t>Point</a:t>
              </a:r>
              <a:endParaRPr lang="en-US" sz="1400" b="1" dirty="0">
                <a:solidFill>
                  <a:srgbClr val="000090"/>
                </a:solidFill>
              </a:endParaRPr>
            </a:p>
            <a:p>
              <a:pPr algn="ctr"/>
              <a:endParaRPr lang="en-US" sz="1400" dirty="0" smtClean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 smtClean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 smtClean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 smtClean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r>
                <a:rPr lang="en-US" sz="1400" dirty="0">
                  <a:solidFill>
                    <a:srgbClr val="000090"/>
                  </a:solidFill>
                </a:rPr>
                <a:t>       </a:t>
              </a:r>
            </a:p>
            <a:p>
              <a:pPr algn="ctr"/>
              <a:r>
                <a:rPr lang="en-US" sz="1400" dirty="0">
                  <a:solidFill>
                    <a:srgbClr val="000090"/>
                  </a:solidFill>
                </a:rPr>
                <a:t>       </a:t>
              </a: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12317661" y="7558629"/>
              <a:ext cx="2130710" cy="409230"/>
            </a:xfrm>
            <a:prstGeom prst="roundRect">
              <a:avLst/>
            </a:prstGeom>
            <a:solidFill>
              <a:srgbClr val="B0CAC4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90"/>
                  </a:solidFill>
                  <a:latin typeface="+mn-lt"/>
                  <a:ea typeface="+mn-ea"/>
                </a:rPr>
                <a:t>Sensor</a:t>
              </a: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12344007" y="8464005"/>
              <a:ext cx="2130710" cy="1061181"/>
            </a:xfrm>
            <a:prstGeom prst="roundRect">
              <a:avLst/>
            </a:prstGeom>
            <a:solidFill>
              <a:srgbClr val="B0CAC4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90"/>
                  </a:solidFill>
                  <a:latin typeface="+mn-lt"/>
                  <a:ea typeface="+mn-ea"/>
                </a:rPr>
                <a:t>Pre-Processor: parse(decrypt), filter, generate digest …</a:t>
              </a:r>
            </a:p>
          </p:txBody>
        </p:sp>
        <p:sp>
          <p:nvSpPr>
            <p:cNvPr id="61" name="Down Arrow 60"/>
            <p:cNvSpPr/>
            <p:nvPr/>
          </p:nvSpPr>
          <p:spPr bwMode="auto">
            <a:xfrm>
              <a:off x="13218783" y="7975523"/>
              <a:ext cx="329333" cy="47720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135313"/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255000" y="11665464"/>
            <a:ext cx="3479800" cy="4133336"/>
            <a:chOff x="12227218" y="6884624"/>
            <a:chExt cx="2391423" cy="2809917"/>
          </a:xfrm>
        </p:grpSpPr>
        <p:sp>
          <p:nvSpPr>
            <p:cNvPr id="63" name="Rounded Rectangle 62"/>
            <p:cNvSpPr/>
            <p:nvPr/>
          </p:nvSpPr>
          <p:spPr>
            <a:xfrm>
              <a:off x="12227218" y="6884624"/>
              <a:ext cx="2391423" cy="2809917"/>
            </a:xfrm>
            <a:prstGeom prst="roundRect">
              <a:avLst/>
            </a:prstGeom>
            <a:solidFill>
              <a:srgbClr val="EBEB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000090"/>
                </a:solidFill>
              </a:endParaRPr>
            </a:p>
            <a:p>
              <a:pPr algn="ctr"/>
              <a:r>
                <a:rPr lang="en-US" sz="2400" b="1" dirty="0">
                  <a:solidFill>
                    <a:srgbClr val="000090"/>
                  </a:solidFill>
                </a:rPr>
                <a:t>Moving/Static Monitoring </a:t>
              </a:r>
              <a:r>
                <a:rPr lang="en-US" sz="2400" b="1" dirty="0" smtClean="0">
                  <a:solidFill>
                    <a:srgbClr val="000090"/>
                  </a:solidFill>
                </a:rPr>
                <a:t>Point</a:t>
              </a:r>
              <a:endParaRPr lang="en-US" sz="1400" b="1" dirty="0">
                <a:solidFill>
                  <a:srgbClr val="000090"/>
                </a:solidFill>
              </a:endParaRPr>
            </a:p>
            <a:p>
              <a:pPr algn="ctr"/>
              <a:endParaRPr lang="en-US" sz="1400" dirty="0" smtClean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 smtClean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 smtClean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 smtClean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r>
                <a:rPr lang="en-US" sz="1400" dirty="0">
                  <a:solidFill>
                    <a:srgbClr val="000090"/>
                  </a:solidFill>
                </a:rPr>
                <a:t>       </a:t>
              </a:r>
            </a:p>
            <a:p>
              <a:pPr algn="ctr"/>
              <a:r>
                <a:rPr lang="en-US" sz="1400" dirty="0">
                  <a:solidFill>
                    <a:srgbClr val="000090"/>
                  </a:solidFill>
                </a:rPr>
                <a:t>       </a:t>
              </a: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  <a:p>
              <a:pPr algn="ctr"/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12317661" y="7558629"/>
              <a:ext cx="2130710" cy="409230"/>
            </a:xfrm>
            <a:prstGeom prst="roundRect">
              <a:avLst/>
            </a:prstGeom>
            <a:solidFill>
              <a:srgbClr val="B0CAC4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90"/>
                  </a:solidFill>
                  <a:latin typeface="+mn-lt"/>
                  <a:ea typeface="+mn-ea"/>
                </a:rPr>
                <a:t>Sensor</a:t>
              </a: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12344007" y="8464005"/>
              <a:ext cx="2130710" cy="1061181"/>
            </a:xfrm>
            <a:prstGeom prst="roundRect">
              <a:avLst/>
            </a:prstGeom>
            <a:solidFill>
              <a:srgbClr val="B0CAC4"/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90"/>
                  </a:solidFill>
                  <a:latin typeface="+mn-lt"/>
                  <a:ea typeface="+mn-ea"/>
                </a:rPr>
                <a:t>Pre-Processor: parse(decrypt), filter, generate digest …</a:t>
              </a:r>
            </a:p>
          </p:txBody>
        </p:sp>
        <p:sp>
          <p:nvSpPr>
            <p:cNvPr id="66" name="Down Arrow 65"/>
            <p:cNvSpPr/>
            <p:nvPr/>
          </p:nvSpPr>
          <p:spPr bwMode="auto">
            <a:xfrm>
              <a:off x="13218783" y="7975523"/>
              <a:ext cx="329333" cy="47720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135313"/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2395200" y="11430000"/>
            <a:ext cx="3403600" cy="1066800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halkboard"/>
                <a:cs typeface="Chalkboard"/>
              </a:rPr>
              <a:t>SMOWF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Century Gothic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0CAC4"/>
        </a:solidFill>
        <a:ln>
          <a:noFill/>
        </a:ln>
      </a:spPr>
      <a:bodyPr rtlCol="0" anchor="ctr"/>
      <a:lstStyle>
        <a:defPPr algn="ctr">
          <a:defRPr sz="1400" dirty="0" smtClean="0">
            <a:solidFill>
              <a:srgbClr val="00009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1353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3744</TotalTime>
  <Words>284</Words>
  <Application>Microsoft Macintosh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Studio</vt:lpstr>
      <vt:lpstr>Equation</vt:lpstr>
      <vt:lpstr>Security Monitoring for Wireless Network Forensics (SMOWF)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SaTC PI Meeting Poster Template 2012</dc:title>
  <dc:subject/>
  <dc:creator/>
  <cp:keywords/>
  <dc:description/>
  <cp:lastModifiedBy>Katie Dey</cp:lastModifiedBy>
  <cp:revision>259</cp:revision>
  <dcterms:created xsi:type="dcterms:W3CDTF">2005-03-08T20:48:19Z</dcterms:created>
  <dcterms:modified xsi:type="dcterms:W3CDTF">2012-11-12T15:07:23Z</dcterms:modified>
  <cp:category/>
</cp:coreProperties>
</file>