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32918400" cy="32918400"/>
  <p:notesSz cx="6881813" cy="9296400"/>
  <p:defaultTextStyle>
    <a:defPPr>
      <a:defRPr lang="en-US"/>
    </a:defPPr>
    <a:lvl1pPr marL="0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3762024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633" autoAdjust="0"/>
    <p:restoredTop sz="94660" autoAdjust="0"/>
  </p:normalViewPr>
  <p:slideViewPr>
    <p:cSldViewPr>
      <p:cViewPr>
        <p:scale>
          <a:sx n="33" d="100"/>
          <a:sy n="33" d="100"/>
        </p:scale>
        <p:origin x="-1032" y="-72"/>
      </p:cViewPr>
      <p:guideLst>
        <p:guide orient="horz" pos="10368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0226042"/>
            <a:ext cx="2798064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18653760"/>
            <a:ext cx="2304288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21153122"/>
            <a:ext cx="27980640" cy="6537960"/>
          </a:xfr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13952225"/>
            <a:ext cx="27980640" cy="7200898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1012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202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303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404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506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20" y="7680963"/>
            <a:ext cx="14538960" cy="2172462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33520" y="7680963"/>
            <a:ext cx="14538960" cy="2172462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2" y="7368542"/>
            <a:ext cx="14544677" cy="307085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2" y="10439400"/>
            <a:ext cx="14544677" cy="1896618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7368542"/>
            <a:ext cx="14550390" cy="307085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0439400"/>
            <a:ext cx="14550390" cy="1896618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4" y="1310640"/>
            <a:ext cx="10829927" cy="5577840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310643"/>
            <a:ext cx="18402300" cy="28094942"/>
          </a:xfrm>
        </p:spPr>
        <p:txBody>
          <a:bodyPr>
            <a:normAutofit/>
          </a:bodyPr>
          <a:lstStyle>
            <a:lvl1pPr>
              <a:defRPr sz="8000"/>
            </a:lvl1pPr>
            <a:lvl2pPr>
              <a:defRPr sz="7200"/>
            </a:lvl2pPr>
            <a:lvl3pPr>
              <a:defRPr sz="7200"/>
            </a:lvl3pPr>
            <a:lvl4pPr>
              <a:defRPr sz="6000"/>
            </a:lvl4pPr>
            <a:lvl5pPr>
              <a:defRPr sz="60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4" y="6888483"/>
            <a:ext cx="10829927" cy="22517102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23042880"/>
            <a:ext cx="19751040" cy="2720342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2941320"/>
            <a:ext cx="19751040" cy="19751040"/>
          </a:xfrm>
        </p:spPr>
        <p:txBody>
          <a:bodyPr/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25763222"/>
            <a:ext cx="19751040" cy="3863338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5840" y="1318265"/>
            <a:ext cx="7406640" cy="2808732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318265"/>
            <a:ext cx="21671280" cy="280873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1318262"/>
            <a:ext cx="29626560" cy="5486400"/>
          </a:xfrm>
          <a:prstGeom prst="rect">
            <a:avLst/>
          </a:prstGeom>
        </p:spPr>
        <p:txBody>
          <a:bodyPr vert="horz" lIns="376202" tIns="188101" rIns="376202" bIns="188101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7680963"/>
            <a:ext cx="29626560" cy="21724622"/>
          </a:xfrm>
          <a:prstGeom prst="rect">
            <a:avLst/>
          </a:prstGeom>
        </p:spPr>
        <p:txBody>
          <a:bodyPr vert="horz" lIns="376202" tIns="188101" rIns="376202" bIns="18810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30510482"/>
            <a:ext cx="768096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5567A-83D6-4D2D-AD0E-760CEC5453F3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30510482"/>
            <a:ext cx="1042416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30510482"/>
            <a:ext cx="768096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3F46E-B391-4B04-92FA-944213D62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376202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663" indent="-347663" algn="l" defTabSz="3762024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98513" indent="-333375" algn="l" defTabSz="3762024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62063" indent="-347663" algn="l" defTabSz="376202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2913" indent="-333375" algn="l" defTabSz="3762024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463" indent="-347663" algn="l" defTabSz="3762024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emf"/><Relationship Id="rId3" Type="http://schemas.openxmlformats.org/officeDocument/2006/relationships/image" Target="../media/image6.jpg"/><Relationship Id="rId7" Type="http://schemas.openxmlformats.org/officeDocument/2006/relationships/image" Target="../media/image2.e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914401"/>
            <a:ext cx="32918400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defTabSz="3657600">
              <a:buFontTx/>
              <a:buNone/>
            </a:pPr>
            <a:r>
              <a:rPr lang="en-US" altLang="zh-CN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宋体" pitchFamily="2" charset="-122"/>
              </a:rPr>
              <a:t>CNS-1239423</a:t>
            </a:r>
            <a:r>
              <a:rPr lang="en-US" altLang="zh-CN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宋体" pitchFamily="2" charset="-122"/>
              </a:rPr>
              <a:t>: </a:t>
            </a:r>
            <a:r>
              <a:rPr lang="en-US" altLang="zh-CN" sz="6600" b="1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宋体" pitchFamily="2" charset="-122"/>
              </a:rPr>
              <a:t>CPS: Synergy: Self-Sustainable Data-Driven Systems In the Field</a:t>
            </a:r>
            <a:endParaRPr lang="en-US" altLang="zh-CN" sz="2800" dirty="0">
              <a:solidFill>
                <a:srgbClr val="000066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  <a:p>
            <a:pPr algn="ctr" defTabSz="3657600">
              <a:buFontTx/>
              <a:buNone/>
            </a:pPr>
            <a:r>
              <a:rPr lang="en-US" sz="4000" dirty="0"/>
              <a:t>Kai Shen, Wendi Heinzelman, </a:t>
            </a:r>
            <a:r>
              <a:rPr lang="en-US" sz="4000" dirty="0" err="1"/>
              <a:t>Gaurav</a:t>
            </a:r>
            <a:r>
              <a:rPr lang="en-US" sz="4000" dirty="0"/>
              <a:t> Sharma, and Tolga </a:t>
            </a:r>
            <a:r>
              <a:rPr lang="en-US" sz="4000" dirty="0" smtClean="0"/>
              <a:t>Soyata</a:t>
            </a:r>
          </a:p>
          <a:p>
            <a:pPr algn="ctr" defTabSz="3657600">
              <a:buFontTx/>
              <a:buNone/>
            </a:pPr>
            <a:r>
              <a:rPr lang="en-US" sz="4000" dirty="0" smtClean="0"/>
              <a:t>University </a:t>
            </a:r>
            <a:r>
              <a:rPr lang="en-US" sz="4000" dirty="0"/>
              <a:t>of </a:t>
            </a:r>
            <a:r>
              <a:rPr lang="en-US" sz="4000" dirty="0" smtClean="0"/>
              <a:t>Rochester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800100" y="3810000"/>
            <a:ext cx="31318200" cy="7924800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800100" y="3810000"/>
            <a:ext cx="10401300" cy="7924800"/>
          </a:xfrm>
        </p:spPr>
        <p:txBody>
          <a:bodyPr>
            <a:normAutofit/>
          </a:bodyPr>
          <a:lstStyle/>
          <a:p>
            <a:pPr marL="346075" indent="-346075" algn="ctr">
              <a:buNone/>
              <a:tabLst>
                <a:tab pos="803275" algn="l"/>
              </a:tabLst>
            </a:pPr>
            <a:r>
              <a:rPr lang="en-US" altLang="zh-CN" sz="4000" b="1" dirty="0" smtClean="0">
                <a:solidFill>
                  <a:srgbClr val="000066"/>
                </a:solidFill>
                <a:ea typeface="宋体" pitchFamily="2" charset="-122"/>
              </a:rPr>
              <a:t>Background and Overview</a:t>
            </a:r>
          </a:p>
          <a:p>
            <a:pPr marL="346075" indent="-346075">
              <a:buNone/>
              <a:tabLst>
                <a:tab pos="803275" algn="l"/>
              </a:tabLst>
            </a:pPr>
            <a:endParaRPr lang="en-US" altLang="zh-CN" sz="1000" dirty="0">
              <a:solidFill>
                <a:srgbClr val="000066"/>
              </a:solidFill>
              <a:ea typeface="宋体" pitchFamily="2" charset="-122"/>
            </a:endParaRPr>
          </a:p>
          <a:p>
            <a:pPr marL="346075" indent="-346075">
              <a:tabLst>
                <a:tab pos="803275" algn="l"/>
              </a:tabLst>
            </a:pPr>
            <a:r>
              <a:rPr lang="en-US" altLang="zh-CN" sz="3600" dirty="0">
                <a:ea typeface="宋体" pitchFamily="2" charset="-122"/>
              </a:rPr>
              <a:t>Continuous, high-speed data processing in the </a:t>
            </a:r>
            <a:r>
              <a:rPr lang="en-US" altLang="zh-CN" sz="3600" dirty="0" smtClean="0">
                <a:ea typeface="宋体" pitchFamily="2" charset="-122"/>
              </a:rPr>
              <a:t>field is </a:t>
            </a:r>
            <a:r>
              <a:rPr lang="en-US" altLang="zh-CN" sz="3600" dirty="0">
                <a:ea typeface="宋体" pitchFamily="2" charset="-122"/>
              </a:rPr>
              <a:t>important for applications such as wildlife monitoring and highway safety.</a:t>
            </a:r>
          </a:p>
          <a:p>
            <a:pPr marL="346075" indent="-346075">
              <a:tabLst>
                <a:tab pos="803275" algn="l"/>
              </a:tabLst>
            </a:pPr>
            <a:r>
              <a:rPr lang="en-US" altLang="zh-CN" sz="3600" dirty="0" smtClean="0">
                <a:ea typeface="宋体" pitchFamily="2" charset="-122"/>
              </a:rPr>
              <a:t>Current self-sustainable systems rely on </a:t>
            </a:r>
            <a:r>
              <a:rPr lang="en-US" altLang="zh-CN" sz="3600" dirty="0">
                <a:ea typeface="宋体" pitchFamily="2" charset="-122"/>
              </a:rPr>
              <a:t>rechargeable batteries that suffer from </a:t>
            </a:r>
            <a:r>
              <a:rPr lang="en-US" altLang="zh-CN" sz="3600" dirty="0" smtClean="0">
                <a:ea typeface="宋体" pitchFamily="2" charset="-122"/>
              </a:rPr>
              <a:t>adverse environmental </a:t>
            </a:r>
            <a:r>
              <a:rPr lang="en-US" altLang="zh-CN" sz="3600" dirty="0">
                <a:ea typeface="宋体" pitchFamily="2" charset="-122"/>
              </a:rPr>
              <a:t>impact and limited lifetime.  </a:t>
            </a:r>
            <a:endParaRPr lang="en-US" altLang="zh-CN" sz="3600" dirty="0" smtClean="0">
              <a:ea typeface="宋体" pitchFamily="2" charset="-122"/>
            </a:endParaRPr>
          </a:p>
          <a:p>
            <a:pPr marL="346075" indent="-346075">
              <a:tabLst>
                <a:tab pos="803275" algn="l"/>
              </a:tabLst>
            </a:pPr>
            <a:r>
              <a:rPr lang="en-US" altLang="zh-CN" sz="3600" dirty="0" smtClean="0">
                <a:ea typeface="宋体" pitchFamily="2" charset="-122"/>
              </a:rPr>
              <a:t>We demonstrate the feasibility </a:t>
            </a:r>
            <a:r>
              <a:rPr lang="en-US" altLang="zh-CN" sz="3600" dirty="0">
                <a:ea typeface="宋体" pitchFamily="2" charset="-122"/>
              </a:rPr>
              <a:t>of using the supercapacitors as the energy buffering </a:t>
            </a:r>
            <a:r>
              <a:rPr lang="en-US" altLang="zh-CN" sz="3600" dirty="0" smtClean="0">
                <a:ea typeface="宋体" pitchFamily="2" charset="-122"/>
              </a:rPr>
              <a:t>mechanism for continuous field operations.</a:t>
            </a:r>
          </a:p>
          <a:p>
            <a:pPr marL="346075" indent="-346075">
              <a:tabLst>
                <a:tab pos="803275" algn="l"/>
              </a:tabLst>
            </a:pPr>
            <a:r>
              <a:rPr lang="en-US" altLang="zh-CN" sz="3600" dirty="0" smtClean="0">
                <a:ea typeface="宋体" pitchFamily="2" charset="-122"/>
              </a:rPr>
              <a:t>We utilize synergistic software/software techniques (including system modeling).</a:t>
            </a:r>
          </a:p>
        </p:txBody>
      </p:sp>
      <p:sp>
        <p:nvSpPr>
          <p:cNvPr id="8" name="Content Placeholder 11"/>
          <p:cNvSpPr txBox="1">
            <a:spLocks/>
          </p:cNvSpPr>
          <p:nvPr/>
        </p:nvSpPr>
        <p:spPr>
          <a:xfrm>
            <a:off x="21708979" y="3810000"/>
            <a:ext cx="10401300" cy="7924800"/>
          </a:xfrm>
          <a:prstGeom prst="rect">
            <a:avLst/>
          </a:prstGeom>
        </p:spPr>
        <p:txBody>
          <a:bodyPr vert="horz" lIns="376202" tIns="188101" rIns="376202" bIns="188101" rtlCol="0">
            <a:normAutofit lnSpcReduction="10000"/>
          </a:bodyPr>
          <a:lstStyle/>
          <a:p>
            <a:pPr marL="346075" marR="0" lvl="0" indent="-346075" algn="ctr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rPr>
              <a:t>Summary of Results</a:t>
            </a: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>
                <a:ea typeface="宋体" pitchFamily="2" charset="-122"/>
              </a:rPr>
              <a:t>S</a:t>
            </a:r>
            <a:r>
              <a:rPr lang="en-US" altLang="zh-CN" sz="3600" dirty="0" smtClean="0">
                <a:ea typeface="宋体" pitchFamily="2" charset="-122"/>
              </a:rPr>
              <a:t>imple voltage-to-energy </a:t>
            </a:r>
            <a:r>
              <a:rPr lang="en-US" altLang="zh-CN" sz="3600" dirty="0">
                <a:ea typeface="宋体" pitchFamily="2" charset="-122"/>
              </a:rPr>
              <a:t>relationship </a:t>
            </a:r>
            <a:r>
              <a:rPr lang="en-US" altLang="zh-CN" sz="3600" dirty="0" smtClean="0">
                <a:ea typeface="宋体" pitchFamily="2" charset="-122"/>
              </a:rPr>
              <a:t>E=C·V</a:t>
            </a:r>
            <a:r>
              <a:rPr lang="en-US" altLang="zh-CN" sz="3600" baseline="30000" dirty="0" smtClean="0">
                <a:ea typeface="宋体" pitchFamily="2" charset="-122"/>
              </a:rPr>
              <a:t>2</a:t>
            </a:r>
            <a:r>
              <a:rPr lang="en-US" altLang="zh-CN" sz="3600" dirty="0" smtClean="0">
                <a:ea typeface="宋体" pitchFamily="2" charset="-122"/>
              </a:rPr>
              <a:t>/2   in supercapacitors enable </a:t>
            </a:r>
            <a:r>
              <a:rPr lang="en-US" altLang="zh-CN" sz="3600" dirty="0">
                <a:ea typeface="宋体" pitchFamily="2" charset="-122"/>
              </a:rPr>
              <a:t>precise energy buffer modeling and time-to-depletion prediction.</a:t>
            </a: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>
                <a:ea typeface="宋体" pitchFamily="2" charset="-122"/>
              </a:rPr>
              <a:t>S</a:t>
            </a:r>
            <a:r>
              <a:rPr lang="en-US" altLang="zh-CN" sz="3600" dirty="0" smtClean="0">
                <a:ea typeface="宋体" pitchFamily="2" charset="-122"/>
              </a:rPr>
              <a:t>upercapacitor </a:t>
            </a:r>
            <a:r>
              <a:rPr lang="en-US" altLang="zh-CN" sz="3600" dirty="0">
                <a:ea typeface="宋体" pitchFamily="2" charset="-122"/>
              </a:rPr>
              <a:t>self-discharge (or leakage) </a:t>
            </a:r>
            <a:r>
              <a:rPr lang="en-US" altLang="zh-CN" sz="3600" dirty="0" smtClean="0">
                <a:ea typeface="宋体" pitchFamily="2" charset="-122"/>
              </a:rPr>
              <a:t>is </a:t>
            </a:r>
            <a:r>
              <a:rPr lang="en-US" altLang="zh-CN" sz="3600" dirty="0">
                <a:ea typeface="宋体" pitchFamily="2" charset="-122"/>
              </a:rPr>
              <a:t>a </a:t>
            </a:r>
            <a:r>
              <a:rPr lang="en-US" altLang="zh-CN" sz="3600" dirty="0" smtClean="0">
                <a:ea typeface="宋体" pitchFamily="2" charset="-122"/>
              </a:rPr>
              <a:t>minor issue </a:t>
            </a:r>
            <a:r>
              <a:rPr lang="en-US" altLang="zh-CN" sz="3600" dirty="0">
                <a:ea typeface="宋体" pitchFamily="2" charset="-122"/>
              </a:rPr>
              <a:t>in practical systems where the power consumption far exceeds </a:t>
            </a:r>
            <a:r>
              <a:rPr lang="en-US" altLang="zh-CN" sz="3600" dirty="0" smtClean="0">
                <a:ea typeface="宋体" pitchFamily="2" charset="-122"/>
              </a:rPr>
              <a:t>the leakage.  </a:t>
            </a: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>
                <a:ea typeface="宋体" pitchFamily="2" charset="-122"/>
              </a:rPr>
              <a:t>T</a:t>
            </a:r>
            <a:r>
              <a:rPr lang="en-US" altLang="zh-CN" sz="3600" dirty="0" smtClean="0">
                <a:ea typeface="宋体" pitchFamily="2" charset="-122"/>
              </a:rPr>
              <a:t>he </a:t>
            </a:r>
            <a:r>
              <a:rPr lang="en-US" altLang="zh-CN" sz="3600" dirty="0">
                <a:ea typeface="宋体" pitchFamily="2" charset="-122"/>
              </a:rPr>
              <a:t>supercapacitor instability </a:t>
            </a:r>
            <a:r>
              <a:rPr lang="en-US" altLang="zh-CN" sz="3600" dirty="0" smtClean="0">
                <a:ea typeface="宋体" pitchFamily="2" charset="-122"/>
              </a:rPr>
              <a:t>under varying </a:t>
            </a:r>
            <a:r>
              <a:rPr lang="en-US" altLang="zh-CN" sz="3600" dirty="0">
                <a:ea typeface="宋体" pitchFamily="2" charset="-122"/>
              </a:rPr>
              <a:t>power uses requires </a:t>
            </a:r>
            <a:r>
              <a:rPr lang="en-US" altLang="zh-CN" sz="3600" dirty="0" smtClean="0">
                <a:ea typeface="宋体" pitchFamily="2" charset="-122"/>
              </a:rPr>
              <a:t>careful </a:t>
            </a:r>
            <a:r>
              <a:rPr lang="en-US" altLang="zh-CN" sz="3600" dirty="0">
                <a:ea typeface="宋体" pitchFamily="2" charset="-122"/>
              </a:rPr>
              <a:t>voltage-to-charge </a:t>
            </a:r>
            <a:r>
              <a:rPr lang="en-US" altLang="zh-CN" sz="3600" dirty="0" smtClean="0">
                <a:ea typeface="宋体" pitchFamily="2" charset="-122"/>
              </a:rPr>
              <a:t>assessments.</a:t>
            </a: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We propose energy/QoS </a:t>
            </a:r>
            <a:r>
              <a:rPr lang="en-US" altLang="zh-CN" sz="3600" dirty="0" smtClean="0">
                <a:ea typeface="宋体" pitchFamily="2" charset="-122"/>
              </a:rPr>
              <a:t>optimization through </a:t>
            </a:r>
            <a:r>
              <a:rPr lang="en-US" altLang="zh-CN" sz="3600" dirty="0">
                <a:ea typeface="宋体" pitchFamily="2" charset="-122"/>
              </a:rPr>
              <a:t>periodic low-power data capture and bursts of data processing </a:t>
            </a:r>
            <a:r>
              <a:rPr lang="en-US" altLang="zh-CN" sz="3600" dirty="0" smtClean="0">
                <a:ea typeface="宋体" pitchFamily="2" charset="-122"/>
              </a:rPr>
              <a:t>at a </a:t>
            </a:r>
            <a:r>
              <a:rPr lang="en-US" altLang="zh-CN" sz="3600" dirty="0">
                <a:ea typeface="宋体" pitchFamily="2" charset="-122"/>
              </a:rPr>
              <a:t>higher CPU </a:t>
            </a:r>
            <a:r>
              <a:rPr lang="en-US" altLang="zh-CN" sz="3600" dirty="0" smtClean="0">
                <a:ea typeface="宋体" pitchFamily="2" charset="-122"/>
              </a:rPr>
              <a:t>configuration.</a:t>
            </a:r>
            <a:endParaRPr kumimoji="0" lang="en-US" altLang="zh-C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</p:txBody>
      </p:sp>
      <p:sp>
        <p:nvSpPr>
          <p:cNvPr id="10" name="Content Placeholder 11"/>
          <p:cNvSpPr txBox="1">
            <a:spLocks/>
          </p:cNvSpPr>
          <p:nvPr/>
        </p:nvSpPr>
        <p:spPr>
          <a:xfrm>
            <a:off x="800100" y="12268200"/>
            <a:ext cx="9944100" cy="195072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lIns="376202" tIns="188101" rIns="376202" bIns="188101" rtlCol="0">
            <a:normAutofit/>
          </a:bodyPr>
          <a:lstStyle/>
          <a:p>
            <a:pPr marL="346075" marR="0" lvl="0" indent="-346075" algn="ctr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宋体" pitchFamily="2" charset="-122"/>
              </a:rPr>
              <a:t>Prototype System Construction</a:t>
            </a: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System includes </a:t>
            </a:r>
            <a:r>
              <a:rPr lang="en-US" altLang="zh-CN" sz="3600" dirty="0">
                <a:ea typeface="宋体" pitchFamily="2" charset="-122"/>
              </a:rPr>
              <a:t>the supercapacitor block </a:t>
            </a:r>
            <a:r>
              <a:rPr lang="en-US" altLang="zh-CN" sz="3600" dirty="0" smtClean="0">
                <a:ea typeface="宋体" pitchFamily="2" charset="-122"/>
              </a:rPr>
              <a:t>for energy </a:t>
            </a:r>
            <a:r>
              <a:rPr lang="en-US" altLang="zh-CN" sz="3600" dirty="0">
                <a:ea typeface="宋体" pitchFamily="2" charset="-122"/>
              </a:rPr>
              <a:t>buffering and the Tegra3-based system for energy consumption</a:t>
            </a:r>
            <a:r>
              <a:rPr lang="en-US" altLang="zh-CN" sz="3600" dirty="0" smtClean="0">
                <a:ea typeface="宋体" pitchFamily="2" charset="-122"/>
              </a:rPr>
              <a:t>.</a:t>
            </a: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kumimoji="0" lang="en-US" altLang="zh-CN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kumimoji="0" lang="en-US" altLang="zh-CN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rPr>
              <a:t>Application</a:t>
            </a:r>
            <a:r>
              <a:rPr kumimoji="0" lang="en-US" altLang="zh-CN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宋体" pitchFamily="2" charset="-122"/>
                <a:cs typeface="+mn-cs"/>
              </a:rPr>
              <a:t> areas for continuous data capture and processing in the field include highway traffic monitoring and motion detection through camera traps.</a:t>
            </a:r>
            <a:endParaRPr kumimoji="0" lang="en-US" altLang="zh-CN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352425" marR="0" lvl="0" indent="-342900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000" dirty="0" smtClean="0">
              <a:ea typeface="宋体" pitchFamily="2" charset="-122"/>
            </a:endParaRPr>
          </a:p>
        </p:txBody>
      </p:sp>
      <p:sp>
        <p:nvSpPr>
          <p:cNvPr id="29" name="Content Placeholder 11"/>
          <p:cNvSpPr txBox="1">
            <a:spLocks/>
          </p:cNvSpPr>
          <p:nvPr/>
        </p:nvSpPr>
        <p:spPr>
          <a:xfrm>
            <a:off x="11487149" y="12268200"/>
            <a:ext cx="9944100" cy="1950720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lIns="376202" tIns="188101" rIns="376202" bIns="188101" rtlCol="0">
            <a:normAutofit lnSpcReduction="10000"/>
          </a:bodyPr>
          <a:lstStyle/>
          <a:p>
            <a:pPr marL="346075" marR="0" lvl="0" indent="-346075" algn="ctr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宋体" pitchFamily="2" charset="-122"/>
              </a:rPr>
              <a:t>Supercapacitor Energy Modeling</a:t>
            </a: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Supercapacitor self-discharges (or leaks):</a:t>
            </a: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Leakage </a:t>
            </a:r>
            <a:r>
              <a:rPr lang="en-US" altLang="zh-CN" sz="3600" dirty="0" smtClean="0">
                <a:ea typeface="宋体" pitchFamily="2" charset="-122"/>
              </a:rPr>
              <a:t>power modeling:</a:t>
            </a:r>
            <a:r>
              <a:rPr lang="en-US" altLang="zh-CN" sz="3200" dirty="0">
                <a:ea typeface="宋体" pitchFamily="2" charset="-122"/>
              </a:rPr>
              <a:t> </a:t>
            </a:r>
            <a:r>
              <a:rPr lang="en-US" altLang="zh-CN" sz="3200" dirty="0" smtClean="0">
                <a:ea typeface="宋体" pitchFamily="2" charset="-122"/>
              </a:rPr>
              <a:t>                                           </a:t>
            </a:r>
            <a:r>
              <a:rPr lang="el-GR" altLang="zh-CN" sz="3600" dirty="0" smtClean="0">
                <a:ea typeface="宋体" pitchFamily="2" charset="-122"/>
              </a:rPr>
              <a:t>Δ</a:t>
            </a:r>
            <a:r>
              <a:rPr lang="en-US" altLang="zh-CN" sz="3600" dirty="0" smtClean="0">
                <a:ea typeface="宋体" pitchFamily="2" charset="-122"/>
              </a:rPr>
              <a:t>t(P</a:t>
            </a:r>
            <a:r>
              <a:rPr lang="en-US" altLang="zh-CN" sz="3600" baseline="-25000" dirty="0" smtClean="0">
                <a:ea typeface="宋体" pitchFamily="2" charset="-122"/>
              </a:rPr>
              <a:t>load</a:t>
            </a:r>
            <a:r>
              <a:rPr lang="en-US" altLang="zh-CN" sz="3600" dirty="0" smtClean="0">
                <a:ea typeface="宋体" pitchFamily="2" charset="-122"/>
              </a:rPr>
              <a:t>+P</a:t>
            </a:r>
            <a:r>
              <a:rPr lang="en-US" altLang="zh-CN" sz="3600" baseline="-25000" dirty="0" smtClean="0">
                <a:ea typeface="宋体" pitchFamily="2" charset="-122"/>
              </a:rPr>
              <a:t>leakage</a:t>
            </a:r>
            <a:r>
              <a:rPr lang="en-US" altLang="zh-CN" sz="3600" dirty="0" smtClean="0">
                <a:ea typeface="宋体" pitchFamily="2" charset="-122"/>
              </a:rPr>
              <a:t>-P</a:t>
            </a:r>
            <a:r>
              <a:rPr lang="en-US" altLang="zh-CN" sz="3600" baseline="-25000" dirty="0" smtClean="0">
                <a:ea typeface="宋体" pitchFamily="2" charset="-122"/>
              </a:rPr>
              <a:t>supply</a:t>
            </a:r>
            <a:r>
              <a:rPr lang="en-US" altLang="zh-CN" sz="3600" dirty="0" smtClean="0">
                <a:ea typeface="宋体" pitchFamily="2" charset="-122"/>
              </a:rPr>
              <a:t>)=C(V</a:t>
            </a:r>
            <a:r>
              <a:rPr lang="en-US" altLang="zh-CN" sz="3600" baseline="-25000" dirty="0" smtClean="0">
                <a:ea typeface="宋体" pitchFamily="2" charset="-122"/>
              </a:rPr>
              <a:t>t</a:t>
            </a:r>
            <a:r>
              <a:rPr lang="en-US" altLang="zh-CN" sz="3600" baseline="30000" dirty="0" smtClean="0">
                <a:ea typeface="宋体" pitchFamily="2" charset="-122"/>
              </a:rPr>
              <a:t>2</a:t>
            </a:r>
            <a:r>
              <a:rPr lang="en-US" altLang="zh-CN" sz="3600" dirty="0" smtClean="0">
                <a:ea typeface="宋体" pitchFamily="2" charset="-122"/>
              </a:rPr>
              <a:t>-V</a:t>
            </a:r>
            <a:r>
              <a:rPr lang="en-US" altLang="zh-CN" sz="3600" baseline="-25000" dirty="0" smtClean="0">
                <a:ea typeface="宋体" pitchFamily="2" charset="-122"/>
              </a:rPr>
              <a:t>t+</a:t>
            </a:r>
            <a:r>
              <a:rPr lang="el-GR" altLang="zh-CN" sz="3600" baseline="-25000" dirty="0" smtClean="0">
                <a:ea typeface="宋体" pitchFamily="2" charset="-122"/>
              </a:rPr>
              <a:t>Δ</a:t>
            </a:r>
            <a:r>
              <a:rPr lang="en-US" altLang="zh-CN" sz="3600" baseline="-25000" dirty="0" smtClean="0">
                <a:ea typeface="宋体" pitchFamily="2" charset="-122"/>
              </a:rPr>
              <a:t>t</a:t>
            </a:r>
            <a:r>
              <a:rPr lang="en-US" altLang="zh-CN" sz="3600" baseline="30000" dirty="0" smtClean="0">
                <a:ea typeface="宋体" pitchFamily="2" charset="-122"/>
              </a:rPr>
              <a:t>2</a:t>
            </a:r>
            <a:r>
              <a:rPr lang="en-US" altLang="zh-CN" sz="3600" dirty="0" smtClean="0">
                <a:ea typeface="宋体" pitchFamily="2" charset="-122"/>
              </a:rPr>
              <a:t>)/2</a:t>
            </a: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Results: small effect on modeling accuracy when </a:t>
            </a:r>
            <a:r>
              <a:rPr lang="en-US" altLang="zh-CN" sz="3600" dirty="0" smtClean="0">
                <a:ea typeface="宋体" pitchFamily="2" charset="-122"/>
              </a:rPr>
              <a:t>leakage is far smaller than </a:t>
            </a:r>
            <a:r>
              <a:rPr lang="en-US" altLang="zh-CN" sz="3600" dirty="0" smtClean="0">
                <a:ea typeface="宋体" pitchFamily="2" charset="-122"/>
              </a:rPr>
              <a:t>power </a:t>
            </a:r>
            <a:r>
              <a:rPr lang="en-US" altLang="zh-CN" sz="3600" dirty="0" smtClean="0">
                <a:ea typeface="宋体" pitchFamily="2" charset="-122"/>
              </a:rPr>
              <a:t>load</a:t>
            </a: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Supercapacitor instability:</a:t>
            </a: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600" dirty="0" smtClean="0">
              <a:ea typeface="宋体" pitchFamily="2" charset="-122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Precise </a:t>
            </a:r>
            <a:r>
              <a:rPr lang="en-US" altLang="zh-CN" sz="3600" dirty="0" smtClean="0">
                <a:ea typeface="宋体" pitchFamily="2" charset="-122"/>
              </a:rPr>
              <a:t>supercapacitor energy modeling requires that the charge is assessed only when the system stabilizes under a low power load.</a:t>
            </a: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Results: reduce the modeling error from 7% to 4%.</a:t>
            </a:r>
          </a:p>
        </p:txBody>
      </p:sp>
      <p:sp>
        <p:nvSpPr>
          <p:cNvPr id="30" name="Content Placeholder 11"/>
          <p:cNvSpPr txBox="1">
            <a:spLocks/>
          </p:cNvSpPr>
          <p:nvPr/>
        </p:nvSpPr>
        <p:spPr>
          <a:xfrm>
            <a:off x="22166179" y="12268200"/>
            <a:ext cx="9944100" cy="19475116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vert="horz" lIns="376202" tIns="188101" rIns="376202" bIns="188101" rtlCol="0">
            <a:normAutofit/>
          </a:bodyPr>
          <a:lstStyle/>
          <a:p>
            <a:pPr marL="346075" marR="0" lvl="0" indent="-346075" algn="ctr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r>
              <a:rPr lang="en-US" altLang="zh-CN" sz="4000" b="1" dirty="0" smtClean="0">
                <a:solidFill>
                  <a:srgbClr val="000066"/>
                </a:solidFill>
                <a:ea typeface="宋体" pitchFamily="2" charset="-122"/>
              </a:rPr>
              <a:t>Software System Adaptation</a:t>
            </a:r>
            <a:endParaRPr kumimoji="0" lang="en-US" altLang="zh-CN" sz="4000" b="1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ea typeface="宋体" pitchFamily="2" charset="-122"/>
            </a:endParaRPr>
          </a:p>
          <a:p>
            <a:pPr marL="346075" marR="0" lvl="0" indent="-346075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803275" algn="l"/>
              </a:tabLst>
              <a:defRPr/>
            </a:pP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Platforms such as Tegra3 have a wide power range at different CPU configurations and workloads (1-6W in our case).</a:t>
            </a:r>
          </a:p>
          <a:p>
            <a:pPr marL="346075" lvl="0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600" dirty="0" smtClean="0">
                <a:ea typeface="宋体" pitchFamily="2" charset="-122"/>
              </a:rPr>
              <a:t>We </a:t>
            </a:r>
            <a:r>
              <a:rPr lang="en-US" altLang="zh-CN" sz="3600" dirty="0">
                <a:ea typeface="宋体" pitchFamily="2" charset="-122"/>
              </a:rPr>
              <a:t>propose </a:t>
            </a:r>
            <a:r>
              <a:rPr lang="en-US" altLang="zh-CN" sz="3600" i="1" dirty="0">
                <a:ea typeface="宋体" pitchFamily="2" charset="-122"/>
              </a:rPr>
              <a:t>delayed burst </a:t>
            </a:r>
            <a:r>
              <a:rPr lang="en-US" altLang="zh-CN" sz="3600" i="1" dirty="0" smtClean="0">
                <a:ea typeface="宋体" pitchFamily="2" charset="-122"/>
              </a:rPr>
              <a:t>processing </a:t>
            </a:r>
            <a:r>
              <a:rPr lang="en-US" altLang="zh-CN" sz="3600" dirty="0">
                <a:ea typeface="宋体" pitchFamily="2" charset="-122"/>
              </a:rPr>
              <a:t>where the </a:t>
            </a:r>
            <a:r>
              <a:rPr lang="en-US" altLang="zh-CN" sz="3600" dirty="0" smtClean="0">
                <a:ea typeface="宋体" pitchFamily="2" charset="-122"/>
              </a:rPr>
              <a:t>application alternates </a:t>
            </a:r>
            <a:r>
              <a:rPr lang="en-US" altLang="zh-CN" sz="3600" dirty="0">
                <a:ea typeface="宋体" pitchFamily="2" charset="-122"/>
              </a:rPr>
              <a:t>between two phases </a:t>
            </a:r>
            <a:r>
              <a:rPr lang="en-US" altLang="zh-CN" sz="3600" dirty="0" smtClean="0">
                <a:ea typeface="宋体" pitchFamily="2" charset="-122"/>
              </a:rPr>
              <a:t>periodically: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ü"/>
              <a:tabLst>
                <a:tab pos="803275" algn="l"/>
              </a:tabLst>
              <a:defRPr/>
            </a:pPr>
            <a:r>
              <a:rPr lang="en-US" altLang="zh-CN" sz="3200" dirty="0">
                <a:ea typeface="宋体" pitchFamily="2" charset="-122"/>
              </a:rPr>
              <a:t>a </a:t>
            </a:r>
            <a:r>
              <a:rPr lang="en-US" altLang="zh-CN" sz="3200" dirty="0" smtClean="0">
                <a:ea typeface="宋体" pitchFamily="2" charset="-122"/>
              </a:rPr>
              <a:t>capture-only phase </a:t>
            </a:r>
            <a:r>
              <a:rPr lang="en-US" altLang="zh-CN" sz="3200" dirty="0">
                <a:ea typeface="宋体" pitchFamily="2" charset="-122"/>
              </a:rPr>
              <a:t>that stores the captured data </a:t>
            </a:r>
            <a:r>
              <a:rPr lang="en-US" altLang="zh-CN" sz="3200" dirty="0" smtClean="0">
                <a:ea typeface="宋体" pitchFamily="2" charset="-122"/>
              </a:rPr>
              <a:t>without processing</a:t>
            </a:r>
            <a:r>
              <a:rPr lang="en-US" altLang="zh-CN" sz="3200" dirty="0">
                <a:ea typeface="宋体" pitchFamily="2" charset="-122"/>
              </a:rPr>
              <a:t>,</a:t>
            </a:r>
          </a:p>
          <a:p>
            <a:pPr marL="914400" lvl="1" indent="-457200">
              <a:spcBef>
                <a:spcPct val="20000"/>
              </a:spcBef>
              <a:buFont typeface="Wingdings" panose="05000000000000000000" pitchFamily="2" charset="2"/>
              <a:buChar char="ü"/>
              <a:tabLst>
                <a:tab pos="803275" algn="l"/>
              </a:tabLst>
              <a:defRPr/>
            </a:pPr>
            <a:r>
              <a:rPr lang="en-US" altLang="zh-CN" sz="3200" dirty="0" smtClean="0">
                <a:ea typeface="宋体" pitchFamily="2" charset="-122"/>
              </a:rPr>
              <a:t>and </a:t>
            </a:r>
            <a:r>
              <a:rPr lang="en-US" altLang="zh-CN" sz="3200" dirty="0">
                <a:ea typeface="宋体" pitchFamily="2" charset="-122"/>
              </a:rPr>
              <a:t>a </a:t>
            </a:r>
            <a:r>
              <a:rPr lang="en-US" altLang="zh-CN" sz="3200" dirty="0" smtClean="0">
                <a:ea typeface="宋体" pitchFamily="2" charset="-122"/>
              </a:rPr>
              <a:t>burst </a:t>
            </a:r>
            <a:r>
              <a:rPr lang="en-US" altLang="zh-CN" sz="3200" dirty="0">
                <a:ea typeface="宋体" pitchFamily="2" charset="-122"/>
              </a:rPr>
              <a:t>processing </a:t>
            </a:r>
            <a:r>
              <a:rPr lang="en-US" altLang="zh-CN" sz="3200" dirty="0" smtClean="0">
                <a:ea typeface="宋体" pitchFamily="2" charset="-122"/>
              </a:rPr>
              <a:t>phase </a:t>
            </a:r>
            <a:r>
              <a:rPr lang="en-US" altLang="zh-CN" sz="3200" dirty="0">
                <a:ea typeface="宋体" pitchFamily="2" charset="-122"/>
              </a:rPr>
              <a:t>that processes all </a:t>
            </a:r>
            <a:r>
              <a:rPr lang="en-US" altLang="zh-CN" sz="3200" dirty="0" smtClean="0">
                <a:ea typeface="宋体" pitchFamily="2" charset="-122"/>
              </a:rPr>
              <a:t>previously captured </a:t>
            </a:r>
            <a:r>
              <a:rPr lang="en-US" altLang="zh-CN" sz="3200" dirty="0">
                <a:ea typeface="宋体" pitchFamily="2" charset="-122"/>
              </a:rPr>
              <a:t>data at the highest data rate allowed by the </a:t>
            </a:r>
            <a:r>
              <a:rPr lang="en-US" altLang="zh-CN" sz="3200" dirty="0" smtClean="0">
                <a:ea typeface="宋体" pitchFamily="2" charset="-122"/>
              </a:rPr>
              <a:t>CPU configuration.</a:t>
            </a: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200" dirty="0" smtClean="0">
                <a:ea typeface="宋体" pitchFamily="2" charset="-122"/>
              </a:rPr>
              <a:t>Only burst </a:t>
            </a:r>
            <a:r>
              <a:rPr lang="en-US" altLang="zh-CN" sz="3200" dirty="0">
                <a:ea typeface="宋体" pitchFamily="2" charset="-122"/>
              </a:rPr>
              <a:t>processing </a:t>
            </a:r>
            <a:r>
              <a:rPr lang="en-US" altLang="zh-CN" sz="3200" dirty="0" smtClean="0">
                <a:ea typeface="宋体" pitchFamily="2" charset="-122"/>
              </a:rPr>
              <a:t>needs </a:t>
            </a:r>
            <a:r>
              <a:rPr lang="en-US" altLang="zh-CN" sz="3200" dirty="0">
                <a:ea typeface="宋体" pitchFamily="2" charset="-122"/>
              </a:rPr>
              <a:t>a high CPU configuration and the capture-only phase can remain </a:t>
            </a:r>
            <a:r>
              <a:rPr lang="en-US" altLang="zh-CN" sz="3200" dirty="0" smtClean="0">
                <a:ea typeface="宋体" pitchFamily="2" charset="-122"/>
              </a:rPr>
              <a:t>at an </a:t>
            </a:r>
            <a:r>
              <a:rPr lang="en-US" altLang="zh-CN" sz="3200" dirty="0">
                <a:ea typeface="宋体" pitchFamily="2" charset="-122"/>
              </a:rPr>
              <a:t>energy-efficient low CPU </a:t>
            </a:r>
            <a:r>
              <a:rPr lang="en-US" altLang="zh-CN" sz="3200" dirty="0" smtClean="0">
                <a:ea typeface="宋体" pitchFamily="2" charset="-122"/>
              </a:rPr>
              <a:t>configuration.</a:t>
            </a: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 smtClean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 smtClean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 smtClean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 smtClean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 smtClean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 smtClean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200" dirty="0" smtClean="0">
              <a:ea typeface="宋体" pitchFamily="2" charset="-122"/>
            </a:endParaRPr>
          </a:p>
          <a:p>
            <a:pPr marL="346075" indent="-346075">
              <a:spcBef>
                <a:spcPct val="20000"/>
              </a:spcBef>
              <a:buFont typeface="Arial" pitchFamily="34" charset="0"/>
              <a:buChar char="•"/>
              <a:tabLst>
                <a:tab pos="803275" algn="l"/>
              </a:tabLst>
              <a:defRPr/>
            </a:pPr>
            <a:r>
              <a:rPr lang="en-US" altLang="zh-CN" sz="3200" dirty="0" smtClean="0">
                <a:ea typeface="宋体" pitchFamily="2" charset="-122"/>
              </a:rPr>
              <a:t>Results: delayed bursts (achieving 10.7fps) produces 56% QoS enhancement over the static configuration (achieving 6.9fps).</a:t>
            </a:r>
            <a:endParaRPr kumimoji="0" lang="en-US" altLang="zh-CN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itchFamily="2" charset="-122"/>
              <a:cs typeface="+mn-cs"/>
            </a:endParaRPr>
          </a:p>
          <a:p>
            <a:pPr marL="352425" marR="0" lvl="0" indent="-342900" algn="l" defTabSz="376202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803275" algn="l"/>
              </a:tabLst>
              <a:defRPr/>
            </a:pPr>
            <a:endParaRPr lang="en-US" altLang="zh-CN" sz="3000" dirty="0" smtClean="0">
              <a:ea typeface="宋体" pitchFamily="2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0" y="4114800"/>
            <a:ext cx="9753600" cy="731520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391526"/>
              </p:ext>
            </p:extLst>
          </p:nvPr>
        </p:nvGraphicFramePr>
        <p:xfrm>
          <a:off x="1483518" y="15468600"/>
          <a:ext cx="8577263" cy="4905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Acrobat Document" r:id="rId4" imgW="8277157" imgH="4733745" progId="AcroExch.Document.11">
                  <p:embed/>
                </p:oleObj>
              </mc:Choice>
              <mc:Fallback>
                <p:oleObj name="Acrobat Document" r:id="rId4" imgW="8277157" imgH="473374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83518" y="15468600"/>
                        <a:ext cx="8577263" cy="49055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230738"/>
              </p:ext>
            </p:extLst>
          </p:nvPr>
        </p:nvGraphicFramePr>
        <p:xfrm>
          <a:off x="1543050" y="23622000"/>
          <a:ext cx="8458200" cy="634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Acrobat Document" r:id="rId6" imgW="6096000" imgH="4572000" progId="AcroExch.Document.11">
                  <p:embed/>
                </p:oleObj>
              </mc:Choice>
              <mc:Fallback>
                <p:oleObj name="Acrobat Document" r:id="rId6" imgW="6096000" imgH="457200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3050" y="23622000"/>
                        <a:ext cx="8458200" cy="634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948891"/>
              </p:ext>
            </p:extLst>
          </p:nvPr>
        </p:nvGraphicFramePr>
        <p:xfrm>
          <a:off x="12845275" y="14020800"/>
          <a:ext cx="7227847" cy="5799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Acrobat Document" r:id="rId8" imgW="4867072" imgH="3905070" progId="AcroExch.Document.11">
                  <p:embed/>
                </p:oleObj>
              </mc:Choice>
              <mc:Fallback>
                <p:oleObj name="Acrobat Document" r:id="rId8" imgW="4867072" imgH="390507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845275" y="14020800"/>
                        <a:ext cx="7227847" cy="5799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9616663"/>
              </p:ext>
            </p:extLst>
          </p:nvPr>
        </p:nvGraphicFramePr>
        <p:xfrm>
          <a:off x="12174267" y="23317200"/>
          <a:ext cx="8569863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Acrobat Document" r:id="rId10" imgW="4886257" imgH="2476320" progId="AcroExch.Document.11">
                  <p:embed/>
                </p:oleObj>
              </mc:Choice>
              <mc:Fallback>
                <p:oleObj name="Acrobat Document" r:id="rId10" imgW="4886257" imgH="247632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174267" y="23317200"/>
                        <a:ext cx="8569863" cy="434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06680"/>
              </p:ext>
            </p:extLst>
          </p:nvPr>
        </p:nvGraphicFramePr>
        <p:xfrm>
          <a:off x="22860000" y="21564600"/>
          <a:ext cx="8763000" cy="716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Acrobat Document" r:id="rId12" imgW="4790872" imgH="3914775" progId="AcroExch.Document.11">
                  <p:embed/>
                </p:oleObj>
              </mc:Choice>
              <mc:Fallback>
                <p:oleObj name="Acrobat Document" r:id="rId12" imgW="4790872" imgH="391477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2860000" y="21564600"/>
                        <a:ext cx="8763000" cy="716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393</Words>
  <Application>Microsoft Office PowerPoint</Application>
  <PresentationFormat>Custom</PresentationFormat>
  <Paragraphs>77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Office Theme</vt:lpstr>
      <vt:lpstr>Acrobat Document</vt:lpstr>
      <vt:lpstr>Adobe Acrobat Document</vt:lpstr>
      <vt:lpstr>PowerPoint Presentation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Kai Shen</cp:lastModifiedBy>
  <cp:revision>96</cp:revision>
  <cp:lastPrinted>2013-10-03T00:06:07Z</cp:lastPrinted>
  <dcterms:created xsi:type="dcterms:W3CDTF">2012-05-19T23:54:51Z</dcterms:created>
  <dcterms:modified xsi:type="dcterms:W3CDTF">2013-10-03T00:31:42Z</dcterms:modified>
</cp:coreProperties>
</file>