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8" r:id="rId3"/>
    <p:sldId id="285" r:id="rId4"/>
    <p:sldId id="282" r:id="rId5"/>
    <p:sldId id="273" r:id="rId6"/>
    <p:sldId id="275" r:id="rId7"/>
    <p:sldId id="260" r:id="rId8"/>
    <p:sldId id="281" r:id="rId9"/>
    <p:sldId id="265" r:id="rId10"/>
    <p:sldId id="286" r:id="rId11"/>
    <p:sldId id="287" r:id="rId12"/>
    <p:sldId id="288" r:id="rId13"/>
    <p:sldId id="264" r:id="rId14"/>
    <p:sldId id="266" r:id="rId15"/>
    <p:sldId id="263" r:id="rId16"/>
    <p:sldId id="268" r:id="rId17"/>
    <p:sldId id="269" r:id="rId18"/>
    <p:sldId id="270" r:id="rId19"/>
    <p:sldId id="294" r:id="rId20"/>
    <p:sldId id="296" r:id="rId21"/>
    <p:sldId id="271" r:id="rId22"/>
    <p:sldId id="291" r:id="rId23"/>
    <p:sldId id="280" r:id="rId24"/>
    <p:sldId id="292" r:id="rId25"/>
    <p:sldId id="297" r:id="rId2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928" y="-10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UofM-1_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31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150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150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38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6/11/15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5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1370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21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76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91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38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29381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6043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UofM-1_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8763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parhi@umn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pilepsy.uni-freiburg.de/freiburg-seizure-predictionproject/eeg-database" TargetMode="External"/><Relationship Id="rId3" Type="http://schemas.openxmlformats.org/officeDocument/2006/relationships/hyperlink" Target="http://dspace.mit.edu/bitstream/handle/1721.1/54669/607331139.pdf?sequence=1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kaggle.com/c/seizure-detection" TargetMode="External"/><Relationship Id="rId3" Type="http://schemas.openxmlformats.org/officeDocument/2006/relationships/hyperlink" Target="http://www.kaggle.com/c/seizure-prediction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/>
          <a:lstStyle/>
          <a:p>
            <a:r>
              <a:rPr lang="en-US" sz="3200" dirty="0" smtClean="0"/>
              <a:t>Simple Features and Simple Classifiers for </a:t>
            </a:r>
            <a:r>
              <a:rPr lang="en-US" sz="3200" dirty="0" err="1" smtClean="0"/>
              <a:t>Cyberphysical</a:t>
            </a:r>
            <a:r>
              <a:rPr lang="en-US" sz="3200" dirty="0" smtClean="0"/>
              <a:t> Systems: Applications to Seizure Detection and Prediction</a:t>
            </a:r>
            <a:endParaRPr lang="en-US" sz="32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39552" y="3068960"/>
            <a:ext cx="8352928" cy="2448272"/>
          </a:xfrm>
        </p:spPr>
        <p:txBody>
          <a:bodyPr/>
          <a:lstStyle/>
          <a:p>
            <a:r>
              <a:rPr lang="en-US" dirty="0" err="1" smtClean="0"/>
              <a:t>Keshab</a:t>
            </a:r>
            <a:r>
              <a:rPr lang="en-US" dirty="0" smtClean="0"/>
              <a:t> K. Parhi</a:t>
            </a:r>
          </a:p>
          <a:p>
            <a:r>
              <a:rPr lang="en-US" dirty="0" smtClean="0"/>
              <a:t>(Joint work with </a:t>
            </a:r>
            <a:r>
              <a:rPr lang="en-US" dirty="0" err="1" smtClean="0"/>
              <a:t>Zisheng</a:t>
            </a:r>
            <a:r>
              <a:rPr lang="en-US" dirty="0" smtClean="0"/>
              <a:t> Zhang)</a:t>
            </a:r>
          </a:p>
          <a:p>
            <a:r>
              <a:rPr lang="en-US" dirty="0" smtClean="0"/>
              <a:t>Dept. of Electrical &amp; Computer Engineering</a:t>
            </a:r>
          </a:p>
          <a:p>
            <a:r>
              <a:rPr lang="en-US" dirty="0" smtClean="0"/>
              <a:t>University of Minnesota, Minneapolis</a:t>
            </a:r>
          </a:p>
          <a:p>
            <a:r>
              <a:rPr lang="en-US" dirty="0" smtClean="0"/>
              <a:t>Email: </a:t>
            </a:r>
            <a:r>
              <a:rPr lang="en-US" dirty="0" smtClean="0">
                <a:hlinkClick r:id="rId2"/>
              </a:rPr>
              <a:t>parhi@umn.edu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02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Correlation Features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52596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For two </a:t>
                </a:r>
                <a:r>
                  <a:rPr lang="en-US" sz="2400" dirty="0" err="1" smtClean="0"/>
                  <a:t>r.v</a:t>
                </a:r>
                <a:r>
                  <a:rPr lang="en-US" sz="2400" dirty="0" smtClean="0"/>
                  <a:t>. </a:t>
                </a:r>
                <a:r>
                  <a:rPr lang="en-US" sz="2400" i="1" dirty="0" smtClean="0"/>
                  <a:t>X</a:t>
                </a:r>
                <a:r>
                  <a:rPr lang="en-US" sz="2400" dirty="0" smtClean="0"/>
                  <a:t> and </a:t>
                </a:r>
                <a:r>
                  <a:rPr lang="en-US" sz="2400" i="1" dirty="0" smtClean="0"/>
                  <a:t>Y, </a:t>
                </a:r>
                <a:r>
                  <a:rPr lang="en-US" sz="2400" dirty="0" smtClean="0"/>
                  <a:t>correlation coefficient </a:t>
                </a:r>
                <a14:m>
                  <m:oMath xmlns:m="http://schemas.openxmlformats.org/officeDocument/2006/math" xmlns="">
                    <m:r>
                      <a:rPr lang="en-US" sz="2400" i="1" smtClean="0">
                        <a:latin typeface="Cambria Math"/>
                        <a:ea typeface="Cambria Math"/>
                      </a:rPr>
                      <m:t>𝜌</m:t>
                    </m:r>
                  </m:oMath>
                </a14:m>
                <a:r>
                  <a:rPr lang="en-US" sz="2400" i="1" dirty="0" smtClean="0"/>
                  <a:t> </a:t>
                </a:r>
                <a:r>
                  <a:rPr lang="en-US" sz="2400" dirty="0" smtClean="0"/>
                  <a:t>defined as</a:t>
                </a:r>
              </a:p>
              <a:p>
                <a:endParaRPr lang="en-US" sz="2400" i="1" dirty="0" smtClean="0">
                  <a:latin typeface="Cambria Math"/>
                  <a:ea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𝑐𝑜𝑣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𝑋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𝑋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𝑌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𝑋𝑌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𝑋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]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𝑋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𝑌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i="1" dirty="0" smtClean="0"/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For </a:t>
                </a:r>
                <a:r>
                  <a:rPr lang="en-US" sz="2400" i="1" dirty="0" smtClean="0"/>
                  <a:t>n </a:t>
                </a:r>
                <a:r>
                  <a:rPr lang="en-US" sz="2400" dirty="0" err="1" smtClean="0"/>
                  <a:t>r.v</a:t>
                </a:r>
                <a:r>
                  <a:rPr lang="en-US" sz="2400" dirty="0" smtClean="0"/>
                  <a:t>.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 smtClean="0"/>
                  <a:t>, defined the element on </a:t>
                </a:r>
                <a:r>
                  <a:rPr lang="en-US" sz="2400" i="1" dirty="0" smtClean="0"/>
                  <a:t>i</a:t>
                </a:r>
                <a:r>
                  <a:rPr lang="en-US" sz="2400" dirty="0" smtClean="0"/>
                  <a:t>-</a:t>
                </a:r>
                <a:r>
                  <a:rPr lang="en-US" sz="2400" dirty="0" err="1" smtClean="0"/>
                  <a:t>th</a:t>
                </a:r>
                <a:r>
                  <a:rPr lang="en-US" sz="2400" dirty="0" smtClean="0"/>
                  <a:t> row and </a:t>
                </a:r>
                <a:r>
                  <a:rPr lang="en-US" sz="2400" i="1" dirty="0" smtClean="0"/>
                  <a:t>j</a:t>
                </a:r>
                <a:r>
                  <a:rPr lang="en-US" sz="2400" dirty="0" smtClean="0"/>
                  <a:t>-</a:t>
                </a:r>
                <a:r>
                  <a:rPr lang="en-US" sz="2400" dirty="0" err="1" smtClean="0"/>
                  <a:t>th</a:t>
                </a:r>
                <a:r>
                  <a:rPr lang="en-US" sz="2400" dirty="0" smtClean="0"/>
                  <a:t> column of the correlation matrix as</a:t>
                </a:r>
              </a:p>
              <a:p>
                <a:endParaRPr lang="en-US" sz="24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sz="24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𝑐𝑜𝑣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525963"/>
              </a:xfrm>
              <a:blipFill rotWithShape="1">
                <a:blip r:embed="rId2"/>
                <a:stretch>
                  <a:fillRect l="-963" t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7019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Correlation Matrix (</a:t>
            </a:r>
            <a:r>
              <a:rPr lang="en-US" dirty="0" err="1" smtClean="0"/>
              <a:t>ictal</a:t>
            </a:r>
            <a:r>
              <a:rPr lang="en-US" dirty="0" smtClean="0"/>
              <a:t> period)</a:t>
            </a:r>
            <a:endParaRPr lang="en-US" dirty="0"/>
          </a:p>
        </p:txBody>
      </p:sp>
      <p:pic>
        <p:nvPicPr>
          <p:cNvPr id="5" name="Picture 4" descr="D:\My Documents\Documents\MATLAB\competition\pat06\ictal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22" y="2276872"/>
            <a:ext cx="6120680" cy="382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5800" y="137160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Pat. No</a:t>
            </a:r>
            <a:r>
              <a:rPr lang="en-US" sz="2400" dirty="0"/>
              <a:t>. </a:t>
            </a:r>
            <a:r>
              <a:rPr lang="en-US" sz="2400" dirty="0" smtClean="0"/>
              <a:t>6, American </a:t>
            </a:r>
            <a:r>
              <a:rPr lang="en-US" sz="2400" dirty="0"/>
              <a:t>Epilepsy Society Seizure Prediction </a:t>
            </a:r>
            <a:r>
              <a:rPr lang="en-US" sz="2400" dirty="0" smtClean="0"/>
              <a:t>Challenge database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680248" y="2915652"/>
            <a:ext cx="253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Frequency-domain signal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88649" y="2915652"/>
            <a:ext cx="20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Time-domain signal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96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Correlation </a:t>
            </a:r>
            <a:r>
              <a:rPr lang="en-US" dirty="0" smtClean="0"/>
              <a:t>Matrix (</a:t>
            </a:r>
            <a:r>
              <a:rPr lang="en-US" dirty="0" err="1" smtClean="0"/>
              <a:t>interictal</a:t>
            </a:r>
            <a:r>
              <a:rPr lang="en-US" dirty="0" smtClean="0"/>
              <a:t> period)</a:t>
            </a:r>
            <a:endParaRPr lang="en-US" dirty="0"/>
          </a:p>
        </p:txBody>
      </p:sp>
      <p:pic>
        <p:nvPicPr>
          <p:cNvPr id="5" name="Picture 2" descr="D:\My Documents\Documents\MATLAB\competition\pat06\inter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58" y="2314973"/>
            <a:ext cx="610627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88024" y="2915652"/>
            <a:ext cx="253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Frequency-domain signal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44633" y="2915652"/>
            <a:ext cx="20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Time-domain signal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137160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Pat. No</a:t>
            </a:r>
            <a:r>
              <a:rPr lang="en-US" sz="2400" dirty="0"/>
              <a:t>. </a:t>
            </a:r>
            <a:r>
              <a:rPr lang="en-US" sz="2400" dirty="0" smtClean="0"/>
              <a:t>6, American </a:t>
            </a:r>
            <a:r>
              <a:rPr lang="en-US" sz="2400" dirty="0"/>
              <a:t>Epilepsy Society Seizure Prediction </a:t>
            </a:r>
            <a:r>
              <a:rPr lang="en-US" sz="2400" dirty="0" smtClean="0"/>
              <a:t>Challenge database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688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Ranking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412776"/>
            <a:ext cx="7772400" cy="4267200"/>
          </a:xfrm>
        </p:spPr>
        <p:txBody>
          <a:bodyPr/>
          <a:lstStyle/>
          <a:p>
            <a:r>
              <a:rPr lang="en-US" dirty="0" smtClean="0"/>
              <a:t>F-score</a:t>
            </a:r>
          </a:p>
          <a:p>
            <a:r>
              <a:rPr lang="en-US" dirty="0" smtClean="0"/>
              <a:t>LASSO</a:t>
            </a:r>
          </a:p>
          <a:p>
            <a:r>
              <a:rPr lang="en-US" dirty="0" smtClean="0"/>
              <a:t>Brand and Bound (BAB) + Linear </a:t>
            </a:r>
            <a:r>
              <a:rPr lang="en-US" dirty="0" err="1" smtClean="0"/>
              <a:t>Separability</a:t>
            </a:r>
            <a:endParaRPr lang="en-US" dirty="0" smtClean="0"/>
          </a:p>
          <a:p>
            <a:r>
              <a:rPr lang="en-US" dirty="0" smtClean="0"/>
              <a:t>Classification and Regression Tree (CART)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7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Feature Selection by F-score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28800"/>
                <a:ext cx="8229600" cy="4425355"/>
              </a:xfrm>
            </p:spPr>
            <p:txBody>
              <a:bodyPr/>
              <a:lstStyle/>
              <a:p>
                <a:r>
                  <a:rPr lang="en-US" sz="2400" dirty="0" smtClean="0"/>
                  <a:t>Patient No. 19, MIT, electrode 1, </a:t>
                </a:r>
                <a14:m>
                  <m:oMath xmlns:m="http://schemas.openxmlformats.org/officeDocument/2006/math" xmlns="">
                    <m:r>
                      <a:rPr lang="en-US" sz="24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en-US" sz="2400" dirty="0"/>
                  <a:t>/</a:t>
                </a:r>
                <a:r>
                  <a:rPr lang="en-US" sz="2400" dirty="0">
                    <a:ea typeface="Cambria Math"/>
                  </a:rPr>
                  <a:t> </a:t>
                </a:r>
                <a14:m>
                  <m:oMath xmlns:m="http://schemas.openxmlformats.org/officeDocument/2006/math" xmlns="">
                    <m:r>
                      <a:rPr lang="en-US" sz="24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r>
                  <a:rPr lang="en-US" sz="2400" dirty="0" smtClean="0"/>
                  <a:t> (good prediction)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28800"/>
                <a:ext cx="8229600" cy="4425355"/>
              </a:xfrm>
              <a:blipFill rotWithShape="1">
                <a:blip r:embed="rId2"/>
                <a:stretch>
                  <a:fillRect l="-963" t="-964" r="-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0" y="2233892"/>
            <a:ext cx="8535060" cy="350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269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Selection by LASSO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412776"/>
                <a:ext cx="7772400" cy="42672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Freiburg, Patient </a:t>
                </a:r>
                <a:r>
                  <a:rPr lang="en-US" sz="2400" dirty="0"/>
                  <a:t>No. </a:t>
                </a:r>
                <a:r>
                  <a:rPr lang="en-US" sz="2400" dirty="0" smtClean="0"/>
                  <a:t>15, electrode 2, prediction</a:t>
                </a:r>
                <a:endParaRPr lang="en-US" sz="2400" dirty="0"/>
              </a:p>
              <a:p>
                <a:r>
                  <a:rPr lang="en-US" sz="2400" dirty="0"/>
                  <a:t>A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single </a:t>
                </a:r>
                <a14:m>
                  <m:oMath xmlns:m="http://schemas.openxmlformats.org/officeDocument/2006/math" xmlns="">
                    <m:r>
                      <a:rPr lang="en-US" sz="24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spectral </a:t>
                </a:r>
                <a:r>
                  <a:rPr lang="en-US" sz="2400" dirty="0" smtClean="0"/>
                  <a:t>power</a:t>
                </a:r>
              </a:p>
              <a:p>
                <a14:m>
                  <m:oMath xmlns:m="http://schemas.openxmlformats.org/officeDocument/2006/math" xmlns="">
                    <m:r>
                      <a:rPr lang="en-US" sz="24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spectral power versus </a:t>
                </a:r>
                <a14:m>
                  <m:oMath xmlns:m="http://schemas.openxmlformats.org/officeDocument/2006/math" xmlns="">
                    <m:r>
                      <m:rPr>
                        <m:sty m:val="p"/>
                      </m:rPr>
                      <a:rPr lang="el-GR" sz="2400" i="1" smtClean="0">
                        <a:latin typeface="Cambria Math"/>
                        <a:ea typeface="Cambria Math"/>
                      </a:rPr>
                      <m:t>β</m:t>
                    </m:r>
                  </m:oMath>
                </a14:m>
                <a:r>
                  <a:rPr lang="en-US" sz="2400" dirty="0"/>
                  <a:t>-</a:t>
                </a:r>
                <a:r>
                  <a:rPr lang="en-US" sz="2400" dirty="0" smtClean="0"/>
                  <a:t>to-</a:t>
                </a:r>
                <a14:m>
                  <m:oMath xmlns:m="http://schemas.openxmlformats.org/officeDocument/2006/math" xmlns="">
                    <m:r>
                      <a:rPr lang="en-US" sz="24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spectral power </a:t>
                </a:r>
                <a:r>
                  <a:rPr lang="en-US" sz="2400" dirty="0" smtClean="0"/>
                  <a:t>ratio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412776"/>
                <a:ext cx="7772400" cy="4267200"/>
              </a:xfrm>
              <a:blipFill rotWithShape="1">
                <a:blip r:embed="rId2"/>
                <a:stretch>
                  <a:fillRect l="-1176" t="-1000" r="-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 descr="C:\Users\Kimmy\Dropbox\iem\multifea4.tif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59" y="2996952"/>
            <a:ext cx="77343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74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Selection by BAB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412776"/>
                <a:ext cx="7772400" cy="42672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Freiburg, Patient </a:t>
                </a:r>
                <a:r>
                  <a:rPr lang="en-US" sz="2400" dirty="0"/>
                  <a:t>No. </a:t>
                </a:r>
                <a:r>
                  <a:rPr lang="en-US" sz="2400" dirty="0" smtClean="0"/>
                  <a:t>15, electrode 2, </a:t>
                </a:r>
                <a:r>
                  <a:rPr lang="en-US" sz="2400" dirty="0"/>
                  <a:t>prediction</a:t>
                </a:r>
              </a:p>
              <a:p>
                <a:r>
                  <a:rPr lang="en-US" sz="2400" dirty="0"/>
                  <a:t>A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single </a:t>
                </a:r>
                <a14:m>
                  <m:oMath xmlns:m="http://schemas.openxmlformats.org/officeDocument/2006/math" xmlns="">
                    <m:r>
                      <a:rPr lang="en-US" sz="24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spectral </a:t>
                </a:r>
                <a:r>
                  <a:rPr lang="en-US" sz="2400" dirty="0" smtClean="0"/>
                  <a:t>power</a:t>
                </a:r>
              </a:p>
              <a:p>
                <a14:m>
                  <m:oMath xmlns:m="http://schemas.openxmlformats.org/officeDocument/2006/math" xmlns="">
                    <m:r>
                      <a:rPr lang="en-US" sz="24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spectral power versus </a:t>
                </a:r>
                <a14:m>
                  <m:oMath xmlns:m="http://schemas.openxmlformats.org/officeDocument/2006/math" xmlns="">
                    <m:r>
                      <a:rPr lang="el-GR" sz="2400" i="1" smtClean="0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sz="2400" dirty="0"/>
                  <a:t>-</a:t>
                </a:r>
                <a:r>
                  <a:rPr lang="en-US" sz="2400" dirty="0" smtClean="0"/>
                  <a:t>to-</a:t>
                </a:r>
                <a14:m>
                  <m:oMath xmlns:m="http://schemas.openxmlformats.org/officeDocument/2006/math" xmlns="">
                    <m:r>
                      <a:rPr lang="en-US" sz="24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spectral power ratio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412776"/>
                <a:ext cx="7772400" cy="4267200"/>
              </a:xfrm>
              <a:blipFill rotWithShape="1">
                <a:blip r:embed="rId2"/>
                <a:stretch>
                  <a:fillRect l="-1176" t="-1000" r="-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C:\Users\Kimmy\Dropbox\iem\multifea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52936"/>
            <a:ext cx="7447268" cy="305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00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Selection by CART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412776"/>
            <a:ext cx="7772400" cy="4267200"/>
          </a:xfrm>
        </p:spPr>
        <p:txBody>
          <a:bodyPr>
            <a:normAutofit/>
          </a:bodyPr>
          <a:lstStyle/>
          <a:p>
            <a:r>
              <a:rPr lang="en-US" sz="2400" dirty="0"/>
              <a:t>patient No. </a:t>
            </a:r>
            <a:r>
              <a:rPr lang="en-US" sz="2400" dirty="0" smtClean="0"/>
              <a:t>7, </a:t>
            </a:r>
            <a:r>
              <a:rPr lang="en-US" sz="2400" dirty="0" err="1" smtClean="0"/>
              <a:t>Upenn</a:t>
            </a:r>
            <a:r>
              <a:rPr lang="en-US" sz="2400" dirty="0" smtClean="0"/>
              <a:t> and Mayo </a:t>
            </a:r>
            <a:r>
              <a:rPr lang="en-US" sz="2400" dirty="0"/>
              <a:t>Clinic’s seizure detection contest.</a:t>
            </a:r>
          </a:p>
        </p:txBody>
      </p:sp>
      <p:pic>
        <p:nvPicPr>
          <p:cNvPr id="4098" name="Picture 2" descr="C:\Users\Kimmy\Dropbox\iem\tree.t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61" y="2204864"/>
            <a:ext cx="7053431" cy="392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09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Cont’d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394048"/>
                <a:ext cx="7772400" cy="42672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Electrode 28,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13,30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160,200</m:t>
                        </m:r>
                      </m:sub>
                    </m:sSub>
                  </m:oMath>
                </a14:m>
                <a:endParaRPr lang="en-US" sz="2400" b="0" dirty="0" smtClean="0"/>
              </a:p>
              <a:p>
                <a:r>
                  <a:rPr lang="en-US" sz="2400" dirty="0"/>
                  <a:t>Electrode </a:t>
                </a:r>
                <a:r>
                  <a:rPr lang="en-US" sz="2400" dirty="0" smtClean="0"/>
                  <a:t>27,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30</m:t>
                        </m:r>
                        <m:r>
                          <a:rPr lang="en-US" sz="2400" i="1">
                            <a:latin typeface="Cambria Math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  <m:r>
                          <a:rPr lang="en-US" sz="24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20</m:t>
                        </m:r>
                        <m:r>
                          <a:rPr lang="en-US" sz="2400" i="1">
                            <a:latin typeface="Cambria Math"/>
                          </a:rPr>
                          <m:t>0,2</m:t>
                        </m:r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  <m:r>
                          <a:rPr lang="en-US" sz="24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 smtClean="0"/>
              </a:p>
              <a:p>
                <a:r>
                  <a:rPr lang="en-US" sz="2400" dirty="0"/>
                  <a:t>Electrode </a:t>
                </a:r>
                <a:r>
                  <a:rPr lang="en-US" sz="2400" dirty="0" smtClean="0"/>
                  <a:t>26,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8</m:t>
                        </m:r>
                        <m:r>
                          <a:rPr lang="en-US" sz="2400" i="1">
                            <a:latin typeface="Cambria Math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/>
                          </a:rPr>
                          <m:t>13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160,200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394048"/>
                <a:ext cx="7772400" cy="4267200"/>
              </a:xfrm>
              <a:blipFill rotWithShape="1">
                <a:blip r:embed="rId2"/>
                <a:stretch>
                  <a:fillRect l="-1098" t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3" name="Picture 3" descr="C:\Users\Kimmy\Dropbox\iem\scatter3d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10" y="2819028"/>
            <a:ext cx="7102074" cy="330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6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9776"/>
            <a:ext cx="8134672" cy="1143000"/>
          </a:xfrm>
        </p:spPr>
        <p:txBody>
          <a:bodyPr/>
          <a:lstStyle/>
          <a:p>
            <a:r>
              <a:rPr lang="en-US" dirty="0" err="1" smtClean="0"/>
              <a:t>Upenn</a:t>
            </a:r>
            <a:r>
              <a:rPr lang="en-US" dirty="0" smtClean="0"/>
              <a:t>/Mayo Detection 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891156111"/>
                  </p:ext>
                </p:extLst>
              </p:nvPr>
            </p:nvGraphicFramePr>
            <p:xfrm>
              <a:off x="395536" y="1590700"/>
              <a:ext cx="8293746" cy="612821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17912"/>
                    <a:gridCol w="1094841"/>
                    <a:gridCol w="1012440"/>
                    <a:gridCol w="1019980"/>
                    <a:gridCol w="981168"/>
                    <a:gridCol w="981168"/>
                    <a:gridCol w="560668"/>
                    <a:gridCol w="560668"/>
                    <a:gridCol w="864901"/>
                  </a:tblGrid>
                  <a:tr h="580854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Subject</a:t>
                          </a:r>
                          <a:r>
                            <a:rPr lang="en-US" sz="1600" baseline="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 name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Feature Details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# SZ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SS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AUC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249334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Dog 1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Electrode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3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8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16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5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100</a:t>
                          </a:r>
                          <a:endParaRPr lang="en-US" sz="1600" kern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600" kern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0.9773</a:t>
                          </a:r>
                          <a:endParaRPr lang="en-US" sz="1600" kern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609642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Feature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600" baseline="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168508"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Dog 2</a:t>
                          </a:r>
                        </a:p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Electrode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8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7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16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3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100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0.9975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609642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Feature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15969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Dog 3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Electrode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14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7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8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12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100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0.9876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0605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Feature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1384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Dog 4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Electrode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7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8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10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15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2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100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0.9549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0605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Feature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891156111"/>
                  </p:ext>
                </p:extLst>
              </p:nvPr>
            </p:nvGraphicFramePr>
            <p:xfrm>
              <a:off x="395536" y="1590700"/>
              <a:ext cx="8293746" cy="395335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17912"/>
                    <a:gridCol w="1094841"/>
                    <a:gridCol w="1012440"/>
                    <a:gridCol w="1019980"/>
                    <a:gridCol w="981168"/>
                    <a:gridCol w="981168"/>
                    <a:gridCol w="560668"/>
                    <a:gridCol w="560668"/>
                    <a:gridCol w="864901"/>
                  </a:tblGrid>
                  <a:tr h="580854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Subject</a:t>
                          </a:r>
                          <a:r>
                            <a:rPr lang="en-US" sz="1600" baseline="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 name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Feature Details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# SZ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SS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AUC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33528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Dog 1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Electrode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3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8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16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5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100</a:t>
                          </a:r>
                          <a:endParaRPr lang="en-US" sz="1600" kern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600" kern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0.9773</a:t>
                          </a:r>
                          <a:endParaRPr lang="en-US" sz="1600" kern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609642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Feature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28916" t="-153000" r="-491566" b="-40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25000" t="-153000" r="-385714" b="-40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6250" t="-153000" r="-305000" b="-40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35280"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Dog 2</a:t>
                          </a:r>
                        </a:p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Electrode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8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7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16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3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100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0.9975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609642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Feature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28916" t="-308000" r="-491566" b="-251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25000" t="-308000" r="-385714" b="-251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6250" t="-308000" r="-305000" b="-251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3528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Dog 3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Electrode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14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7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8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12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100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0.9876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0605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Feature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28916" t="-701515" r="-491566" b="-1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25000" t="-701515" r="-385714" b="-1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6250" t="-701515" r="-305000" b="-1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3528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Dog 4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Electrode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7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8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10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15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2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100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0.9549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0605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  <a:effectLst/>
                            </a:rPr>
                            <a:t>Feature</a:t>
                          </a:r>
                          <a:endParaRPr lang="en-US" sz="16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28916" t="-871642" r="-491566" b="-119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25000" t="-871642" r="-385714" b="-119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6250" t="-871642" r="-305000" b="-119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542857" t="-871642" r="-203106" b="-1194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1959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412776"/>
            <a:ext cx="7772400" cy="4267200"/>
          </a:xfrm>
        </p:spPr>
        <p:txBody>
          <a:bodyPr/>
          <a:lstStyle/>
          <a:p>
            <a:r>
              <a:rPr lang="en-US" dirty="0" smtClean="0"/>
              <a:t>Seizure Prediction and Detection Application</a:t>
            </a:r>
          </a:p>
          <a:p>
            <a:r>
              <a:rPr lang="en-US" dirty="0" smtClean="0"/>
              <a:t>Feature Extraction</a:t>
            </a:r>
          </a:p>
          <a:p>
            <a:r>
              <a:rPr lang="en-US" dirty="0" smtClean="0"/>
              <a:t>Feature Ranking</a:t>
            </a:r>
          </a:p>
          <a:p>
            <a:r>
              <a:rPr lang="en-US" dirty="0" smtClean="0"/>
              <a:t>Classification</a:t>
            </a:r>
          </a:p>
          <a:p>
            <a:r>
              <a:rPr lang="en-US" dirty="0" smtClean="0"/>
              <a:t>Low-power and Low-complexity device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70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296196304"/>
                  </p:ext>
                </p:extLst>
              </p:nvPr>
            </p:nvGraphicFramePr>
            <p:xfrm>
              <a:off x="-1" y="529252"/>
              <a:ext cx="9144000" cy="1280159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42769"/>
                    <a:gridCol w="1207081"/>
                    <a:gridCol w="1116233"/>
                    <a:gridCol w="1124546"/>
                    <a:gridCol w="1081755"/>
                    <a:gridCol w="1081755"/>
                    <a:gridCol w="618146"/>
                    <a:gridCol w="618146"/>
                    <a:gridCol w="953569"/>
                  </a:tblGrid>
                  <a:tr h="265501"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Subject</a:t>
                          </a:r>
                          <a:r>
                            <a:rPr lang="en-US" sz="1200" baseline="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 name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 Details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# SZ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SS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AUC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26550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Pat 1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Electrode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19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19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6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kern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100</a:t>
                          </a:r>
                          <a:endParaRPr lang="en-US" sz="1200" kern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200" kern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0.9878</a:t>
                          </a:r>
                          <a:endParaRPr lang="en-US" sz="1200" kern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51007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200" baseline="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65501"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Pat 2</a:t>
                          </a:r>
                        </a:p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Electrode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4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4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3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100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0.9852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51007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6550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Pat 3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Electrode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5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13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35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9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7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100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0.9506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51007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6550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Pat 4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Electrode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36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36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36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100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1.0000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51007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6550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Pat 5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Electrode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25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13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35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3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100</a:t>
                          </a:r>
                          <a:endParaRPr lang="en-US" sz="120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0.9723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5100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6550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Pat</a:t>
                          </a:r>
                          <a:r>
                            <a:rPr lang="en-US" sz="1200" baseline="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 6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Electrode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15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24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16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4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100</a:t>
                          </a:r>
                          <a:endParaRPr lang="en-US" sz="120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0.9973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5100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6550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Pat 7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Electrode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28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27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26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3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100</a:t>
                          </a:r>
                          <a:endParaRPr lang="en-US" sz="120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0.9897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5100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19155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Pat 8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Electrode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17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4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100</a:t>
                          </a:r>
                          <a:endParaRPr lang="en-US" sz="120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0.9818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296196304"/>
                  </p:ext>
                </p:extLst>
              </p:nvPr>
            </p:nvGraphicFramePr>
            <p:xfrm>
              <a:off x="-1" y="529252"/>
              <a:ext cx="9144000" cy="6299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42769"/>
                    <a:gridCol w="1207081"/>
                    <a:gridCol w="1116233"/>
                    <a:gridCol w="1124546"/>
                    <a:gridCol w="1081755"/>
                    <a:gridCol w="1081755"/>
                    <a:gridCol w="618146"/>
                    <a:gridCol w="618146"/>
                    <a:gridCol w="953569"/>
                  </a:tblGrid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Subject</a:t>
                          </a:r>
                          <a:r>
                            <a:rPr lang="en-US" sz="1200" baseline="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 name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 Details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# SZ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SS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AUC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2743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Pat 1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Electrode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19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19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6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kern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100</a:t>
                          </a:r>
                          <a:endParaRPr lang="en-US" sz="1200" kern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200" kern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0.9878</a:t>
                          </a:r>
                          <a:endParaRPr lang="en-US" sz="1200" kern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7879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28415" t="-116667" r="-491257" b="-11102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24865" t="-116667" r="-385946" b="-11102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4068" t="-116667" r="-303390" b="-11102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74320"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Pat 2</a:t>
                          </a:r>
                        </a:p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Electrode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4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4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3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100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0.9852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7879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28415" t="-270886" r="-491257" b="-939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24865" t="-270886" r="-385946" b="-939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4068" t="-270886" r="-303390" b="-939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743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Pat 3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Electrode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5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13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35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9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7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100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0.9506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7879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28415" t="-433333" r="-491257" b="-793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24865" t="-433333" r="-385946" b="-793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4068" t="-433333" r="-303390" b="-793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541011" t="-433333" r="-201685" b="-79359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743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Pat 4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Electrode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36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36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36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100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1.0000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7879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28415" t="-583544" r="-491257" b="-6265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24865" t="-583544" r="-385946" b="-6265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4068" t="-583544" r="-303390" b="-6265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743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Pat 5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Electrode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25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13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35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3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100</a:t>
                          </a:r>
                          <a:endParaRPr lang="en-US" sz="120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0.9723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7879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28415" t="-750000" r="-491257" b="-47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24865" t="-750000" r="-385946" b="-47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4068" t="-750000" r="-303390" b="-47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541011" t="-750000" r="-201685" b="-476923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743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Pat</a:t>
                          </a:r>
                          <a:r>
                            <a:rPr lang="en-US" sz="1200" baseline="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 6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Electrode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15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24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16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4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100</a:t>
                          </a:r>
                          <a:endParaRPr lang="en-US" sz="120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0.9973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7879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28415" t="-896203" r="-491257" b="-3139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24865" t="-896203" r="-385946" b="-3139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4068" t="-896203" r="-303390" b="-3139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743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Pat 7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Electrode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28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27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26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3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100</a:t>
                          </a:r>
                          <a:endParaRPr lang="en-US" sz="120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0.9897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7879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28415" t="-1066667" r="-491257" b="-1602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24865" t="-1066667" r="-385946" b="-1602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4068" t="-1066667" r="-303390" b="-1602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743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Pat 8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Electrode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2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17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4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100</a:t>
                          </a:r>
                          <a:endParaRPr lang="en-US" sz="120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0.9818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</a:tr>
                  <a:tr h="47879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ln>
                                <a:solidFill>
                                  <a:schemeClr val="tx1"/>
                                </a:solidFill>
                              </a:ln>
                            </a:rPr>
                            <a:t>Feature</a:t>
                          </a:r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28415" t="-1208861" r="-491257" b="-12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24865" t="-1208861" r="-385946" b="-12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4068" t="-1208861" r="-303390" b="-12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n>
                              <a:solidFill>
                                <a:schemeClr val="bg1"/>
                              </a:solidFill>
                            </a:ln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Title 1"/>
          <p:cNvSpPr txBox="1">
            <a:spLocks/>
          </p:cNvSpPr>
          <p:nvPr/>
        </p:nvSpPr>
        <p:spPr bwMode="auto">
          <a:xfrm>
            <a:off x="838200" y="-21771"/>
            <a:ext cx="777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dirty="0" smtClean="0"/>
              <a:t>Cont’d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550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Selection by CART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8032" y="1412776"/>
            <a:ext cx="7772400" cy="426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Dog 2, </a:t>
            </a:r>
            <a:r>
              <a:rPr lang="en-US" sz="2400" dirty="0"/>
              <a:t>American Epilepsy Society Seizure Prediction </a:t>
            </a:r>
            <a:r>
              <a:rPr lang="en-US" sz="2400" dirty="0" smtClean="0"/>
              <a:t>Challenge database</a:t>
            </a:r>
          </a:p>
          <a:p>
            <a:r>
              <a:rPr lang="en-US" sz="2400" dirty="0" smtClean="0"/>
              <a:t>electrode importance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706" y="2518296"/>
            <a:ext cx="4949957" cy="371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94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8206680" cy="864096"/>
          </a:xfrm>
        </p:spPr>
        <p:txBody>
          <a:bodyPr/>
          <a:lstStyle/>
          <a:p>
            <a:r>
              <a:rPr lang="en-US" dirty="0" err="1" smtClean="0"/>
              <a:t>Upenn</a:t>
            </a:r>
            <a:r>
              <a:rPr lang="en-US" dirty="0" smtClean="0"/>
              <a:t>/Mayo Prediction </a:t>
            </a:r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8155115"/>
              </p:ext>
            </p:extLst>
          </p:nvPr>
        </p:nvGraphicFramePr>
        <p:xfrm>
          <a:off x="50010" y="1070712"/>
          <a:ext cx="9036495" cy="50225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1338"/>
                <a:gridCol w="925098"/>
                <a:gridCol w="925098"/>
                <a:gridCol w="782776"/>
                <a:gridCol w="853937"/>
                <a:gridCol w="943516"/>
                <a:gridCol w="1049003"/>
                <a:gridCol w="853937"/>
                <a:gridCol w="879560"/>
                <a:gridCol w="792232"/>
              </a:tblGrid>
              <a:tr h="515853"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Subject name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Comparison</a:t>
                      </a:r>
                    </a:p>
                    <a:p>
                      <a:pPr algn="ctr"/>
                      <a:endParaRPr lang="en-US" sz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# SZ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12681">
                <a:tc vMerge="1">
                  <a:txBody>
                    <a:bodyPr/>
                    <a:lstStyle/>
                    <a:p>
                      <a:endParaRPr lang="en-US" sz="12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Electrodes No.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# Features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Classifier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AUC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5853">
                <a:tc vMerge="1">
                  <a:txBody>
                    <a:bodyPr/>
                    <a:lstStyle/>
                    <a:p>
                      <a:endParaRPr lang="en-US" sz="12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baseline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proposed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baseline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proposed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baseline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proposed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baseline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proposed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1171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Dog 1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1 3 5 8 11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1 3 5 8 11</a:t>
                      </a:r>
                      <a:endParaRPr lang="en-US" sz="1200" kern="120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275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50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RBF-SVM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Polynomial-SVM (d=4)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0.9975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0.9934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4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1171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Dog 2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9 11 12 15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9 11 12 15</a:t>
                      </a:r>
                      <a:endParaRPr lang="en-US" sz="1200" kern="120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220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50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RBF-SVM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Polynomial-SVM (d=4)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1.0000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0.9987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7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1171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Dog 3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7 9 10 15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7 9 10 15</a:t>
                      </a:r>
                      <a:endParaRPr lang="en-US" sz="1200" kern="120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220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50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RBF-SVM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Polynomial-SVM (d=4)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0.9978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0.9333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12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1171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Dog 4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3 6 7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3 6 7</a:t>
                      </a:r>
                      <a:endParaRPr lang="en-US" sz="1200" kern="120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155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35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RBF-SVM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Polynomial-SVM (d=4)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0.9984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0.9542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17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1171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Dog 5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12 13 14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12 13 14</a:t>
                      </a:r>
                      <a:endParaRPr lang="en-US" sz="1200" kern="120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155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20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RBF-SVM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Polynomial-SVM (d=4)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0.9961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0.9698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5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1171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Pat .1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2 13 15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2</a:t>
                      </a:r>
                      <a:r>
                        <a:rPr lang="en-US" sz="1200" kern="1200" baseline="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 13 15</a:t>
                      </a:r>
                      <a:endParaRPr lang="en-US" sz="1200" kern="120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234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20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RBF-SVM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Polynomial-SVM (d=4)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1.0000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1.0000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3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1171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Pat. 2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1 12 14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1</a:t>
                      </a:r>
                      <a:r>
                        <a:rPr lang="en-US" sz="1200" kern="1200" baseline="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 12 14</a:t>
                      </a:r>
                      <a:endParaRPr lang="en-US" sz="1200" kern="120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234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20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RBF-SVM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Polynomial-SVM (d=4)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1.0000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1.0000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3</a:t>
                      </a:r>
                      <a:endParaRPr lang="en-US" sz="12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338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Cont’d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内容占位符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81962861"/>
                  </p:ext>
                </p:extLst>
              </p:nvPr>
            </p:nvGraphicFramePr>
            <p:xfrm>
              <a:off x="492944" y="1412776"/>
              <a:ext cx="8107876" cy="4648361"/>
            </p:xfrm>
            <a:graphic>
              <a:graphicData uri="http://schemas.openxmlformats.org/drawingml/2006/table">
                <a:tbl>
                  <a:tblPr firstRow="1" firstCol="1" bandRow="1">
                    <a:tableStyleId>{08FB837D-C827-4EFA-A057-4D05807E0F7C}</a:tableStyleId>
                  </a:tblPr>
                  <a:tblGrid>
                    <a:gridCol w="1377722"/>
                    <a:gridCol w="1132175"/>
                    <a:gridCol w="1121288"/>
                    <a:gridCol w="1428525"/>
                    <a:gridCol w="1524083"/>
                    <a:gridCol w="1524083"/>
                  </a:tblGrid>
                  <a:tr h="724829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err="1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Vdd</a:t>
                          </a: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(V)</a:t>
                          </a:r>
                          <a:endParaRPr lang="en-US" sz="18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/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/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Energy(pJ) w opt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Energy(pJ) w/o opt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Frequency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</a:tr>
                  <a:tr h="269253">
                    <a:tc gridSpan="6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Linear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alpha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80775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1.0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32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64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128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49.1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81.8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147.3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70.92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118.2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212.76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10M Hz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</a:tr>
                  <a:tr h="269253">
                    <a:tc gridSpan="6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US" sz="1800" baseline="300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nd</a:t>
                          </a: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 order Polynomial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alpha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860666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1.0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32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64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128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1570.6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5235.2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18847.14</a:t>
                          </a:r>
                          <a:endParaRPr lang="en-US" sz="18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2269.44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7564.8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27223.28</a:t>
                          </a:r>
                          <a:endParaRPr lang="en-US" sz="18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10M Hz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</a:tr>
                  <a:tr h="724829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Vdd(V)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/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/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Energy(pJ) w opt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Energy(pJ) w/o opt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Kernel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alpha val="40000"/>
                          </a:schemeClr>
                        </a:solidFill>
                      </a:tcPr>
                    </a:tc>
                  </a:tr>
                  <a:tr h="96643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1.0</a:t>
                          </a:r>
                          <a:endParaRPr lang="en-US" sz="18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100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64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81.8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5235.2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10633.61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118.2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7564.8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15523.67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Linear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Poly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RBF</a:t>
                          </a:r>
                          <a:endParaRPr lang="en-US" sz="18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内容占位符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81962861"/>
                  </p:ext>
                </p:extLst>
              </p:nvPr>
            </p:nvGraphicFramePr>
            <p:xfrm>
              <a:off x="492944" y="1412776"/>
              <a:ext cx="8107876" cy="4648362"/>
            </p:xfrm>
            <a:graphic>
              <a:graphicData uri="http://schemas.openxmlformats.org/drawingml/2006/table">
                <a:tbl>
                  <a:tblPr firstRow="1" firstCol="1" bandRow="1">
                    <a:tableStyleId>{08FB837D-C827-4EFA-A057-4D05807E0F7C}</a:tableStyleId>
                  </a:tblPr>
                  <a:tblGrid>
                    <a:gridCol w="1377722"/>
                    <a:gridCol w="1132175"/>
                    <a:gridCol w="1121288"/>
                    <a:gridCol w="1428525"/>
                    <a:gridCol w="1524083"/>
                    <a:gridCol w="1524083"/>
                  </a:tblGrid>
                  <a:tr h="724829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err="1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Vdd</a:t>
                          </a: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(V)</a:t>
                          </a:r>
                          <a:endParaRPr lang="en-US" sz="18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25269" t="-10924" r="-497312" b="-5495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27717" t="-10924" r="-402717" b="-5495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Energy(pJ) w opt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Energy(pJ) w/o opt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Frequency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</a:tr>
                  <a:tr h="274320">
                    <a:tc gridSpan="6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Linear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alpha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1.0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32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64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128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49.1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81.8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147.3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70.92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118.2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212.76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10M Hz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</a:tr>
                  <a:tr h="274320">
                    <a:tc gridSpan="6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US" sz="1800" baseline="300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nd</a:t>
                          </a: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 order Polynomial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alpha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860666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1.0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32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64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128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1570.6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5235.2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18847.14</a:t>
                          </a:r>
                          <a:endParaRPr lang="en-US" sz="18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2269.44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7564.8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27223.28</a:t>
                          </a:r>
                          <a:endParaRPr lang="en-US" sz="18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10M Hz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</a:tr>
                  <a:tr h="724829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Vdd(V)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25269" t="-418487" r="-497312" b="-1420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27717" t="-418487" r="-402717" b="-1420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Energy(pJ) w opt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Energy(pJ) w/o opt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Kernel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alpha val="40000"/>
                          </a:schemeClr>
                        </a:solidFill>
                      </a:tcPr>
                    </a:tc>
                  </a:tr>
                  <a:tr h="96643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1.0</a:t>
                          </a:r>
                          <a:endParaRPr lang="en-US" sz="18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100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64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81.8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5235.2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10633.61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118.2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7564.8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15523.67</a:t>
                          </a:r>
                          <a:endParaRPr lang="en-US" sz="180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Linear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Poly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RBF</a:t>
                          </a:r>
                          <a:endParaRPr lang="en-US" sz="180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5629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Variables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852936"/>
            <a:ext cx="4499992" cy="337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970" y="2862318"/>
            <a:ext cx="4499992" cy="337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688032" y="1412776"/>
            <a:ext cx="7772400" cy="426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Dog 2, </a:t>
            </a:r>
            <a:r>
              <a:rPr lang="en-US" sz="2400" dirty="0"/>
              <a:t>American Epilepsy Society Seizure Prediction </a:t>
            </a:r>
            <a:r>
              <a:rPr lang="en-US" sz="2400" dirty="0" smtClean="0"/>
              <a:t>Challenge database</a:t>
            </a:r>
          </a:p>
          <a:p>
            <a:r>
              <a:rPr lang="en-US" sz="2400" dirty="0" smtClean="0"/>
              <a:t>Human </a:t>
            </a:r>
            <a:r>
              <a:rPr lang="en-US" sz="2400" dirty="0"/>
              <a:t>2, American Epilepsy Society Seizure Prediction Challenge database</a:t>
            </a:r>
          </a:p>
        </p:txBody>
      </p:sp>
    </p:spTree>
    <p:extLst>
      <p:ext uri="{BB962C8B-B14F-4D97-AF65-F5344CB8AC3E}">
        <p14:creationId xmlns:p14="http://schemas.microsoft.com/office/powerpoint/2010/main" val="377645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412776"/>
            <a:ext cx="7772400" cy="4267200"/>
          </a:xfrm>
        </p:spPr>
        <p:txBody>
          <a:bodyPr/>
          <a:lstStyle/>
          <a:p>
            <a:r>
              <a:rPr lang="en-US" sz="2800" dirty="0" smtClean="0"/>
              <a:t>In power-constrained CPS, feature selection is an important step</a:t>
            </a:r>
          </a:p>
          <a:p>
            <a:r>
              <a:rPr lang="en-US" sz="2800" dirty="0" smtClean="0"/>
              <a:t>Simple classifiers with few features can achieve higher sensitivity/specificity than many features and the most powerful classifier</a:t>
            </a:r>
          </a:p>
          <a:p>
            <a:r>
              <a:rPr lang="en-US" sz="2800" dirty="0" smtClean="0"/>
              <a:t>Low-Power architectures for a clinically acceptable seizure prediction system relies on selection of few features and simple classifiers </a:t>
            </a:r>
          </a:p>
        </p:txBody>
      </p:sp>
    </p:spTree>
    <p:extLst>
      <p:ext uri="{BB962C8B-B14F-4D97-AF65-F5344CB8AC3E}">
        <p14:creationId xmlns:p14="http://schemas.microsoft.com/office/powerpoint/2010/main" val="217765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immy\Dropbox\slides\alerts-device-medtronic-neurostimulation-140317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30" y="2654176"/>
            <a:ext cx="1786543" cy="207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immy\Dropbox\slides\rns-neurostimula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955" y="2636912"/>
            <a:ext cx="2406077" cy="207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immy\Dropbox\slides\how-it-works-basic-page-image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" y="2654176"/>
            <a:ext cx="2295889" cy="207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标题 1"/>
          <p:cNvSpPr txBox="1">
            <a:spLocks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dirty="0" smtClean="0"/>
              <a:t>Seizure Prediction Devices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79513" y="1412776"/>
            <a:ext cx="2295888" cy="19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</a:rPr>
              <a:t>Cyberonics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Vagus</a:t>
            </a:r>
            <a:r>
              <a:rPr lang="en-US" sz="2400" dirty="0" smtClean="0">
                <a:solidFill>
                  <a:schemeClr val="tx1"/>
                </a:solidFill>
              </a:rPr>
              <a:t> verve [1]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411760" y="1412776"/>
            <a:ext cx="2406078" cy="19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</a:rPr>
              <a:t>Neuropace</a:t>
            </a:r>
            <a:r>
              <a:rPr lang="en-US" sz="2400" dirty="0" smtClean="0">
                <a:solidFill>
                  <a:schemeClr val="tx1"/>
                </a:solidFill>
              </a:rPr>
              <a:t> RNS [2]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788024" y="1412776"/>
            <a:ext cx="1922770" cy="19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Medtronic DBS [3]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5229200"/>
            <a:ext cx="79186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[1</a:t>
            </a:r>
            <a:r>
              <a:rPr lang="en-US" sz="1000" i="1" dirty="0"/>
              <a:t>] http://</a:t>
            </a:r>
            <a:r>
              <a:rPr lang="en-US" sz="1000" i="1" dirty="0" smtClean="0"/>
              <a:t>us.cyberonics.com</a:t>
            </a:r>
            <a:endParaRPr lang="en-US" sz="1000" i="1" dirty="0"/>
          </a:p>
          <a:p>
            <a:r>
              <a:rPr lang="en-US" sz="1000" i="1" dirty="0" smtClean="0"/>
              <a:t>[2] Two-year </a:t>
            </a:r>
            <a:r>
              <a:rPr lang="en-US" sz="1000" i="1" dirty="0"/>
              <a:t>seizure reduction in adults with medically intractable partial onset epilepsy treated with responsive </a:t>
            </a:r>
            <a:r>
              <a:rPr lang="en-US" sz="1000" i="1" dirty="0" err="1"/>
              <a:t>neurostimulation</a:t>
            </a:r>
            <a:r>
              <a:rPr lang="en-US" sz="1000" i="1" dirty="0"/>
              <a:t>: Final results of the RNS System Pivotal trial,” by Heck, C.N., King-Stephens, D., Massey, A.D., Nair, D.R., </a:t>
            </a:r>
            <a:r>
              <a:rPr lang="en-US" sz="1000" i="1" dirty="0" err="1"/>
              <a:t>Jobst</a:t>
            </a:r>
            <a:r>
              <a:rPr lang="en-US" sz="1000" i="1" dirty="0"/>
              <a:t>, B.C., Barkley, G.L.,…Morrell, M.J., 2014, </a:t>
            </a:r>
            <a:r>
              <a:rPr lang="en-US" sz="1000" i="1" dirty="0" err="1"/>
              <a:t>Epilepsia</a:t>
            </a:r>
            <a:r>
              <a:rPr lang="en-US" sz="1000" i="1" dirty="0"/>
              <a:t> 55(3), p. 434. Copyright 2014 by </a:t>
            </a:r>
            <a:r>
              <a:rPr lang="en-US" sz="1000" i="1" dirty="0" err="1"/>
              <a:t>Epilepsia</a:t>
            </a:r>
            <a:r>
              <a:rPr lang="en-US" sz="1000" i="1" dirty="0" smtClean="0"/>
              <a:t>.</a:t>
            </a:r>
          </a:p>
          <a:p>
            <a:r>
              <a:rPr lang="en-US" sz="1000" i="1" dirty="0"/>
              <a:t>[3] https://professional.medtronic.com/</a:t>
            </a:r>
            <a:endParaRPr lang="en-US" sz="10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49612"/>
            <a:ext cx="2382123" cy="207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668978" y="1412775"/>
            <a:ext cx="2367518" cy="19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Scalp EEG seizure predictor</a:t>
            </a:r>
          </a:p>
        </p:txBody>
      </p:sp>
      <p:pic>
        <p:nvPicPr>
          <p:cNvPr id="17" name="Picture 2" descr="C:\Users\Kimmy\Dropbox\slides\alerts-device-medtronic-neurostimulation-140317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027" y="2654176"/>
            <a:ext cx="1786543" cy="207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Kimmy\Dropbox\slides\rns-neurostimula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52" y="2636912"/>
            <a:ext cx="2406077" cy="207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41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98370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A</a:t>
            </a:r>
            <a:r>
              <a:rPr lang="en-US" sz="2400" dirty="0" smtClean="0"/>
              <a:t> </a:t>
            </a:r>
            <a:r>
              <a:rPr lang="en-US" sz="2400" dirty="0"/>
              <a:t>patient-specific algorithm that can reliably predict seizures</a:t>
            </a:r>
          </a:p>
          <a:p>
            <a:r>
              <a:rPr lang="en-US" sz="2400" dirty="0"/>
              <a:t>Low hardware complexity and low power consumption</a:t>
            </a:r>
          </a:p>
          <a:p>
            <a:endParaRPr lang="en-US" sz="2400" dirty="0"/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1326379"/>
            <a:ext cx="9144000" cy="3759740"/>
            <a:chOff x="228600" y="2749902"/>
            <a:chExt cx="8686800" cy="3429069"/>
          </a:xfrm>
        </p:grpSpPr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228600" y="2749902"/>
              <a:ext cx="8686800" cy="3429069"/>
              <a:chOff x="228600" y="2749902"/>
              <a:chExt cx="8686800" cy="3429069"/>
            </a:xfrm>
          </p:grpSpPr>
          <p:pic>
            <p:nvPicPr>
              <p:cNvPr id="11" name="Picture 18" descr="Figure01_Preictal_Interictal.jp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28600" y="2749902"/>
                <a:ext cx="8686800" cy="3429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2" name="Group 21"/>
              <p:cNvGrpSpPr>
                <a:grpSpLocks/>
              </p:cNvGrpSpPr>
              <p:nvPr/>
            </p:nvGrpSpPr>
            <p:grpSpPr bwMode="auto">
              <a:xfrm>
                <a:off x="2774519" y="3276914"/>
                <a:ext cx="5301955" cy="2743559"/>
                <a:chOff x="2774519" y="3276914"/>
                <a:chExt cx="5301955" cy="2743559"/>
              </a:xfrm>
            </p:grpSpPr>
            <p:sp>
              <p:nvSpPr>
                <p:cNvPr id="13" name="Rectangle 20"/>
                <p:cNvSpPr/>
                <p:nvPr/>
              </p:nvSpPr>
              <p:spPr>
                <a:xfrm>
                  <a:off x="2774519" y="3276914"/>
                  <a:ext cx="533723" cy="2743559"/>
                </a:xfrm>
                <a:prstGeom prst="rect">
                  <a:avLst/>
                </a:prstGeom>
                <a:solidFill>
                  <a:srgbClr val="FF0000">
                    <a:alpha val="0"/>
                  </a:srgbClr>
                </a:solidFill>
                <a:ln w="15875" cmpd="sng">
                  <a:solidFill>
                    <a:srgbClr val="FF0000"/>
                  </a:solidFill>
                </a:ln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b="0" dirty="0"/>
                </a:p>
              </p:txBody>
            </p:sp>
            <p:sp>
              <p:nvSpPr>
                <p:cNvPr id="14" name="Rectangle 21"/>
                <p:cNvSpPr/>
                <p:nvPr/>
              </p:nvSpPr>
              <p:spPr>
                <a:xfrm>
                  <a:off x="3352720" y="3276914"/>
                  <a:ext cx="228519" cy="2743559"/>
                </a:xfrm>
                <a:prstGeom prst="rect">
                  <a:avLst/>
                </a:prstGeom>
                <a:solidFill>
                  <a:srgbClr val="FF0000">
                    <a:alpha val="0"/>
                  </a:srgbClr>
                </a:solidFill>
                <a:ln w="15875" cmpd="sng">
                  <a:solidFill>
                    <a:srgbClr val="008000"/>
                  </a:solidFill>
                </a:ln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b="0" dirty="0"/>
                </a:p>
              </p:txBody>
            </p:sp>
            <p:sp>
              <p:nvSpPr>
                <p:cNvPr id="15" name="Rectangle 22"/>
                <p:cNvSpPr/>
                <p:nvPr/>
              </p:nvSpPr>
              <p:spPr>
                <a:xfrm>
                  <a:off x="4877204" y="3276914"/>
                  <a:ext cx="3199270" cy="2743559"/>
                </a:xfrm>
                <a:prstGeom prst="rect">
                  <a:avLst/>
                </a:prstGeom>
                <a:solidFill>
                  <a:srgbClr val="FF0000">
                    <a:alpha val="0"/>
                  </a:srgbClr>
                </a:solidFill>
                <a:ln w="15875" cmpd="sng">
                  <a:solidFill>
                    <a:srgbClr val="0000FF"/>
                  </a:solidFill>
                </a:ln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b="0" dirty="0"/>
                </a:p>
              </p:txBody>
            </p:sp>
          </p:grpSp>
        </p:grpSp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3657923" y="4277059"/>
              <a:ext cx="1218877" cy="674020"/>
              <a:chOff x="3657923" y="4343079"/>
              <a:chExt cx="1218877" cy="674020"/>
            </a:xfrm>
          </p:grpSpPr>
          <p:cxnSp>
            <p:nvCxnSpPr>
              <p:cNvPr id="9" name="Straight Arrow Connector 16"/>
              <p:cNvCxnSpPr/>
              <p:nvPr/>
            </p:nvCxnSpPr>
            <p:spPr>
              <a:xfrm>
                <a:off x="3657923" y="4343079"/>
                <a:ext cx="1142597" cy="151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17"/>
              <p:cNvSpPr txBox="1">
                <a:spLocks noChangeArrowheads="1"/>
              </p:cNvSpPr>
              <p:nvPr/>
            </p:nvSpPr>
            <p:spPr bwMode="auto">
              <a:xfrm>
                <a:off x="3789113" y="4343400"/>
                <a:ext cx="1087687" cy="6736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1400" b="0" dirty="0">
                    <a:latin typeface="Calibri" pitchFamily="34" charset="0"/>
                  </a:rPr>
                  <a:t>At least</a:t>
                </a:r>
              </a:p>
              <a:p>
                <a:r>
                  <a:rPr lang="en-US" sz="1400" dirty="0" smtClean="0">
                    <a:latin typeface="Calibri" pitchFamily="34" charset="0"/>
                  </a:rPr>
                  <a:t>60 minute</a:t>
                </a:r>
                <a:r>
                  <a:rPr lang="en-US" sz="1400" b="0" dirty="0" smtClean="0">
                    <a:latin typeface="Calibri" pitchFamily="34" charset="0"/>
                  </a:rPr>
                  <a:t> </a:t>
                </a:r>
                <a:r>
                  <a:rPr lang="en-US" sz="1400" b="0" dirty="0">
                    <a:latin typeface="Calibri" pitchFamily="34" charset="0"/>
                  </a:rPr>
                  <a:t>gap</a:t>
                </a:r>
              </a:p>
            </p:txBody>
          </p:sp>
        </p:grpSp>
        <p:sp>
          <p:nvSpPr>
            <p:cNvPr id="7" name="TextBox 14"/>
            <p:cNvSpPr txBox="1"/>
            <p:nvPr/>
          </p:nvSpPr>
          <p:spPr>
            <a:xfrm>
              <a:off x="1821180" y="4789007"/>
              <a:ext cx="865072" cy="4772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err="1" smtClean="0"/>
                <a:t>Preictal</a:t>
              </a:r>
              <a:endParaRPr lang="en-US" sz="1400" dirty="0" smtClean="0"/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/>
                <a:t>(Class +1)</a:t>
              </a:r>
              <a:endParaRPr lang="en-US" sz="1400" b="0" dirty="0"/>
            </a:p>
          </p:txBody>
        </p:sp>
        <p:sp>
          <p:nvSpPr>
            <p:cNvPr id="8" name="TextBox 15"/>
            <p:cNvSpPr txBox="1"/>
            <p:nvPr/>
          </p:nvSpPr>
          <p:spPr>
            <a:xfrm>
              <a:off x="5007567" y="4723932"/>
              <a:ext cx="937083" cy="5046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/>
                <a:t>Interictal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/>
                <a:t>(Class -1)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440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Databases 1 and 2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466056"/>
            <a:ext cx="3886200" cy="42672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Freiburg </a:t>
            </a:r>
            <a:r>
              <a:rPr lang="en-US" sz="2600" dirty="0" smtClean="0"/>
              <a:t>Seizure</a:t>
            </a:r>
            <a:r>
              <a:rPr lang="en-US" sz="2400" dirty="0" smtClean="0"/>
              <a:t> Prediction Project database</a:t>
            </a:r>
          </a:p>
          <a:p>
            <a:pPr marL="0" indent="0">
              <a:buNone/>
            </a:pPr>
            <a:r>
              <a:rPr lang="en-US" sz="2400" dirty="0"/>
              <a:t>     </a:t>
            </a:r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epilepsy.uni-freiburg.de/freiburg-seizure-predictionproject/eeg-database</a:t>
            </a:r>
            <a:endParaRPr lang="en-US" sz="2400" dirty="0" smtClean="0"/>
          </a:p>
          <a:p>
            <a:r>
              <a:rPr lang="en-US" sz="2400" dirty="0" smtClean="0"/>
              <a:t>Intracranial EEG (</a:t>
            </a:r>
            <a:r>
              <a:rPr lang="en-US" sz="2400" dirty="0" err="1" smtClean="0"/>
              <a:t>iEEG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21 patients </a:t>
            </a:r>
            <a:r>
              <a:rPr lang="en-US" sz="2400" dirty="0" smtClean="0"/>
              <a:t>with medically </a:t>
            </a:r>
            <a:r>
              <a:rPr lang="en-US" sz="2400" dirty="0"/>
              <a:t>intractable focal </a:t>
            </a:r>
            <a:r>
              <a:rPr lang="en-US" sz="2400" dirty="0" smtClean="0"/>
              <a:t>epilepsy</a:t>
            </a:r>
          </a:p>
          <a:p>
            <a:r>
              <a:rPr lang="en-US" sz="2400" dirty="0" smtClean="0"/>
              <a:t>6 electrodes</a:t>
            </a:r>
          </a:p>
          <a:p>
            <a:r>
              <a:rPr lang="en-US" sz="2400" dirty="0" smtClean="0"/>
              <a:t>Sampling frequency: 256 Hz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4572000" y="1412776"/>
            <a:ext cx="3886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200" dirty="0" smtClean="0"/>
              <a:t>MIT </a:t>
            </a:r>
            <a:r>
              <a:rPr lang="en-US" sz="2200" dirty="0" err="1" smtClean="0"/>
              <a:t>Physionet</a:t>
            </a:r>
            <a:r>
              <a:rPr lang="en-US" sz="2200" dirty="0" smtClean="0"/>
              <a:t> EEG database [4]</a:t>
            </a:r>
          </a:p>
          <a:p>
            <a:r>
              <a:rPr lang="en-US" sz="2200" dirty="0" smtClean="0"/>
              <a:t>Scalp EEG (</a:t>
            </a:r>
            <a:r>
              <a:rPr lang="en-US" sz="2200" dirty="0" err="1" smtClean="0"/>
              <a:t>sEEG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23 patients with intractable seizures</a:t>
            </a:r>
          </a:p>
          <a:p>
            <a:r>
              <a:rPr lang="en-US" sz="2200" dirty="0" smtClean="0"/>
              <a:t>23 bipolar channels</a:t>
            </a:r>
          </a:p>
          <a:p>
            <a:r>
              <a:rPr lang="en-US" sz="2200" dirty="0" smtClean="0"/>
              <a:t>Sampling frequency: 256 Hz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5765194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 smtClean="0"/>
              <a:t>[4] Ali </a:t>
            </a:r>
            <a:r>
              <a:rPr lang="en-US" sz="1000" dirty="0" err="1"/>
              <a:t>Shoeb</a:t>
            </a:r>
            <a:r>
              <a:rPr lang="en-US" sz="1000" dirty="0"/>
              <a:t>. </a:t>
            </a:r>
            <a:r>
              <a:rPr lang="en-US" sz="1000" i="1" dirty="0">
                <a:hlinkClick r:id="rId3"/>
              </a:rPr>
              <a:t>Application of Machine Learning to Epileptic Seizure Onset Detection and Treatment</a:t>
            </a:r>
            <a:r>
              <a:rPr lang="en-US" sz="1000" dirty="0"/>
              <a:t>. PhD Thesis, Massachusetts Institute of Technology, September </a:t>
            </a:r>
            <a:r>
              <a:rPr lang="en-US" sz="1000" dirty="0" smtClean="0"/>
              <a:t>2009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24460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Databases 3 and 4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412776"/>
            <a:ext cx="3886200" cy="4680520"/>
          </a:xfrm>
        </p:spPr>
        <p:txBody>
          <a:bodyPr>
            <a:noAutofit/>
          </a:bodyPr>
          <a:lstStyle/>
          <a:p>
            <a:r>
              <a:rPr lang="en-US" sz="2000" dirty="0" err="1"/>
              <a:t>UPenn</a:t>
            </a:r>
            <a:r>
              <a:rPr lang="en-US" sz="2000" dirty="0"/>
              <a:t> and Mayo Clinic’s Seizure Detection </a:t>
            </a:r>
            <a:r>
              <a:rPr lang="en-US" sz="2000" dirty="0" smtClean="0"/>
              <a:t>Challenge database: </a:t>
            </a:r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www.kaggle.com/c/seizure-detection</a:t>
            </a:r>
            <a:endParaRPr lang="en-US" sz="2000" dirty="0"/>
          </a:p>
          <a:p>
            <a:r>
              <a:rPr lang="en-US" sz="2000" dirty="0" smtClean="0"/>
              <a:t>Intracranial </a:t>
            </a:r>
            <a:r>
              <a:rPr lang="en-US" sz="2000" dirty="0"/>
              <a:t>EEG (</a:t>
            </a:r>
            <a:r>
              <a:rPr lang="en-US" sz="2000" dirty="0" err="1"/>
              <a:t>iEEG</a:t>
            </a:r>
            <a:r>
              <a:rPr lang="en-US" sz="2000" dirty="0"/>
              <a:t>)</a:t>
            </a:r>
          </a:p>
          <a:p>
            <a:r>
              <a:rPr lang="en-US" sz="2000" dirty="0" smtClean="0"/>
              <a:t>4 </a:t>
            </a:r>
            <a:r>
              <a:rPr lang="en-US" sz="2000" dirty="0"/>
              <a:t>canine + </a:t>
            </a:r>
            <a:r>
              <a:rPr lang="en-US" sz="2000" dirty="0" smtClean="0"/>
              <a:t>8 </a:t>
            </a:r>
            <a:r>
              <a:rPr lang="en-US" sz="2000" dirty="0"/>
              <a:t>human subjects</a:t>
            </a:r>
          </a:p>
          <a:p>
            <a:r>
              <a:rPr lang="en-US" sz="2000" dirty="0"/>
              <a:t>For dogs</a:t>
            </a:r>
          </a:p>
          <a:p>
            <a:pPr marL="0" indent="0">
              <a:buNone/>
            </a:pPr>
            <a:r>
              <a:rPr lang="en-US" sz="2000" dirty="0"/>
              <a:t>     16 electrodes, 400 Hz </a:t>
            </a:r>
          </a:p>
          <a:p>
            <a:r>
              <a:rPr lang="en-US" sz="2000" dirty="0"/>
              <a:t>For humans</a:t>
            </a:r>
          </a:p>
          <a:p>
            <a:pPr marL="0" indent="0">
              <a:buNone/>
            </a:pPr>
            <a:r>
              <a:rPr lang="en-US" sz="2000" dirty="0"/>
              <a:t>     varying number of electrodes, </a:t>
            </a:r>
            <a:r>
              <a:rPr lang="en-US" sz="2000" dirty="0" smtClean="0"/>
              <a:t>500 or 5000</a:t>
            </a:r>
            <a:r>
              <a:rPr lang="en-US" sz="2000" dirty="0"/>
              <a:t> Hz</a:t>
            </a:r>
          </a:p>
          <a:p>
            <a:endParaRPr lang="en-US" sz="2000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4572000" y="1412776"/>
            <a:ext cx="38862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American Epilepsy Society Seizure Prediction Challenge database:    </a:t>
            </a:r>
            <a:r>
              <a:rPr lang="en-US" sz="2000" dirty="0" smtClean="0">
                <a:hlinkClick r:id="rId3"/>
              </a:rPr>
              <a:t>http://www.kaggle.com/c/seizure-prediction</a:t>
            </a:r>
            <a:endParaRPr lang="en-US" sz="2000" dirty="0" smtClean="0"/>
          </a:p>
          <a:p>
            <a:r>
              <a:rPr lang="en-US" sz="2000" dirty="0" smtClean="0"/>
              <a:t>Intracranial EEG (</a:t>
            </a:r>
            <a:r>
              <a:rPr lang="en-US" sz="2000" dirty="0" err="1" smtClean="0"/>
              <a:t>iEEG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5 canine + 2 human subjects</a:t>
            </a:r>
          </a:p>
          <a:p>
            <a:r>
              <a:rPr lang="en-US" sz="2000" dirty="0" smtClean="0"/>
              <a:t>For dogs</a:t>
            </a:r>
          </a:p>
          <a:p>
            <a:pPr marL="0" indent="0">
              <a:buFontTx/>
              <a:buNone/>
            </a:pPr>
            <a:r>
              <a:rPr lang="en-US" sz="2000" dirty="0" smtClean="0"/>
              <a:t>     16 electrodes, 400 Hz </a:t>
            </a:r>
          </a:p>
          <a:p>
            <a:r>
              <a:rPr lang="en-US" sz="2000" dirty="0" smtClean="0"/>
              <a:t>For humans</a:t>
            </a:r>
          </a:p>
          <a:p>
            <a:pPr marL="0" indent="0">
              <a:buFontTx/>
              <a:buNone/>
            </a:pPr>
            <a:r>
              <a:rPr lang="en-US" sz="2000" dirty="0" smtClean="0"/>
              <a:t>     varying number of electrodes, 5000 Hz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448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PSD Features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412776"/>
                <a:ext cx="7772400" cy="42672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Spectral power</a:t>
                </a:r>
                <a:r>
                  <a:rPr lang="en-US" sz="2400" dirty="0" smtClean="0"/>
                  <a:t> of signal </a:t>
                </a:r>
                <a14:m>
                  <m:oMath xmlns:m="http://schemas.openxmlformats.org/officeDocument/2006/math" xmlns="">
                    <m:r>
                      <a:rPr lang="en-US" sz="2400" i="1">
                        <a:latin typeface="Cambria Math"/>
                      </a:rPr>
                      <m:t>𝑠</m:t>
                    </m:r>
                    <m:r>
                      <a:rPr lang="en-US" sz="2400" i="1">
                        <a:latin typeface="Cambria Math"/>
                      </a:rPr>
                      <m:t>(</m:t>
                    </m:r>
                    <m:r>
                      <a:rPr lang="en-US" sz="2400" i="1">
                        <a:latin typeface="Cambria Math"/>
                      </a:rPr>
                      <m:t>𝑛</m:t>
                    </m:r>
                    <m:r>
                      <a:rPr lang="en-US" sz="24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 in a specific band </a:t>
                </a:r>
                <a14:m>
                  <m:oMath xmlns:m="http://schemas.openxmlformats.org/officeDocument/2006/math" xmlns="">
                    <m:r>
                      <a:rPr lang="en-US" sz="2400" b="0" i="1" smtClean="0"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0" indent="0" algn="ctr">
                  <a:buNone/>
                </a:pPr>
                <a:r>
                  <a:rPr lang="en-US" sz="2400" dirty="0"/>
                  <a:t>   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𝑃</m:t>
                        </m:r>
                      </m:e>
                      <m:sub>
                        <m:sSub>
                          <m:sSub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24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log</m:t>
                        </m:r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/>
                                <a:ea typeface="Cambria Math"/>
                              </a:rPr>
                              <m:t>∈</m:t>
                            </m:r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/>
                              </a:rPr>
                              <m:t>]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𝑃𝑆𝐷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Relative spectral power </a:t>
                </a:r>
                <a:r>
                  <a:rPr lang="en-US" sz="2400" dirty="0" smtClean="0"/>
                  <a:t>of signal </a:t>
                </a:r>
                <a14:m>
                  <m:oMath xmlns:m="http://schemas.openxmlformats.org/officeDocument/2006/math" xmlns="">
                    <m:r>
                      <a:rPr lang="en-US" sz="2400" b="0" i="1" smtClean="0">
                        <a:latin typeface="Cambria Math"/>
                      </a:rPr>
                      <m:t>𝑠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𝑛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 in </a:t>
                </a:r>
                <a:r>
                  <a:rPr lang="en-US" sz="2400" dirty="0"/>
                  <a:t>a specific band </a:t>
                </a:r>
                <a14:m>
                  <m:oMath xmlns:m="http://schemas.openxmlformats.org/officeDocument/2006/math" xmlns="">
                    <m:r>
                      <a:rPr lang="en-US" sz="2400" i="1"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∈[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</a:rPr>
                                    <m:t>]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𝑃𝑆𝐷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num>
                            <m:den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𝑃𝑆𝐷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 smtClean="0"/>
              </a:p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Spectral </a:t>
                </a:r>
                <a:r>
                  <a:rPr lang="en-US" sz="2400" dirty="0">
                    <a:solidFill>
                      <a:srgbClr val="FF0000"/>
                    </a:solidFill>
                  </a:rPr>
                  <a:t>Power 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ratios</a:t>
                </a:r>
                <a:r>
                  <a:rPr lang="en-US" sz="2400" dirty="0" smtClean="0"/>
                  <a:t> between </a:t>
                </a:r>
                <a:r>
                  <a:rPr lang="en-US" sz="2400" dirty="0"/>
                  <a:t>band </a:t>
                </a:r>
                <a14:m>
                  <m:oMath xmlns:m="http://schemas.openxmlformats.org/officeDocument/2006/math" xmlns="">
                    <m:r>
                      <a:rPr lang="en-US" sz="2400" i="1"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sz="2400" dirty="0" smtClean="0"/>
                  <a:t> and </a:t>
                </a:r>
                <a:r>
                  <a:rPr lang="en-US" sz="2400" dirty="0"/>
                  <a:t>band </a:t>
                </a:r>
                <a14:m>
                  <m:oMath xmlns:m="http://schemas.openxmlformats.org/officeDocument/2006/math" xmlns="">
                    <m:r>
                      <a:rPr lang="en-US" sz="2400" i="1"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0" indent="0" algn="ctr">
                  <a:buNone/>
                </a:pPr>
                <a:r>
                  <a:rPr lang="en-US" sz="2400" dirty="0" smtClean="0"/>
                  <a:t> </a:t>
                </a:r>
                <a:r>
                  <a:rPr lang="en-US" sz="2400" dirty="0"/>
                  <a:t>  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𝑅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sub>
                    </m:sSub>
                    <m:r>
                      <a:rPr lang="en-US" sz="2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𝑃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𝑃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sub>
                    </m:sSub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412776"/>
                <a:ext cx="7772400" cy="4267200"/>
              </a:xfrm>
              <a:blipFill rotWithShape="1">
                <a:blip r:embed="rId2"/>
                <a:stretch>
                  <a:fillRect l="-1098" t="-1000" r="-1412" b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481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Frequency Band Partition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466056"/>
                <a:ext cx="3886200" cy="4267200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 smtClean="0">
                    <a:ea typeface="Cambria Math"/>
                  </a:rPr>
                  <a:t>Sampling frequency: 256 Hz</a:t>
                </a:r>
              </a:p>
              <a:p>
                <a:r>
                  <a:rPr lang="en-US" sz="1800" dirty="0" smtClean="0">
                    <a:ea typeface="Cambria Math"/>
                  </a:rPr>
                  <a:t>Band 1: </a:t>
                </a:r>
                <a14:m>
                  <m:oMath xmlns:m="http://schemas.openxmlformats.org/officeDocument/2006/math" xmlns="">
                    <m:r>
                      <a:rPr lang="en-US" sz="1800" i="1" smtClean="0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sz="1800" dirty="0" smtClean="0">
                    <a:latin typeface="Cambria Math"/>
                    <a:ea typeface="Cambria Math"/>
                  </a:rPr>
                  <a:t>, </a:t>
                </a:r>
                <a:r>
                  <a:rPr lang="en-US" sz="1800" dirty="0"/>
                  <a:t>4~8Hz</a:t>
                </a:r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2: </a:t>
                </a:r>
                <a14:m>
                  <m:oMath xmlns:m="http://schemas.openxmlformats.org/officeDocument/2006/math" xmlns="">
                    <m:r>
                      <a:rPr lang="en-US" sz="1800" i="1" smtClean="0">
                        <a:latin typeface="Cambria Math"/>
                        <a:ea typeface="Cambria Math"/>
                      </a:rPr>
                      <m:t>𝛼</m:t>
                    </m:r>
                    <m:r>
                      <a:rPr lang="en-US" sz="1800" b="0" i="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 smtClean="0"/>
                  <a:t> 8~13Hz</a:t>
                </a:r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3: </a:t>
                </a:r>
                <a14:m>
                  <m:oMath xmlns:m="http://schemas.openxmlformats.org/officeDocument/2006/math" xmlns="">
                    <m:r>
                      <a:rPr lang="en-US" sz="1800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en-US" sz="1800" b="0" i="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 smtClean="0"/>
                  <a:t> 13~30Hz</a:t>
                </a:r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4: </a:t>
                </a:r>
                <a14:m>
                  <m:oMath xmlns:m="http://schemas.openxmlformats.org/officeDocument/2006/math" xmlns="">
                    <m:r>
                      <a:rPr lang="en-US" sz="1800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800" b="0" i="1" smtClean="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sz="1800" b="0" i="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 smtClean="0"/>
                  <a:t> 30~47Hz</a:t>
                </a:r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5: </a:t>
                </a:r>
                <a14:m>
                  <m:oMath xmlns:m="http://schemas.openxmlformats.org/officeDocument/2006/math" xmlns="">
                    <m:r>
                      <a:rPr lang="en-US" sz="18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800" b="0" i="1" smtClean="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sz="1800" b="0" i="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 smtClean="0"/>
                  <a:t> 53~70Hz</a:t>
                </a:r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6: </a:t>
                </a:r>
                <a14:m>
                  <m:oMath xmlns:m="http://schemas.openxmlformats.org/officeDocument/2006/math" xmlns="">
                    <m:r>
                      <a:rPr lang="en-US" sz="18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800" b="0" i="1" smtClean="0">
                        <a:latin typeface="Cambria Math"/>
                        <a:ea typeface="Cambria Math"/>
                      </a:rPr>
                      <m:t>3</m:t>
                    </m:r>
                    <m:r>
                      <a:rPr lang="en-US" sz="1800" b="0" i="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 smtClean="0"/>
                  <a:t> 70~90Hz</a:t>
                </a:r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7: </a:t>
                </a:r>
                <a14:m>
                  <m:oMath xmlns:m="http://schemas.openxmlformats.org/officeDocument/2006/math" xmlns="">
                    <m:r>
                      <a:rPr lang="en-US" sz="18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800" b="0" i="1" smtClean="0">
                        <a:latin typeface="Cambria Math"/>
                        <a:ea typeface="Cambria Math"/>
                      </a:rPr>
                      <m:t>4</m:t>
                    </m:r>
                    <m:r>
                      <a:rPr lang="en-US" sz="1800" b="0" i="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 smtClean="0"/>
                  <a:t> 90~110 Hz</a:t>
                </a:r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8: </a:t>
                </a:r>
                <a14:m>
                  <m:oMath xmlns:m="http://schemas.openxmlformats.org/officeDocument/2006/math" xmlns="">
                    <m:r>
                      <a:rPr lang="en-US" sz="18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800" b="0" i="1" smtClean="0">
                        <a:latin typeface="Cambria Math"/>
                        <a:ea typeface="Cambria Math"/>
                      </a:rPr>
                      <m:t>5</m:t>
                    </m:r>
                    <m:r>
                      <a:rPr lang="en-US" sz="1800" b="0" i="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smtClean="0"/>
                  <a:t>110~128 Hz</a:t>
                </a:r>
                <a:endParaRPr lang="en-US" sz="1800" dirty="0"/>
              </a:p>
            </p:txBody>
          </p:sp>
        </mc:Choice>
        <mc:Fallback xmlns="">
          <p:sp>
            <p:nvSpPr>
              <p:cNvPr id="4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466056"/>
                <a:ext cx="3886200" cy="4267200"/>
              </a:xfrm>
              <a:blipFill rotWithShape="1">
                <a:blip r:embed="rId2"/>
                <a:stretch>
                  <a:fillRect l="-1099" t="-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/>
              <p:cNvSpPr txBox="1">
                <a:spLocks/>
              </p:cNvSpPr>
              <p:nvPr/>
            </p:nvSpPr>
            <p:spPr bwMode="auto">
              <a:xfrm>
                <a:off x="4572000" y="1484784"/>
                <a:ext cx="4464496" cy="4536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7A0019"/>
                  </a:buClr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7A0019"/>
                  </a:buClr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7A0019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7A0019"/>
                  </a:buClr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7A0019"/>
                  </a:buClr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7A0019"/>
                  </a:buClr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7A0019"/>
                  </a:buClr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7A0019"/>
                  </a:buClr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7A0019"/>
                  </a:buClr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sz="1800" dirty="0" smtClean="0">
                    <a:ea typeface="Cambria Math"/>
                  </a:rPr>
                  <a:t>Sampling frequency: 5000 Hz</a:t>
                </a:r>
              </a:p>
              <a:p>
                <a:r>
                  <a:rPr lang="en-US" sz="1800" dirty="0" smtClean="0">
                    <a:ea typeface="Cambria Math"/>
                  </a:rPr>
                  <a:t>Band 1: </a:t>
                </a:r>
                <a14:m>
                  <m:oMath xmlns:m="http://schemas.openxmlformats.org/officeDocument/2006/math" xmlns="">
                    <m:r>
                      <a:rPr lang="en-US" sz="1800" i="1" smtClean="0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sz="1800" dirty="0" smtClean="0">
                    <a:latin typeface="Cambria Math"/>
                    <a:ea typeface="Cambria Math"/>
                  </a:rPr>
                  <a:t>, </a:t>
                </a:r>
                <a:r>
                  <a:rPr lang="en-US" sz="1800" dirty="0"/>
                  <a:t>4~8Hz</a:t>
                </a:r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2: </a:t>
                </a:r>
                <a14:m>
                  <m:oMath xmlns:m="http://schemas.openxmlformats.org/officeDocument/2006/math" xmlns="">
                    <m:r>
                      <a:rPr lang="en-US" sz="1800" i="1" smtClean="0">
                        <a:latin typeface="Cambria Math"/>
                        <a:ea typeface="Cambria Math"/>
                      </a:rPr>
                      <m:t>𝛼</m:t>
                    </m:r>
                    <m:r>
                      <a:rPr lang="en-US" sz="180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 smtClean="0"/>
                  <a:t> 8~13Hz</a:t>
                </a:r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3: </a:t>
                </a:r>
                <a14:m>
                  <m:oMath xmlns:m="http://schemas.openxmlformats.org/officeDocument/2006/math" xmlns="">
                    <m:r>
                      <a:rPr lang="en-US" sz="1800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en-US" sz="180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 smtClean="0"/>
                  <a:t> 13~30Hz</a:t>
                </a:r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4: </a:t>
                </a:r>
                <a14:m>
                  <m:oMath xmlns:m="http://schemas.openxmlformats.org/officeDocument/2006/math" xmlns="">
                    <m:r>
                      <a:rPr lang="en-US" sz="1800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800" i="1" smtClean="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sz="180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 smtClean="0"/>
                  <a:t> 30~50Hz</a:t>
                </a:r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5: </a:t>
                </a:r>
                <a14:m>
                  <m:oMath xmlns:m="http://schemas.openxmlformats.org/officeDocument/2006/math" xmlns="">
                    <m:r>
                      <a:rPr lang="en-US" sz="18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800" i="1" smtClean="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sz="180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 smtClean="0"/>
                  <a:t> 50~80Hz</a:t>
                </a:r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6: </a:t>
                </a:r>
                <a14:m>
                  <m:oMath xmlns:m="http://schemas.openxmlformats.org/officeDocument/2006/math" xmlns="">
                    <m:r>
                      <a:rPr lang="en-US" sz="18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800" i="1" smtClean="0">
                        <a:latin typeface="Cambria Math"/>
                        <a:ea typeface="Cambria Math"/>
                      </a:rPr>
                      <m:t>3</m:t>
                    </m:r>
                    <m:r>
                      <a:rPr lang="en-US" sz="180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 smtClean="0"/>
                  <a:t> 80~100Hz</a:t>
                </a:r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7: </a:t>
                </a:r>
                <a14:m>
                  <m:oMath xmlns:m="http://schemas.openxmlformats.org/officeDocument/2006/math" xmlns="">
                    <m:r>
                      <a:rPr lang="en-US" sz="18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800" i="1" smtClean="0">
                        <a:latin typeface="Cambria Math"/>
                        <a:ea typeface="Cambria Math"/>
                      </a:rPr>
                      <m:t>4</m:t>
                    </m:r>
                    <m:r>
                      <a:rPr lang="en-US" sz="180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 smtClean="0"/>
                  <a:t> 100~130 Hz</a:t>
                </a:r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8: </a:t>
                </a:r>
                <a14:m>
                  <m:oMath xmlns:m="http://schemas.openxmlformats.org/officeDocument/2006/math" xmlns="">
                    <m:r>
                      <a:rPr lang="en-US" sz="18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800" i="1" smtClean="0">
                        <a:latin typeface="Cambria Math"/>
                        <a:ea typeface="Cambria Math"/>
                      </a:rPr>
                      <m:t>5</m:t>
                    </m:r>
                    <m:r>
                      <a:rPr lang="en-US" sz="180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smtClean="0"/>
                  <a:t>130~160 Hz</a:t>
                </a:r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9: </a:t>
                </a:r>
                <a14:m>
                  <m:oMath xmlns:m="http://schemas.openxmlformats.org/officeDocument/2006/math" xmlns="">
                    <m:r>
                      <a:rPr lang="en-US" sz="18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800" b="0" i="0" smtClean="0">
                        <a:latin typeface="Cambria Math"/>
                        <a:ea typeface="Cambria Math"/>
                      </a:rPr>
                      <m:t>6</m:t>
                    </m:r>
                    <m:r>
                      <a:rPr lang="en-US" sz="180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smtClean="0"/>
                  <a:t>160~200Hz</a:t>
                </a:r>
                <a:endParaRPr lang="en-US" sz="1800" dirty="0"/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10: </a:t>
                </a:r>
                <a14:m>
                  <m:oMath xmlns:m="http://schemas.openxmlformats.org/officeDocument/2006/math" xmlns="">
                    <m:r>
                      <a:rPr lang="en-US" sz="18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800" b="0" i="1" smtClean="0">
                        <a:latin typeface="Cambria Math"/>
                        <a:ea typeface="Cambria Math"/>
                      </a:rPr>
                      <m:t>7</m:t>
                    </m:r>
                    <m:r>
                      <a:rPr lang="en-US" sz="180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smtClean="0"/>
                  <a:t>200~250Hz</a:t>
                </a:r>
                <a:endParaRPr lang="en-US" sz="1800" dirty="0"/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11: </a:t>
                </a:r>
                <a14:m>
                  <m:oMath xmlns:m="http://schemas.openxmlformats.org/officeDocument/2006/math" xmlns="">
                    <m:r>
                      <a:rPr lang="en-US" sz="18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800" b="0" i="1" smtClean="0">
                        <a:latin typeface="Cambria Math"/>
                        <a:ea typeface="Cambria Math"/>
                      </a:rPr>
                      <m:t>8</m:t>
                    </m:r>
                    <m:r>
                      <a:rPr lang="en-US" sz="180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smtClean="0"/>
                  <a:t>250~300Hz</a:t>
                </a:r>
                <a:endParaRPr lang="en-US" sz="1800" dirty="0"/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12: </a:t>
                </a:r>
                <a14:m>
                  <m:oMath xmlns:m="http://schemas.openxmlformats.org/officeDocument/2006/math" xmlns="">
                    <m:r>
                      <a:rPr lang="en-US" sz="18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800" b="0" i="1" smtClean="0">
                        <a:latin typeface="Cambria Math"/>
                        <a:ea typeface="Cambria Math"/>
                      </a:rPr>
                      <m:t>9</m:t>
                    </m:r>
                    <m:r>
                      <a:rPr lang="en-US" sz="180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smtClean="0"/>
                  <a:t>300~350 </a:t>
                </a:r>
                <a:r>
                  <a:rPr lang="en-US" sz="1800" dirty="0"/>
                  <a:t>Hz</a:t>
                </a:r>
              </a:p>
              <a:p>
                <a:r>
                  <a:rPr lang="en-US" sz="1800" dirty="0">
                    <a:ea typeface="Cambria Math"/>
                  </a:rPr>
                  <a:t>Band </a:t>
                </a:r>
                <a:r>
                  <a:rPr lang="en-US" sz="1800" dirty="0" smtClean="0">
                    <a:ea typeface="Cambria Math"/>
                  </a:rPr>
                  <a:t>13: </a:t>
                </a:r>
                <a14:m>
                  <m:oMath xmlns:m="http://schemas.openxmlformats.org/officeDocument/2006/math" xmlns="">
                    <m:r>
                      <a:rPr lang="en-US" sz="18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800" b="0" i="1" smtClean="0">
                        <a:latin typeface="Cambria Math"/>
                        <a:ea typeface="Cambria Math"/>
                      </a:rPr>
                      <m:t>10</m:t>
                    </m:r>
                    <m:r>
                      <a:rPr lang="en-US" sz="180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smtClean="0"/>
                  <a:t>350~400 Hz</a:t>
                </a:r>
                <a:endParaRPr lang="en-US" sz="1800" dirty="0"/>
              </a:p>
            </p:txBody>
          </p:sp>
        </mc:Choice>
        <mc:Fallback xmlns="">
          <p:sp>
            <p:nvSpPr>
              <p:cNvPr id="5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484784"/>
                <a:ext cx="4464496" cy="4536504"/>
              </a:xfrm>
              <a:prstGeom prst="rect">
                <a:avLst/>
              </a:prstGeom>
              <a:blipFill rotWithShape="1">
                <a:blip r:embed="rId3"/>
                <a:stretch>
                  <a:fillRect l="-820" t="-672" b="-457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360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Feature 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412776"/>
                <a:ext cx="8371656" cy="658366"/>
              </a:xfrm>
            </p:spPr>
            <p:txBody>
              <a:bodyPr/>
              <a:lstStyle/>
              <a:p>
                <a:r>
                  <a:rPr lang="en-US" sz="2400" dirty="0"/>
                  <a:t>Patient No. </a:t>
                </a:r>
                <a:r>
                  <a:rPr lang="en-US" sz="2400" dirty="0" smtClean="0"/>
                  <a:t>1, MIT Database, Scalp electrode 17, </a:t>
                </a:r>
                <a14:m>
                  <m:oMath xmlns:m="http://schemas.openxmlformats.org/officeDocument/2006/math" xmlns="">
                    <m:r>
                      <a:rPr lang="en-US" sz="24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4</m:t>
                    </m:r>
                  </m:oMath>
                </a14:m>
                <a:r>
                  <a:rPr lang="en-US" sz="2400" dirty="0"/>
                  <a:t>/</a:t>
                </a:r>
                <a:r>
                  <a:rPr lang="en-US" sz="2400" dirty="0">
                    <a:ea typeface="Cambria Math"/>
                  </a:rPr>
                  <a:t> </a:t>
                </a:r>
                <a14:m>
                  <m:oMath xmlns:m="http://schemas.openxmlformats.org/officeDocument/2006/math" xmlns="">
                    <m:r>
                      <a:rPr lang="en-US" sz="24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412776"/>
                <a:ext cx="8371656" cy="658366"/>
              </a:xfrm>
              <a:blipFill rotWithShape="1">
                <a:blip r:embed="rId2"/>
                <a:stretch>
                  <a:fillRect l="-947" t="-6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:\Users\Kimmy\Desktop\oral and iem\prs\mit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071142"/>
            <a:ext cx="8915400" cy="40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516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主题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​​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1170</TotalTime>
  <Words>2136</Words>
  <Application>Microsoft Macintosh PowerPoint</Application>
  <PresentationFormat>On-screen Show (4:3)</PresentationFormat>
  <Paragraphs>443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主题1</vt:lpstr>
      <vt:lpstr>Simple Features and Simple Classifiers for Cyberphysical Systems: Applications to Seizure Detection and Prediction</vt:lpstr>
      <vt:lpstr>Outline</vt:lpstr>
      <vt:lpstr>PowerPoint Presentation</vt:lpstr>
      <vt:lpstr>Motivation</vt:lpstr>
      <vt:lpstr>Databases 1 and 2</vt:lpstr>
      <vt:lpstr>Databases 3 and 4</vt:lpstr>
      <vt:lpstr>PSD Features</vt:lpstr>
      <vt:lpstr>Examples of Frequency Band Partition</vt:lpstr>
      <vt:lpstr>Feature Example</vt:lpstr>
      <vt:lpstr>Correlation Features</vt:lpstr>
      <vt:lpstr>Correlation Matrix (ictal period)</vt:lpstr>
      <vt:lpstr>Correlation Matrix (interictal period)</vt:lpstr>
      <vt:lpstr>Feature Ranking</vt:lpstr>
      <vt:lpstr>Single Feature Selection by F-score</vt:lpstr>
      <vt:lpstr>Feature Selection by LASSO</vt:lpstr>
      <vt:lpstr>Feature Selection by BAB</vt:lpstr>
      <vt:lpstr>Feature Selection by CART</vt:lpstr>
      <vt:lpstr>Cont’d</vt:lpstr>
      <vt:lpstr>Upenn/Mayo Detection Results</vt:lpstr>
      <vt:lpstr>PowerPoint Presentation</vt:lpstr>
      <vt:lpstr>Feature Selection by CART</vt:lpstr>
      <vt:lpstr>Upenn/Mayo Prediction Results</vt:lpstr>
      <vt:lpstr>Cont’d</vt:lpstr>
      <vt:lpstr>Decision Variables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Seizure detection</dc:title>
  <dc:creator>Kimmy</dc:creator>
  <cp:lastModifiedBy>Emily Wehby</cp:lastModifiedBy>
  <cp:revision>400</cp:revision>
  <dcterms:created xsi:type="dcterms:W3CDTF">2015-04-11T02:38:27Z</dcterms:created>
  <dcterms:modified xsi:type="dcterms:W3CDTF">2015-06-11T14:33:03Z</dcterms:modified>
</cp:coreProperties>
</file>