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64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4" r:id="rId3"/>
    <p:sldId id="320" r:id="rId4"/>
    <p:sldId id="305" r:id="rId5"/>
    <p:sldId id="330" r:id="rId6"/>
    <p:sldId id="329" r:id="rId7"/>
    <p:sldId id="331" r:id="rId8"/>
    <p:sldId id="332" r:id="rId9"/>
    <p:sldId id="314" r:id="rId10"/>
    <p:sldId id="313" r:id="rId11"/>
    <p:sldId id="318" r:id="rId12"/>
    <p:sldId id="315" r:id="rId13"/>
    <p:sldId id="324" r:id="rId14"/>
    <p:sldId id="306" r:id="rId15"/>
    <p:sldId id="326" r:id="rId16"/>
    <p:sldId id="316" r:id="rId17"/>
    <p:sldId id="323" r:id="rId18"/>
    <p:sldId id="322" r:id="rId19"/>
    <p:sldId id="325" r:id="rId20"/>
    <p:sldId id="327" r:id="rId21"/>
    <p:sldId id="317" r:id="rId22"/>
    <p:sldId id="333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1299F81-F479-4465-A75A-A95D3FFF2509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067D6D-239E-4F5F-99A6-4278A5D03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DDC2FB-7BBB-4BC8-8681-98331FF37B9B}" type="datetimeFigureOut">
              <a:rPr lang="en-US"/>
              <a:pPr>
                <a:defRPr/>
              </a:pPr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F9E856-3B1D-4024-A0F7-D2A5A6331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61558-A33B-45C0-998D-DF6EDCE13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50651-B40D-414F-9B7C-6CBB596B4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00E86-EF5B-4665-89DD-782DA767A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A64BA-61D6-42C2-B2F4-278CBCCA6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7698-039F-44F9-92A3-D1BF5B192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57DB6-F570-41EB-943F-D6ECC8E98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B0C61-B7E2-402B-9E6A-94FFCD30C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1DFD7-B116-47C6-91CB-B43AE1DFB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2F9AD-8870-4EBB-A203-49AEFFC53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FF541-2D02-47AD-A113-D5F2FF2C8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44B27-9ED3-4DBE-B7AB-42CD50E3C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CF480D-55C9-4C67-87A5-1BE0A5F2F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75" r:id="rId1"/>
    <p:sldLayoutId id="2147485574" r:id="rId2"/>
    <p:sldLayoutId id="2147485573" r:id="rId3"/>
    <p:sldLayoutId id="2147485572" r:id="rId4"/>
    <p:sldLayoutId id="2147485571" r:id="rId5"/>
    <p:sldLayoutId id="2147485570" r:id="rId6"/>
    <p:sldLayoutId id="2147485569" r:id="rId7"/>
    <p:sldLayoutId id="2147485568" r:id="rId8"/>
    <p:sldLayoutId id="2147485567" r:id="rId9"/>
    <p:sldLayoutId id="2147485566" r:id="rId10"/>
    <p:sldLayoutId id="2147485565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okwoo.rhee@nist.gov" TargetMode="External"/><Relationship Id="rId2" Type="http://schemas.openxmlformats.org/officeDocument/2006/relationships/hyperlink" Target="mailto:geoff.mulligan@nist.gov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4267200"/>
          </a:xfrm>
        </p:spPr>
        <p:txBody>
          <a:bodyPr/>
          <a:lstStyle/>
          <a:p>
            <a:pPr eaLnBrk="1" hangingPunct="1"/>
            <a:r>
              <a:rPr lang="en-US" sz="7300" smtClean="0">
                <a:latin typeface="Broadway" pitchFamily="82" charset="0"/>
              </a:rPr>
              <a:t>SmartAmerica</a:t>
            </a:r>
            <a:r>
              <a:rPr lang="en-US" altLang="ko-KR" sz="7300" smtClean="0">
                <a:latin typeface="Broadway" pitchFamily="82" charset="0"/>
                <a:ea typeface="굴림" charset="-127"/>
              </a:rPr>
              <a:t/>
            </a:r>
            <a:br>
              <a:rPr lang="en-US" altLang="ko-KR" sz="7300" smtClean="0">
                <a:latin typeface="Broadway" pitchFamily="82" charset="0"/>
                <a:ea typeface="굴림" charset="-127"/>
              </a:rPr>
            </a:br>
            <a:r>
              <a:rPr lang="en-US" sz="3100" smtClean="0">
                <a:latin typeface="Arial" charset="0"/>
                <a:cs typeface="Arial" charset="0"/>
              </a:rPr>
              <a:t/>
            </a:r>
            <a:br>
              <a:rPr lang="en-US" sz="3100" smtClean="0">
                <a:latin typeface="Arial" charset="0"/>
                <a:cs typeface="Arial" charset="0"/>
              </a:rPr>
            </a:br>
            <a:r>
              <a:rPr lang="en-US" altLang="ko-KR" sz="3100" smtClean="0">
                <a:latin typeface="Arial" charset="0"/>
                <a:ea typeface="굴림" charset="-127"/>
                <a:cs typeface="Arial" charset="0"/>
              </a:rPr>
              <a:t>Sokwoo Rhee &amp; Geoff Mulligan</a:t>
            </a:r>
            <a:br>
              <a:rPr lang="en-US" altLang="ko-KR" sz="3100" smtClean="0">
                <a:latin typeface="Arial" charset="0"/>
                <a:ea typeface="굴림" charset="-127"/>
                <a:cs typeface="Arial" charset="0"/>
              </a:rPr>
            </a:br>
            <a:r>
              <a:rPr lang="en-US" altLang="ko-KR" sz="3100" smtClean="0">
                <a:latin typeface="Arial" charset="0"/>
                <a:ea typeface="굴림" charset="-127"/>
                <a:cs typeface="Arial" charset="0"/>
              </a:rPr>
              <a:t>Presidential Innovation Fellows</a:t>
            </a:r>
            <a:endParaRPr lang="en-US" sz="1700" b="1" smtClean="0">
              <a:latin typeface="Arial Black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Virtual Cityscape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Multi Agency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NIST, NSF, DoT, HHS, DHS, DoE, Ed,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Multi Industry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Auto, Health, Energy, Buildings,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Interconnect city infrastructure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Key city functions: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Healthcare – e.g. Smart Hospitals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Transportation – e.g. V2V and V2I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Utilities – e.g. Smart Grid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First responders – e.g. Emergency </a:t>
            </a:r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Example Scenario – First Responders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Disaster requiring multiple groups of Emergency Personnel</a:t>
            </a:r>
          </a:p>
          <a:p>
            <a:pPr lvl="1" eaLnBrk="1" hangingPunct="1"/>
            <a:r>
              <a:rPr lang="en-US" smtClean="0"/>
              <a:t>large number of casualties</a:t>
            </a:r>
          </a:p>
          <a:p>
            <a:pPr eaLnBrk="1" hangingPunct="1"/>
            <a:r>
              <a:rPr lang="en-US" smtClean="0"/>
              <a:t>Need to gather EMS and other first responders</a:t>
            </a:r>
          </a:p>
          <a:p>
            <a:pPr eaLnBrk="1" hangingPunct="1"/>
            <a:r>
              <a:rPr lang="en-US" smtClean="0"/>
              <a:t>Need to disperse EMS and injured to area medical facilities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Framework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43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High Confidence Network (“CPS NET”)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H</a:t>
            </a:r>
            <a:r>
              <a:rPr lang="en-US" dirty="0" smtClean="0"/>
              <a:t>igh speed, low latency, high determinism, resiliency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Security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Private and secure communication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Communications Stack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Open standard protocols (IP Suite)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Data Architecture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Open, easy-to-use application protocol and semantic structure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 Outcomes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Demonstration of a scalable, readily-accessible, nation-wide connectivity fabric for CPS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Development of examples of open, easily-usable CPS data exchange and security protocols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Identification of gaps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Presentation of model cases of the collaboration among CPS stakeholders from different sectors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Portal listing of available open CPS </a:t>
            </a:r>
            <a:r>
              <a:rPr lang="en-US" dirty="0" err="1" smtClean="0"/>
              <a:t>testbeds</a:t>
            </a:r>
            <a:r>
              <a:rPr lang="en-US" smtClean="0"/>
              <a:t> (optional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In Summary, </a:t>
            </a:r>
            <a:r>
              <a:rPr lang="en-US" dirty="0" err="1" smtClean="0">
                <a:latin typeface="Broadway" pitchFamily="82" charset="0"/>
              </a:rPr>
              <a:t>SmartAmerica</a:t>
            </a:r>
            <a:r>
              <a:rPr lang="en-US" dirty="0" smtClean="0">
                <a:latin typeface="Broadway" pitchFamily="82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will: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Provide integrated framework to accelerate the realization of CPS concepts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Identify and resolve technical issues for broader and faster adoption of CPS in daily life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Demonstrate </a:t>
            </a:r>
            <a:r>
              <a:rPr lang="en-US" dirty="0"/>
              <a:t>benefits of interconnected, interoperable Cyber-Physical Systems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Evolve into backbone for true CPS deployment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Help </a:t>
            </a:r>
            <a:r>
              <a:rPr lang="en-US" dirty="0"/>
              <a:t>industry realize the goal: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i="1" dirty="0"/>
              <a:t>“… to enable sustained productivity growth… at a rate of two to three percentage points per year through rapid, cost-effective, evolvable design of interconnected industrial products and services…”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Details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Workshop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 smtClean="0"/>
              <a:t>SmartAmerica</a:t>
            </a:r>
            <a:r>
              <a:rPr lang="en-US" dirty="0" smtClean="0"/>
              <a:t> Workshop (Nov-Dec 2013)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Invite 60-70 participants who bring in “</a:t>
            </a:r>
            <a:r>
              <a:rPr lang="en-US" dirty="0"/>
              <a:t>L</a:t>
            </a:r>
            <a:r>
              <a:rPr lang="en-US" dirty="0" smtClean="0"/>
              <a:t>ego blocks” (CPS test beds, networking technologies, data analytics, etc.) for </a:t>
            </a:r>
            <a:r>
              <a:rPr lang="en-US" dirty="0" err="1" smtClean="0"/>
              <a:t>SmartAmerica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Present examples of framework and application scenarios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Get participants to generate scenarios based on the available test beds.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Select a set of “scenarios” and team members to support development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Challenge Plan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Development and Execution (Dec 2013 – Mar 2014)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Implement the scenario.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Address key technical issues across teams.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Validation and Analysis (Mar-Apr 2014)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Collect scenario performance data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The outcome of the project will be reviewed and evaluated.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Resolved technical issues will be analyzed and presented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Report identified gaps and make recommendations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 smtClean="0"/>
              <a:t>SmartAmerica</a:t>
            </a:r>
            <a:r>
              <a:rPr lang="en-US" dirty="0" smtClean="0"/>
              <a:t> Symposium (late Apr 2014)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Demonstrate the achievements and announce the results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 Technical Outcomes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Interoperability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Open standard protocols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Easy </a:t>
            </a:r>
            <a:r>
              <a:rPr lang="en-US" dirty="0"/>
              <a:t>and common </a:t>
            </a:r>
            <a:r>
              <a:rPr lang="en-US" dirty="0" smtClean="0"/>
              <a:t>data </a:t>
            </a:r>
            <a:r>
              <a:rPr lang="en-US" dirty="0"/>
              <a:t>access model (URL for devices, </a:t>
            </a:r>
            <a:r>
              <a:rPr lang="en-US" dirty="0" smtClean="0"/>
              <a:t>hyperlink </a:t>
            </a:r>
            <a:r>
              <a:rPr lang="en-US" dirty="0"/>
              <a:t>for devices,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Functional </a:t>
            </a:r>
            <a:r>
              <a:rPr lang="en-US" dirty="0"/>
              <a:t>APIs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Semantics </a:t>
            </a:r>
            <a:r>
              <a:rPr lang="en-US" dirty="0"/>
              <a:t>(contents of the data)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Local </a:t>
            </a:r>
            <a:r>
              <a:rPr lang="en-US" dirty="0"/>
              <a:t>area/wide area data translator (i.e. gateway)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Scalable </a:t>
            </a:r>
            <a:r>
              <a:rPr lang="en-US" dirty="0"/>
              <a:t>real-time open data exchange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Flow </a:t>
            </a:r>
            <a:r>
              <a:rPr lang="en-US" dirty="0"/>
              <a:t>control : push/pull, pub/sub, </a:t>
            </a:r>
            <a:r>
              <a:rPr lang="en-US" dirty="0" err="1"/>
              <a:t>etc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Time </a:t>
            </a:r>
            <a:r>
              <a:rPr lang="en-US" dirty="0"/>
              <a:t>determinism and latency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Discovery </a:t>
            </a:r>
            <a:r>
              <a:rPr lang="en-US" dirty="0"/>
              <a:t>and overhead minimization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Examples </a:t>
            </a:r>
            <a:r>
              <a:rPr lang="en-US" dirty="0"/>
              <a:t>: DDS, MQTT, AMQP, COAP, etc.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Security/privacy 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Authentication</a:t>
            </a:r>
            <a:r>
              <a:rPr lang="en-US" dirty="0"/>
              <a:t>, session/key management, </a:t>
            </a:r>
            <a:r>
              <a:rPr lang="en-US" dirty="0" err="1"/>
              <a:t>etc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Trust </a:t>
            </a:r>
            <a:r>
              <a:rPr lang="en-US" dirty="0"/>
              <a:t>center/cryptography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Data </a:t>
            </a:r>
            <a:r>
              <a:rPr lang="en-US" dirty="0" err="1" smtClean="0"/>
              <a:t>anonymization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Multi-user </a:t>
            </a:r>
            <a:r>
              <a:rPr lang="en-US" dirty="0"/>
              <a:t>management and prioritization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Management of Application Scenarios and </a:t>
            </a:r>
            <a:r>
              <a:rPr lang="en-US" dirty="0" smtClean="0"/>
              <a:t>Data Analytics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Coordination of application scenarios across test beds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Data analytics and storage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Data In-Motion Exchange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sz="3100" i="1" dirty="0" smtClean="0">
                <a:latin typeface="Arial" pitchFamily="34" charset="0"/>
                <a:cs typeface="Arial" pitchFamily="34" charset="0"/>
              </a:rPr>
              <a:t>(Preliminary - Under Consideration)</a:t>
            </a:r>
            <a:endParaRPr lang="en-US" sz="31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Web directory of Open CPS Test Beds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Content would include each Test Beds: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Data and Data Format, API, Protocols, Security, Functionality, Design and Features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URL and Contacts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Should be searchable on any fields and categorized to easy browsing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Seeded with current set of Government funded Test Beds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Vision of </a:t>
            </a:r>
            <a:r>
              <a:rPr lang="en-US" dirty="0" err="1" smtClean="0">
                <a:latin typeface="Broadway" pitchFamily="82" charset="0"/>
              </a:rPr>
              <a:t>SmartAmerica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498475" y="1828800"/>
            <a:ext cx="8077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Demonstrate the benefits of interconnected Cyber-Physical Systems including improved safety, sustainability, efficiency, healthcare, and travel on the backdrop of a virtual Smart City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 Scenario – Agile Manufacturing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With:</a:t>
            </a:r>
          </a:p>
          <a:p>
            <a:pPr lvl="1" eaLnBrk="1" hangingPunct="1"/>
            <a:r>
              <a:rPr lang="en-US" smtClean="0"/>
              <a:t>Standards for materials and design</a:t>
            </a:r>
          </a:p>
          <a:p>
            <a:pPr lvl="1" eaLnBrk="1" hangingPunct="1"/>
            <a:r>
              <a:rPr lang="en-US" smtClean="0"/>
              <a:t>Standards for 3D printer capabilities</a:t>
            </a:r>
          </a:p>
          <a:p>
            <a:pPr eaLnBrk="1" hangingPunct="1"/>
            <a:r>
              <a:rPr lang="en-US" smtClean="0"/>
              <a:t>Allows anyone to manufacture parts</a:t>
            </a:r>
          </a:p>
          <a:p>
            <a:pPr eaLnBrk="1" hangingPunct="1"/>
            <a:r>
              <a:rPr lang="en-US" smtClean="0"/>
              <a:t>With agile assembly</a:t>
            </a:r>
          </a:p>
          <a:p>
            <a:pPr eaLnBrk="1" hangingPunct="1"/>
            <a:r>
              <a:rPr lang="en-US" smtClean="0"/>
              <a:t>Allows everyone to manufacture products</a:t>
            </a:r>
          </a:p>
          <a:p>
            <a:pPr eaLnBrk="1" hangingPunct="1"/>
            <a:r>
              <a:rPr lang="en-US" smtClean="0"/>
              <a:t>Just in time / local manufacturing and delivery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Broadway" pitchFamily="82" charset="0"/>
              </a:rPr>
              <a:t>SmartAmerica</a:t>
            </a:r>
            <a:r>
              <a:rPr lang="en-US" dirty="0" smtClean="0">
                <a:latin typeface="Broadway" pitchFamily="82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Challenge will: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Drive:</a:t>
            </a:r>
          </a:p>
          <a:p>
            <a:pPr lvl="1" eaLnBrk="1" hangingPunct="1"/>
            <a:r>
              <a:rPr lang="en-US" smtClean="0"/>
              <a:t>Deployment of connectivity fabric</a:t>
            </a:r>
          </a:p>
          <a:p>
            <a:pPr lvl="1" eaLnBrk="1" hangingPunct="1"/>
            <a:r>
              <a:rPr lang="en-US" smtClean="0"/>
              <a:t>Development of standard communications, security and data exchange stacks for CPS</a:t>
            </a:r>
          </a:p>
          <a:p>
            <a:pPr lvl="1" eaLnBrk="1" hangingPunct="1"/>
            <a:r>
              <a:rPr lang="en-US" smtClean="0"/>
              <a:t>Thinking about “use cases”</a:t>
            </a:r>
          </a:p>
          <a:p>
            <a:pPr eaLnBrk="1" hangingPunct="1"/>
            <a:r>
              <a:rPr lang="en-US" smtClean="0"/>
              <a:t>Demonstrate benefits of CPS technologies in cross sector applications</a:t>
            </a:r>
          </a:p>
          <a:p>
            <a:pPr eaLnBrk="1" hangingPunct="1"/>
            <a:endParaRPr lang="en-US" i="1" smtClean="0"/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en-US" altLang="ko-KR" sz="4000" b="1" smtClean="0">
                <a:latin typeface="Arial" charset="0"/>
                <a:ea typeface="굴림" charset="-127"/>
                <a:cs typeface="Arial" charset="0"/>
              </a:rPr>
              <a:t>Contact Info</a:t>
            </a:r>
            <a:endParaRPr lang="en-US" sz="4000" b="1" smtClean="0">
              <a:latin typeface="Arial" charset="0"/>
              <a:ea typeface="굴림" charset="-127"/>
              <a:cs typeface="Arial" charset="0"/>
            </a:endParaRPr>
          </a:p>
        </p:txBody>
      </p:sp>
      <p:sp>
        <p:nvSpPr>
          <p:cNvPr id="3686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Geoff Mulligan (</a:t>
            </a:r>
            <a:r>
              <a:rPr lang="en-US" altLang="ko-KR" smtClean="0">
                <a:ea typeface="굴림" charset="-127"/>
                <a:hlinkClick r:id="rId2"/>
              </a:rPr>
              <a:t>geoff.mulligan@nist.gov</a:t>
            </a:r>
            <a:r>
              <a:rPr lang="en-US" altLang="ko-KR" smtClean="0">
                <a:ea typeface="굴림" charset="-127"/>
              </a:rPr>
              <a:t>)</a:t>
            </a:r>
          </a:p>
          <a:p>
            <a:pPr eaLnBrk="1" hangingPunct="1"/>
            <a:r>
              <a:rPr lang="en-US" altLang="ko-KR" smtClean="0">
                <a:ea typeface="굴림" charset="-127"/>
              </a:rPr>
              <a:t>Sokwoo Rhee (</a:t>
            </a:r>
            <a:r>
              <a:rPr lang="en-US" altLang="ko-KR" smtClean="0">
                <a:ea typeface="굴림" charset="-127"/>
                <a:hlinkClick r:id="rId3"/>
              </a:rPr>
              <a:t>sokwoo.rhee@nist.gov</a:t>
            </a:r>
            <a:r>
              <a:rPr lang="en-US" altLang="ko-KR" smtClean="0">
                <a:ea typeface="굴림" charset="-127"/>
              </a:rPr>
              <a:t>)</a:t>
            </a:r>
          </a:p>
        </p:txBody>
      </p:sp>
      <p:sp>
        <p:nvSpPr>
          <p:cNvPr id="4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NIST @ 2013</a:t>
            </a:r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r1.13</a:t>
            </a:r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Issue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498475" y="1828800"/>
            <a:ext cx="80772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Despite significant progress for years in Cyber-Physical Systems research and development, there is still a gap between R&amp;D and </a:t>
            </a:r>
            <a:r>
              <a:rPr lang="en-US" sz="3600" b="1" i="1">
                <a:latin typeface="Calibri" pitchFamily="34" charset="0"/>
                <a:cs typeface="Arial" charset="0"/>
              </a:rPr>
              <a:t>nation-wide, across-the-board</a:t>
            </a:r>
            <a:r>
              <a:rPr lang="en-US" sz="3600">
                <a:latin typeface="Calibri" pitchFamily="34" charset="0"/>
                <a:cs typeface="Arial" charset="0"/>
              </a:rPr>
              <a:t> adoption of Cyber-Physical Systems in our daily life.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Objective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498475" y="1835150"/>
            <a:ext cx="80772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latin typeface="Calibri" pitchFamily="34" charset="0"/>
                <a:cs typeface="Arial" charset="0"/>
              </a:rPr>
              <a:t>Build an integrated Cyber-Physical Systems Framework</a:t>
            </a:r>
            <a:r>
              <a:rPr lang="en-US" sz="3200" i="1">
                <a:latin typeface="Calibri" pitchFamily="34" charset="0"/>
                <a:cs typeface="Arial" charset="0"/>
              </a:rPr>
              <a:t> </a:t>
            </a:r>
            <a:r>
              <a:rPr lang="en-US" sz="3200">
                <a:latin typeface="Calibri" pitchFamily="34" charset="0"/>
                <a:cs typeface="Arial" charset="0"/>
              </a:rPr>
              <a:t>that </a:t>
            </a:r>
            <a:r>
              <a:rPr lang="en-US" sz="3200">
                <a:latin typeface="Calibri" pitchFamily="34" charset="0"/>
              </a:rPr>
              <a:t>allows interconnection of test beds and interoperation through shared data and associated data analytics for easy integration and accelerated adoption of CPS applications.</a:t>
            </a:r>
          </a:p>
          <a:p>
            <a:pPr algn="ctr"/>
            <a:endParaRPr lang="en-US" sz="3200" i="1">
              <a:latin typeface="Calibri" pitchFamily="34" charset="0"/>
            </a:endParaRPr>
          </a:p>
          <a:p>
            <a:pPr algn="ctr"/>
            <a:r>
              <a:rPr lang="en-US" sz="3200" i="1">
                <a:latin typeface="Calibri" pitchFamily="34" charset="0"/>
              </a:rPr>
              <a:t>The “Arpanet” for CPS Innovation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latin typeface="Broadway" pitchFamily="82" charset="0"/>
                <a:cs typeface="Arial" pitchFamily="34" charset="0"/>
              </a:rPr>
              <a:t>SmartAmerica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Architecture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19460" name="TextBox 17"/>
          <p:cNvSpPr txBox="1">
            <a:spLocks noChangeArrowheads="1"/>
          </p:cNvSpPr>
          <p:nvPr/>
        </p:nvSpPr>
        <p:spPr bwMode="auto">
          <a:xfrm>
            <a:off x="701675" y="1824038"/>
            <a:ext cx="7878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“Open, secure, high-confidence and collaborative CPS network “</a:t>
            </a:r>
          </a:p>
        </p:txBody>
      </p:sp>
      <p:sp>
        <p:nvSpPr>
          <p:cNvPr id="19461" name="TextBox 16"/>
          <p:cNvSpPr txBox="1">
            <a:spLocks noChangeArrowheads="1"/>
          </p:cNvSpPr>
          <p:nvPr/>
        </p:nvSpPr>
        <p:spPr bwMode="auto">
          <a:xfrm>
            <a:off x="685800" y="6019800"/>
            <a:ext cx="60975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* TBs : Testbeds can be research driven and/or commercially-driven</a:t>
            </a:r>
          </a:p>
        </p:txBody>
      </p:sp>
      <p:grpSp>
        <p:nvGrpSpPr>
          <p:cNvPr id="19462" name="Group 48"/>
          <p:cNvGrpSpPr>
            <a:grpSpLocks/>
          </p:cNvGrpSpPr>
          <p:nvPr/>
        </p:nvGrpSpPr>
        <p:grpSpPr bwMode="auto">
          <a:xfrm>
            <a:off x="304800" y="2286000"/>
            <a:ext cx="8458200" cy="3581400"/>
            <a:chOff x="304800" y="2286000"/>
            <a:chExt cx="8458200" cy="3581400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819400"/>
              <a:ext cx="8458200" cy="3048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sp>
          <p:nvSpPr>
            <p:cNvPr id="4" name="Oval 3"/>
            <p:cNvSpPr/>
            <p:nvPr/>
          </p:nvSpPr>
          <p:spPr>
            <a:xfrm>
              <a:off x="3371850" y="3424238"/>
              <a:ext cx="2324100" cy="1295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/>
                <a:t>CPS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/>
                <a:t>Communications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/>
                <a:t>Fabric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81800" y="4495800"/>
              <a:ext cx="1524000" cy="49371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Healthcare TBs*</a:t>
              </a:r>
              <a:endParaRPr lang="en-US" sz="1400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248400" y="3103563"/>
              <a:ext cx="1905000" cy="5111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Transportation TBs*</a:t>
              </a:r>
              <a:endParaRPr lang="en-US" sz="1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3103563"/>
              <a:ext cx="1524000" cy="5111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Energy TBs*</a:t>
              </a:r>
              <a:endParaRPr lang="en-US" sz="1400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57200" y="3810000"/>
              <a:ext cx="1787525" cy="452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Emergency Response System TBs*</a:t>
              </a:r>
              <a:endParaRPr lang="en-US" sz="1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85800" y="4495800"/>
              <a:ext cx="1524000" cy="49371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Building TBs*</a:t>
              </a:r>
              <a:endParaRPr lang="en-US" sz="1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81800" y="3810000"/>
              <a:ext cx="1917700" cy="452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Smart Manufacturing TBs*</a:t>
              </a:r>
              <a:endParaRPr lang="en-US" sz="1400" b="1" dirty="0"/>
            </a:p>
          </p:txBody>
        </p:sp>
        <p:cxnSp>
          <p:nvCxnSpPr>
            <p:cNvPr id="11" name="Straight Arrow Connector 10"/>
            <p:cNvCxnSpPr>
              <a:stCxn id="7" idx="3"/>
              <a:endCxn id="4" idx="1"/>
            </p:cNvCxnSpPr>
            <p:nvPr/>
          </p:nvCxnSpPr>
          <p:spPr>
            <a:xfrm>
              <a:off x="2667000" y="3359150"/>
              <a:ext cx="1044575" cy="255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5" idx="1"/>
            </p:cNvCxnSpPr>
            <p:nvPr/>
          </p:nvCxnSpPr>
          <p:spPr>
            <a:xfrm>
              <a:off x="5638800" y="4262438"/>
              <a:ext cx="1143000" cy="481012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9" idx="3"/>
            </p:cNvCxnSpPr>
            <p:nvPr/>
          </p:nvCxnSpPr>
          <p:spPr>
            <a:xfrm flipH="1">
              <a:off x="2209800" y="4262438"/>
              <a:ext cx="1219200" cy="481012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4" idx="7"/>
              <a:endCxn id="6" idx="1"/>
            </p:cNvCxnSpPr>
            <p:nvPr/>
          </p:nvCxnSpPr>
          <p:spPr>
            <a:xfrm flipV="1">
              <a:off x="5356225" y="3359150"/>
              <a:ext cx="892175" cy="25558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8" idx="3"/>
            </p:cNvCxnSpPr>
            <p:nvPr/>
          </p:nvCxnSpPr>
          <p:spPr>
            <a:xfrm flipV="1">
              <a:off x="2244725" y="3886200"/>
              <a:ext cx="1127125" cy="15081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endCxn id="10" idx="1"/>
            </p:cNvCxnSpPr>
            <p:nvPr/>
          </p:nvCxnSpPr>
          <p:spPr>
            <a:xfrm>
              <a:off x="5638800" y="3886200"/>
              <a:ext cx="1143000" cy="150813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/>
            <p:cNvSpPr/>
            <p:nvPr/>
          </p:nvSpPr>
          <p:spPr>
            <a:xfrm>
              <a:off x="2778125" y="2286000"/>
              <a:ext cx="3397250" cy="817563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SmartAmerica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733800" y="5207000"/>
              <a:ext cx="1624013" cy="4857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Data Center(s)</a:t>
              </a:r>
            </a:p>
          </p:txBody>
        </p:sp>
        <p:cxnSp>
          <p:nvCxnSpPr>
            <p:cNvPr id="20" name="Straight Arrow Connector 19"/>
            <p:cNvCxnSpPr>
              <a:stCxn id="4" idx="4"/>
              <a:endCxn id="3" idx="0"/>
            </p:cNvCxnSpPr>
            <p:nvPr/>
          </p:nvCxnSpPr>
          <p:spPr>
            <a:xfrm>
              <a:off x="4533900" y="4719638"/>
              <a:ext cx="12700" cy="487362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1143000" y="5145088"/>
              <a:ext cx="1524000" cy="49371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Avionics TBs*</a:t>
              </a:r>
              <a:endParaRPr lang="en-US" sz="1400" b="1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248400" y="5141913"/>
              <a:ext cx="1524000" cy="49371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/>
                <a:t>Technology TBs*</a:t>
              </a:r>
              <a:endParaRPr lang="en-US" sz="1400" b="1" dirty="0"/>
            </a:p>
          </p:txBody>
        </p:sp>
        <p:cxnSp>
          <p:nvCxnSpPr>
            <p:cNvPr id="39" name="Straight Arrow Connector 38"/>
            <p:cNvCxnSpPr>
              <a:endCxn id="37" idx="3"/>
            </p:cNvCxnSpPr>
            <p:nvPr/>
          </p:nvCxnSpPr>
          <p:spPr>
            <a:xfrm flipH="1">
              <a:off x="2667000" y="4530725"/>
              <a:ext cx="1044575" cy="860425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" idx="5"/>
              <a:endCxn id="38" idx="1"/>
            </p:cNvCxnSpPr>
            <p:nvPr/>
          </p:nvCxnSpPr>
          <p:spPr>
            <a:xfrm>
              <a:off x="5356225" y="4530725"/>
              <a:ext cx="892175" cy="85883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Industry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EcoSystem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Content Placeholder 3"/>
          <p:cNvSpPr>
            <a:spLocks noGrp="1"/>
          </p:cNvSpPr>
          <p:nvPr>
            <p:ph idx="1"/>
          </p:nvPr>
        </p:nvSpPr>
        <p:spPr>
          <a:xfrm>
            <a:off x="6553200" y="2438400"/>
            <a:ext cx="2133600" cy="3063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1600" b="1" smtClean="0"/>
              <a:t>GE, Boeing, GM, UTC, etc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20485" name="TextBox 2"/>
          <p:cNvSpPr txBox="1">
            <a:spLocks noChangeArrowheads="1"/>
          </p:cNvSpPr>
          <p:nvPr/>
        </p:nvSpPr>
        <p:spPr bwMode="auto">
          <a:xfrm>
            <a:off x="609600" y="5257800"/>
            <a:ext cx="6994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Provides a great opportunity for SmartAmerica</a:t>
            </a:r>
          </a:p>
        </p:txBody>
      </p:sp>
      <p:grpSp>
        <p:nvGrpSpPr>
          <p:cNvPr id="20486" name="Group 14"/>
          <p:cNvGrpSpPr>
            <a:grpSpLocks/>
          </p:cNvGrpSpPr>
          <p:nvPr/>
        </p:nvGrpSpPr>
        <p:grpSpPr bwMode="auto">
          <a:xfrm>
            <a:off x="533400" y="2286000"/>
            <a:ext cx="4572000" cy="2362200"/>
            <a:chOff x="533400" y="2286000"/>
            <a:chExt cx="4572000" cy="2438400"/>
          </a:xfrm>
        </p:grpSpPr>
        <p:sp>
          <p:nvSpPr>
            <p:cNvPr id="5" name="Rectangle 4"/>
            <p:cNvSpPr/>
            <p:nvPr/>
          </p:nvSpPr>
          <p:spPr>
            <a:xfrm>
              <a:off x="533400" y="2286000"/>
              <a:ext cx="4572000" cy="611239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Service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533400" y="2897239"/>
              <a:ext cx="4572000" cy="612877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Software / Data Analytics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33400" y="4113162"/>
              <a:ext cx="4572000" cy="61123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Hardware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33400" y="3500284"/>
              <a:ext cx="4572000" cy="612877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Communications</a:t>
              </a:r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5257800" y="2297113"/>
            <a:ext cx="1066800" cy="2351087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8" name="TextBox 8"/>
          <p:cNvSpPr txBox="1">
            <a:spLocks noChangeArrowheads="1"/>
          </p:cNvSpPr>
          <p:nvPr/>
        </p:nvSpPr>
        <p:spPr bwMode="auto">
          <a:xfrm>
            <a:off x="6429375" y="1839913"/>
            <a:ext cx="2105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Example Companies</a:t>
            </a:r>
          </a:p>
        </p:txBody>
      </p:sp>
      <p:sp>
        <p:nvSpPr>
          <p:cNvPr id="20489" name="TextBox 9"/>
          <p:cNvSpPr txBox="1">
            <a:spLocks noChangeArrowheads="1"/>
          </p:cNvSpPr>
          <p:nvPr/>
        </p:nvSpPr>
        <p:spPr bwMode="auto">
          <a:xfrm>
            <a:off x="6553200" y="2898775"/>
            <a:ext cx="2286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Calibri" pitchFamily="34" charset="0"/>
              </a:rPr>
              <a:t>IBM, Google, Microsoft, HP, etc</a:t>
            </a:r>
          </a:p>
        </p:txBody>
      </p:sp>
      <p:sp>
        <p:nvSpPr>
          <p:cNvPr id="20490" name="TextBox 15"/>
          <p:cNvSpPr txBox="1">
            <a:spLocks noChangeArrowheads="1"/>
          </p:cNvSpPr>
          <p:nvPr/>
        </p:nvSpPr>
        <p:spPr bwMode="auto">
          <a:xfrm>
            <a:off x="6553200" y="3506788"/>
            <a:ext cx="2133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Calibri" pitchFamily="34" charset="0"/>
              </a:rPr>
              <a:t>ATT, Cisco, Qualcomm, Verizon, etc</a:t>
            </a:r>
          </a:p>
        </p:txBody>
      </p:sp>
      <p:sp>
        <p:nvSpPr>
          <p:cNvPr id="20491" name="Rectangle 16"/>
          <p:cNvSpPr>
            <a:spLocks noChangeArrowheads="1"/>
          </p:cNvSpPr>
          <p:nvPr/>
        </p:nvSpPr>
        <p:spPr bwMode="auto">
          <a:xfrm>
            <a:off x="6553200" y="4183063"/>
            <a:ext cx="14525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latin typeface="Calibri" pitchFamily="34" charset="0"/>
              </a:rPr>
              <a:t>Intel, AMD, etc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77000" y="2286000"/>
            <a:ext cx="2286000" cy="243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47"/>
          <p:cNvGrpSpPr>
            <a:grpSpLocks/>
          </p:cNvGrpSpPr>
          <p:nvPr/>
        </p:nvGrpSpPr>
        <p:grpSpPr bwMode="auto">
          <a:xfrm>
            <a:off x="6705600" y="4038600"/>
            <a:ext cx="1981200" cy="1878013"/>
            <a:chOff x="609600" y="4038600"/>
            <a:chExt cx="1981200" cy="1878512"/>
          </a:xfrm>
        </p:grpSpPr>
        <p:sp>
          <p:nvSpPr>
            <p:cNvPr id="49" name="Rectangle 48"/>
            <p:cNvSpPr/>
            <p:nvPr/>
          </p:nvSpPr>
          <p:spPr>
            <a:xfrm>
              <a:off x="609600" y="516920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Abstraction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09600" y="4788099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Data Acquisition/Control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09600" y="5536011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Sensor/Actuator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9600" y="441335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Security/Privacy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09600" y="403860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HMI/Communication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Cyber-Physical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Testbed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Architecture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48000" y="1892300"/>
            <a:ext cx="3300413" cy="1231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/>
              <a:t>local data analytics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/>
              <a:t>local decision making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/>
              <a:t>security/privacy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400" dirty="0"/>
              <a:t>communication to central data center(s)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781300" y="1957388"/>
            <a:ext cx="3771900" cy="0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TextBox 32"/>
          <p:cNvSpPr txBox="1">
            <a:spLocks noChangeArrowheads="1"/>
          </p:cNvSpPr>
          <p:nvPr/>
        </p:nvSpPr>
        <p:spPr bwMode="auto">
          <a:xfrm>
            <a:off x="6308725" y="2009775"/>
            <a:ext cx="396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t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1512" name="TextBox 33"/>
          <p:cNvSpPr txBox="1">
            <a:spLocks noChangeArrowheads="1"/>
          </p:cNvSpPr>
          <p:nvPr/>
        </p:nvSpPr>
        <p:spPr bwMode="auto">
          <a:xfrm>
            <a:off x="211138" y="4949825"/>
            <a:ext cx="3952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t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8518525" y="3868738"/>
            <a:ext cx="0" cy="2201862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4" name="TextBox 34"/>
          <p:cNvSpPr txBox="1">
            <a:spLocks noChangeArrowheads="1"/>
          </p:cNvSpPr>
          <p:nvPr/>
        </p:nvSpPr>
        <p:spPr bwMode="auto">
          <a:xfrm>
            <a:off x="8670925" y="4870450"/>
            <a:ext cx="396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t</a:t>
            </a:r>
            <a:r>
              <a:rPr lang="en-US" sz="2400" b="1" baseline="-25000">
                <a:solidFill>
                  <a:srgbClr val="FF0000"/>
                </a:solidFill>
                <a:latin typeface="Calibri" pitchFamily="34" charset="0"/>
              </a:rPr>
              <a:t>5</a:t>
            </a:r>
          </a:p>
        </p:txBody>
      </p:sp>
      <p:grpSp>
        <p:nvGrpSpPr>
          <p:cNvPr id="21515" name="Group 41"/>
          <p:cNvGrpSpPr>
            <a:grpSpLocks/>
          </p:cNvGrpSpPr>
          <p:nvPr/>
        </p:nvGrpSpPr>
        <p:grpSpPr bwMode="auto">
          <a:xfrm>
            <a:off x="5632450" y="2205038"/>
            <a:ext cx="2886075" cy="2773362"/>
            <a:chOff x="5628714" y="2685733"/>
            <a:chExt cx="2887418" cy="2773931"/>
          </a:xfrm>
        </p:grpSpPr>
        <p:sp>
          <p:nvSpPr>
            <p:cNvPr id="23" name="Arc 22"/>
            <p:cNvSpPr/>
            <p:nvPr/>
          </p:nvSpPr>
          <p:spPr>
            <a:xfrm>
              <a:off x="5628714" y="2685733"/>
              <a:ext cx="2850889" cy="2773931"/>
            </a:xfrm>
            <a:prstGeom prst="arc">
              <a:avLst/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534" name="TextBox 37"/>
            <p:cNvSpPr txBox="1">
              <a:spLocks noChangeArrowheads="1"/>
            </p:cNvSpPr>
            <p:nvPr/>
          </p:nvSpPr>
          <p:spPr bwMode="auto">
            <a:xfrm>
              <a:off x="8119870" y="2692705"/>
              <a:ext cx="39626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21516" name="Group 42"/>
          <p:cNvGrpSpPr>
            <a:grpSpLocks/>
          </p:cNvGrpSpPr>
          <p:nvPr/>
        </p:nvGrpSpPr>
        <p:grpSpPr bwMode="auto">
          <a:xfrm>
            <a:off x="788988" y="2225675"/>
            <a:ext cx="2967037" cy="2774950"/>
            <a:chOff x="1407042" y="2508039"/>
            <a:chExt cx="2967709" cy="2773931"/>
          </a:xfrm>
        </p:grpSpPr>
        <p:sp>
          <p:nvSpPr>
            <p:cNvPr id="24" name="Arc 23"/>
            <p:cNvSpPr/>
            <p:nvPr/>
          </p:nvSpPr>
          <p:spPr>
            <a:xfrm>
              <a:off x="1524544" y="2508039"/>
              <a:ext cx="2850207" cy="2773931"/>
            </a:xfrm>
            <a:prstGeom prst="arc">
              <a:avLst>
                <a:gd name="adj1" fmla="val 10724298"/>
                <a:gd name="adj2" fmla="val 16200878"/>
              </a:avLst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532" name="TextBox 38"/>
            <p:cNvSpPr txBox="1">
              <a:spLocks noChangeArrowheads="1"/>
            </p:cNvSpPr>
            <p:nvPr/>
          </p:nvSpPr>
          <p:spPr bwMode="auto">
            <a:xfrm>
              <a:off x="1407042" y="2508039"/>
              <a:ext cx="39626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21517" name="TextBox 43"/>
          <p:cNvSpPr txBox="1">
            <a:spLocks noChangeArrowheads="1"/>
          </p:cNvSpPr>
          <p:nvPr/>
        </p:nvSpPr>
        <p:spPr bwMode="auto">
          <a:xfrm>
            <a:off x="2590800" y="3298825"/>
            <a:ext cx="375761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1</a:t>
            </a:r>
            <a:r>
              <a:rPr lang="en-US">
                <a:latin typeface="Calibri" pitchFamily="34" charset="0"/>
              </a:rPr>
              <a:t>, t</a:t>
            </a:r>
            <a:r>
              <a:rPr lang="en-US" baseline="-25000">
                <a:latin typeface="Calibri" pitchFamily="34" charset="0"/>
              </a:rPr>
              <a:t>5</a:t>
            </a:r>
            <a:r>
              <a:rPr lang="en-US">
                <a:latin typeface="Calibri" pitchFamily="34" charset="0"/>
              </a:rPr>
              <a:t> : time delay at machines</a:t>
            </a:r>
          </a:p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, t</a:t>
            </a:r>
            <a:r>
              <a:rPr lang="en-US" baseline="-25000">
                <a:latin typeface="Calibri" pitchFamily="34" charset="0"/>
              </a:rPr>
              <a:t>4</a:t>
            </a:r>
            <a:r>
              <a:rPr lang="en-US">
                <a:latin typeface="Calibri" pitchFamily="34" charset="0"/>
              </a:rPr>
              <a:t> : local communication time delay</a:t>
            </a:r>
          </a:p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3</a:t>
            </a:r>
            <a:r>
              <a:rPr lang="en-US">
                <a:latin typeface="Calibri" pitchFamily="34" charset="0"/>
              </a:rPr>
              <a:t> : time delay at local data center </a:t>
            </a:r>
          </a:p>
        </p:txBody>
      </p:sp>
      <p:sp>
        <p:nvSpPr>
          <p:cNvPr id="45" name="TextBox 4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07343" y="4471357"/>
            <a:ext cx="4154599" cy="1484124"/>
          </a:xfrm>
          <a:prstGeom prst="rect">
            <a:avLst/>
          </a:prstGeom>
          <a:blipFill rotWithShape="1">
            <a:blip r:embed="rId2"/>
            <a:stretch>
              <a:fillRect l="-1322" t="-1639" r="-734" b="-532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noFill/>
                <a:latin typeface="+mn-lt"/>
              </a:rPr>
              <a:t> </a:t>
            </a:r>
          </a:p>
        </p:txBody>
      </p:sp>
      <p:sp>
        <p:nvSpPr>
          <p:cNvPr id="21519" name="TextBox 2"/>
          <p:cNvSpPr txBox="1">
            <a:spLocks noChangeArrowheads="1"/>
          </p:cNvSpPr>
          <p:nvPr/>
        </p:nvSpPr>
        <p:spPr bwMode="auto">
          <a:xfrm>
            <a:off x="990600" y="3700463"/>
            <a:ext cx="11382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Machines 1</a:t>
            </a:r>
          </a:p>
        </p:txBody>
      </p:sp>
      <p:sp>
        <p:nvSpPr>
          <p:cNvPr id="21520" name="TextBox 31"/>
          <p:cNvSpPr txBox="1">
            <a:spLocks noChangeArrowheads="1"/>
          </p:cNvSpPr>
          <p:nvPr/>
        </p:nvSpPr>
        <p:spPr bwMode="auto">
          <a:xfrm>
            <a:off x="7162800" y="3733800"/>
            <a:ext cx="1138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Machines 2</a:t>
            </a:r>
          </a:p>
        </p:txBody>
      </p:sp>
      <p:sp>
        <p:nvSpPr>
          <p:cNvPr id="21521" name="TextBox 40"/>
          <p:cNvSpPr txBox="1">
            <a:spLocks noChangeArrowheads="1"/>
          </p:cNvSpPr>
          <p:nvPr/>
        </p:nvSpPr>
        <p:spPr bwMode="auto">
          <a:xfrm>
            <a:off x="1300163" y="2667000"/>
            <a:ext cx="1503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Secure </a:t>
            </a:r>
          </a:p>
          <a:p>
            <a:r>
              <a:rPr lang="en-US" sz="1600">
                <a:latin typeface="Calibri" pitchFamily="34" charset="0"/>
              </a:rPr>
              <a:t>Communication</a:t>
            </a:r>
          </a:p>
        </p:txBody>
      </p:sp>
      <p:sp>
        <p:nvSpPr>
          <p:cNvPr id="21522" name="TextBox 45"/>
          <p:cNvSpPr txBox="1">
            <a:spLocks noChangeArrowheads="1"/>
          </p:cNvSpPr>
          <p:nvPr/>
        </p:nvSpPr>
        <p:spPr bwMode="auto">
          <a:xfrm>
            <a:off x="6878638" y="2616200"/>
            <a:ext cx="1503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Secure </a:t>
            </a:r>
          </a:p>
          <a:p>
            <a:r>
              <a:rPr lang="en-US" sz="1600">
                <a:latin typeface="Calibri" pitchFamily="34" charset="0"/>
              </a:rPr>
              <a:t>Communication</a:t>
            </a:r>
          </a:p>
        </p:txBody>
      </p:sp>
      <p:grpSp>
        <p:nvGrpSpPr>
          <p:cNvPr id="21523" name="Group 15"/>
          <p:cNvGrpSpPr>
            <a:grpSpLocks/>
          </p:cNvGrpSpPr>
          <p:nvPr/>
        </p:nvGrpSpPr>
        <p:grpSpPr bwMode="auto">
          <a:xfrm>
            <a:off x="609600" y="4038600"/>
            <a:ext cx="1981200" cy="1878013"/>
            <a:chOff x="609600" y="4038600"/>
            <a:chExt cx="1981200" cy="1878512"/>
          </a:xfrm>
        </p:grpSpPr>
        <p:sp>
          <p:nvSpPr>
            <p:cNvPr id="4" name="Rectangle 3"/>
            <p:cNvSpPr/>
            <p:nvPr/>
          </p:nvSpPr>
          <p:spPr>
            <a:xfrm>
              <a:off x="609600" y="516920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Abstraction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09600" y="4788099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Data Acquisition/Control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5536011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Sensor/Actuator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09600" y="441335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Security/Privacy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09600" y="4038600"/>
              <a:ext cx="1981200" cy="3811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HMI/Communication</a:t>
              </a:r>
            </a:p>
          </p:txBody>
        </p:sp>
      </p:grpSp>
      <p:cxnSp>
        <p:nvCxnSpPr>
          <p:cNvPr id="26" name="Straight Arrow Connector 25"/>
          <p:cNvCxnSpPr/>
          <p:nvPr/>
        </p:nvCxnSpPr>
        <p:spPr>
          <a:xfrm>
            <a:off x="762000" y="3886200"/>
            <a:ext cx="0" cy="2225675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5" name="TextBox 35"/>
          <p:cNvSpPr txBox="1">
            <a:spLocks noChangeArrowheads="1"/>
          </p:cNvSpPr>
          <p:nvPr/>
        </p:nvSpPr>
        <p:spPr bwMode="auto">
          <a:xfrm>
            <a:off x="3252788" y="1566863"/>
            <a:ext cx="27908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Local Data Center/Trust Center 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Connectivity Fabric Architecture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  <a:endParaRPr lang="en-US" dirty="0"/>
          </a:p>
        </p:txBody>
      </p:sp>
      <p:grpSp>
        <p:nvGrpSpPr>
          <p:cNvPr id="22532" name="Group 35"/>
          <p:cNvGrpSpPr>
            <a:grpSpLocks/>
          </p:cNvGrpSpPr>
          <p:nvPr/>
        </p:nvGrpSpPr>
        <p:grpSpPr bwMode="auto">
          <a:xfrm>
            <a:off x="211138" y="4592638"/>
            <a:ext cx="2379662" cy="1871662"/>
            <a:chOff x="972921" y="4239310"/>
            <a:chExt cx="2379879" cy="1872105"/>
          </a:xfrm>
        </p:grpSpPr>
        <p:grpSp>
          <p:nvGrpSpPr>
            <p:cNvPr id="22556" name="Group 7"/>
            <p:cNvGrpSpPr>
              <a:grpSpLocks/>
            </p:cNvGrpSpPr>
            <p:nvPr/>
          </p:nvGrpSpPr>
          <p:grpSpPr bwMode="auto">
            <a:xfrm>
              <a:off x="1371600" y="5169689"/>
              <a:ext cx="1981200" cy="747423"/>
              <a:chOff x="2057400" y="2802172"/>
              <a:chExt cx="1981200" cy="747423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057219" y="2802288"/>
                <a:ext cx="1981381" cy="38109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dirty="0"/>
                  <a:t>Local data center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057219" y="3169087"/>
                <a:ext cx="1981381" cy="3810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dirty="0"/>
                  <a:t>Machines</a:t>
                </a:r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1523833" y="4239310"/>
              <a:ext cx="0" cy="1872105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58" name="TextBox 33"/>
            <p:cNvSpPr txBox="1">
              <a:spLocks noChangeArrowheads="1"/>
            </p:cNvSpPr>
            <p:nvPr/>
          </p:nvSpPr>
          <p:spPr bwMode="auto">
            <a:xfrm>
              <a:off x="972921" y="4949512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2533" name="Group 36"/>
          <p:cNvGrpSpPr>
            <a:grpSpLocks/>
          </p:cNvGrpSpPr>
          <p:nvPr/>
        </p:nvGrpSpPr>
        <p:grpSpPr bwMode="auto">
          <a:xfrm>
            <a:off x="6765925" y="4551363"/>
            <a:ext cx="2422525" cy="1871662"/>
            <a:chOff x="6705600" y="4198126"/>
            <a:chExt cx="2422346" cy="1872105"/>
          </a:xfrm>
        </p:grpSpPr>
        <p:grpSp>
          <p:nvGrpSpPr>
            <p:cNvPr id="22551" name="Group 8"/>
            <p:cNvGrpSpPr>
              <a:grpSpLocks/>
            </p:cNvGrpSpPr>
            <p:nvPr/>
          </p:nvGrpSpPr>
          <p:grpSpPr bwMode="auto">
            <a:xfrm>
              <a:off x="6705600" y="5093242"/>
              <a:ext cx="1981200" cy="747423"/>
              <a:chOff x="2057400" y="2802172"/>
              <a:chExt cx="1981200" cy="747423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2057400" y="2802618"/>
                <a:ext cx="1981054" cy="38109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dirty="0"/>
                  <a:t>Local data center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057400" y="3167830"/>
                <a:ext cx="1981054" cy="3810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dirty="0"/>
                  <a:t>Machines</a:t>
                </a:r>
              </a:p>
            </p:txBody>
          </p:sp>
        </p:grpSp>
        <p:cxnSp>
          <p:nvCxnSpPr>
            <p:cNvPr id="28" name="Straight Arrow Connector 27"/>
            <p:cNvCxnSpPr/>
            <p:nvPr/>
          </p:nvCxnSpPr>
          <p:spPr>
            <a:xfrm>
              <a:off x="8458071" y="4198126"/>
              <a:ext cx="0" cy="1872105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53" name="TextBox 34"/>
            <p:cNvSpPr txBox="1">
              <a:spLocks noChangeArrowheads="1"/>
            </p:cNvSpPr>
            <p:nvPr/>
          </p:nvSpPr>
          <p:spPr bwMode="auto">
            <a:xfrm>
              <a:off x="8686800" y="4871079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5</a:t>
              </a:r>
            </a:p>
          </p:txBody>
        </p:sp>
      </p:grpSp>
      <p:grpSp>
        <p:nvGrpSpPr>
          <p:cNvPr id="22534" name="Group 41"/>
          <p:cNvGrpSpPr>
            <a:grpSpLocks/>
          </p:cNvGrpSpPr>
          <p:nvPr/>
        </p:nvGrpSpPr>
        <p:grpSpPr bwMode="auto">
          <a:xfrm>
            <a:off x="5632450" y="2557463"/>
            <a:ext cx="2932113" cy="2774950"/>
            <a:chOff x="5628714" y="2685733"/>
            <a:chExt cx="2932302" cy="2773931"/>
          </a:xfrm>
        </p:grpSpPr>
        <p:sp>
          <p:nvSpPr>
            <p:cNvPr id="23" name="Arc 22"/>
            <p:cNvSpPr/>
            <p:nvPr/>
          </p:nvSpPr>
          <p:spPr>
            <a:xfrm>
              <a:off x="5628714" y="2685733"/>
              <a:ext cx="2851334" cy="2773931"/>
            </a:xfrm>
            <a:prstGeom prst="arc">
              <a:avLst/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50" name="TextBox 37"/>
            <p:cNvSpPr txBox="1">
              <a:spLocks noChangeArrowheads="1"/>
            </p:cNvSpPr>
            <p:nvPr/>
          </p:nvSpPr>
          <p:spPr bwMode="auto">
            <a:xfrm>
              <a:off x="8119870" y="2692705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22535" name="Group 42"/>
          <p:cNvGrpSpPr>
            <a:grpSpLocks/>
          </p:cNvGrpSpPr>
          <p:nvPr/>
        </p:nvGrpSpPr>
        <p:grpSpPr bwMode="auto">
          <a:xfrm>
            <a:off x="788988" y="2579688"/>
            <a:ext cx="2967037" cy="2773362"/>
            <a:chOff x="1407042" y="2508039"/>
            <a:chExt cx="2967709" cy="2773931"/>
          </a:xfrm>
        </p:grpSpPr>
        <p:sp>
          <p:nvSpPr>
            <p:cNvPr id="24" name="Arc 23"/>
            <p:cNvSpPr/>
            <p:nvPr/>
          </p:nvSpPr>
          <p:spPr>
            <a:xfrm>
              <a:off x="1524544" y="2508039"/>
              <a:ext cx="2850207" cy="2773931"/>
            </a:xfrm>
            <a:prstGeom prst="arc">
              <a:avLst>
                <a:gd name="adj1" fmla="val 10724298"/>
                <a:gd name="adj2" fmla="val 16200878"/>
              </a:avLst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548" name="TextBox 38"/>
            <p:cNvSpPr txBox="1">
              <a:spLocks noChangeArrowheads="1"/>
            </p:cNvSpPr>
            <p:nvPr/>
          </p:nvSpPr>
          <p:spPr bwMode="auto">
            <a:xfrm>
              <a:off x="1407042" y="2508039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22536" name="TextBox 43"/>
          <p:cNvSpPr txBox="1">
            <a:spLocks noChangeArrowheads="1"/>
          </p:cNvSpPr>
          <p:nvPr/>
        </p:nvSpPr>
        <p:spPr bwMode="auto">
          <a:xfrm>
            <a:off x="2617788" y="3651250"/>
            <a:ext cx="4316412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1</a:t>
            </a:r>
            <a:r>
              <a:rPr lang="en-US">
                <a:latin typeface="Calibri" pitchFamily="34" charset="0"/>
              </a:rPr>
              <a:t>, T</a:t>
            </a:r>
            <a:r>
              <a:rPr lang="en-US" baseline="-25000">
                <a:latin typeface="Calibri" pitchFamily="34" charset="0"/>
              </a:rPr>
              <a:t>5</a:t>
            </a:r>
            <a:r>
              <a:rPr lang="en-US">
                <a:latin typeface="Calibri" pitchFamily="34" charset="0"/>
              </a:rPr>
              <a:t> : time delay at testbeds</a:t>
            </a:r>
          </a:p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2</a:t>
            </a:r>
            <a:r>
              <a:rPr lang="en-US">
                <a:latin typeface="Calibri" pitchFamily="34" charset="0"/>
              </a:rPr>
              <a:t>, T</a:t>
            </a:r>
            <a:r>
              <a:rPr lang="en-US" baseline="-25000">
                <a:latin typeface="Calibri" pitchFamily="34" charset="0"/>
              </a:rPr>
              <a:t>4</a:t>
            </a:r>
            <a:r>
              <a:rPr lang="en-US">
                <a:latin typeface="Calibri" pitchFamily="34" charset="0"/>
              </a:rPr>
              <a:t> : wide area communication time delay</a:t>
            </a:r>
          </a:p>
          <a:p>
            <a:r>
              <a:rPr lang="en-US">
                <a:latin typeface="Calibri" pitchFamily="34" charset="0"/>
              </a:rPr>
              <a:t>T</a:t>
            </a:r>
            <a:r>
              <a:rPr lang="en-US" baseline="-25000">
                <a:latin typeface="Calibri" pitchFamily="34" charset="0"/>
              </a:rPr>
              <a:t>3</a:t>
            </a:r>
            <a:r>
              <a:rPr lang="en-US">
                <a:latin typeface="Calibri" pitchFamily="34" charset="0"/>
              </a:rPr>
              <a:t> : time delay at central data center(s) </a:t>
            </a:r>
          </a:p>
        </p:txBody>
      </p:sp>
      <p:sp>
        <p:nvSpPr>
          <p:cNvPr id="45" name="TextBox 4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33984" y="4824088"/>
            <a:ext cx="4154599" cy="1484124"/>
          </a:xfrm>
          <a:prstGeom prst="rect">
            <a:avLst/>
          </a:prstGeom>
          <a:blipFill rotWithShape="1">
            <a:blip r:embed="rId2"/>
            <a:stretch>
              <a:fillRect l="-1173" t="-1639" r="-733" b="-532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noFill/>
                <a:latin typeface="+mn-lt"/>
              </a:rPr>
              <a:t> </a:t>
            </a:r>
          </a:p>
        </p:txBody>
      </p:sp>
      <p:sp>
        <p:nvSpPr>
          <p:cNvPr id="22538" name="TextBox 30"/>
          <p:cNvSpPr txBox="1">
            <a:spLocks noChangeArrowheads="1"/>
          </p:cNvSpPr>
          <p:nvPr/>
        </p:nvSpPr>
        <p:spPr bwMode="auto">
          <a:xfrm>
            <a:off x="1066800" y="5195888"/>
            <a:ext cx="9826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Testbed 1</a:t>
            </a:r>
          </a:p>
        </p:txBody>
      </p:sp>
      <p:sp>
        <p:nvSpPr>
          <p:cNvPr id="22539" name="TextBox 31"/>
          <p:cNvSpPr txBox="1">
            <a:spLocks noChangeArrowheads="1"/>
          </p:cNvSpPr>
          <p:nvPr/>
        </p:nvSpPr>
        <p:spPr bwMode="auto">
          <a:xfrm>
            <a:off x="7246938" y="5153025"/>
            <a:ext cx="9826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Testbed 2</a:t>
            </a:r>
          </a:p>
        </p:txBody>
      </p:sp>
      <p:sp>
        <p:nvSpPr>
          <p:cNvPr id="22540" name="TextBox 40"/>
          <p:cNvSpPr txBox="1">
            <a:spLocks noChangeArrowheads="1"/>
          </p:cNvSpPr>
          <p:nvPr/>
        </p:nvSpPr>
        <p:spPr bwMode="auto">
          <a:xfrm>
            <a:off x="1300163" y="3019425"/>
            <a:ext cx="15033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Secure </a:t>
            </a:r>
          </a:p>
          <a:p>
            <a:r>
              <a:rPr lang="en-US" sz="1600">
                <a:latin typeface="Calibri" pitchFamily="34" charset="0"/>
              </a:rPr>
              <a:t>Communication</a:t>
            </a:r>
          </a:p>
        </p:txBody>
      </p:sp>
      <p:sp>
        <p:nvSpPr>
          <p:cNvPr id="22541" name="TextBox 45"/>
          <p:cNvSpPr txBox="1">
            <a:spLocks noChangeArrowheads="1"/>
          </p:cNvSpPr>
          <p:nvPr/>
        </p:nvSpPr>
        <p:spPr bwMode="auto">
          <a:xfrm>
            <a:off x="6802438" y="2943225"/>
            <a:ext cx="15033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Secure </a:t>
            </a:r>
          </a:p>
          <a:p>
            <a:r>
              <a:rPr lang="en-US" sz="1600">
                <a:latin typeface="Calibri" pitchFamily="34" charset="0"/>
              </a:rPr>
              <a:t>Communication</a:t>
            </a:r>
          </a:p>
        </p:txBody>
      </p:sp>
      <p:grpSp>
        <p:nvGrpSpPr>
          <p:cNvPr id="22542" name="Group 10"/>
          <p:cNvGrpSpPr>
            <a:grpSpLocks/>
          </p:cNvGrpSpPr>
          <p:nvPr/>
        </p:nvGrpSpPr>
        <p:grpSpPr bwMode="auto">
          <a:xfrm>
            <a:off x="2895600" y="1905000"/>
            <a:ext cx="3489325" cy="1495425"/>
            <a:chOff x="2895600" y="1554500"/>
            <a:chExt cx="3489146" cy="1495731"/>
          </a:xfrm>
        </p:grpSpPr>
        <p:sp>
          <p:nvSpPr>
            <p:cNvPr id="14" name="Rectangle 13"/>
            <p:cNvSpPr/>
            <p:nvPr/>
          </p:nvSpPr>
          <p:spPr>
            <a:xfrm>
              <a:off x="3352777" y="1892707"/>
              <a:ext cx="2438275" cy="1157524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en-US" sz="1200" dirty="0"/>
                <a:t>data analytics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en-US" sz="1200" dirty="0"/>
                <a:t>wide area decision making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en-US" sz="1200" dirty="0"/>
                <a:t>security/privacy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en-US" sz="1200" dirty="0"/>
                <a:t>time bounded communication with TBs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2895600" y="1924464"/>
              <a:ext cx="3403425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45" name="TextBox 32"/>
            <p:cNvSpPr txBox="1">
              <a:spLocks noChangeArrowheads="1"/>
            </p:cNvSpPr>
            <p:nvPr/>
          </p:nvSpPr>
          <p:spPr bwMode="auto">
            <a:xfrm>
              <a:off x="5943600" y="2023584"/>
              <a:ext cx="44114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latin typeface="Calibri" pitchFamily="34" charset="0"/>
                </a:rPr>
                <a:t>T</a:t>
              </a:r>
              <a:r>
                <a:rPr lang="en-US" sz="2400" b="1" baseline="-25000">
                  <a:solidFill>
                    <a:srgbClr val="FF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22546" name="TextBox 46"/>
            <p:cNvSpPr txBox="1">
              <a:spLocks noChangeArrowheads="1"/>
            </p:cNvSpPr>
            <p:nvPr/>
          </p:nvSpPr>
          <p:spPr bwMode="auto">
            <a:xfrm>
              <a:off x="3352800" y="1554500"/>
              <a:ext cx="24384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latin typeface="Calibri" pitchFamily="34" charset="0"/>
                </a:rPr>
                <a:t>Central Data / Trust Center</a:t>
              </a:r>
            </a:p>
          </p:txBody>
        </p:sp>
      </p:grp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“Challenge”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NIST @ 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r1.13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498475" y="1828800"/>
            <a:ext cx="8077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Given a “fabric” to interconnect CPS test beds and a set of real CPS test beds</a:t>
            </a:r>
          </a:p>
          <a:p>
            <a:pPr algn="ctr"/>
            <a:endParaRPr lang="en-US" sz="3600">
              <a:latin typeface="Calibri" pitchFamily="34" charset="0"/>
              <a:cs typeface="Arial" charset="0"/>
            </a:endParaRPr>
          </a:p>
          <a:p>
            <a:pPr algn="ctr"/>
            <a:r>
              <a:rPr lang="en-US" sz="3600" b="1" i="1">
                <a:latin typeface="Calibri" pitchFamily="34" charset="0"/>
                <a:cs typeface="Arial" charset="0"/>
              </a:rPr>
              <a:t>Define</a:t>
            </a:r>
            <a:r>
              <a:rPr lang="en-US" sz="3600">
                <a:latin typeface="Calibri" pitchFamily="34" charset="0"/>
                <a:cs typeface="Arial" charset="0"/>
              </a:rPr>
              <a:t> a “scenario” that connects </a:t>
            </a:r>
            <a:r>
              <a:rPr lang="en-US" sz="3600" b="1" i="1">
                <a:latin typeface="Calibri" pitchFamily="34" charset="0"/>
                <a:cs typeface="Arial" charset="0"/>
              </a:rPr>
              <a:t>cross sector </a:t>
            </a:r>
            <a:r>
              <a:rPr lang="en-US" sz="3600">
                <a:latin typeface="Calibri" pitchFamily="34" charset="0"/>
                <a:cs typeface="Arial" charset="0"/>
              </a:rPr>
              <a:t>test beds</a:t>
            </a:r>
          </a:p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and</a:t>
            </a:r>
          </a:p>
          <a:p>
            <a:pPr algn="ctr"/>
            <a:r>
              <a:rPr lang="en-US" sz="3600" b="1" i="1">
                <a:latin typeface="Calibri" pitchFamily="34" charset="0"/>
                <a:cs typeface="Arial" charset="0"/>
              </a:rPr>
              <a:t>Build</a:t>
            </a:r>
            <a:r>
              <a:rPr lang="en-US" sz="3600">
                <a:latin typeface="Calibri" pitchFamily="34" charset="0"/>
                <a:cs typeface="Arial" charset="0"/>
              </a:rPr>
              <a:t> it to show the benefits of interconnected CPS.</a:t>
            </a:r>
            <a:endParaRPr lang="en-US" sz="3600" i="1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</TotalTime>
  <Words>973</Words>
  <Application>Microsoft Office PowerPoint</Application>
  <PresentationFormat>On-screen Show (4:3)</PresentationFormat>
  <Paragraphs>240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Broadway</vt:lpstr>
      <vt:lpstr>굴림</vt:lpstr>
      <vt:lpstr>Arial Black</vt:lpstr>
      <vt:lpstr>Times New Roman</vt:lpstr>
      <vt:lpstr>Office Theme</vt:lpstr>
      <vt:lpstr>SmartAmerica  Sokwoo Rhee &amp; Geoff Mulligan Presidential Innovation Fellows</vt:lpstr>
      <vt:lpstr>The Vision of SmartAmerica </vt:lpstr>
      <vt:lpstr>The Issue</vt:lpstr>
      <vt:lpstr>The Objective</vt:lpstr>
      <vt:lpstr>SmartAmerica Architecture</vt:lpstr>
      <vt:lpstr>Industry EcoSystem</vt:lpstr>
      <vt:lpstr>Cyber-Physical Testbed Architecture</vt:lpstr>
      <vt:lpstr>Connectivity Fabric Architecture</vt:lpstr>
      <vt:lpstr>The “Challenge”</vt:lpstr>
      <vt:lpstr>The Virtual Cityscape</vt:lpstr>
      <vt:lpstr>Example Scenario – First Responders</vt:lpstr>
      <vt:lpstr>The Framework</vt:lpstr>
      <vt:lpstr>Key Outcomes</vt:lpstr>
      <vt:lpstr>In Summary, SmartAmerica will:</vt:lpstr>
      <vt:lpstr>Details</vt:lpstr>
      <vt:lpstr>Workshop</vt:lpstr>
      <vt:lpstr>The Challenge Plan</vt:lpstr>
      <vt:lpstr>Key Technical Outcomes</vt:lpstr>
      <vt:lpstr>Data In-Motion Exchange (Preliminary - Under Consideration)</vt:lpstr>
      <vt:lpstr>A Scenario – Agile Manufacturing</vt:lpstr>
      <vt:lpstr>The SmartAmerica Challenge will:</vt:lpstr>
      <vt:lpstr>Contact Info</vt:lpstr>
    </vt:vector>
  </TitlesOfParts>
  <Company>NIST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SmartUSA CPS Project</dc:title>
  <dc:creator>Mulligan, Geoff</dc:creator>
  <cp:lastModifiedBy>Sokwoo Rhee</cp:lastModifiedBy>
  <cp:revision>160</cp:revision>
  <cp:lastPrinted>2013-08-15T15:44:25Z</cp:lastPrinted>
  <dcterms:created xsi:type="dcterms:W3CDTF">2013-08-01T20:21:04Z</dcterms:created>
  <dcterms:modified xsi:type="dcterms:W3CDTF">2013-10-18T01:59:12Z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0x010100322457C36BC72941AE58712156A3E473</vt:lpwstr>
  </property>
  <property fmtid="{D5CDD505-2E9C-101B-9397-08002B2CF9AE}" pid="3" name="IsMyDocuments">
    <vt:bool>true</vt:bool>
  </property>
  <property fmtid="{D5CDD505-2E9C-101B-9397-08002B2CF9AE}" pid="4" name="SharedWithUsers">
    <vt:lpwstr>7;#Rhee, Sokwoo</vt:lpwstr>
  </property>
</Properties>
</file>