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4" r:id="rId3"/>
    <p:sldMasterId id="2147483957" r:id="rId4"/>
    <p:sldMasterId id="2147484005" r:id="rId5"/>
  </p:sldMasterIdLst>
  <p:notesMasterIdLst>
    <p:notesMasterId r:id="rId11"/>
  </p:notesMasterIdLst>
  <p:sldIdLst>
    <p:sldId id="1011" r:id="rId6"/>
    <p:sldId id="957" r:id="rId7"/>
    <p:sldId id="1029" r:id="rId8"/>
    <p:sldId id="997" r:id="rId9"/>
    <p:sldId id="1031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30B2C"/>
    <a:srgbClr val="FF0000"/>
    <a:srgbClr val="800000"/>
    <a:srgbClr val="000066"/>
    <a:srgbClr val="0066FF"/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88256" autoAdjust="0"/>
  </p:normalViewPr>
  <p:slideViewPr>
    <p:cSldViewPr snapToGrid="0">
      <p:cViewPr varScale="1">
        <p:scale>
          <a:sx n="56" d="100"/>
          <a:sy n="56" d="100"/>
        </p:scale>
        <p:origin x="-1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1"/>
            </a:lvl1pPr>
          </a:lstStyle>
          <a:p>
            <a:pPr>
              <a:defRPr/>
            </a:pPr>
            <a:fld id="{FBAB08D7-9E9A-4994-8BCF-792417978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9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1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1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2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2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3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3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F2DA96D-A04B-42E9-AF3D-F91E2214B4B2}" type="slidenum">
              <a:rPr lang="en-US" altLang="en-US" sz="1200" b="1">
                <a:ea typeface="MS PGothic" pitchFamily="34" charset="-128"/>
              </a:rPr>
              <a:pPr algn="r"/>
              <a:t>4</a:t>
            </a:fld>
            <a:endParaRPr lang="en-US" altLang="en-US" sz="1200" b="1">
              <a:ea typeface="MS PGothic" pitchFamily="34" charset="-128"/>
            </a:endParaRPr>
          </a:p>
        </p:txBody>
      </p:sp>
      <p:sp>
        <p:nvSpPr>
          <p:cNvPr id="36454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5C1E6AA-F8C5-4F8E-A2F1-EEF6745C1D33}" type="slidenum">
              <a:rPr lang="en-US" altLang="en-US" sz="1200" b="1">
                <a:ea typeface="MS PGothic" pitchFamily="34" charset="-128"/>
              </a:rPr>
              <a:pPr algn="r"/>
              <a:t>4</a:t>
            </a:fld>
            <a:endParaRPr lang="en-US" altLang="en-US" sz="1200" b="1">
              <a:ea typeface="MS PGothic" pitchFamily="34" charset="-128"/>
            </a:endParaRPr>
          </a:p>
        </p:txBody>
      </p:sp>
      <p:sp>
        <p:nvSpPr>
          <p:cNvPr id="364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5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5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2F6D-8234-4801-B4E5-DEB5F1DC7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19AF-4091-4CDE-97FF-618C6C22E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C5B6-F630-4D68-9BBF-0D246858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6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976B-7EE8-4623-B7A4-1BFE7851C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9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539FB-C02C-4914-854B-7534C9FDF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7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A2053-FC39-40BC-911A-DAA29B669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E8DF-4C54-4C8D-8973-5A2F53F7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0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B828-EC4B-43C8-97D2-2C8E09672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5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3CA49-0A37-4A54-A8F6-21B26C139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50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11196-9FA7-49EB-A89D-492D43CF6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8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757AC-7B28-4570-9A02-6A4E24BCE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7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12E21-6519-4891-AB89-673BB884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6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CF48A-F220-4143-99C9-7EC6423D9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5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D48B5-130C-4B8A-A2B1-3E13FD9C4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2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5EAD9-D547-4E26-A68A-BE641BE37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04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193C-F1BA-4CCF-825F-7A75A24AC503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6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2B258-07FE-4E2D-A761-14D201679464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95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7254-F586-4ED4-8913-18CF048A0A4A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43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78A6-DC39-4A1C-8949-014A0B483D35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10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932B-85F7-4899-A3C4-34E4FE9A1E33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59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54F0-610A-4B51-B1F2-184A8D16E327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06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238D-5C5F-4ACE-8BA8-54C732EB8750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7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0623-0DF8-427A-BAE2-6B7339083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2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EFA8-8D74-46E9-92A5-3C82183BC969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E88C-8F07-48FE-AC89-495B8707BDCF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74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16D2-ABE1-4CE1-B5E7-2A3DDFF8809A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9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annisp\Pictures\BU-related\CISE_Small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270625"/>
            <a:ext cx="2314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6975" y="63992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BFE8-AA95-4433-85B7-D7E69ACAF7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790E-0AA9-4BAD-AF0A-5983575DE8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annisp\Pictures\BU-related\CISE_Small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270625"/>
            <a:ext cx="2314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736975" y="63992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D168-91A9-4D70-8841-85F3BAC77D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9F6B4-6CA3-4C0A-82E8-6B3B75702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7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736975" y="63992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871E5-4711-4B3B-80F1-E8E8068156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08AAC-85BB-4365-B552-7726192C6C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3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6975" y="63992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EB3A-A6B8-4267-BAC7-19BB85828D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8856E-2B3F-4602-AC56-D324030EE5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736975" y="63992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01EF-038A-4F50-B977-FFD6DC4D8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DBD5-45ED-475E-B605-18B6D98A98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7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76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3483-63B7-4C2A-9789-4A38278FF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2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1_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annisp\Pictures\BU-related\CISE_Small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270625"/>
            <a:ext cx="2314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Slide </a:t>
            </a:r>
            <a:fld id="{821266A9-D892-4323-9083-E04AA91F96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5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 userDrawn="1"/>
        </p:nvSpPr>
        <p:spPr bwMode="auto">
          <a:xfrm>
            <a:off x="1600200" y="3048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kumimoji="0" lang="en-US" b="0" smtClean="0">
              <a:solidFill>
                <a:prstClr val="black"/>
              </a:solidFill>
            </a:endParaRP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74263-9FBD-4C81-B09A-72966DAB6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annisp\Pictures\BU-related\CISE_Small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270625"/>
            <a:ext cx="2314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6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45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331913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1403350" y="3141663"/>
            <a:ext cx="6624638" cy="714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en-US" sz="1800" smtClean="0">
              <a:solidFill>
                <a:srgbClr val="000000"/>
              </a:solidFill>
            </a:endParaRPr>
          </a:p>
        </p:txBody>
      </p:sp>
      <p:pic>
        <p:nvPicPr>
          <p:cNvPr id="6" name="Picture 9" descr="礼堂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BF3"/>
              </a:clrFrom>
              <a:clrTo>
                <a:srgbClr val="FCF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84800"/>
            <a:ext cx="5219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1535113"/>
            <a:ext cx="7772400" cy="1462087"/>
          </a:xfrm>
        </p:spPr>
        <p:txBody>
          <a:bodyPr/>
          <a:lstStyle>
            <a:lvl1pPr>
              <a:defRPr i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C1C1C"/>
                </a:solidFill>
                <a:latin typeface="Times New Roman" pitchFamily="18" charset="0"/>
                <a:ea typeface="华文行楷" pitchFamily="2" charset="-122"/>
              </a:defRPr>
            </a:lvl1pPr>
          </a:lstStyle>
          <a:p>
            <a:pPr eaLnBrk="1" hangingPunct="1"/>
            <a:endParaRPr lang="en-US" altLang="zh-CN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108BACE7-2A97-4171-8052-1836EED5D30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238194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F2D79-EDB3-4CE3-B1A8-04AD6BFE3574}" type="slidenum">
              <a:rPr lang="en-US" altLang="zh-CN"/>
              <a:pPr/>
              <a:t>‹#›</a:t>
            </a:fld>
            <a:endParaRPr lang="en-US" altLang="zh-CN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16763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D86B0D6-FB80-47F5-977A-8800E038CB50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23675331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0" y="1341438"/>
            <a:ext cx="3843338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1388" y="1341438"/>
            <a:ext cx="3843337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DB80013-538D-415B-B27B-0D9167C1BCB7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64478942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24D6B20-89D4-4482-BE45-2259CECC0EC1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2080974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58FB61C-5C3A-472C-ABC1-932C847ED6A4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0823909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8CF14-AEA4-47AE-AE38-534BED69F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8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5DD1B6D-36B9-4D0D-A62F-30CA1CC81B4B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15920289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E97EF14-F47C-4674-BD7C-5669FA29B128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1877206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DE871C-40AD-4CA8-A592-8EBF21D0062E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91064362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FCF002A-7F20-4778-B4F5-0E579383BA95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16075386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8288" y="214313"/>
            <a:ext cx="1976437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213" y="214313"/>
            <a:ext cx="5781675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ED683EF-A2EA-4759-B685-26D4B7DE0FF9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28578575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214313"/>
            <a:ext cx="7827962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55650" y="1341438"/>
            <a:ext cx="7839075" cy="2319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55650" y="3813175"/>
            <a:ext cx="7839075" cy="2319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73845D9-60F7-4F85-8C99-29A250ACCB6E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7917762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CF049-27E7-44D9-8E9C-12023A892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0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EC30-D750-4F34-A6B8-7F41ECF95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0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E97E-E7FA-41FB-BC40-986ED93CC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3C3FF-F692-4E1D-A466-9A9D6C30F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30338"/>
            </a:gs>
            <a:gs pos="50000">
              <a:srgbClr val="4B067A"/>
            </a:gs>
            <a:gs pos="100000">
              <a:srgbClr val="23033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09F6E6-04C3-43AF-87F8-832058D01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4" r:id="rId1"/>
    <p:sldLayoutId id="2147483923" r:id="rId2"/>
    <p:sldLayoutId id="2147483922" r:id="rId3"/>
    <p:sldLayoutId id="2147483921" r:id="rId4"/>
    <p:sldLayoutId id="2147483920" r:id="rId5"/>
    <p:sldLayoutId id="2147483919" r:id="rId6"/>
    <p:sldLayoutId id="2147483918" r:id="rId7"/>
    <p:sldLayoutId id="2147483917" r:id="rId8"/>
    <p:sldLayoutId id="2147483916" r:id="rId9"/>
    <p:sldLayoutId id="2147483915" r:id="rId10"/>
    <p:sldLayoutId id="2147483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30338"/>
            </a:gs>
            <a:gs pos="50000">
              <a:srgbClr val="4B067A"/>
            </a:gs>
            <a:gs pos="100000">
              <a:srgbClr val="23033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5A906E-4EA1-422C-AD72-987B41DF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4" r:id="rId2"/>
    <p:sldLayoutId id="2147483933" r:id="rId3"/>
    <p:sldLayoutId id="2147483932" r:id="rId4"/>
    <p:sldLayoutId id="2147483931" r:id="rId5"/>
    <p:sldLayoutId id="2147483930" r:id="rId6"/>
    <p:sldLayoutId id="2147483929" r:id="rId7"/>
    <p:sldLayoutId id="2147483928" r:id="rId8"/>
    <p:sldLayoutId id="2147483927" r:id="rId9"/>
    <p:sldLayoutId id="2147483926" r:id="rId10"/>
    <p:sldLayoutId id="21474839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gradFill rotWithShape="1">
            <a:gsLst>
              <a:gs pos="0">
                <a:srgbClr val="182F76">
                  <a:alpha val="32999"/>
                </a:srgbClr>
              </a:gs>
              <a:gs pos="100000">
                <a:srgbClr val="3366FF">
                  <a:alpha val="35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8229600" cy="304800"/>
          </a:xfrm>
          <a:prstGeom prst="rect">
            <a:avLst/>
          </a:prstGeom>
          <a:gradFill rotWithShape="1">
            <a:gsLst>
              <a:gs pos="0">
                <a:srgbClr val="3366FF">
                  <a:alpha val="36000"/>
                </a:srgbClr>
              </a:gs>
              <a:gs pos="100000">
                <a:srgbClr val="3366FF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5263" y="63087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6C918D5-35F4-4309-9A1F-E2600D95269E}" type="slidenum">
              <a:rPr lang="en-US"/>
              <a:pPr>
                <a:defRPr/>
              </a:pPr>
              <a:t>‹#›</a:t>
            </a:fld>
            <a:r>
              <a:rPr lang="en-US" dirty="0"/>
              <a:t>/23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7200" y="54102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18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25" y="6342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63AE97-35CA-470D-B3A1-DA58A3ACF401}" type="datetime1">
              <a:rPr kumimoji="1" lang="en-US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11/7/2014</a:t>
            </a:fld>
            <a:endParaRPr kumimoji="1"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F2EB84-B73A-4D5B-9C35-F22ABB11224E}" type="slidenum">
              <a:rPr kumimoji="1" lang="en-US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gray">
          <a:xfrm>
            <a:off x="395288" y="1196975"/>
            <a:ext cx="8226425" cy="3175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kumimoji="1" lang="zh-CN" altLang="zh-CN" smtClean="0">
              <a:solidFill>
                <a:srgbClr val="0000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14313"/>
            <a:ext cx="78279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41438"/>
            <a:ext cx="78390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1133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华文行楷" pitchFamily="2" charset="-122"/>
              </a:defRPr>
            </a:lvl1pPr>
          </a:lstStyle>
          <a:p>
            <a:pPr eaLnBrk="1" hangingPunct="1"/>
            <a:endParaRPr lang="en-US" altLang="zh-CN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C00CC"/>
                </a:solidFill>
                <a:latin typeface="Times New Roman" pitchFamily="18" charset="0"/>
                <a:ea typeface="华文行楷" pitchFamily="2" charset="-122"/>
              </a:defRPr>
            </a:lvl1pPr>
          </a:lstStyle>
          <a:p>
            <a:pPr eaLnBrk="1" hangingPunct="1"/>
            <a:fld id="{10D4989C-F7D9-4969-8929-7A2B09173FD1}" type="slidenum">
              <a:rPr lang="en-US" altLang="zh-CN" smtClean="0"/>
              <a:pPr eaLnBrk="1" hangingPunct="1"/>
              <a:t>‹#›</a:t>
            </a:fld>
            <a:endParaRPr lang="en-US" altLang="zh-CN" smtClean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6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Oval 51"/>
          <p:cNvSpPr>
            <a:spLocks noChangeArrowheads="1"/>
          </p:cNvSpPr>
          <p:nvPr/>
        </p:nvSpPr>
        <p:spPr bwMode="auto">
          <a:xfrm>
            <a:off x="261620" y="731838"/>
            <a:ext cx="5330825" cy="5319712"/>
          </a:xfrm>
          <a:prstGeom prst="ellipse">
            <a:avLst/>
          </a:prstGeom>
          <a:solidFill>
            <a:srgbClr val="969696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32" name="Oval 52"/>
          <p:cNvSpPr>
            <a:spLocks noChangeArrowheads="1"/>
          </p:cNvSpPr>
          <p:nvPr/>
        </p:nvSpPr>
        <p:spPr bwMode="auto">
          <a:xfrm>
            <a:off x="972820" y="1465263"/>
            <a:ext cx="3908425" cy="385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33" name="Oval 53"/>
          <p:cNvSpPr>
            <a:spLocks noChangeArrowheads="1"/>
          </p:cNvSpPr>
          <p:nvPr/>
        </p:nvSpPr>
        <p:spPr bwMode="auto">
          <a:xfrm>
            <a:off x="1417320" y="1981200"/>
            <a:ext cx="3084513" cy="2987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34" name="Rectangle 54"/>
          <p:cNvSpPr>
            <a:spLocks noChangeArrowheads="1"/>
          </p:cNvSpPr>
          <p:nvPr/>
        </p:nvSpPr>
        <p:spPr bwMode="auto">
          <a:xfrm>
            <a:off x="2047558" y="4808538"/>
            <a:ext cx="1860550" cy="450850"/>
          </a:xfrm>
          <a:prstGeom prst="rect">
            <a:avLst/>
          </a:prstGeom>
          <a:solidFill>
            <a:srgbClr val="00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Decision Making</a:t>
            </a:r>
          </a:p>
        </p:txBody>
      </p:sp>
      <p:pic>
        <p:nvPicPr>
          <p:cNvPr id="35533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r="17743"/>
          <a:stretch>
            <a:fillRect/>
          </a:stretch>
        </p:blipFill>
        <p:spPr bwMode="auto">
          <a:xfrm>
            <a:off x="1815783" y="1982788"/>
            <a:ext cx="22415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6" name="Rectangle 56"/>
          <p:cNvSpPr>
            <a:spLocks noChangeArrowheads="1"/>
          </p:cNvSpPr>
          <p:nvPr/>
        </p:nvSpPr>
        <p:spPr bwMode="auto">
          <a:xfrm>
            <a:off x="2174558" y="1519238"/>
            <a:ext cx="1560512" cy="450850"/>
          </a:xfrm>
          <a:prstGeom prst="rect">
            <a:avLst/>
          </a:prstGeom>
          <a:solidFill>
            <a:srgbClr val="00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Data collection</a:t>
            </a:r>
          </a:p>
        </p:txBody>
      </p:sp>
      <p:sp>
        <p:nvSpPr>
          <p:cNvPr id="355337" name="AutoShape 57"/>
          <p:cNvSpPr>
            <a:spLocks noChangeArrowheads="1"/>
          </p:cNvSpPr>
          <p:nvPr/>
        </p:nvSpPr>
        <p:spPr bwMode="auto">
          <a:xfrm rot="2647509">
            <a:off x="3946208" y="2092325"/>
            <a:ext cx="782637" cy="596900"/>
          </a:xfrm>
          <a:prstGeom prst="notchedRightArrow">
            <a:avLst>
              <a:gd name="adj1" fmla="val 50000"/>
              <a:gd name="adj2" fmla="val 3277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38" name="AutoShape 58"/>
          <p:cNvSpPr>
            <a:spLocks noChangeArrowheads="1"/>
          </p:cNvSpPr>
          <p:nvPr/>
        </p:nvSpPr>
        <p:spPr bwMode="auto">
          <a:xfrm rot="7098990">
            <a:off x="4086701" y="4023519"/>
            <a:ext cx="782638" cy="596900"/>
          </a:xfrm>
          <a:prstGeom prst="notchedRightArrow">
            <a:avLst>
              <a:gd name="adj1" fmla="val 50000"/>
              <a:gd name="adj2" fmla="val 3277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39" name="AutoShape 59"/>
          <p:cNvSpPr>
            <a:spLocks noChangeArrowheads="1"/>
          </p:cNvSpPr>
          <p:nvPr/>
        </p:nvSpPr>
        <p:spPr bwMode="auto">
          <a:xfrm rot="-7822539">
            <a:off x="1162526" y="4229894"/>
            <a:ext cx="782638" cy="596900"/>
          </a:xfrm>
          <a:prstGeom prst="notchedRightArrow">
            <a:avLst>
              <a:gd name="adj1" fmla="val 50000"/>
              <a:gd name="adj2" fmla="val 3277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40" name="AutoShape 60"/>
          <p:cNvSpPr>
            <a:spLocks noChangeArrowheads="1"/>
          </p:cNvSpPr>
          <p:nvPr/>
        </p:nvSpPr>
        <p:spPr bwMode="auto">
          <a:xfrm rot="-3969412">
            <a:off x="1095851" y="2261394"/>
            <a:ext cx="782638" cy="596900"/>
          </a:xfrm>
          <a:prstGeom prst="notchedRightArrow">
            <a:avLst>
              <a:gd name="adj1" fmla="val 50000"/>
              <a:gd name="adj2" fmla="val 3277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909373" name="Rectangle 61"/>
          <p:cNvSpPr>
            <a:spLocks noChangeArrowheads="1"/>
          </p:cNvSpPr>
          <p:nvPr/>
        </p:nvSpPr>
        <p:spPr bwMode="auto">
          <a:xfrm>
            <a:off x="2844483" y="5397500"/>
            <a:ext cx="1295400" cy="523875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Energy</a:t>
            </a:r>
          </a:p>
          <a:p>
            <a:pPr algn="ctr"/>
            <a:r>
              <a:rPr lang="en-US" sz="16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Management</a:t>
            </a:r>
          </a:p>
        </p:txBody>
      </p:sp>
      <p:sp>
        <p:nvSpPr>
          <p:cNvPr id="909374" name="Rectangle 62"/>
          <p:cNvSpPr>
            <a:spLocks noChangeArrowheads="1"/>
          </p:cNvSpPr>
          <p:nvPr/>
        </p:nvSpPr>
        <p:spPr bwMode="auto">
          <a:xfrm>
            <a:off x="929958" y="4984750"/>
            <a:ext cx="976312" cy="466725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Safety</a:t>
            </a:r>
          </a:p>
        </p:txBody>
      </p:sp>
      <p:sp>
        <p:nvSpPr>
          <p:cNvPr id="909375" name="Rectangle 63"/>
          <p:cNvSpPr>
            <a:spLocks noChangeArrowheads="1"/>
          </p:cNvSpPr>
          <p:nvPr/>
        </p:nvSpPr>
        <p:spPr bwMode="auto">
          <a:xfrm>
            <a:off x="4139883" y="1420813"/>
            <a:ext cx="849312" cy="420687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Security</a:t>
            </a:r>
          </a:p>
        </p:txBody>
      </p:sp>
      <p:sp>
        <p:nvSpPr>
          <p:cNvPr id="355344" name="Rectangle 64"/>
          <p:cNvSpPr>
            <a:spLocks noChangeArrowheads="1"/>
          </p:cNvSpPr>
          <p:nvPr/>
        </p:nvSpPr>
        <p:spPr bwMode="auto">
          <a:xfrm>
            <a:off x="94933" y="3062288"/>
            <a:ext cx="1827212" cy="857250"/>
          </a:xfrm>
          <a:prstGeom prst="rect">
            <a:avLst/>
          </a:prstGeom>
          <a:solidFill>
            <a:srgbClr val="00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Control and</a:t>
            </a:r>
          </a:p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Optimization</a:t>
            </a:r>
          </a:p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Actions</a:t>
            </a:r>
          </a:p>
        </p:txBody>
      </p:sp>
      <p:sp>
        <p:nvSpPr>
          <p:cNvPr id="355345" name="Rectangle 65"/>
          <p:cNvSpPr>
            <a:spLocks noChangeArrowheads="1"/>
          </p:cNvSpPr>
          <p:nvPr/>
        </p:nvSpPr>
        <p:spPr bwMode="auto">
          <a:xfrm>
            <a:off x="3944620" y="2989263"/>
            <a:ext cx="1503363" cy="750887"/>
          </a:xfrm>
          <a:prstGeom prst="rect">
            <a:avLst/>
          </a:prstGeom>
          <a:solidFill>
            <a:srgbClr val="00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Information</a:t>
            </a:r>
          </a:p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Processing</a:t>
            </a:r>
          </a:p>
        </p:txBody>
      </p:sp>
      <p:sp>
        <p:nvSpPr>
          <p:cNvPr id="909378" name="Rectangle 66"/>
          <p:cNvSpPr>
            <a:spLocks noChangeArrowheads="1"/>
          </p:cNvSpPr>
          <p:nvPr/>
        </p:nvSpPr>
        <p:spPr bwMode="auto">
          <a:xfrm>
            <a:off x="769620" y="1420813"/>
            <a:ext cx="976313" cy="466725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Privacy</a:t>
            </a:r>
          </a:p>
        </p:txBody>
      </p:sp>
      <p:sp>
        <p:nvSpPr>
          <p:cNvPr id="39960" name="AutoShape 24"/>
          <p:cNvSpPr>
            <a:spLocks noChangeArrowheads="1"/>
          </p:cNvSpPr>
          <p:nvPr/>
        </p:nvSpPr>
        <p:spPr bwMode="auto">
          <a:xfrm>
            <a:off x="3571558" y="584200"/>
            <a:ext cx="2220912" cy="1782763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57200">
              <a:defRPr/>
            </a:pPr>
            <a:r>
              <a:rPr lang="en-US" sz="1800" b="1">
                <a:solidFill>
                  <a:srgbClr val="FFFF00"/>
                </a:solidFill>
                <a:latin typeface="Britannic Bold" charset="0"/>
                <a:ea typeface="ＭＳ Ｐゴシック" charset="0"/>
              </a:rPr>
              <a:t>SENSOR</a:t>
            </a:r>
          </a:p>
          <a:p>
            <a:pPr algn="ctr" defTabSz="457200">
              <a:defRPr/>
            </a:pPr>
            <a:r>
              <a:rPr lang="en-US" sz="1800" b="1">
                <a:solidFill>
                  <a:srgbClr val="FFFF00"/>
                </a:solidFill>
                <a:latin typeface="Britannic Bold" charset="0"/>
                <a:ea typeface="ＭＳ Ｐゴシック" charset="0"/>
              </a:rPr>
              <a:t>NETWORKS</a:t>
            </a:r>
          </a:p>
        </p:txBody>
      </p:sp>
      <p:sp>
        <p:nvSpPr>
          <p:cNvPr id="39961" name="AutoShape 25"/>
          <p:cNvSpPr>
            <a:spLocks noChangeArrowheads="1"/>
          </p:cNvSpPr>
          <p:nvPr/>
        </p:nvSpPr>
        <p:spPr bwMode="auto">
          <a:xfrm>
            <a:off x="4387533" y="3375025"/>
            <a:ext cx="2220912" cy="1782763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57200">
              <a:defRPr/>
            </a:pPr>
            <a:r>
              <a:rPr lang="en-US" sz="1800" b="1">
                <a:solidFill>
                  <a:srgbClr val="FFFF00"/>
                </a:solidFill>
                <a:latin typeface="Britannic Bold" charset="0"/>
                <a:ea typeface="ＭＳ Ｐゴシック" charset="0"/>
              </a:rPr>
              <a:t>BIG</a:t>
            </a:r>
          </a:p>
          <a:p>
            <a:pPr algn="ctr" defTabSz="457200">
              <a:defRPr/>
            </a:pPr>
            <a:r>
              <a:rPr lang="en-US" sz="1800" b="1">
                <a:solidFill>
                  <a:srgbClr val="FFFF00"/>
                </a:solidFill>
                <a:latin typeface="Britannic Bold" charset="0"/>
                <a:ea typeface="ＭＳ Ｐゴシック" charset="0"/>
              </a:rPr>
              <a:t>DATA</a:t>
            </a:r>
          </a:p>
        </p:txBody>
      </p:sp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SMART CITY AS A CYBER-PHYSICAL SYSTEM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30240" y="1612768"/>
            <a:ext cx="3346652" cy="4046669"/>
            <a:chOff x="5730240" y="1612768"/>
            <a:chExt cx="3346652" cy="4046669"/>
          </a:xfrm>
        </p:grpSpPr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5730240" y="2091006"/>
              <a:ext cx="3346652" cy="356843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229887" tIns="114943" rIns="229887" bIns="114943"/>
            <a:lstStyle/>
            <a:p>
              <a:pPr defTabSz="2300288" eaLnBrk="1" hangingPunct="1">
                <a:spcAft>
                  <a:spcPts val="0"/>
                </a:spcAft>
              </a:pPr>
              <a:r>
                <a:rPr lang="en-US" altLang="zh-CN" sz="2000" b="1" dirty="0" smtClean="0">
                  <a:latin typeface="Arial Narrow" pitchFamily="34" charset="0"/>
                  <a:ea typeface="SimSun" pitchFamily="2" charset="-122"/>
                </a:rPr>
                <a:t>- E</a:t>
              </a:r>
              <a:r>
                <a:rPr lang="en-US" sz="2000" b="1" dirty="0" smtClean="0">
                  <a:latin typeface="Arial Narrow" pitchFamily="34" charset="0"/>
                </a:rPr>
                <a:t>stablish a </a:t>
              </a:r>
              <a:r>
                <a:rPr lang="en-US" sz="2000" b="1" i="1" dirty="0" smtClean="0">
                  <a:latin typeface="Arial Narrow" pitchFamily="34" charset="0"/>
                </a:rPr>
                <a:t>Cyber-Physical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i="1" dirty="0" smtClean="0">
                  <a:latin typeface="Arial Narrow" pitchFamily="34" charset="0"/>
                </a:rPr>
                <a:t>   Infrastructure</a:t>
              </a:r>
              <a:r>
                <a:rPr lang="en-US" sz="2000" b="1" dirty="0" smtClean="0">
                  <a:latin typeface="Arial Narrow" pitchFamily="34" charset="0"/>
                </a:rPr>
                <a:t> for urban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dirty="0">
                  <a:latin typeface="Arial Narrow" pitchFamily="34" charset="0"/>
                </a:rPr>
                <a:t> </a:t>
              </a:r>
              <a:r>
                <a:rPr lang="en-US" sz="2000" b="1" dirty="0" smtClean="0">
                  <a:latin typeface="Arial Narrow" pitchFamily="34" charset="0"/>
                </a:rPr>
                <a:t>  environments</a:t>
              </a:r>
            </a:p>
            <a:p>
              <a:pPr defTabSz="2300288" eaLnBrk="1" hangingPunct="1">
                <a:spcAft>
                  <a:spcPts val="0"/>
                </a:spcAft>
              </a:pPr>
              <a:endParaRPr lang="en-US" sz="2000" b="1" dirty="0" smtClean="0">
                <a:latin typeface="Arial Narrow" pitchFamily="34" charset="0"/>
              </a:endParaRP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altLang="zh-CN" sz="2000" b="1" dirty="0" smtClean="0">
                  <a:latin typeface="Arial Narrow" pitchFamily="34" charset="0"/>
                  <a:ea typeface="SimSun" pitchFamily="2" charset="-122"/>
                </a:rPr>
                <a:t>- F</a:t>
              </a:r>
              <a:r>
                <a:rPr lang="en-US" sz="2000" b="1" dirty="0" smtClean="0">
                  <a:latin typeface="Arial Narrow" pitchFamily="34" charset="0"/>
                </a:rPr>
                <a:t>undamental research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dirty="0" smtClean="0">
                  <a:latin typeface="Arial Narrow" pitchFamily="34" charset="0"/>
                </a:rPr>
                <a:t>  problems in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dirty="0">
                  <a:latin typeface="Arial Narrow" pitchFamily="34" charset="0"/>
                </a:rPr>
                <a:t> </a:t>
              </a:r>
              <a:r>
                <a:rPr lang="en-US" sz="2000" b="1" dirty="0" smtClean="0">
                  <a:latin typeface="Arial Narrow" pitchFamily="34" charset="0"/>
                </a:rPr>
                <a:t>   </a:t>
              </a:r>
              <a:r>
                <a:rPr lang="en-US" sz="2000" b="1" i="1" dirty="0" smtClean="0">
                  <a:latin typeface="Arial Narrow" pitchFamily="34" charset="0"/>
                </a:rPr>
                <a:t>data collection</a:t>
              </a:r>
              <a:r>
                <a:rPr lang="en-US" sz="2000" b="1" i="1" dirty="0">
                  <a:latin typeface="Arial Narrow" pitchFamily="34" charset="0"/>
                </a:rPr>
                <a:t>, </a:t>
              </a:r>
              <a:endParaRPr lang="en-US" sz="2000" b="1" i="1" dirty="0" smtClean="0">
                <a:latin typeface="Arial Narrow" pitchFamily="34" charset="0"/>
              </a:endParaRP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i="1" dirty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</a:rPr>
                <a:t>   resource allocation</a:t>
              </a:r>
              <a:r>
                <a:rPr lang="en-US" sz="2000" b="1" i="1" dirty="0">
                  <a:latin typeface="Arial Narrow" pitchFamily="34" charset="0"/>
                </a:rPr>
                <a:t>, </a:t>
              </a:r>
              <a:endParaRPr lang="en-US" sz="2000" b="1" i="1" dirty="0" smtClean="0">
                <a:latin typeface="Arial Narrow" pitchFamily="34" charset="0"/>
              </a:endParaRP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i="1" dirty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</a:rPr>
                <a:t>   real-time</a:t>
              </a:r>
              <a:r>
                <a:rPr lang="en-US" sz="2000" b="1" i="1" dirty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</a:rPr>
                <a:t>decision making,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i="1" dirty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</a:rPr>
                <a:t>   energy management,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i="1" dirty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</a:rPr>
                <a:t>   safety </a:t>
              </a:r>
              <a:r>
                <a:rPr lang="en-US" sz="2000" b="1" i="1" dirty="0">
                  <a:latin typeface="Arial Narrow" pitchFamily="34" charset="0"/>
                </a:rPr>
                <a:t>and security</a:t>
              </a:r>
              <a:endParaRPr lang="en-US" altLang="zh-CN" sz="2000" b="1" i="1" dirty="0">
                <a:latin typeface="Arial Narrow" pitchFamily="34" charset="0"/>
                <a:ea typeface="SimSun" pitchFamily="2" charset="-122"/>
              </a:endParaRPr>
            </a:p>
            <a:p>
              <a:pPr defTabSz="2300288" eaLnBrk="1" hangingPunct="1">
                <a:spcAft>
                  <a:spcPct val="20000"/>
                </a:spcAft>
              </a:pPr>
              <a:endParaRPr lang="en-US" altLang="zh-CN" sz="2000" b="1" dirty="0" smtClean="0">
                <a:latin typeface="Arial Narrow" pitchFamily="34" charset="0"/>
                <a:ea typeface="SimSun" pitchFamily="2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32244" y="1612768"/>
              <a:ext cx="2585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" panose="020B0606020202030204" pitchFamily="34" charset="0"/>
                </a:rPr>
                <a:t>RESEARCH ISSUES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8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99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99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0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0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0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animBg="1"/>
      <p:bldP spid="909373" grpId="0" animBg="1"/>
      <p:bldP spid="909374" grpId="0" animBg="1"/>
      <p:bldP spid="909375" grpId="0" animBg="1"/>
      <p:bldP spid="909378" grpId="0" animBg="1"/>
      <p:bldP spid="39960" grpId="0" animBg="1"/>
      <p:bldP spid="39960" grpId="1" animBg="1"/>
      <p:bldP spid="39960" grpId="2" animBg="1"/>
      <p:bldP spid="39961" grpId="0" animBg="1"/>
      <p:bldP spid="39961" grpId="1" animBg="1"/>
      <p:bldP spid="3996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" pitchFamily="34" charset="0"/>
              </a:rPr>
              <a:t>WHAT IS A “SMART </a:t>
            </a:r>
            <a:r>
              <a:rPr lang="en-US" sz="2800" b="1" dirty="0">
                <a:latin typeface="Arial" pitchFamily="34" charset="0"/>
              </a:rPr>
              <a:t>CITY</a:t>
            </a:r>
            <a:r>
              <a:rPr lang="en-US" sz="2800" b="1" dirty="0" smtClean="0">
                <a:latin typeface="Arial" pitchFamily="34" charset="0"/>
              </a:rPr>
              <a:t>” ?</a:t>
            </a:r>
            <a:endParaRPr lang="en-US" sz="2800" b="1" dirty="0"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latin typeface="Arial" pitchFamily="34" charset="0"/>
              </a:rPr>
              <a:t> </a:t>
            </a:r>
            <a:r>
              <a:rPr lang="en-US" sz="1200" i="1">
                <a:latin typeface="Franklin Gothic Medium" pitchFamily="34" charset="0"/>
              </a:rPr>
              <a:t> </a:t>
            </a:r>
            <a:r>
              <a:rPr lang="en-US" sz="1400" i="1"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latin typeface="Franklin Gothic Medium" pitchFamily="34" charset="0"/>
              </a:rPr>
              <a:t>CISE - </a:t>
            </a:r>
            <a:r>
              <a:rPr lang="en-US" sz="1400" i="1"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latin typeface="Franklin Gothic Medium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34" y="695380"/>
            <a:ext cx="4433582" cy="1938992"/>
          </a:xfrm>
          <a:prstGeom prst="rec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“A city well performing in a forward-looking way in [economy, people, governance, mobility, environment, and living] built on the smart combination of endowments and activities of self-decisive,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independent and aware citizens</a:t>
            </a:r>
            <a:r>
              <a:rPr lang="en-US" sz="2000" dirty="0">
                <a:latin typeface="Arial Narrow" panose="020B0606020202030204" pitchFamily="34" charset="0"/>
              </a:rPr>
              <a:t>.” </a:t>
            </a:r>
            <a:r>
              <a:rPr lang="en-US" sz="2000" dirty="0" smtClean="0">
                <a:latin typeface="Arial Narrow" panose="020B0606020202030204" pitchFamily="34" charset="0"/>
              </a:rPr>
              <a:t>         </a:t>
            </a:r>
            <a:r>
              <a:rPr lang="en-US" sz="1800" i="1" dirty="0" err="1" smtClean="0">
                <a:latin typeface="Arial Narrow" panose="020B0606020202030204" pitchFamily="34" charset="0"/>
              </a:rPr>
              <a:t>Giffinger</a:t>
            </a:r>
            <a:r>
              <a:rPr lang="en-US" sz="1800" i="1" dirty="0">
                <a:latin typeface="Arial Narrow" panose="020B0606020202030204" pitchFamily="34" charset="0"/>
              </a:rPr>
              <a:t>, </a:t>
            </a:r>
            <a:r>
              <a:rPr lang="en-US" sz="1800" i="1" dirty="0" smtClean="0">
                <a:latin typeface="Arial Narrow" panose="020B0606020202030204" pitchFamily="34" charset="0"/>
              </a:rPr>
              <a:t>R., et al, 2007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6193" y="687040"/>
            <a:ext cx="4441971" cy="2554545"/>
          </a:xfrm>
          <a:prstGeom prst="rect">
            <a:avLst/>
          </a:prstGeom>
          <a:solidFill>
            <a:srgbClr val="0000FF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Smart Sustainable Cities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use information and communication technologies (ICT</a:t>
            </a:r>
            <a:r>
              <a:rPr lang="en-US" sz="2000" dirty="0">
                <a:latin typeface="Arial Narrow" panose="020B0606020202030204" pitchFamily="34" charset="0"/>
              </a:rPr>
              <a:t>) to be more intelligent and efficient in the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use of resources</a:t>
            </a:r>
            <a:r>
              <a:rPr lang="en-US" sz="2000" dirty="0">
                <a:latin typeface="Arial Narrow" panose="020B0606020202030204" pitchFamily="34" charset="0"/>
              </a:rPr>
              <a:t>, resulting in cost and energy savings, improved service delivery and quality of life, and reduced environmental footprint--all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supporting innovation and the low-carbon economy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  <a:r>
              <a:rPr lang="en-US" sz="2000" dirty="0" smtClean="0">
                <a:latin typeface="Arial Narrow" panose="020B0606020202030204" pitchFamily="34" charset="0"/>
              </a:rPr>
              <a:t>                               </a:t>
            </a:r>
            <a:r>
              <a:rPr lang="en-US" sz="1800" i="1" dirty="0" smtClean="0">
                <a:latin typeface="Arial Narrow" panose="020B0606020202030204" pitchFamily="34" charset="0"/>
              </a:rPr>
              <a:t>Cohen</a:t>
            </a:r>
            <a:r>
              <a:rPr lang="en-US" sz="1800" i="1" dirty="0">
                <a:latin typeface="Arial Narrow" panose="020B0606020202030204" pitchFamily="34" charset="0"/>
              </a:rPr>
              <a:t>, </a:t>
            </a:r>
            <a:r>
              <a:rPr lang="en-US" sz="1800" i="1" dirty="0" smtClean="0">
                <a:latin typeface="Arial Narrow" panose="020B0606020202030204" pitchFamily="34" charset="0"/>
              </a:rPr>
              <a:t>B., 2014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17" y="2836036"/>
            <a:ext cx="4366470" cy="3477875"/>
          </a:xfrm>
          <a:prstGeom prst="rec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Hitachi's</a:t>
            </a:r>
            <a:r>
              <a:rPr lang="en-US" sz="2000" dirty="0">
                <a:latin typeface="Arial Narrow" panose="020B0606020202030204" pitchFamily="34" charset="0"/>
              </a:rPr>
              <a:t> vision for the Smart Sustainable City seeks to achieve concern for the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global environment and lifestyle safety </a:t>
            </a:r>
            <a:r>
              <a:rPr lang="en-US" sz="2000" dirty="0">
                <a:latin typeface="Arial Narrow" panose="020B0606020202030204" pitchFamily="34" charset="0"/>
              </a:rPr>
              <a:t>and convenience through the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coordination of infrastructure</a:t>
            </a:r>
            <a:r>
              <a:rPr lang="en-US" sz="2000" dirty="0">
                <a:latin typeface="Arial Narrow" panose="020B0606020202030204" pitchFamily="34" charset="0"/>
              </a:rPr>
              <a:t>. Smart Sustainable Cities realized through the coordination of infrastructures consist of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two infrastructure layers</a:t>
            </a:r>
            <a:r>
              <a:rPr lang="en-US" sz="2000" dirty="0">
                <a:latin typeface="Arial Narrow" panose="020B0606020202030204" pitchFamily="34" charset="0"/>
              </a:rPr>
              <a:t> that support consumers' lifestyles together with the urban management infrastructure that links these together using IT </a:t>
            </a:r>
            <a:r>
              <a:rPr lang="en-US" sz="1200" i="1" dirty="0" smtClean="0">
                <a:latin typeface="Arial Narrow" panose="020B0606020202030204" pitchFamily="34" charset="0"/>
              </a:rPr>
              <a:t>http</a:t>
            </a:r>
            <a:r>
              <a:rPr lang="en-US" sz="1200" i="1" dirty="0">
                <a:latin typeface="Arial Narrow" panose="020B0606020202030204" pitchFamily="34" charset="0"/>
              </a:rPr>
              <a:t>://www.hitachi.com/products/smartcity/vision/concept/overview.html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3277" y="3545099"/>
            <a:ext cx="4572000" cy="2523768"/>
          </a:xfrm>
          <a:prstGeom prst="rec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“We believe a city to be smart when investments in human and social capital and traditional (transport) and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modern (ICT) communication infrastructure </a:t>
            </a:r>
            <a:r>
              <a:rPr lang="en-US" sz="2000" dirty="0">
                <a:latin typeface="Arial Narrow" panose="020B0606020202030204" pitchFamily="34" charset="0"/>
              </a:rPr>
              <a:t>fuel sustainable economic growth and a high quality of life, with a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wise management of natural resources</a:t>
            </a:r>
            <a:r>
              <a:rPr lang="en-US" sz="2000" dirty="0">
                <a:latin typeface="Arial Narrow" panose="020B0606020202030204" pitchFamily="34" charset="0"/>
              </a:rPr>
              <a:t>, through participatory governance.”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pt-BR" sz="1800" i="1" dirty="0" smtClean="0">
                <a:latin typeface="Arial Narrow" panose="020B0606020202030204" pitchFamily="34" charset="0"/>
              </a:rPr>
              <a:t>                           Meijer</a:t>
            </a:r>
            <a:r>
              <a:rPr lang="pt-BR" sz="1800" i="1" dirty="0">
                <a:latin typeface="Arial Narrow" panose="020B0606020202030204" pitchFamily="34" charset="0"/>
              </a:rPr>
              <a:t>, </a:t>
            </a:r>
            <a:r>
              <a:rPr lang="pt-BR" sz="1800" i="1" dirty="0" smtClean="0">
                <a:latin typeface="Arial Narrow" panose="020B0606020202030204" pitchFamily="34" charset="0"/>
              </a:rPr>
              <a:t>A., </a:t>
            </a:r>
            <a:r>
              <a:rPr lang="pt-BR" sz="1800" i="1" dirty="0">
                <a:latin typeface="Arial Narrow" panose="020B0606020202030204" pitchFamily="34" charset="0"/>
              </a:rPr>
              <a:t>and </a:t>
            </a:r>
            <a:r>
              <a:rPr lang="pt-BR" sz="1800" i="1" dirty="0" smtClean="0">
                <a:latin typeface="Arial Narrow" panose="020B0606020202030204" pitchFamily="34" charset="0"/>
              </a:rPr>
              <a:t>Bolivar, M.P.R., 2014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SMART CITY APPLICATIONS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33964" y="677397"/>
            <a:ext cx="7368091" cy="2510984"/>
            <a:chOff x="1775909" y="627063"/>
            <a:chExt cx="7368091" cy="2510984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311941" y="627063"/>
              <a:ext cx="4832059" cy="2510984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1775909" y="637563"/>
              <a:ext cx="3337515" cy="5232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800" b="1" dirty="0" smtClean="0">
                  <a:latin typeface="Arial Narrow" panose="020B0606020202030204" pitchFamily="34" charset="0"/>
                </a:rPr>
                <a:t>SMART PARKING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80411" y="805343"/>
              <a:ext cx="1147934" cy="2115437"/>
              <a:chOff x="5844539" y="3352800"/>
              <a:chExt cx="1866901" cy="3487073"/>
            </a:xfrm>
          </p:grpSpPr>
          <p:pic>
            <p:nvPicPr>
              <p:cNvPr id="8" name="Picture 8" descr="http://ts4.mm.bing.net/th?id=H.4586652706080478&amp;w=230&amp;h=177&amp;c=7&amp;rs=1&amp;pid=1.7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34" t="3618" r="30676" b="3206"/>
              <a:stretch/>
            </p:blipFill>
            <p:spPr bwMode="auto">
              <a:xfrm>
                <a:off x="5844539" y="3352800"/>
                <a:ext cx="1866901" cy="3487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5951695" y="3947160"/>
                <a:ext cx="1652587" cy="2755245"/>
                <a:chOff x="4156" y="2470"/>
                <a:chExt cx="1041" cy="1850"/>
              </a:xfrm>
            </p:grpSpPr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6" y="2470"/>
                  <a:ext cx="1041" cy="1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" name="Rectangle 5"/>
                <p:cNvSpPr>
                  <a:spLocks noChangeArrowheads="1"/>
                </p:cNvSpPr>
                <p:nvPr/>
              </p:nvSpPr>
              <p:spPr bwMode="auto">
                <a:xfrm>
                  <a:off x="4162" y="4174"/>
                  <a:ext cx="168" cy="14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5" t="17168" r="11819" b="13348"/>
            <a:stretch>
              <a:fillRect/>
            </a:stretch>
          </p:blipFill>
          <p:spPr bwMode="auto">
            <a:xfrm>
              <a:off x="5742237" y="684668"/>
              <a:ext cx="3277208" cy="2221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4681906" y="3501446"/>
            <a:ext cx="4085869" cy="2831048"/>
            <a:chOff x="4933576" y="3501446"/>
            <a:chExt cx="4085869" cy="2831048"/>
          </a:xfrm>
        </p:grpSpPr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5629858" y="5809274"/>
              <a:ext cx="3094692" cy="5232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800" b="1" dirty="0" smtClean="0">
                  <a:latin typeface="Arial Narrow" panose="020B0606020202030204" pitchFamily="34" charset="0"/>
                </a:rPr>
                <a:t>TRAFFIC CONTROL</a:t>
              </a:r>
              <a:endParaRPr lang="en-US" altLang="en-US" sz="2800" b="1" dirty="0" smtClean="0">
                <a:latin typeface="Arial Narrow" panose="020B0606020202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576" y="3501446"/>
              <a:ext cx="4085869" cy="2302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139461" y="4442387"/>
            <a:ext cx="3618807" cy="2082020"/>
            <a:chOff x="139461" y="4442387"/>
            <a:chExt cx="3618807" cy="208202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226624" y="4442387"/>
              <a:ext cx="1531644" cy="208202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39461" y="4448031"/>
              <a:ext cx="3122473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800" b="1" dirty="0" smtClean="0">
                  <a:latin typeface="Arial Narrow" panose="020B0606020202030204" pitchFamily="34" charset="0"/>
                </a:rPr>
                <a:t>STREET BUMP</a:t>
              </a:r>
              <a:endParaRPr lang="en-US" altLang="en-US" sz="20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402212" y="4475943"/>
              <a:ext cx="1287435" cy="2036648"/>
              <a:chOff x="3444667" y="4078044"/>
              <a:chExt cx="1384391" cy="2479974"/>
            </a:xfrm>
          </p:grpSpPr>
          <p:pic>
            <p:nvPicPr>
              <p:cNvPr id="18" name="Picture 8" descr="http://ts4.mm.bing.net/th?id=H.4586652706080478&amp;w=230&amp;h=177&amp;c=7&amp;rs=1&amp;pid=1.7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34" t="3618" r="30676" b="3206"/>
              <a:stretch/>
            </p:blipFill>
            <p:spPr bwMode="auto">
              <a:xfrm>
                <a:off x="3444667" y="4078044"/>
                <a:ext cx="1384391" cy="2479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3207" y="4568468"/>
                <a:ext cx="1178895" cy="1924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209725" y="1370759"/>
            <a:ext cx="4136705" cy="2941182"/>
            <a:chOff x="0" y="1454649"/>
            <a:chExt cx="4136705" cy="2941182"/>
          </a:xfrm>
        </p:grpSpPr>
        <p:sp>
          <p:nvSpPr>
            <p:cNvPr id="57" name="Rectangle 56"/>
            <p:cNvSpPr/>
            <p:nvPr/>
          </p:nvSpPr>
          <p:spPr bwMode="auto">
            <a:xfrm>
              <a:off x="0" y="1454649"/>
              <a:ext cx="3689647" cy="294118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1945" y="1454649"/>
              <a:ext cx="4094760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 smtClean="0">
                  <a:latin typeface="Arial Narrow" panose="020B0606020202030204" pitchFamily="34" charset="0"/>
                </a:rPr>
                <a:t>ELECTRIC VEHICLE (EV) ROUTING AND</a:t>
              </a:r>
            </a:p>
            <a:p>
              <a:r>
                <a:rPr lang="en-US" altLang="en-US" sz="2800" b="1" dirty="0" smtClean="0">
                  <a:latin typeface="Arial Narrow" panose="020B0606020202030204" pitchFamily="34" charset="0"/>
                </a:rPr>
                <a:t>RECHARGING</a:t>
              </a:r>
              <a:endParaRPr lang="en-US" altLang="en-US" sz="20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98167" y="2785226"/>
              <a:ext cx="2794651" cy="1518927"/>
              <a:chOff x="468313" y="2492375"/>
              <a:chExt cx="7632700" cy="4032250"/>
            </a:xfrm>
          </p:grpSpPr>
          <p:sp>
            <p:nvSpPr>
              <p:cNvPr id="25" name="Flowchart: Summing Junction 24"/>
              <p:cNvSpPr/>
              <p:nvPr/>
            </p:nvSpPr>
            <p:spPr>
              <a:xfrm>
                <a:off x="900113" y="2997200"/>
                <a:ext cx="935037" cy="431800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pic>
            <p:nvPicPr>
              <p:cNvPr id="26" name="Picture 3" descr="car.JP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313" y="2636838"/>
                <a:ext cx="1079500" cy="539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lowchart: Or 26"/>
              <p:cNvSpPr/>
              <p:nvPr/>
            </p:nvSpPr>
            <p:spPr>
              <a:xfrm>
                <a:off x="7235825" y="6092825"/>
                <a:ext cx="865188" cy="431800"/>
              </a:xfrm>
              <a:prstGeom prst="flowChar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971550" y="4076700"/>
                <a:ext cx="792163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987675" y="3213100"/>
                <a:ext cx="792163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76375" y="5732463"/>
                <a:ext cx="792163" cy="433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940425" y="3213100"/>
                <a:ext cx="792163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348038" y="5084763"/>
                <a:ext cx="792162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03800" y="5876925"/>
                <a:ext cx="792163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588125" y="5229225"/>
                <a:ext cx="792163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643438" y="4221163"/>
                <a:ext cx="792162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cxnSp>
            <p:nvCxnSpPr>
              <p:cNvPr id="36" name="Straight Connector 35"/>
              <p:cNvCxnSpPr>
                <a:stCxn id="25" idx="4"/>
                <a:endCxn id="28" idx="0"/>
              </p:cNvCxnSpPr>
              <p:nvPr/>
            </p:nvCxnSpPr>
            <p:spPr>
              <a:xfrm>
                <a:off x="1368425" y="3429000"/>
                <a:ext cx="0" cy="647700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8" idx="4"/>
                <a:endCxn id="30" idx="0"/>
              </p:cNvCxnSpPr>
              <p:nvPr/>
            </p:nvCxnSpPr>
            <p:spPr>
              <a:xfrm>
                <a:off x="1368425" y="4508500"/>
                <a:ext cx="503238" cy="1223963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8" idx="6"/>
                <a:endCxn id="32" idx="1"/>
              </p:cNvCxnSpPr>
              <p:nvPr/>
            </p:nvCxnSpPr>
            <p:spPr>
              <a:xfrm>
                <a:off x="1763713" y="4292600"/>
                <a:ext cx="1700212" cy="855663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5" idx="6"/>
                <a:endCxn id="29" idx="2"/>
              </p:cNvCxnSpPr>
              <p:nvPr/>
            </p:nvCxnSpPr>
            <p:spPr>
              <a:xfrm>
                <a:off x="1835150" y="3213100"/>
                <a:ext cx="1152525" cy="215900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9" idx="5"/>
                <a:endCxn id="35" idx="1"/>
              </p:cNvCxnSpPr>
              <p:nvPr/>
            </p:nvCxnSpPr>
            <p:spPr>
              <a:xfrm>
                <a:off x="3663950" y="3581400"/>
                <a:ext cx="1095375" cy="703263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5" idx="5"/>
                <a:endCxn id="34" idx="1"/>
              </p:cNvCxnSpPr>
              <p:nvPr/>
            </p:nvCxnSpPr>
            <p:spPr>
              <a:xfrm>
                <a:off x="5319713" y="4589463"/>
                <a:ext cx="1384300" cy="703262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9" idx="4"/>
                <a:endCxn id="32" idx="0"/>
              </p:cNvCxnSpPr>
              <p:nvPr/>
            </p:nvCxnSpPr>
            <p:spPr>
              <a:xfrm>
                <a:off x="3384550" y="3644900"/>
                <a:ext cx="358775" cy="1439863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2" idx="5"/>
                <a:endCxn id="33" idx="1"/>
              </p:cNvCxnSpPr>
              <p:nvPr/>
            </p:nvCxnSpPr>
            <p:spPr>
              <a:xfrm>
                <a:off x="4024313" y="5454650"/>
                <a:ext cx="1095375" cy="485775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2" idx="6"/>
                <a:endCxn id="34" idx="2"/>
              </p:cNvCxnSpPr>
              <p:nvPr/>
            </p:nvCxnSpPr>
            <p:spPr>
              <a:xfrm>
                <a:off x="4140200" y="5300663"/>
                <a:ext cx="2447925" cy="144462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34" idx="5"/>
                <a:endCxn id="27" idx="0"/>
              </p:cNvCxnSpPr>
              <p:nvPr/>
            </p:nvCxnSpPr>
            <p:spPr>
              <a:xfrm>
                <a:off x="7264400" y="5597525"/>
                <a:ext cx="403225" cy="495300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29" idx="6"/>
                <a:endCxn id="31" idx="2"/>
              </p:cNvCxnSpPr>
              <p:nvPr/>
            </p:nvCxnSpPr>
            <p:spPr>
              <a:xfrm>
                <a:off x="3779838" y="3429000"/>
                <a:ext cx="2160587" cy="0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1" idx="4"/>
                <a:endCxn id="34" idx="0"/>
              </p:cNvCxnSpPr>
              <p:nvPr/>
            </p:nvCxnSpPr>
            <p:spPr>
              <a:xfrm>
                <a:off x="6335713" y="3644900"/>
                <a:ext cx="649287" cy="1584325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33" idx="5"/>
                <a:endCxn id="27" idx="2"/>
              </p:cNvCxnSpPr>
              <p:nvPr/>
            </p:nvCxnSpPr>
            <p:spPr>
              <a:xfrm>
                <a:off x="5680075" y="6246813"/>
                <a:ext cx="1555750" cy="61912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30" idx="6"/>
                <a:endCxn id="33" idx="2"/>
              </p:cNvCxnSpPr>
              <p:nvPr/>
            </p:nvCxnSpPr>
            <p:spPr>
              <a:xfrm>
                <a:off x="2268538" y="5949950"/>
                <a:ext cx="2735262" cy="142875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ight Arrow 49"/>
              <p:cNvSpPr/>
              <p:nvPr/>
            </p:nvSpPr>
            <p:spPr>
              <a:xfrm rot="616781">
                <a:off x="1919288" y="3201988"/>
                <a:ext cx="947737" cy="215900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2102873">
                <a:off x="3662363" y="3808413"/>
                <a:ext cx="1139825" cy="220662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1685458">
                <a:off x="5337175" y="4808538"/>
                <a:ext cx="1328738" cy="220662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53" name="Right Arrow 52"/>
              <p:cNvSpPr/>
              <p:nvPr/>
            </p:nvSpPr>
            <p:spPr>
              <a:xfrm rot="3163439">
                <a:off x="7233444" y="5726907"/>
                <a:ext cx="457200" cy="220662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pic>
            <p:nvPicPr>
              <p:cNvPr id="54" name="Picture 67" descr="chargingStation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275" y="5013325"/>
                <a:ext cx="522288" cy="1008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68" descr="chargingStation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938" y="4365625"/>
                <a:ext cx="523875" cy="1008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70" descr="chargingStation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888" y="2492375"/>
                <a:ext cx="522287" cy="1008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569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6" name="Rectangle 48"/>
          <p:cNvSpPr>
            <a:spLocks noChangeArrowheads="1"/>
          </p:cNvSpPr>
          <p:nvPr/>
        </p:nvSpPr>
        <p:spPr bwMode="auto">
          <a:xfrm>
            <a:off x="5646738" y="566738"/>
            <a:ext cx="3452812" cy="270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363525" name="Text Box 3"/>
          <p:cNvSpPr txBox="1">
            <a:spLocks noChangeArrowheads="1"/>
          </p:cNvSpPr>
          <p:nvPr/>
        </p:nvSpPr>
        <p:spPr bwMode="auto">
          <a:xfrm>
            <a:off x="0" y="1306513"/>
            <a:ext cx="56911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Arial Narrow" pitchFamily="34" charset="0"/>
                <a:ea typeface="MS PGothic" pitchFamily="34" charset="-128"/>
              </a:rPr>
              <a:t>COLLECTING DATA IS NOT </a:t>
            </a:r>
            <a:r>
              <a:rPr lang="ja-JP" altLang="en-US" sz="2800" b="1">
                <a:latin typeface="Arial Narrow" pitchFamily="34" charset="0"/>
                <a:ea typeface="MS PGothic" pitchFamily="34" charset="-128"/>
              </a:rPr>
              <a:t>“</a:t>
            </a:r>
            <a:r>
              <a:rPr lang="en-US" altLang="ja-JP" sz="2800" b="1">
                <a:latin typeface="Arial Narrow" pitchFamily="34" charset="0"/>
                <a:ea typeface="MS PGothic" pitchFamily="34" charset="-128"/>
              </a:rPr>
              <a:t>SMART</a:t>
            </a:r>
            <a:r>
              <a:rPr lang="ja-JP" altLang="en-US" sz="2800" b="1">
                <a:latin typeface="Arial Narrow" pitchFamily="34" charset="0"/>
                <a:ea typeface="MS PGothic" pitchFamily="34" charset="-128"/>
              </a:rPr>
              <a:t>”</a:t>
            </a:r>
            <a:r>
              <a:rPr lang="en-US" altLang="ja-JP" sz="2800" b="1">
                <a:latin typeface="Arial Narrow" pitchFamily="34" charset="0"/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lang="en-US" altLang="en-US" sz="4400" b="1">
                <a:latin typeface="Arial Narrow" pitchFamily="34" charset="0"/>
                <a:ea typeface="MS PGothic" pitchFamily="34" charset="-128"/>
              </a:rPr>
              <a:t>-</a:t>
            </a:r>
            <a:r>
              <a:rPr lang="en-US" altLang="en-US" sz="3200" b="1"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altLang="en-US" sz="2800" b="1">
                <a:latin typeface="Arial Narrow" pitchFamily="34" charset="0"/>
                <a:ea typeface="MS PGothic" pitchFamily="34" charset="-128"/>
              </a:rPr>
              <a:t>JUST A NECESSARY STEP TO</a:t>
            </a:r>
          </a:p>
          <a:p>
            <a:pPr algn="ctr" eaLnBrk="1" hangingPunct="1"/>
            <a:r>
              <a:rPr lang="en-US" altLang="en-US" sz="2800" b="1">
                <a:latin typeface="Arial Narrow" pitchFamily="34" charset="0"/>
                <a:ea typeface="MS PGothic" pitchFamily="34" charset="-128"/>
              </a:rPr>
              <a:t>BEING </a:t>
            </a:r>
            <a:r>
              <a:rPr lang="ja-JP" altLang="en-US" sz="2800" b="1">
                <a:latin typeface="Arial Narrow" pitchFamily="34" charset="0"/>
                <a:ea typeface="MS PGothic" pitchFamily="34" charset="-128"/>
              </a:rPr>
              <a:t>“</a:t>
            </a:r>
            <a:r>
              <a:rPr lang="en-US" altLang="ja-JP" sz="2800" b="1">
                <a:latin typeface="Arial Narrow" pitchFamily="34" charset="0"/>
                <a:ea typeface="MS PGothic" pitchFamily="34" charset="-128"/>
              </a:rPr>
              <a:t>SMART</a:t>
            </a:r>
            <a:r>
              <a:rPr lang="ja-JP" altLang="en-US" sz="2800" b="1">
                <a:latin typeface="Arial Narrow" pitchFamily="34" charset="0"/>
                <a:ea typeface="MS PGothic" pitchFamily="34" charset="-128"/>
              </a:rPr>
              <a:t>”</a:t>
            </a:r>
            <a:endParaRPr lang="en-US" altLang="en-US" sz="2800" b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95250" y="4494213"/>
            <a:ext cx="5238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PROCESSING DATA TO MAKE GOOD DECISIONS IS </a:t>
            </a:r>
            <a:r>
              <a:rPr lang="ja-JP" altLang="en-US" sz="2800" b="1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“</a:t>
            </a:r>
            <a:r>
              <a:rPr lang="en-US" altLang="ja-JP" sz="2800" b="1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SMART</a:t>
            </a:r>
            <a:r>
              <a:rPr lang="ja-JP" altLang="en-US" sz="2800" b="1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”</a:t>
            </a:r>
            <a:endParaRPr lang="en-US" altLang="en-US" sz="2800" b="1">
              <a:solidFill>
                <a:schemeClr val="tx2"/>
              </a:solidFill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3635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585913"/>
            <a:ext cx="29337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8" name="AutoShape 7"/>
          <p:cNvSpPr>
            <a:spLocks noChangeArrowheads="1"/>
          </p:cNvSpPr>
          <p:nvPr/>
        </p:nvSpPr>
        <p:spPr bwMode="auto">
          <a:xfrm rot="5698499" flipH="1">
            <a:off x="6819900" y="1370013"/>
            <a:ext cx="1790700" cy="908050"/>
          </a:xfrm>
          <a:custGeom>
            <a:avLst/>
            <a:gdLst>
              <a:gd name="T0" fmla="*/ 2147483647 w 21600"/>
              <a:gd name="T1" fmla="*/ 6091922 h 21600"/>
              <a:gd name="T2" fmla="*/ 2147483647 w 21600"/>
              <a:gd name="T3" fmla="*/ 341318254 h 21600"/>
              <a:gd name="T4" fmla="*/ 2147483647 w 21600"/>
              <a:gd name="T5" fmla="*/ 311228084 h 21600"/>
              <a:gd name="T6" fmla="*/ 2147483647 w 21600"/>
              <a:gd name="T7" fmla="*/ 283514944 h 21600"/>
              <a:gd name="T8" fmla="*/ 2147483647 w 21600"/>
              <a:gd name="T9" fmla="*/ 770157016 h 21600"/>
              <a:gd name="T10" fmla="*/ 2147483647 w 21600"/>
              <a:gd name="T11" fmla="*/ 6500933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0" y="7354"/>
                </a:moveTo>
                <a:cubicBezTo>
                  <a:pt x="15294" y="5358"/>
                  <a:pt x="13132" y="4139"/>
                  <a:pt x="10800" y="4139"/>
                </a:cubicBezTo>
                <a:cubicBezTo>
                  <a:pt x="9045" y="4138"/>
                  <a:pt x="7361" y="4831"/>
                  <a:pt x="6114" y="6065"/>
                </a:cubicBezTo>
                <a:lnTo>
                  <a:pt x="3202" y="3124"/>
                </a:lnTo>
                <a:cubicBezTo>
                  <a:pt x="5224" y="1122"/>
                  <a:pt x="7954" y="-1"/>
                  <a:pt x="10800" y="0"/>
                </a:cubicBezTo>
                <a:cubicBezTo>
                  <a:pt x="14581" y="0"/>
                  <a:pt x="18086" y="1977"/>
                  <a:pt x="20042" y="5213"/>
                </a:cubicBezTo>
                <a:lnTo>
                  <a:pt x="22353" y="3816"/>
                </a:lnTo>
                <a:lnTo>
                  <a:pt x="20739" y="10366"/>
                </a:lnTo>
                <a:lnTo>
                  <a:pt x="14189" y="8750"/>
                </a:lnTo>
                <a:lnTo>
                  <a:pt x="16500" y="7354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29" name="Text Box 8"/>
          <p:cNvSpPr txBox="1">
            <a:spLocks noChangeArrowheads="1"/>
          </p:cNvSpPr>
          <p:nvPr/>
        </p:nvSpPr>
        <p:spPr bwMode="auto">
          <a:xfrm>
            <a:off x="8118475" y="1190625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FF"/>
                </a:solidFill>
                <a:latin typeface="Arial" pitchFamily="34" charset="0"/>
                <a:ea typeface="MS PGothic" pitchFamily="34" charset="-128"/>
              </a:rPr>
              <a:t>INFO</a:t>
            </a:r>
          </a:p>
        </p:txBody>
      </p:sp>
      <p:grpSp>
        <p:nvGrpSpPr>
          <p:cNvPr id="53280" name="Group 32"/>
          <p:cNvGrpSpPr>
            <a:grpSpLocks/>
          </p:cNvGrpSpPr>
          <p:nvPr/>
        </p:nvGrpSpPr>
        <p:grpSpPr bwMode="auto">
          <a:xfrm>
            <a:off x="5608638" y="3348038"/>
            <a:ext cx="3535362" cy="2925762"/>
            <a:chOff x="3525" y="2413"/>
            <a:chExt cx="2227" cy="1843"/>
          </a:xfrm>
        </p:grpSpPr>
        <p:sp>
          <p:nvSpPr>
            <p:cNvPr id="53281" name="Rectangle 33"/>
            <p:cNvSpPr>
              <a:spLocks noChangeArrowheads="1"/>
            </p:cNvSpPr>
            <p:nvPr/>
          </p:nvSpPr>
          <p:spPr bwMode="auto">
            <a:xfrm>
              <a:off x="3525" y="2413"/>
              <a:ext cx="2227" cy="18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hangingPunct="1">
                <a:defRPr/>
              </a:pPr>
              <a:endParaRPr lang="en-US" sz="18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63533" name="Group 10"/>
            <p:cNvGrpSpPr>
              <a:grpSpLocks/>
            </p:cNvGrpSpPr>
            <p:nvPr/>
          </p:nvGrpSpPr>
          <p:grpSpPr bwMode="auto">
            <a:xfrm>
              <a:off x="3808" y="2418"/>
              <a:ext cx="1848" cy="1800"/>
              <a:chOff x="3808" y="2418"/>
              <a:chExt cx="1848" cy="1800"/>
            </a:xfrm>
          </p:grpSpPr>
          <p:pic>
            <p:nvPicPr>
              <p:cNvPr id="363534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8" y="3312"/>
                <a:ext cx="1848" cy="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3535" name="Picture 76" descr="j04387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" y="2418"/>
                <a:ext cx="526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536" name="Text Box 13"/>
              <p:cNvSpPr txBox="1">
                <a:spLocks noChangeArrowheads="1"/>
              </p:cNvSpPr>
              <p:nvPr/>
            </p:nvSpPr>
            <p:spPr bwMode="auto">
              <a:xfrm>
                <a:off x="5158" y="3031"/>
                <a:ext cx="4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solidFill>
                      <a:srgbClr val="0000FF"/>
                    </a:solidFill>
                    <a:latin typeface="Arial" pitchFamily="34" charset="0"/>
                    <a:ea typeface="MS PGothic" pitchFamily="34" charset="-128"/>
                  </a:rPr>
                  <a:t>INFO</a:t>
                </a:r>
              </a:p>
            </p:txBody>
          </p:sp>
          <p:sp>
            <p:nvSpPr>
              <p:cNvPr id="363537" name="AutoShape 14"/>
              <p:cNvSpPr>
                <a:spLocks noChangeArrowheads="1"/>
              </p:cNvSpPr>
              <p:nvPr/>
            </p:nvSpPr>
            <p:spPr bwMode="auto">
              <a:xfrm rot="5698499" flipH="1">
                <a:off x="4348" y="3176"/>
                <a:ext cx="1128" cy="572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2 w 21600"/>
                  <a:gd name="T5" fmla="*/ 0 h 21600"/>
                  <a:gd name="T6" fmla="*/ 3 w 21600"/>
                  <a:gd name="T7" fmla="*/ 0 h 21600"/>
                  <a:gd name="T8" fmla="*/ 3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0 w 21600"/>
                  <a:gd name="T19" fmla="*/ 3172 h 21600"/>
                  <a:gd name="T20" fmla="*/ 18440 w 21600"/>
                  <a:gd name="T21" fmla="*/ 18428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500" y="7354"/>
                    </a:moveTo>
                    <a:cubicBezTo>
                      <a:pt x="15294" y="5358"/>
                      <a:pt x="13132" y="4139"/>
                      <a:pt x="10800" y="4139"/>
                    </a:cubicBezTo>
                    <a:cubicBezTo>
                      <a:pt x="9045" y="4138"/>
                      <a:pt x="7361" y="4831"/>
                      <a:pt x="6114" y="6065"/>
                    </a:cubicBezTo>
                    <a:lnTo>
                      <a:pt x="3202" y="3124"/>
                    </a:lnTo>
                    <a:cubicBezTo>
                      <a:pt x="5224" y="1122"/>
                      <a:pt x="7954" y="-1"/>
                      <a:pt x="10800" y="0"/>
                    </a:cubicBezTo>
                    <a:cubicBezTo>
                      <a:pt x="14581" y="0"/>
                      <a:pt x="18086" y="1977"/>
                      <a:pt x="20042" y="5213"/>
                    </a:cubicBezTo>
                    <a:lnTo>
                      <a:pt x="22353" y="3816"/>
                    </a:lnTo>
                    <a:lnTo>
                      <a:pt x="20739" y="10366"/>
                    </a:lnTo>
                    <a:lnTo>
                      <a:pt x="14189" y="8750"/>
                    </a:lnTo>
                    <a:lnTo>
                      <a:pt x="16500" y="735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292" name="Group 44"/>
          <p:cNvGrpSpPr>
            <a:grpSpLocks/>
          </p:cNvGrpSpPr>
          <p:nvPr/>
        </p:nvGrpSpPr>
        <p:grpSpPr bwMode="auto">
          <a:xfrm>
            <a:off x="6207125" y="3786188"/>
            <a:ext cx="1927225" cy="1895475"/>
            <a:chOff x="3910" y="2585"/>
            <a:chExt cx="1214" cy="1194"/>
          </a:xfrm>
        </p:grpSpPr>
        <p:sp>
          <p:nvSpPr>
            <p:cNvPr id="363539" name="Text Box 16"/>
            <p:cNvSpPr txBox="1">
              <a:spLocks noChangeArrowheads="1"/>
            </p:cNvSpPr>
            <p:nvPr/>
          </p:nvSpPr>
          <p:spPr bwMode="auto">
            <a:xfrm>
              <a:off x="3910" y="2943"/>
              <a:ext cx="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CC0000"/>
                  </a:solidFill>
                  <a:latin typeface="Arial" pitchFamily="34" charset="0"/>
                  <a:ea typeface="MS PGothic" pitchFamily="34" charset="-128"/>
                </a:rPr>
                <a:t>ACTION</a:t>
              </a:r>
            </a:p>
          </p:txBody>
        </p:sp>
        <p:sp>
          <p:nvSpPr>
            <p:cNvPr id="363540" name="AutoShape 18"/>
            <p:cNvSpPr>
              <a:spLocks noChangeArrowheads="1"/>
            </p:cNvSpPr>
            <p:nvPr/>
          </p:nvSpPr>
          <p:spPr bwMode="auto">
            <a:xfrm rot="16318363" flipH="1">
              <a:off x="4241" y="2896"/>
              <a:ext cx="1194" cy="57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0 h 21600"/>
                <a:gd name="T4" fmla="*/ 3 w 21600"/>
                <a:gd name="T5" fmla="*/ 0 h 21600"/>
                <a:gd name="T6" fmla="*/ 4 w 21600"/>
                <a:gd name="T7" fmla="*/ 0 h 21600"/>
                <a:gd name="T8" fmla="*/ 3 w 21600"/>
                <a:gd name="T9" fmla="*/ 0 h 21600"/>
                <a:gd name="T10" fmla="*/ 3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72 h 21600"/>
                <a:gd name="T20" fmla="*/ 18434 w 21600"/>
                <a:gd name="T21" fmla="*/ 1842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459" y="11214"/>
                  </a:moveTo>
                  <a:cubicBezTo>
                    <a:pt x="18467" y="11076"/>
                    <a:pt x="18471" y="10938"/>
                    <a:pt x="18471" y="10800"/>
                  </a:cubicBezTo>
                  <a:cubicBezTo>
                    <a:pt x="18471" y="6563"/>
                    <a:pt x="15036" y="3129"/>
                    <a:pt x="10800" y="3129"/>
                  </a:cubicBezTo>
                  <a:cubicBezTo>
                    <a:pt x="9629" y="3128"/>
                    <a:pt x="8475" y="3396"/>
                    <a:pt x="7424" y="3911"/>
                  </a:cubicBezTo>
                  <a:lnTo>
                    <a:pt x="6047" y="1101"/>
                  </a:lnTo>
                  <a:cubicBezTo>
                    <a:pt x="7526" y="376"/>
                    <a:pt x="9152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94"/>
                    <a:pt x="21594" y="11189"/>
                    <a:pt x="21584" y="11384"/>
                  </a:cubicBezTo>
                  <a:lnTo>
                    <a:pt x="24280" y="11530"/>
                  </a:lnTo>
                  <a:lnTo>
                    <a:pt x="19791" y="15558"/>
                  </a:lnTo>
                  <a:lnTo>
                    <a:pt x="15763" y="11068"/>
                  </a:lnTo>
                  <a:lnTo>
                    <a:pt x="18459" y="1121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3541" name="Picture 76" descr="j04387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58800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95" name="Group 47"/>
          <p:cNvGrpSpPr>
            <a:grpSpLocks/>
          </p:cNvGrpSpPr>
          <p:nvPr/>
        </p:nvGrpSpPr>
        <p:grpSpPr bwMode="auto">
          <a:xfrm>
            <a:off x="6905625" y="3406775"/>
            <a:ext cx="1231900" cy="887413"/>
            <a:chOff x="2216" y="2400"/>
            <a:chExt cx="776" cy="559"/>
          </a:xfrm>
        </p:grpSpPr>
        <p:sp>
          <p:nvSpPr>
            <p:cNvPr id="53293" name="AutoShape 45"/>
            <p:cNvSpPr>
              <a:spLocks noChangeArrowheads="1"/>
            </p:cNvSpPr>
            <p:nvPr/>
          </p:nvSpPr>
          <p:spPr bwMode="auto">
            <a:xfrm>
              <a:off x="2216" y="2400"/>
              <a:ext cx="776" cy="559"/>
            </a:xfrm>
            <a:prstGeom prst="star24">
              <a:avLst>
                <a:gd name="adj" fmla="val 375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hangingPunct="1">
                <a:defRPr/>
              </a:pPr>
              <a:endParaRPr lang="en-US" sz="180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363544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2472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354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alt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alt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alt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alt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363546" name="Rectangle 2"/>
          <p:cNvSpPr>
            <a:spLocks noChangeArrowheads="1"/>
          </p:cNvSpPr>
          <p:nvPr/>
        </p:nvSpPr>
        <p:spPr bwMode="auto">
          <a:xfrm>
            <a:off x="0" y="0"/>
            <a:ext cx="9144000" cy="522288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  <a:latin typeface="Arial" pitchFamily="34" charset="0"/>
              </a:rPr>
              <a:t>WHAT IS </a:t>
            </a:r>
            <a:r>
              <a:rPr lang="en-US" altLang="en-US" sz="2800" b="1" i="1">
                <a:solidFill>
                  <a:schemeClr val="tx2"/>
                </a:solidFill>
                <a:latin typeface="Arial" pitchFamily="34" charset="0"/>
              </a:rPr>
              <a:t>REALLY</a:t>
            </a:r>
            <a:r>
              <a:rPr lang="en-US" altLang="en-US" sz="2800" b="1">
                <a:solidFill>
                  <a:schemeClr val="tx2"/>
                </a:solidFill>
                <a:latin typeface="Arial" pitchFamily="34" charset="0"/>
              </a:rPr>
              <a:t> “SMART” ?</a:t>
            </a:r>
            <a:endParaRPr lang="en-US" altLang="en-US" sz="2800" b="1">
              <a:latin typeface="MS Sans Serif" charset="0"/>
            </a:endParaRPr>
          </a:p>
        </p:txBody>
      </p:sp>
      <p:sp>
        <p:nvSpPr>
          <p:cNvPr id="882697" name="Freeform 9"/>
          <p:cNvSpPr>
            <a:spLocks/>
          </p:cNvSpPr>
          <p:nvPr/>
        </p:nvSpPr>
        <p:spPr bwMode="auto">
          <a:xfrm>
            <a:off x="6794500" y="1179513"/>
            <a:ext cx="982663" cy="1219200"/>
          </a:xfrm>
          <a:custGeom>
            <a:avLst/>
            <a:gdLst>
              <a:gd name="T0" fmla="*/ 743142712 w 579"/>
              <a:gd name="T1" fmla="*/ 0 h 672"/>
              <a:gd name="T2" fmla="*/ 80651344 w 579"/>
              <a:gd name="T3" fmla="*/ 263330871 h 672"/>
              <a:gd name="T4" fmla="*/ 1232809286 w 579"/>
              <a:gd name="T5" fmla="*/ 342330314 h 672"/>
              <a:gd name="T6" fmla="*/ 264996547 w 579"/>
              <a:gd name="T7" fmla="*/ 789992614 h 672"/>
              <a:gd name="T8" fmla="*/ 1278896011 w 579"/>
              <a:gd name="T9" fmla="*/ 789992614 h 672"/>
              <a:gd name="T10" fmla="*/ 426299236 w 579"/>
              <a:gd name="T11" fmla="*/ 1263987457 h 672"/>
              <a:gd name="T12" fmla="*/ 1463241214 w 579"/>
              <a:gd name="T13" fmla="*/ 1184988014 h 672"/>
              <a:gd name="T14" fmla="*/ 656729467 w 579"/>
              <a:gd name="T15" fmla="*/ 1658982857 h 672"/>
              <a:gd name="T16" fmla="*/ 1509327939 w 579"/>
              <a:gd name="T17" fmla="*/ 1579983414 h 672"/>
              <a:gd name="T18" fmla="*/ 1601499691 w 579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9"/>
              <a:gd name="T31" fmla="*/ 0 h 672"/>
              <a:gd name="T32" fmla="*/ 579 w 579"/>
              <a:gd name="T33" fmla="*/ 672 h 6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9" h="672">
                <a:moveTo>
                  <a:pt x="258" y="0"/>
                </a:moveTo>
                <a:cubicBezTo>
                  <a:pt x="220" y="13"/>
                  <a:pt x="0" y="63"/>
                  <a:pt x="28" y="80"/>
                </a:cubicBezTo>
                <a:cubicBezTo>
                  <a:pt x="56" y="97"/>
                  <a:pt x="417" y="77"/>
                  <a:pt x="428" y="104"/>
                </a:cubicBezTo>
                <a:cubicBezTo>
                  <a:pt x="439" y="131"/>
                  <a:pt x="89" y="217"/>
                  <a:pt x="92" y="240"/>
                </a:cubicBezTo>
                <a:cubicBezTo>
                  <a:pt x="95" y="263"/>
                  <a:pt x="435" y="216"/>
                  <a:pt x="444" y="240"/>
                </a:cubicBezTo>
                <a:cubicBezTo>
                  <a:pt x="453" y="264"/>
                  <a:pt x="137" y="364"/>
                  <a:pt x="148" y="384"/>
                </a:cubicBezTo>
                <a:cubicBezTo>
                  <a:pt x="159" y="404"/>
                  <a:pt x="495" y="340"/>
                  <a:pt x="508" y="360"/>
                </a:cubicBezTo>
                <a:cubicBezTo>
                  <a:pt x="521" y="380"/>
                  <a:pt x="225" y="484"/>
                  <a:pt x="228" y="504"/>
                </a:cubicBezTo>
                <a:cubicBezTo>
                  <a:pt x="231" y="524"/>
                  <a:pt x="469" y="452"/>
                  <a:pt x="524" y="480"/>
                </a:cubicBezTo>
                <a:cubicBezTo>
                  <a:pt x="579" y="508"/>
                  <a:pt x="549" y="632"/>
                  <a:pt x="556" y="67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8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2" grpId="0"/>
      <p:bldP spid="8826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LESSONS LEARNED ABOUT SMART CITIES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37213" y="562462"/>
            <a:ext cx="8939816" cy="60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“</a:t>
            </a:r>
            <a:r>
              <a:rPr lang="en-US" altLang="en-US" b="1" dirty="0" smtClean="0">
                <a:solidFill>
                  <a:schemeClr val="tx2"/>
                </a:solidFill>
                <a:latin typeface="Arial Narrow" pitchFamily="34" charset="0"/>
              </a:rPr>
              <a:t>Smart</a:t>
            </a:r>
            <a:r>
              <a:rPr lang="en-US" altLang="en-US" b="1" dirty="0" smtClean="0">
                <a:latin typeface="Arial Narrow" pitchFamily="34" charset="0"/>
              </a:rPr>
              <a:t>” is NOT just collecting and disseminating data </a:t>
            </a:r>
          </a:p>
          <a:p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    – in fact that can be harmful (e.g., create extra congestion)</a:t>
            </a:r>
            <a:endParaRPr lang="en-US" altLang="en-US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altLang="en-US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“</a:t>
            </a:r>
            <a:r>
              <a:rPr lang="en-US" altLang="en-US" b="1" dirty="0" smtClean="0">
                <a:solidFill>
                  <a:schemeClr val="tx2"/>
                </a:solidFill>
                <a:latin typeface="Arial Narrow" pitchFamily="34" charset="0"/>
              </a:rPr>
              <a:t>Law of unintended consequences</a:t>
            </a:r>
            <a:r>
              <a:rPr lang="en-US" altLang="en-US" b="1" dirty="0" smtClean="0">
                <a:latin typeface="Arial Narrow" pitchFamily="34" charset="0"/>
              </a:rPr>
              <a:t>” always at work in Smart Cities</a:t>
            </a:r>
          </a:p>
          <a:p>
            <a:pPr>
              <a:buFont typeface="Wingdings" pitchFamily="2" charset="2"/>
              <a:buChar char="§"/>
            </a:pPr>
            <a:endParaRPr lang="en-US" altLang="en-US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 smtClean="0">
                <a:latin typeface="Arial Narrow" pitchFamily="34" charset="0"/>
              </a:rPr>
              <a:t> </a:t>
            </a:r>
            <a:r>
              <a:rPr lang="en-US" altLang="en-US" b="1" dirty="0">
                <a:latin typeface="Arial Narrow" pitchFamily="34" charset="0"/>
              </a:rPr>
              <a:t>The role of </a:t>
            </a:r>
            <a:r>
              <a:rPr lang="en-US" altLang="en-US" b="1" dirty="0" smtClean="0">
                <a:latin typeface="Arial Narrow" pitchFamily="34" charset="0"/>
              </a:rPr>
              <a:t>Humans </a:t>
            </a:r>
            <a:r>
              <a:rPr lang="en-US" altLang="en-US" b="1" dirty="0">
                <a:latin typeface="Arial Narrow" pitchFamily="34" charset="0"/>
              </a:rPr>
              <a:t>in Cyber-Physical Systems: </a:t>
            </a:r>
          </a:p>
          <a:p>
            <a:r>
              <a:rPr lang="en-US" altLang="en-US" b="1" dirty="0">
                <a:latin typeface="Arial Narrow" pitchFamily="34" charset="0"/>
              </a:rPr>
              <a:t>	</a:t>
            </a:r>
            <a:r>
              <a:rPr lang="en-US" altLang="en-US" b="1" i="1" dirty="0">
                <a:latin typeface="Arial Narrow" pitchFamily="34" charset="0"/>
              </a:rPr>
              <a:t>Is there an </a:t>
            </a:r>
            <a:r>
              <a:rPr lang="en-US" altLang="en-US" b="1" i="1" dirty="0">
                <a:solidFill>
                  <a:schemeClr val="tx2"/>
                </a:solidFill>
                <a:latin typeface="Arial Narrow" pitchFamily="34" charset="0"/>
              </a:rPr>
              <a:t>“H” </a:t>
            </a:r>
            <a:r>
              <a:rPr lang="en-US" altLang="en-US" b="1" i="1" dirty="0" smtClean="0">
                <a:solidFill>
                  <a:schemeClr val="tx2"/>
                </a:solidFill>
                <a:latin typeface="Arial Narrow" pitchFamily="34" charset="0"/>
              </a:rPr>
              <a:t>(Human) </a:t>
            </a:r>
            <a:r>
              <a:rPr lang="en-US" altLang="en-US" b="1" i="1" dirty="0" smtClean="0">
                <a:latin typeface="Arial Narrow" pitchFamily="34" charset="0"/>
              </a:rPr>
              <a:t>or </a:t>
            </a:r>
            <a:r>
              <a:rPr lang="en-US" altLang="en-US" b="1" i="1" dirty="0" smtClean="0">
                <a:solidFill>
                  <a:schemeClr val="tx2"/>
                </a:solidFill>
                <a:latin typeface="Arial Narrow" pitchFamily="34" charset="0"/>
              </a:rPr>
              <a:t>“S” (Social)</a:t>
            </a:r>
            <a:r>
              <a:rPr lang="en-US" altLang="en-US" b="1" i="1" dirty="0" smtClean="0">
                <a:latin typeface="Arial Narrow" pitchFamily="34" charset="0"/>
              </a:rPr>
              <a:t> missing </a:t>
            </a:r>
            <a:r>
              <a:rPr lang="en-US" altLang="en-US" b="1" i="1" dirty="0">
                <a:latin typeface="Arial Narrow" pitchFamily="34" charset="0"/>
              </a:rPr>
              <a:t>in “CPS” </a:t>
            </a:r>
            <a:r>
              <a:rPr lang="en-US" altLang="en-US" b="1" dirty="0">
                <a:latin typeface="Arial Narrow" pitchFamily="34" charset="0"/>
              </a:rPr>
              <a:t>? </a:t>
            </a:r>
          </a:p>
          <a:p>
            <a:r>
              <a:rPr lang="en-US" altLang="en-US" b="1" dirty="0" smtClean="0">
                <a:latin typeface="Arial Narrow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en-US" altLang="en-US" b="1" dirty="0" smtClean="0">
                <a:latin typeface="Arial Narrow" pitchFamily="34" charset="0"/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  <a:latin typeface="Arial Narrow" pitchFamily="34" charset="0"/>
              </a:rPr>
              <a:t>Fundamental Research </a:t>
            </a:r>
            <a:r>
              <a:rPr lang="en-US" altLang="en-US" b="1" dirty="0" smtClean="0">
                <a:latin typeface="Arial Narrow" pitchFamily="34" charset="0"/>
              </a:rPr>
              <a:t>issues: </a:t>
            </a:r>
          </a:p>
          <a:p>
            <a:pPr>
              <a:spcBef>
                <a:spcPts val="600"/>
              </a:spcBef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  - Detecting data sources</a:t>
            </a:r>
            <a:r>
              <a:rPr lang="en-US" altLang="en-US" b="1" smtClean="0">
                <a:latin typeface="Arial Narrow" pitchFamily="34" charset="0"/>
              </a:rPr>
              <a:t>, cooperatively collecting </a:t>
            </a:r>
            <a:r>
              <a:rPr lang="en-US" altLang="en-US" b="1" dirty="0" smtClean="0">
                <a:latin typeface="Arial Narrow" pitchFamily="34" charset="0"/>
              </a:rPr>
              <a:t>data safely/efficiently</a:t>
            </a:r>
            <a:endParaRPr lang="en-US" altLang="en-US" b="1" dirty="0">
              <a:latin typeface="Arial Narrow" pitchFamily="34" charset="0"/>
            </a:endParaRPr>
          </a:p>
          <a:p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  - CPS </a:t>
            </a:r>
            <a:r>
              <a:rPr lang="en-US" altLang="en-US" b="1" dirty="0">
                <a:latin typeface="Arial Narrow" pitchFamily="34" charset="0"/>
              </a:rPr>
              <a:t>security</a:t>
            </a:r>
          </a:p>
          <a:p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  - (Very) Dynamic Resource Allocation </a:t>
            </a:r>
            <a:r>
              <a:rPr lang="en-US" altLang="en-US" dirty="0" smtClean="0">
                <a:sym typeface="Symbol" pitchFamily="18" charset="2"/>
              </a:rPr>
              <a:t> </a:t>
            </a:r>
            <a:r>
              <a:rPr lang="en-US" altLang="en-US" b="1" dirty="0" smtClean="0">
                <a:latin typeface="Arial Narrow" pitchFamily="34" charset="0"/>
                <a:sym typeface="Symbol" pitchFamily="18" charset="2"/>
              </a:rPr>
              <a:t>new control/</a:t>
            </a:r>
            <a:r>
              <a:rPr lang="en-US" altLang="en-US" b="1" dirty="0" err="1" smtClean="0">
                <a:latin typeface="Arial Narrow" pitchFamily="34" charset="0"/>
                <a:sym typeface="Symbol" pitchFamily="18" charset="2"/>
              </a:rPr>
              <a:t>optim</a:t>
            </a:r>
            <a:r>
              <a:rPr lang="en-US" altLang="en-US" b="1" dirty="0" smtClean="0">
                <a:latin typeface="Arial Narrow" pitchFamily="34" charset="0"/>
                <a:sym typeface="Symbol" pitchFamily="18" charset="2"/>
              </a:rPr>
              <a:t>. algorithms</a:t>
            </a:r>
            <a:endParaRPr lang="en-US" altLang="en-US" b="1" dirty="0">
              <a:latin typeface="Arial Narrow" pitchFamily="34" charset="0"/>
            </a:endParaRPr>
          </a:p>
          <a:p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  - </a:t>
            </a:r>
            <a:r>
              <a:rPr lang="en-US" altLang="en-US" b="1" dirty="0">
                <a:latin typeface="Arial Narrow" pitchFamily="34" charset="0"/>
              </a:rPr>
              <a:t>Exploiting data-driven opportunities (due to “big data</a:t>
            </a:r>
            <a:r>
              <a:rPr lang="en-US" altLang="en-US" b="1" dirty="0" smtClean="0">
                <a:latin typeface="Arial Narrow" pitchFamily="34" charset="0"/>
              </a:rPr>
              <a:t>”)</a:t>
            </a:r>
          </a:p>
          <a:p>
            <a:r>
              <a:rPr lang="en-US" altLang="en-US" b="1" dirty="0">
                <a:latin typeface="Arial Narrow" pitchFamily="34" charset="0"/>
              </a:rPr>
              <a:t>	</a:t>
            </a:r>
            <a:r>
              <a:rPr lang="en-US" altLang="en-US" b="1" dirty="0" smtClean="0">
                <a:latin typeface="Arial Narrow" pitchFamily="34" charset="0"/>
              </a:rPr>
              <a:t>	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			   </a:t>
            </a:r>
            <a:r>
              <a:rPr lang="en-US" altLang="en-US" b="1" dirty="0">
                <a:latin typeface="Arial Narrow" pitchFamily="34" charset="0"/>
                <a:sym typeface="Symbol" pitchFamily="18" charset="2"/>
              </a:rPr>
              <a:t>new control/</a:t>
            </a:r>
            <a:r>
              <a:rPr lang="en-US" altLang="en-US" b="1" dirty="0" err="1">
                <a:latin typeface="Arial Narrow" pitchFamily="34" charset="0"/>
                <a:sym typeface="Symbol" pitchFamily="18" charset="2"/>
              </a:rPr>
              <a:t>optim</a:t>
            </a:r>
            <a:r>
              <a:rPr lang="en-US" altLang="en-US" b="1" dirty="0">
                <a:latin typeface="Arial Narrow" pitchFamily="34" charset="0"/>
                <a:sym typeface="Symbol" pitchFamily="18" charset="2"/>
              </a:rPr>
              <a:t>. algorithms</a:t>
            </a:r>
            <a:endParaRPr lang="en-US" altLang="en-US" b="1" dirty="0" smtClean="0">
              <a:latin typeface="Arial Narrow" pitchFamily="34" charset="0"/>
            </a:endParaRPr>
          </a:p>
          <a:p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 - </a:t>
            </a:r>
            <a:r>
              <a:rPr lang="en-US" altLang="en-US" b="1" dirty="0" smtClean="0">
                <a:solidFill>
                  <a:schemeClr val="tx2"/>
                </a:solidFill>
                <a:latin typeface="Arial Narrow" pitchFamily="34" charset="0"/>
              </a:rPr>
              <a:t>Interdisciplinary</a:t>
            </a:r>
            <a:r>
              <a:rPr lang="en-US" altLang="en-US" b="1" dirty="0" smtClean="0">
                <a:latin typeface="Arial Narrow" pitchFamily="34" charset="0"/>
              </a:rPr>
              <a:t> research: </a:t>
            </a:r>
          </a:p>
          <a:p>
            <a:r>
              <a:rPr lang="en-US" altLang="en-US" b="1" dirty="0">
                <a:latin typeface="Arial Narrow" pitchFamily="34" charset="0"/>
              </a:rPr>
              <a:t>	</a:t>
            </a:r>
            <a:r>
              <a:rPr lang="en-US" altLang="en-US" b="1" i="1" dirty="0" smtClean="0">
                <a:latin typeface="Arial Narrow" pitchFamily="34" charset="0"/>
              </a:rPr>
              <a:t>Engineering</a:t>
            </a:r>
            <a:r>
              <a:rPr lang="en-US" altLang="en-US" b="1" dirty="0" smtClean="0">
                <a:latin typeface="Arial Narrow" pitchFamily="34" charset="0"/>
              </a:rPr>
              <a:t> + </a:t>
            </a:r>
            <a:r>
              <a:rPr lang="en-US" altLang="en-US" b="1" i="1" dirty="0" smtClean="0">
                <a:latin typeface="Arial Narrow" pitchFamily="34" charset="0"/>
              </a:rPr>
              <a:t>Environmental Sciences </a:t>
            </a:r>
            <a:r>
              <a:rPr lang="en-US" altLang="en-US" b="1" dirty="0" smtClean="0">
                <a:latin typeface="Arial Narrow" pitchFamily="34" charset="0"/>
              </a:rPr>
              <a:t>+ </a:t>
            </a:r>
            <a:r>
              <a:rPr lang="en-US" altLang="en-US" b="1" i="1" dirty="0" smtClean="0">
                <a:latin typeface="Arial Narrow" pitchFamily="34" charset="0"/>
              </a:rPr>
              <a:t>Social Sciences </a:t>
            </a:r>
          </a:p>
        </p:txBody>
      </p:sp>
    </p:spTree>
    <p:extLst>
      <p:ext uri="{BB962C8B-B14F-4D97-AF65-F5344CB8AC3E}">
        <p14:creationId xmlns:p14="http://schemas.microsoft.com/office/powerpoint/2010/main" val="4146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6FFCC"/>
      </a:dk1>
      <a:lt1>
        <a:srgbClr val="FFFFFF"/>
      </a:lt1>
      <a:dk2>
        <a:srgbClr val="660066"/>
      </a:dk2>
      <a:lt2>
        <a:srgbClr val="FFFF00"/>
      </a:lt2>
      <a:accent1>
        <a:srgbClr val="FFFFFF"/>
      </a:accent1>
      <a:accent2>
        <a:srgbClr val="00FFFF"/>
      </a:accent2>
      <a:accent3>
        <a:srgbClr val="B8AAB8"/>
      </a:accent3>
      <a:accent4>
        <a:srgbClr val="DADADA"/>
      </a:accent4>
      <a:accent5>
        <a:srgbClr val="FFFFFF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66FFCC"/>
      </a:dk1>
      <a:lt1>
        <a:srgbClr val="FFFFFF"/>
      </a:lt1>
      <a:dk2>
        <a:srgbClr val="660066"/>
      </a:dk2>
      <a:lt2>
        <a:srgbClr val="FFFF00"/>
      </a:lt2>
      <a:accent1>
        <a:srgbClr val="FFFFFF"/>
      </a:accent1>
      <a:accent2>
        <a:srgbClr val="00FFFF"/>
      </a:accent2>
      <a:accent3>
        <a:srgbClr val="B8AAB8"/>
      </a:accent3>
      <a:accent4>
        <a:srgbClr val="DADADA"/>
      </a:accent4>
      <a:accent5>
        <a:srgbClr val="FFFFFF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1">
  <a:themeElements>
    <a:clrScheme name="1_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华文行楷"/>
        <a:cs typeface=""/>
      </a:majorFont>
      <a:minorFont>
        <a:latin typeface="Times New Roman"/>
        <a:ea typeface="华文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133975</TotalTime>
  <Words>440</Words>
  <Application>Microsoft Office PowerPoint</Application>
  <PresentationFormat>On-screen Show (4:3)</PresentationFormat>
  <Paragraphs>81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Default Design</vt:lpstr>
      <vt:lpstr>2_Default Design</vt:lpstr>
      <vt:lpstr>1_Template1</vt:lpstr>
      <vt:lpstr>Custom Design</vt:lpstr>
      <vt:lpstr>1_Blends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Christos G. Cassandras</dc:creator>
  <cp:lastModifiedBy>Christos G. Cassandras</cp:lastModifiedBy>
  <cp:revision>581</cp:revision>
  <dcterms:created xsi:type="dcterms:W3CDTF">1999-11-02T05:03:05Z</dcterms:created>
  <dcterms:modified xsi:type="dcterms:W3CDTF">2014-11-07T13:28:13Z</dcterms:modified>
</cp:coreProperties>
</file>