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ctiveX/activeX1.xml" ContentType="application/vnd.ms-office.activeX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55"/>
  </p:notesMasterIdLst>
  <p:sldIdLst>
    <p:sldId id="276" r:id="rId2"/>
    <p:sldId id="277" r:id="rId3"/>
    <p:sldId id="296" r:id="rId4"/>
    <p:sldId id="297" r:id="rId5"/>
    <p:sldId id="298" r:id="rId6"/>
    <p:sldId id="299" r:id="rId7"/>
    <p:sldId id="300" r:id="rId8"/>
    <p:sldId id="283" r:id="rId9"/>
    <p:sldId id="284" r:id="rId10"/>
    <p:sldId id="288" r:id="rId11"/>
    <p:sldId id="293" r:id="rId12"/>
    <p:sldId id="301" r:id="rId13"/>
    <p:sldId id="302" r:id="rId14"/>
    <p:sldId id="303" r:id="rId15"/>
    <p:sldId id="304" r:id="rId16"/>
    <p:sldId id="289" r:id="rId17"/>
    <p:sldId id="290" r:id="rId18"/>
    <p:sldId id="294" r:id="rId19"/>
    <p:sldId id="305" r:id="rId20"/>
    <p:sldId id="313" r:id="rId21"/>
    <p:sldId id="314" r:id="rId22"/>
    <p:sldId id="316" r:id="rId23"/>
    <p:sldId id="291" r:id="rId24"/>
    <p:sldId id="327" r:id="rId25"/>
    <p:sldId id="330" r:id="rId26"/>
    <p:sldId id="328" r:id="rId27"/>
    <p:sldId id="331" r:id="rId28"/>
    <p:sldId id="346" r:id="rId29"/>
    <p:sldId id="292" r:id="rId30"/>
    <p:sldId id="286" r:id="rId31"/>
    <p:sldId id="342" r:id="rId32"/>
    <p:sldId id="332" r:id="rId33"/>
    <p:sldId id="340" r:id="rId34"/>
    <p:sldId id="344" r:id="rId35"/>
    <p:sldId id="345" r:id="rId36"/>
    <p:sldId id="341" r:id="rId37"/>
    <p:sldId id="343" r:id="rId38"/>
    <p:sldId id="333" r:id="rId39"/>
    <p:sldId id="334" r:id="rId40"/>
    <p:sldId id="335" r:id="rId41"/>
    <p:sldId id="336" r:id="rId42"/>
    <p:sldId id="262" r:id="rId43"/>
    <p:sldId id="265" r:id="rId44"/>
    <p:sldId id="317" r:id="rId45"/>
    <p:sldId id="312" r:id="rId46"/>
    <p:sldId id="318" r:id="rId47"/>
    <p:sldId id="320" r:id="rId48"/>
    <p:sldId id="321" r:id="rId49"/>
    <p:sldId id="325" r:id="rId50"/>
    <p:sldId id="326" r:id="rId51"/>
    <p:sldId id="322" r:id="rId52"/>
    <p:sldId id="323" r:id="rId53"/>
    <p:sldId id="324" r:id="rId5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>
        <p:scale>
          <a:sx n="60" d="100"/>
          <a:sy n="60" d="100"/>
        </p:scale>
        <p:origin x="-1680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24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C8F9A-9C6B-4ED1-B22E-71D7602BC5BD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2C867-B28A-4AC2-B5EC-60498AFE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6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85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1880" indent="-281492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5969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6357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6745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7132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520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908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8296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4ADC15-6606-4927-AF8A-8FA0EBADE977}" type="slidenum">
              <a:rPr lang="en-US" smtClean="0"/>
              <a:pPr eaLnBrk="1" hangingPunct="1"/>
              <a:t>24</a:t>
            </a:fld>
            <a:endParaRPr lang="en-US" smtClean="0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dirty="0" smtClean="0"/>
              <a:t>http://www.eia.gov/todayinenergy/images/2012.05.21/DailyLoadShape.png</a:t>
            </a:r>
          </a:p>
        </p:txBody>
      </p:sp>
    </p:spTree>
    <p:extLst>
      <p:ext uri="{BB962C8B-B14F-4D97-AF65-F5344CB8AC3E}">
        <p14:creationId xmlns:p14="http://schemas.microsoft.com/office/powerpoint/2010/main" val="1657988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85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1880" indent="-281492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5969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6357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6745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7132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520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908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8296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4ADC15-6606-4927-AF8A-8FA0EBADE977}" type="slidenum">
              <a:rPr lang="en-US" smtClean="0"/>
              <a:pPr eaLnBrk="1" hangingPunct="1"/>
              <a:t>25</a:t>
            </a:fld>
            <a:endParaRPr lang="en-US" smtClean="0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dirty="0" smtClean="0"/>
              <a:t>http://www.eia.gov/todayinenergy/images/2012.05.21/DailyLoadShape.png</a:t>
            </a:r>
          </a:p>
        </p:txBody>
      </p:sp>
    </p:spTree>
    <p:extLst>
      <p:ext uri="{BB962C8B-B14F-4D97-AF65-F5344CB8AC3E}">
        <p14:creationId xmlns:p14="http://schemas.microsoft.com/office/powerpoint/2010/main" val="1657988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85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1880" indent="-281492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5969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6357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6745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7132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520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908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8296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4ADC15-6606-4927-AF8A-8FA0EBADE977}" type="slidenum">
              <a:rPr lang="en-US" smtClean="0"/>
              <a:pPr eaLnBrk="1" hangingPunct="1"/>
              <a:t>26</a:t>
            </a:fld>
            <a:endParaRPr lang="en-US" smtClean="0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dirty="0" smtClean="0"/>
              <a:t>http://www.eia.gov/todayinenergy/images/2012.05.21/DailyLoadShape.png</a:t>
            </a:r>
          </a:p>
        </p:txBody>
      </p:sp>
    </p:spTree>
    <p:extLst>
      <p:ext uri="{BB962C8B-B14F-4D97-AF65-F5344CB8AC3E}">
        <p14:creationId xmlns:p14="http://schemas.microsoft.com/office/powerpoint/2010/main" val="1657988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85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1880" indent="-281492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5969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6357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6745" indent="-225194" defTabSz="91485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77132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520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908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8296" indent="-225194" defTabSz="91485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4ADC15-6606-4927-AF8A-8FA0EBADE977}" type="slidenum">
              <a:rPr lang="en-US" smtClean="0"/>
              <a:pPr eaLnBrk="1" hangingPunct="1"/>
              <a:t>28</a:t>
            </a:fld>
            <a:endParaRPr lang="en-US" smtClean="0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dirty="0" smtClean="0"/>
              <a:t>http://www.eia.gov/todayinenergy/images/2012.05.21/DailyLoadShape.png</a:t>
            </a:r>
          </a:p>
        </p:txBody>
      </p:sp>
    </p:spTree>
    <p:extLst>
      <p:ext uri="{BB962C8B-B14F-4D97-AF65-F5344CB8AC3E}">
        <p14:creationId xmlns:p14="http://schemas.microsoft.com/office/powerpoint/2010/main" val="1657988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6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6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7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3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0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5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7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8AC07-0A84-45DF-990D-5A1EF95A71C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3F9D3-F159-4BD2-8B74-EDC67A346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4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hyperlink" Target="https://www.eia.gov/energyexplained/index.cfm?page=electricity_delivery##" TargetMode="External"/><Relationship Id="rId18" Type="http://schemas.openxmlformats.org/officeDocument/2006/relationships/image" Target="../media/image10.png"/><Relationship Id="rId3" Type="http://schemas.openxmlformats.org/officeDocument/2006/relationships/slideLayout" Target="../slideLayouts/slideLayout1.xml"/><Relationship Id="rId21" Type="http://schemas.openxmlformats.org/officeDocument/2006/relationships/image" Target="../media/image11.jpeg"/><Relationship Id="rId7" Type="http://schemas.openxmlformats.org/officeDocument/2006/relationships/image" Target="../media/image4.jpeg"/><Relationship Id="rId12" Type="http://schemas.openxmlformats.org/officeDocument/2006/relationships/image" Target="../media/image7.jpeg"/><Relationship Id="rId17" Type="http://schemas.openxmlformats.org/officeDocument/2006/relationships/hyperlink" Target="https://www.addthis.com/bookmark.php" TargetMode="External"/><Relationship Id="rId2" Type="http://schemas.openxmlformats.org/officeDocument/2006/relationships/control" Target="../activeX/activeX1.xml"/><Relationship Id="rId16" Type="http://schemas.openxmlformats.org/officeDocument/2006/relationships/image" Target="../media/image9.png"/><Relationship Id="rId20" Type="http://schemas.openxmlformats.org/officeDocument/2006/relationships/hyperlink" Target="https://www.eia.gov/energyexplained/images/charts/elect_power_regions.jpg" TargetMode="External"/><Relationship Id="rId1" Type="http://schemas.openxmlformats.org/officeDocument/2006/relationships/vmlDrawing" Target="../drawings/vmlDrawing1.vml"/><Relationship Id="rId6" Type="http://schemas.openxmlformats.org/officeDocument/2006/relationships/hyperlink" Target="https://www.eia.gov/energyexplained/index.cfm" TargetMode="External"/><Relationship Id="rId11" Type="http://schemas.openxmlformats.org/officeDocument/2006/relationships/hyperlink" Target="https://www.eia.gov/energyexplained/outreach.cfm" TargetMode="External"/><Relationship Id="rId5" Type="http://schemas.openxmlformats.org/officeDocument/2006/relationships/image" Target="../media/image3.jpeg"/><Relationship Id="rId15" Type="http://schemas.openxmlformats.org/officeDocument/2006/relationships/hyperlink" Target="mailto:?SUBJECT=Take%20a%20look%20at%20this%20web%20page%20from%20the%20Energy%20Information%20Administration%21%20&amp;BODY=You%20can%20find%20the%20web%20page%20at%3A%20https%3A//www.eia.gov/energyexplained/index.cfm%3Fpage%3Delectricity_delivery" TargetMode="External"/><Relationship Id="rId23" Type="http://schemas.openxmlformats.org/officeDocument/2006/relationships/image" Target="../media/image13.wmf"/><Relationship Id="rId10" Type="http://schemas.openxmlformats.org/officeDocument/2006/relationships/image" Target="../media/image6.png"/><Relationship Id="rId19" Type="http://schemas.openxmlformats.org/officeDocument/2006/relationships/image" Target="../media/image1.jpeg"/><Relationship Id="rId4" Type="http://schemas.openxmlformats.org/officeDocument/2006/relationships/notesSlide" Target="../notesSlides/notesSlide3.xml"/><Relationship Id="rId9" Type="http://schemas.openxmlformats.org/officeDocument/2006/relationships/hyperlink" Target="https://www.eia.gov/todayinenergy" TargetMode="External"/><Relationship Id="rId14" Type="http://schemas.openxmlformats.org/officeDocument/2006/relationships/image" Target="../media/image8.png"/><Relationship Id="rId22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0176" y="0"/>
            <a:ext cx="8136659" cy="6040581"/>
          </a:xfrm>
        </p:spPr>
        <p:txBody>
          <a:bodyPr>
            <a:normAutofit/>
          </a:bodyPr>
          <a:lstStyle/>
          <a:p>
            <a:r>
              <a:rPr lang="en-US" dirty="0" smtClean="0"/>
              <a:t>Societal and Ethical Dimensions of</a:t>
            </a:r>
            <a:br>
              <a:rPr lang="en-US" dirty="0" smtClean="0"/>
            </a:br>
            <a:r>
              <a:rPr lang="en-US" dirty="0" smtClean="0"/>
              <a:t>Emerging Technologies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David J. Hess</a:t>
            </a:r>
            <a:br>
              <a:rPr lang="en-US" dirty="0" smtClean="0"/>
            </a:br>
            <a:r>
              <a:rPr lang="en-US" dirty="0" smtClean="0"/>
              <a:t>Magdalena N. </a:t>
            </a:r>
            <a:r>
              <a:rPr lang="en-US" dirty="0" err="1" smtClean="0"/>
              <a:t>Sudibjo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Sociology Department</a:t>
            </a:r>
            <a:br>
              <a:rPr lang="en-US" dirty="0" smtClean="0"/>
            </a:br>
            <a:r>
              <a:rPr lang="en-US" dirty="0" smtClean="0"/>
              <a:t>Vanderbilt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95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Connected vehicles can recognize </a:t>
            </a:r>
            <a:r>
              <a:rPr lang="en-US" dirty="0"/>
              <a:t>their location and their </a:t>
            </a:r>
            <a:r>
              <a:rPr lang="en-US" dirty="0" smtClean="0"/>
              <a:t>status </a:t>
            </a:r>
            <a:r>
              <a:rPr lang="en-US" dirty="0"/>
              <a:t>and </a:t>
            </a:r>
            <a:r>
              <a:rPr lang="en-US" dirty="0" smtClean="0"/>
              <a:t>can </a:t>
            </a:r>
            <a:r>
              <a:rPr lang="en-US" dirty="0"/>
              <a:t>communicate with each other and the surrounding Intelligent Transportation System (ITS) infrastructure. </a:t>
            </a:r>
            <a:endParaRPr lang="en-US" dirty="0" smtClean="0"/>
          </a:p>
          <a:p>
            <a:r>
              <a:rPr lang="en-US" dirty="0" smtClean="0"/>
              <a:t>Includes autonomous vehicles but not limited to that category (could include apps on phones or in the vehicle)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6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Benefits: Connected Vehicles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875" y="1454563"/>
            <a:ext cx="7985263" cy="4720949"/>
          </a:xfrm>
        </p:spPr>
        <p:txBody>
          <a:bodyPr>
            <a:normAutofit/>
          </a:bodyPr>
          <a:lstStyle/>
          <a:p>
            <a:r>
              <a:rPr lang="en-US" dirty="0" smtClean="0"/>
              <a:t>Improved safety &amp; accident prevention</a:t>
            </a:r>
          </a:p>
          <a:p>
            <a:pPr lvl="1"/>
            <a:r>
              <a:rPr lang="en-US" dirty="0" smtClean="0"/>
              <a:t>Potential to save thousands of lives each year</a:t>
            </a:r>
          </a:p>
          <a:p>
            <a:r>
              <a:rPr lang="en-US" dirty="0" smtClean="0"/>
              <a:t>Improved access (for those who cannot drive)</a:t>
            </a:r>
          </a:p>
          <a:p>
            <a:r>
              <a:rPr lang="en-US" dirty="0" smtClean="0"/>
              <a:t>Reduced congestion</a:t>
            </a:r>
          </a:p>
          <a:p>
            <a:pPr lvl="1"/>
            <a:r>
              <a:rPr lang="en-US" dirty="0" smtClean="0"/>
              <a:t>Better commute times</a:t>
            </a:r>
          </a:p>
          <a:p>
            <a:pPr lvl="1"/>
            <a:r>
              <a:rPr lang="en-US" dirty="0" smtClean="0"/>
              <a:t>Savings on vehicle miles driven (fuel savings)</a:t>
            </a:r>
          </a:p>
          <a:p>
            <a:pPr lvl="1"/>
            <a:r>
              <a:rPr lang="en-US" dirty="0" smtClean="0"/>
              <a:t>Air quality (health) and greenhouse-gas emissions benefits</a:t>
            </a:r>
            <a:endParaRPr lang="en-US" dirty="0"/>
          </a:p>
          <a:p>
            <a:r>
              <a:rPr lang="en-US" dirty="0" smtClean="0"/>
              <a:t>Long-term potential: better built environment</a:t>
            </a:r>
          </a:p>
          <a:p>
            <a:pPr lvl="1"/>
            <a:r>
              <a:rPr lang="en-US" dirty="0" smtClean="0"/>
              <a:t>Reduced need for parking, new highways</a:t>
            </a:r>
          </a:p>
        </p:txBody>
      </p:sp>
    </p:spTree>
    <p:extLst>
      <p:ext uri="{BB962C8B-B14F-4D97-AF65-F5344CB8AC3E}">
        <p14:creationId xmlns:p14="http://schemas.microsoft.com/office/powerpoint/2010/main" val="1262545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Privacy: Connected Vehicles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transit-related apps and connected vehicles</a:t>
            </a:r>
          </a:p>
          <a:p>
            <a:pPr lvl="1"/>
            <a:r>
              <a:rPr lang="en-US" dirty="0" smtClean="0"/>
              <a:t>Tracking of transit modes</a:t>
            </a:r>
          </a:p>
          <a:p>
            <a:pPr lvl="1"/>
            <a:r>
              <a:rPr lang="en-US" dirty="0" smtClean="0"/>
              <a:t>Tracking of trips and locations</a:t>
            </a:r>
          </a:p>
          <a:p>
            <a:pPr lvl="1"/>
            <a:r>
              <a:rPr lang="en-US" dirty="0" smtClean="0"/>
              <a:t>Routines</a:t>
            </a:r>
          </a:p>
          <a:p>
            <a:pPr lvl="1"/>
            <a:endParaRPr lang="en-US" dirty="0"/>
          </a:p>
          <a:p>
            <a:r>
              <a:rPr lang="en-US" dirty="0" smtClean="0"/>
              <a:t>Ex. Legal implications (Restraining orders)</a:t>
            </a:r>
          </a:p>
          <a:p>
            <a:pPr lvl="1"/>
            <a:r>
              <a:rPr lang="en-US" dirty="0" smtClean="0"/>
              <a:t>Vehicles that go through areas subjected to court restraining orders</a:t>
            </a:r>
          </a:p>
          <a:p>
            <a:pPr lvl="1"/>
            <a:r>
              <a:rPr lang="en-US" dirty="0" smtClean="0"/>
              <a:t>Could require programming in restraining order information</a:t>
            </a:r>
          </a:p>
        </p:txBody>
      </p:sp>
    </p:spTree>
    <p:extLst>
      <p:ext uri="{BB962C8B-B14F-4D97-AF65-F5344CB8AC3E}">
        <p14:creationId xmlns:p14="http://schemas.microsoft.com/office/powerpoint/2010/main" val="4245209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Security: Connected Vehicles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Collective level hacking risks: </a:t>
            </a:r>
          </a:p>
          <a:p>
            <a:pPr lvl="1"/>
            <a:r>
              <a:rPr lang="en-US" dirty="0" smtClean="0"/>
              <a:t>creation of congestion, accidents</a:t>
            </a:r>
          </a:p>
          <a:p>
            <a:r>
              <a:rPr lang="en-US" dirty="0" smtClean="0"/>
              <a:t>Personal level hacking risks:</a:t>
            </a:r>
          </a:p>
          <a:p>
            <a:pPr lvl="1"/>
            <a:r>
              <a:rPr lang="en-US" dirty="0" smtClean="0"/>
              <a:t>Data on trip records: knowing when people are not at home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8858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&amp; </a:t>
            </a:r>
            <a:r>
              <a:rPr lang="en-US" dirty="0" err="1" smtClean="0"/>
              <a:t>Env</a:t>
            </a:r>
            <a:r>
              <a:rPr lang="en-US" dirty="0" smtClean="0"/>
              <a:t>.: Connected Vehicles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Health 1: Traffic shifting from high to low congestion pathways</a:t>
            </a:r>
          </a:p>
          <a:p>
            <a:pPr lvl="1"/>
            <a:r>
              <a:rPr lang="en-US" dirty="0" smtClean="0"/>
              <a:t>Shift in air quality and accident risk in residential neighborhoods</a:t>
            </a:r>
            <a:endParaRPr lang="en-US" dirty="0"/>
          </a:p>
          <a:p>
            <a:pPr lvl="1"/>
            <a:r>
              <a:rPr lang="en-US" dirty="0" smtClean="0"/>
              <a:t>Litigation potential: neighborhood right to low traffic</a:t>
            </a:r>
            <a:endParaRPr lang="en-US" dirty="0"/>
          </a:p>
          <a:p>
            <a:r>
              <a:rPr lang="en-US" dirty="0" smtClean="0"/>
              <a:t>Health 2: Accidents and autonomous vehicles</a:t>
            </a:r>
          </a:p>
          <a:p>
            <a:pPr lvl="1"/>
            <a:r>
              <a:rPr lang="en-US" dirty="0" smtClean="0"/>
              <a:t>Unknown risks of interactions of autonomous and human-driver vehicles</a:t>
            </a:r>
          </a:p>
          <a:p>
            <a:pPr lvl="1"/>
            <a:r>
              <a:rPr lang="en-US" dirty="0" smtClean="0"/>
              <a:t>Trolley problem revisited</a:t>
            </a:r>
          </a:p>
          <a:p>
            <a:r>
              <a:rPr lang="en-US" dirty="0" smtClean="0"/>
              <a:t>Built Environment</a:t>
            </a:r>
          </a:p>
          <a:p>
            <a:pPr lvl="1"/>
            <a:r>
              <a:rPr lang="en-US" dirty="0" smtClean="0"/>
              <a:t>Potential need to reshape transportation systems</a:t>
            </a:r>
          </a:p>
          <a:p>
            <a:pPr lvl="1"/>
            <a:r>
              <a:rPr lang="en-US" dirty="0" smtClean="0"/>
              <a:t>Separate systems for autonomous vehicles?</a:t>
            </a:r>
          </a:p>
          <a:p>
            <a:pPr lvl="1"/>
            <a:r>
              <a:rPr lang="en-US" dirty="0" smtClean="0"/>
              <a:t>Potential end of peak-car phenomenon (new levels of demand)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881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1901" y="1"/>
            <a:ext cx="7985263" cy="914400"/>
          </a:xfrm>
        </p:spPr>
        <p:txBody>
          <a:bodyPr/>
          <a:lstStyle/>
          <a:p>
            <a:r>
              <a:rPr lang="en-US" dirty="0" smtClean="0"/>
              <a:t>Social Equity: Connected Vehicles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1033670"/>
            <a:ext cx="7958759" cy="5143293"/>
          </a:xfrm>
        </p:spPr>
        <p:txBody>
          <a:bodyPr>
            <a:normAutofit/>
          </a:bodyPr>
          <a:lstStyle/>
          <a:p>
            <a:r>
              <a:rPr lang="en-US" dirty="0" smtClean="0"/>
              <a:t>Transit types</a:t>
            </a:r>
          </a:p>
          <a:p>
            <a:pPr lvl="1"/>
            <a:r>
              <a:rPr lang="en-US" dirty="0" smtClean="0"/>
              <a:t>Do connected vehicles weaken support for public transit?</a:t>
            </a:r>
          </a:p>
          <a:p>
            <a:r>
              <a:rPr lang="en-US" dirty="0" smtClean="0"/>
              <a:t>Apps and equity:</a:t>
            </a:r>
          </a:p>
          <a:p>
            <a:pPr lvl="1"/>
            <a:r>
              <a:rPr lang="en-US" dirty="0" smtClean="0"/>
              <a:t>Premium app—fastest pathway</a:t>
            </a:r>
          </a:p>
          <a:p>
            <a:pPr lvl="1"/>
            <a:r>
              <a:rPr lang="en-US" dirty="0" smtClean="0"/>
              <a:t>Free app—more congestion.</a:t>
            </a:r>
            <a:endParaRPr lang="en-US" dirty="0"/>
          </a:p>
          <a:p>
            <a:r>
              <a:rPr lang="en-US" dirty="0" smtClean="0"/>
              <a:t>Costs</a:t>
            </a:r>
            <a:endParaRPr lang="en-US" dirty="0"/>
          </a:p>
          <a:p>
            <a:pPr lvl="1"/>
            <a:r>
              <a:rPr lang="en-US" dirty="0" smtClean="0"/>
              <a:t>Increased cost of owning a connected vehicle</a:t>
            </a:r>
          </a:p>
          <a:p>
            <a:pPr lvl="1"/>
            <a:r>
              <a:rPr lang="en-US" dirty="0" smtClean="0"/>
              <a:t>Increased insurance for human drivers</a:t>
            </a:r>
          </a:p>
          <a:p>
            <a:r>
              <a:rPr lang="en-US" dirty="0" smtClean="0"/>
              <a:t>Job security: employment disruptions (trucking industry)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19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05179" y="2348472"/>
            <a:ext cx="4324491" cy="142503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3. Unmanned Aerial Vehicle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96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UAV management governs the rules and traffic of unmanned </a:t>
            </a:r>
            <a:r>
              <a:rPr lang="en-US" dirty="0"/>
              <a:t>and remotely-controlled aerial </a:t>
            </a:r>
            <a:r>
              <a:rPr lang="en-US" dirty="0" smtClean="0"/>
              <a:t>vehicles (drones)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598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2457"/>
          </a:xfrm>
        </p:spPr>
        <p:txBody>
          <a:bodyPr/>
          <a:lstStyle/>
          <a:p>
            <a:pPr algn="ctr"/>
            <a:r>
              <a:rPr lang="en-US" dirty="0" smtClean="0"/>
              <a:t>Benefits: UAVs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65161"/>
            <a:ext cx="7886700" cy="481180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Efficient delivery of materials</a:t>
            </a:r>
          </a:p>
          <a:p>
            <a:pPr lvl="1"/>
            <a:r>
              <a:rPr lang="en-US" dirty="0" smtClean="0"/>
              <a:t>Potential reduction of ground traffic congestion</a:t>
            </a:r>
          </a:p>
          <a:p>
            <a:pPr lvl="1"/>
            <a:r>
              <a:rPr lang="en-US" dirty="0" smtClean="0"/>
              <a:t>Potential reduction of greenhouse-gas emissions</a:t>
            </a:r>
          </a:p>
          <a:p>
            <a:r>
              <a:rPr lang="en-US" dirty="0" smtClean="0"/>
              <a:t>Risk reduction benefits</a:t>
            </a:r>
          </a:p>
          <a:p>
            <a:pPr lvl="1"/>
            <a:r>
              <a:rPr lang="en-US" dirty="0" smtClean="0"/>
              <a:t>Monitor public gatherings for security threats</a:t>
            </a:r>
          </a:p>
          <a:p>
            <a:pPr lvl="1"/>
            <a:r>
              <a:rPr lang="en-US" dirty="0" smtClean="0"/>
              <a:t>Monitor natural and technological sites for disaster threats (volcanoes, nuclear reactors)</a:t>
            </a:r>
          </a:p>
          <a:p>
            <a:r>
              <a:rPr lang="en-US" dirty="0" smtClean="0"/>
              <a:t>Disaster relief</a:t>
            </a:r>
          </a:p>
          <a:p>
            <a:pPr lvl="1"/>
            <a:r>
              <a:rPr lang="en-US" dirty="0" smtClean="0"/>
              <a:t>Search and recovery, emergency supply delivery</a:t>
            </a:r>
            <a:endParaRPr lang="en-US" dirty="0"/>
          </a:p>
          <a:p>
            <a:r>
              <a:rPr lang="en-US" dirty="0" smtClean="0"/>
              <a:t>Business uses</a:t>
            </a:r>
          </a:p>
          <a:p>
            <a:pPr lvl="1"/>
            <a:r>
              <a:rPr lang="en-US" dirty="0" smtClean="0"/>
              <a:t>Monitoring of sites (agriculture, construction)</a:t>
            </a:r>
          </a:p>
          <a:p>
            <a:pPr lvl="1"/>
            <a:r>
              <a:rPr lang="en-US" dirty="0" smtClean="0"/>
              <a:t>Aerial spraying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29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Privacy: UAVs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Camera-bearing UAVs can gather personal data even if above the 200-foot altitude</a:t>
            </a:r>
          </a:p>
          <a:p>
            <a:pPr lvl="1"/>
            <a:r>
              <a:rPr lang="en-US" dirty="0" smtClean="0"/>
              <a:t>New level of exposure of private persons in formerly private spaces (backyards)</a:t>
            </a:r>
          </a:p>
          <a:p>
            <a:pPr lvl="1"/>
            <a:r>
              <a:rPr lang="en-US" dirty="0" smtClean="0"/>
              <a:t>Potential to record private conversations</a:t>
            </a:r>
          </a:p>
          <a:p>
            <a:r>
              <a:rPr lang="en-US" dirty="0" smtClean="0"/>
              <a:t>Can vary by level of detail of photography and frequency of recording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8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2389" y="0"/>
            <a:ext cx="7932254" cy="848139"/>
          </a:xfrm>
        </p:spPr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68406" y="967410"/>
            <a:ext cx="7886700" cy="52095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1. Overview of the project and the idea of societal dimensions (ELSI: ethical, legal, and social implications)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Overview of Connected Vehicles: Benefits and Societal Concerns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Overview of UAVs: Benefits and Societal Concerns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4. Overview of Transaction Energy: Benefits and Concerns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5. Summary of Hess Research of Smart Meter Opposition (as an example of how the public can mobilize)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Security: UAVs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60608" y="1558344"/>
            <a:ext cx="8154742" cy="4618619"/>
          </a:xfrm>
        </p:spPr>
        <p:txBody>
          <a:bodyPr>
            <a:normAutofit/>
          </a:bodyPr>
          <a:lstStyle/>
          <a:p>
            <a:r>
              <a:rPr lang="en-US" dirty="0" smtClean="0"/>
              <a:t>Attacks at public events</a:t>
            </a:r>
            <a:endParaRPr lang="en-US" dirty="0"/>
          </a:p>
          <a:p>
            <a:r>
              <a:rPr lang="en-US" dirty="0" smtClean="0"/>
              <a:t>Risks to airplanes landing and taking off</a:t>
            </a:r>
          </a:p>
          <a:p>
            <a:r>
              <a:rPr lang="en-US" dirty="0" smtClean="0"/>
              <a:t>Crime and Delivery</a:t>
            </a:r>
          </a:p>
          <a:p>
            <a:pPr lvl="1"/>
            <a:r>
              <a:rPr lang="en-US" dirty="0" smtClean="0"/>
              <a:t>Threat of porch theft</a:t>
            </a:r>
          </a:p>
          <a:p>
            <a:pPr lvl="1"/>
            <a:r>
              <a:rPr lang="en-US" dirty="0" smtClean="0"/>
              <a:t>Knowing schedules and when people are at home</a:t>
            </a:r>
          </a:p>
          <a:p>
            <a:pPr lvl="1"/>
            <a:r>
              <a:rPr lang="en-US" dirty="0" smtClean="0"/>
              <a:t>Potential hacking an entrance to homes and buildings</a:t>
            </a:r>
          </a:p>
          <a:p>
            <a:r>
              <a:rPr lang="en-US" dirty="0" smtClean="0"/>
              <a:t>Corporate espionage</a:t>
            </a:r>
          </a:p>
          <a:p>
            <a:r>
              <a:rPr lang="en-US" dirty="0" smtClean="0"/>
              <a:t>Smuggling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002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Health &amp; Environment: UAVs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1: Noise concerns as the population of UAVs increases</a:t>
            </a:r>
          </a:p>
          <a:p>
            <a:r>
              <a:rPr lang="en-US" dirty="0" smtClean="0"/>
              <a:t>Health 2: Accidents</a:t>
            </a:r>
          </a:p>
          <a:p>
            <a:pPr lvl="1"/>
            <a:r>
              <a:rPr lang="en-US" dirty="0" smtClean="0"/>
              <a:t>Failure of individual drones</a:t>
            </a:r>
          </a:p>
          <a:p>
            <a:pPr lvl="1"/>
            <a:r>
              <a:rPr lang="en-US" dirty="0" smtClean="0"/>
              <a:t>Interactions with pets</a:t>
            </a:r>
          </a:p>
          <a:p>
            <a:r>
              <a:rPr lang="en-US" dirty="0" smtClean="0"/>
              <a:t>Environment 1: Built Environment</a:t>
            </a:r>
          </a:p>
          <a:p>
            <a:pPr lvl="1"/>
            <a:r>
              <a:rPr lang="en-US" dirty="0" smtClean="0"/>
              <a:t>Where to locate drone highways</a:t>
            </a:r>
          </a:p>
          <a:p>
            <a:r>
              <a:rPr lang="en-US" dirty="0" smtClean="0"/>
              <a:t>Environment 2: Natural Environment</a:t>
            </a:r>
          </a:p>
          <a:p>
            <a:pPr lvl="1"/>
            <a:r>
              <a:rPr lang="en-US" dirty="0" smtClean="0"/>
              <a:t>Interactions with wildlife (birds)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77548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Equity: UAVs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delivery and price premiums</a:t>
            </a:r>
          </a:p>
          <a:p>
            <a:pPr lvl="1"/>
            <a:r>
              <a:rPr lang="en-US" dirty="0" smtClean="0"/>
              <a:t>Drone delivery—accessible to all residential building types?</a:t>
            </a:r>
          </a:p>
          <a:p>
            <a:pPr lvl="1"/>
            <a:endParaRPr lang="en-US" dirty="0"/>
          </a:p>
          <a:p>
            <a:r>
              <a:rPr lang="en-US" dirty="0" smtClean="0"/>
              <a:t>Use of drones in surveillance of low-income groups and ethnic minority groups</a:t>
            </a:r>
          </a:p>
        </p:txBody>
      </p:sp>
    </p:spTree>
    <p:extLst>
      <p:ext uri="{BB962C8B-B14F-4D97-AF65-F5344CB8AC3E}">
        <p14:creationId xmlns:p14="http://schemas.microsoft.com/office/powerpoint/2010/main" val="2317543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05179" y="2348472"/>
            <a:ext cx="3080465" cy="142503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4. </a:t>
            </a:r>
            <a:r>
              <a:rPr lang="en-US" dirty="0" err="1" smtClean="0"/>
              <a:t>Transactive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962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30621" y="283779"/>
            <a:ext cx="7983292" cy="977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Historical Model:</a:t>
            </a:r>
          </a:p>
          <a:p>
            <a:pPr eaLnBrk="1" hangingPunct="1"/>
            <a:r>
              <a:rPr lang="en-US" dirty="0" smtClean="0"/>
              <a:t>Single Entity (Utility) Controlled all Aspects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2547" y="5849035"/>
            <a:ext cx="8281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https://www.eia.gov/energyexplained/index.cfm?page=electricity_delivery</a:t>
            </a:r>
          </a:p>
        </p:txBody>
      </p:sp>
      <p:pic>
        <p:nvPicPr>
          <p:cNvPr id="1026" name="Picture 2" descr="A flow diagram of power generation, transmission, and distribution from the power plant to residential houses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47" y="1433511"/>
            <a:ext cx="8281366" cy="413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14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32547" y="450574"/>
            <a:ext cx="2702201" cy="78187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Competitive</a:t>
            </a:r>
          </a:p>
          <a:p>
            <a:pPr eaLnBrk="1" hangingPunct="1"/>
            <a:r>
              <a:rPr lang="en-US" dirty="0" smtClean="0"/>
              <a:t>Wholesale Market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4696" y="58490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https://www.eia.gov/energyexplained/index.cfm?page=electricity_delivery</a:t>
            </a:r>
          </a:p>
        </p:txBody>
      </p:sp>
      <p:pic>
        <p:nvPicPr>
          <p:cNvPr id="1026" name="Picture 2" descr="A flow diagram of power generation, transmission, and distribution from the power plant to residential houses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47" y="1433511"/>
            <a:ext cx="8281366" cy="413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122128" y="443948"/>
            <a:ext cx="3305175" cy="78187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Regulated Utility:</a:t>
            </a:r>
          </a:p>
          <a:p>
            <a:r>
              <a:rPr lang="en-US" dirty="0" smtClean="0"/>
              <a:t>Transmission &amp; Distribution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526696" y="424070"/>
            <a:ext cx="2087217" cy="78187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Competitive</a:t>
            </a:r>
          </a:p>
          <a:p>
            <a:r>
              <a:rPr lang="en-US" dirty="0" smtClean="0"/>
              <a:t>Retail Market</a:t>
            </a:r>
            <a:endParaRPr lang="en-US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470991" y="1205948"/>
            <a:ext cx="0" cy="9541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7792278" y="1073426"/>
            <a:ext cx="159026" cy="15107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108174" y="1205948"/>
            <a:ext cx="132522" cy="12059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956313" y="1205948"/>
            <a:ext cx="622852" cy="9541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5370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14401" y="76200"/>
            <a:ext cx="7316550" cy="109044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The U.S. Electricity Grid:</a:t>
            </a:r>
          </a:p>
          <a:p>
            <a:pPr eaLnBrk="1" hangingPunct="1"/>
            <a:r>
              <a:rPr lang="en-US" dirty="0" smtClean="0"/>
              <a:t>Balancing Authorities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2062" name="Picture 14" descr="https://www.eia.gov/energyexplained/images/charts/elect_power_region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5" y="1543524"/>
            <a:ext cx="8985245" cy="500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4462463" y="-749300"/>
            <a:ext cx="405606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 descr="Energy Explained - Hom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-10668000"/>
            <a:ext cx="2095500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https://www.eia.gov/energyexplained/images/style-images/acpage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7438" y="-106680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www.eia.gov/todayinenergy/badges/smt1.png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-10668000"/>
            <a:ext cx="14287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Help promote Energy Explained with the outreach toolkit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1663" y="-10668000"/>
            <a:ext cx="19050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rint this page icon">
            <a:hlinkClick r:id="rId13" tooltip="Print this page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2238" y="-10668000"/>
            <a:ext cx="6953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Email this page">
            <a:hlinkClick r:id="rId15" tooltip="Email someone about this page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4388" y="-10668000"/>
            <a:ext cx="6953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Share this page">
            <a:hlinkClick r:id="rId17" tooltip="Share this page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-8839200"/>
            <a:ext cx="13335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A flow diagram of power generation, transmission, and distribution from the power plant to residential houses. 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63" y="-8839200"/>
            <a:ext cx="6048375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NERC Map.">
            <a:hlinkClick r:id="rId20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75" y="-5943600"/>
            <a:ext cx="25241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Picture of a smart meter.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025" y="-5943600"/>
            <a:ext cx="2524125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914400" y="6488668"/>
            <a:ext cx="73165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https://www.eia.gov/energyexplained/index.cfm?page=electricity_delivery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1" name="DefaultOcx" r:id="rId2" imgW="914400" imgH="228600"/>
        </mc:Choice>
        <mc:Fallback>
          <p:control name="DefaultOcx" r:id="rId2" imgW="914400" imgH="22860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021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the Electricity System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62607" y="1540703"/>
            <a:ext cx="3724089" cy="4748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Historical Regime</a:t>
            </a:r>
          </a:p>
          <a:p>
            <a:r>
              <a:rPr lang="en-US" dirty="0" smtClean="0"/>
              <a:t>Regulated Utility Monopoly</a:t>
            </a:r>
          </a:p>
          <a:p>
            <a:r>
              <a:rPr lang="en-US" dirty="0" smtClean="0"/>
              <a:t>Centralized power generation (hydro, nuclear, fossil)</a:t>
            </a:r>
          </a:p>
          <a:p>
            <a:r>
              <a:rPr lang="en-US" dirty="0" smtClean="0"/>
              <a:t>One-way transmission</a:t>
            </a:r>
          </a:p>
          <a:p>
            <a:r>
              <a:rPr lang="en-US" dirty="0" smtClean="0"/>
              <a:t>Goal: provide stable, baseload power with some peaking ability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425398" y="1540703"/>
            <a:ext cx="4072216" cy="4702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Emerging Regime</a:t>
            </a:r>
          </a:p>
          <a:p>
            <a:r>
              <a:rPr lang="en-US" dirty="0" smtClean="0"/>
              <a:t>Generation, utility, and retail companies</a:t>
            </a:r>
          </a:p>
          <a:p>
            <a:r>
              <a:rPr lang="en-US" dirty="0" smtClean="0"/>
              <a:t>Distributed energy resources</a:t>
            </a:r>
          </a:p>
          <a:p>
            <a:endParaRPr lang="en-US" dirty="0" smtClean="0"/>
          </a:p>
          <a:p>
            <a:r>
              <a:rPr lang="en-US" dirty="0" smtClean="0"/>
              <a:t>Two-way transmission</a:t>
            </a:r>
          </a:p>
          <a:p>
            <a:r>
              <a:rPr lang="en-US" dirty="0" smtClean="0"/>
              <a:t>Management of intermittency, energy storage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487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28800" y="76200"/>
            <a:ext cx="6172200" cy="12954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Daily Peak Load</a:t>
            </a:r>
          </a:p>
        </p:txBody>
      </p:sp>
      <p:pic>
        <p:nvPicPr>
          <p:cNvPr id="19458" name="Picture 2" descr="http://www.eia.gov/todayinenergy/images/2012.05.21/DailyLoadShap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817146"/>
            <a:ext cx="9105900" cy="4137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5309" y="6139533"/>
            <a:ext cx="8135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http://www.eia.gov/todayinenergy/images/2012.05.21/DailyLoadShape.png</a:t>
            </a:r>
          </a:p>
        </p:txBody>
      </p:sp>
    </p:spTree>
    <p:extLst>
      <p:ext uri="{BB962C8B-B14F-4D97-AF65-F5344CB8AC3E}">
        <p14:creationId xmlns:p14="http://schemas.microsoft.com/office/powerpoint/2010/main" val="3822200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6841" y="204952"/>
            <a:ext cx="8168509" cy="1485737"/>
          </a:xfrm>
        </p:spPr>
        <p:txBody>
          <a:bodyPr/>
          <a:lstStyle/>
          <a:p>
            <a:r>
              <a:rPr lang="en-US" dirty="0" err="1" smtClean="0">
                <a:latin typeface="+mn-lt"/>
              </a:rPr>
              <a:t>Transactive</a:t>
            </a:r>
            <a:r>
              <a:rPr lang="en-US" dirty="0" smtClean="0">
                <a:latin typeface="+mn-lt"/>
              </a:rPr>
              <a:t> Energy: Definitions</a:t>
            </a:r>
            <a:endParaRPr lang="en-US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1387366"/>
            <a:ext cx="8010854" cy="4981903"/>
          </a:xfrm>
        </p:spPr>
        <p:txBody>
          <a:bodyPr/>
          <a:lstStyle/>
          <a:p>
            <a:r>
              <a:rPr lang="en-US" dirty="0" err="1" smtClean="0"/>
              <a:t>Transactive</a:t>
            </a:r>
            <a:r>
              <a:rPr lang="en-US" dirty="0" smtClean="0"/>
              <a:t> </a:t>
            </a:r>
            <a:r>
              <a:rPr lang="en-US" dirty="0"/>
              <a:t>energy allows the dynamic balance of supply and demand across the entire electrical </a:t>
            </a:r>
            <a:r>
              <a:rPr lang="en-US" dirty="0" smtClean="0"/>
              <a:t>infrastructure</a:t>
            </a:r>
          </a:p>
          <a:p>
            <a:pPr lvl="1"/>
            <a:r>
              <a:rPr lang="en-US" dirty="0" smtClean="0"/>
              <a:t>Sale and purchase of electricity among generators, utilities, and retail electricity providers</a:t>
            </a:r>
          </a:p>
          <a:p>
            <a:pPr lvl="1"/>
            <a:r>
              <a:rPr lang="en-US" dirty="0" smtClean="0"/>
              <a:t>Sale and purchase of distributed electricity (e.g., rooftop solar) from prosumers (producer-consumers) to utility (and to other prosumers)</a:t>
            </a:r>
          </a:p>
          <a:p>
            <a:pPr lvl="1"/>
            <a:r>
              <a:rPr lang="en-US" dirty="0" smtClean="0"/>
              <a:t>Management of demand through incentives to consumers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59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ELSI Dimensions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Benefits: how to maximize</a:t>
            </a:r>
          </a:p>
          <a:p>
            <a:endParaRPr lang="en-US" dirty="0"/>
          </a:p>
          <a:p>
            <a:r>
              <a:rPr lang="en-US" dirty="0" smtClean="0"/>
              <a:t>Concerns and risks: how to minimize</a:t>
            </a:r>
          </a:p>
          <a:p>
            <a:pPr lvl="1"/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Health and environment</a:t>
            </a:r>
          </a:p>
          <a:p>
            <a:pPr lvl="1"/>
            <a:r>
              <a:rPr lang="en-US" dirty="0" smtClean="0"/>
              <a:t>Equity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8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Benefits: </a:t>
            </a:r>
            <a:r>
              <a:rPr lang="en-US" dirty="0" err="1" smtClean="0"/>
              <a:t>Transactive</a:t>
            </a:r>
            <a:r>
              <a:rPr lang="en-US" dirty="0" smtClean="0"/>
              <a:t> Energy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484243"/>
            <a:ext cx="7886700" cy="4692720"/>
          </a:xfrm>
        </p:spPr>
        <p:txBody>
          <a:bodyPr/>
          <a:lstStyle/>
          <a:p>
            <a:r>
              <a:rPr lang="en-US" dirty="0" smtClean="0"/>
              <a:t>Security</a:t>
            </a:r>
            <a:endParaRPr lang="en-US" dirty="0" smtClean="0"/>
          </a:p>
          <a:p>
            <a:pPr lvl="1"/>
            <a:r>
              <a:rPr lang="en-US" dirty="0" smtClean="0"/>
              <a:t>Better response to power </a:t>
            </a:r>
            <a:r>
              <a:rPr lang="en-US" dirty="0" smtClean="0"/>
              <a:t>outages and shortages</a:t>
            </a:r>
            <a:endParaRPr lang="en-US" dirty="0" smtClean="0"/>
          </a:p>
          <a:p>
            <a:r>
              <a:rPr lang="en-US" dirty="0" smtClean="0"/>
              <a:t>Health-Environmental</a:t>
            </a:r>
            <a:endParaRPr lang="en-US" dirty="0" smtClean="0"/>
          </a:p>
          <a:p>
            <a:pPr lvl="1"/>
            <a:r>
              <a:rPr lang="en-US" dirty="0" smtClean="0"/>
              <a:t>Use </a:t>
            </a:r>
            <a:r>
              <a:rPr lang="en-US" dirty="0" smtClean="0"/>
              <a:t>of </a:t>
            </a:r>
            <a:r>
              <a:rPr lang="en-US" dirty="0" smtClean="0"/>
              <a:t>renewable energy and energy efficiency</a:t>
            </a:r>
          </a:p>
          <a:p>
            <a:pPr lvl="1"/>
            <a:r>
              <a:rPr lang="en-US" dirty="0" smtClean="0"/>
              <a:t>Retiring of thermal generation</a:t>
            </a:r>
            <a:r>
              <a:rPr lang="en-US" dirty="0" smtClean="0">
                <a:sym typeface="Wingdings" panose="05000000000000000000" pitchFamily="2" charset="2"/>
              </a:rPr>
              <a:t> improved air quality</a:t>
            </a:r>
            <a:endParaRPr lang="en-US" dirty="0" smtClean="0"/>
          </a:p>
          <a:p>
            <a:r>
              <a:rPr lang="en-US" dirty="0" smtClean="0"/>
              <a:t>Equity</a:t>
            </a:r>
            <a:endParaRPr lang="en-US" dirty="0" smtClean="0"/>
          </a:p>
          <a:p>
            <a:pPr lvl="1"/>
            <a:r>
              <a:rPr lang="en-US" dirty="0" smtClean="0"/>
              <a:t>Potential for price reductions for consumers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1299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Two Examples Discussed Today</a:t>
            </a:r>
            <a:endParaRPr lang="en-US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5885" y="2425148"/>
            <a:ext cx="7362411" cy="194807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Distributive Energy Resources &amp; </a:t>
            </a:r>
            <a:r>
              <a:rPr lang="en-US" sz="2800" dirty="0" err="1" smtClean="0"/>
              <a:t>Microgrids</a:t>
            </a:r>
            <a:endParaRPr lang="en-US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Smart Meters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70724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4911" y="1915631"/>
            <a:ext cx="788670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Distributed Energy Resources 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and </a:t>
            </a:r>
            <a:r>
              <a:rPr lang="en-US" dirty="0" err="1" smtClean="0">
                <a:latin typeface="+mn-lt"/>
              </a:rPr>
              <a:t>Microgrids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1211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100084"/>
            <a:ext cx="7759976" cy="1158874"/>
          </a:xfrm>
        </p:spPr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2632" y="1008993"/>
            <a:ext cx="7880389" cy="5612524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Distributed energy resources: small-scale electricity generation that can be aggregated and used to supply electricity to the grid:</a:t>
            </a:r>
          </a:p>
          <a:p>
            <a:pPr lvl="2"/>
            <a:r>
              <a:rPr lang="en-US" sz="2400" dirty="0" smtClean="0"/>
              <a:t>Small photovoltaics, wind, hydro, geothermal</a:t>
            </a:r>
          </a:p>
          <a:p>
            <a:pPr lvl="2"/>
            <a:r>
              <a:rPr lang="en-US" sz="2400" dirty="0" smtClean="0"/>
              <a:t>Energy efficiency</a:t>
            </a:r>
          </a:p>
          <a:p>
            <a:pPr lvl="2"/>
            <a:r>
              <a:rPr lang="en-US" sz="2400" dirty="0" smtClean="0"/>
              <a:t>Local energy storage</a:t>
            </a:r>
          </a:p>
          <a:p>
            <a:pPr lvl="2"/>
            <a:r>
              <a:rPr lang="en-US" sz="2400" dirty="0" smtClean="0"/>
              <a:t>Local combined heat and power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pPr lvl="1"/>
            <a:r>
              <a:rPr lang="en-US" sz="2800" dirty="0" err="1" smtClean="0"/>
              <a:t>Microgrid</a:t>
            </a:r>
            <a:r>
              <a:rPr lang="en-US" sz="2800" dirty="0" smtClean="0"/>
              <a:t>: localized network of electricity generation that is connected to the grid but can operate in island mode (such as during power outages)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316869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100084"/>
            <a:ext cx="7759976" cy="1158874"/>
          </a:xfrm>
        </p:spPr>
        <p:txBody>
          <a:bodyPr/>
          <a:lstStyle/>
          <a:p>
            <a:r>
              <a:rPr lang="en-US" dirty="0" smtClean="0"/>
              <a:t>DER Compensation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2632" y="1298713"/>
            <a:ext cx="7084115" cy="491655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 smtClean="0"/>
              <a:t>Net metering: prosumer paid at the retail rate (very good for prosumer)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Feed-in tariff (more common in EU): prosumer paid at a set rate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Value of solar: prosumer paid at a negotiated rate based on assessment of the value of solar to the utility</a:t>
            </a:r>
          </a:p>
          <a:p>
            <a:pPr lvl="1"/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9958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100084"/>
            <a:ext cx="7759976" cy="1158874"/>
          </a:xfrm>
        </p:spPr>
        <p:txBody>
          <a:bodyPr/>
          <a:lstStyle/>
          <a:p>
            <a:r>
              <a:rPr lang="en-US" dirty="0" smtClean="0"/>
              <a:t>DER Growth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2632" y="1298713"/>
            <a:ext cx="7084115" cy="491655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 smtClean="0"/>
              <a:t>Favorable and stable prices over long-term contracts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Good loan programs from government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Technology and finance sector investing heavily in “third-party ownership”</a:t>
            </a:r>
          </a:p>
          <a:p>
            <a:pPr lvl="1"/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07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0693" y="100083"/>
            <a:ext cx="7838664" cy="973344"/>
          </a:xfrm>
        </p:spPr>
        <p:txBody>
          <a:bodyPr/>
          <a:lstStyle/>
          <a:p>
            <a:r>
              <a:rPr lang="en-US" dirty="0" smtClean="0"/>
              <a:t>Concerns from Utilities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876" y="1046922"/>
            <a:ext cx="8223800" cy="442371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sz="2800" dirty="0" smtClean="0"/>
              <a:t>Profitability. Cost of paying for DER, especially rooftop solar under net metering rules.</a:t>
            </a:r>
          </a:p>
          <a:p>
            <a:pPr lvl="2"/>
            <a:r>
              <a:rPr lang="en-US" sz="2400" dirty="0" smtClean="0"/>
              <a:t>Stranded assets concern.</a:t>
            </a:r>
          </a:p>
          <a:p>
            <a:pPr lvl="2"/>
            <a:r>
              <a:rPr lang="en-US" sz="2400" dirty="0" smtClean="0"/>
              <a:t>Off-grid concern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 smtClean="0"/>
              <a:t>Stability: Concerns with so much solar that the grid becomes unstable (Hawaii)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Equity: Solar customers who produce more than they consume end up using grid services for free; should have a connect charge. Otherwise, </a:t>
            </a:r>
            <a:r>
              <a:rPr lang="en-US" sz="2800" dirty="0" err="1" smtClean="0"/>
              <a:t>nonsolar</a:t>
            </a:r>
            <a:r>
              <a:rPr lang="en-US" sz="2800" dirty="0" smtClean="0"/>
              <a:t> customers pay for it.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430693" y="5698580"/>
            <a:ext cx="82759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2016. Hess, David J. “The Politics of Niche-Regime Conflicts: Distributed Solar Energy in the United States.” </a:t>
            </a:r>
            <a:r>
              <a:rPr lang="en-US" i="1" dirty="0"/>
              <a:t>Environmental Innovation and Societal Transitions</a:t>
            </a:r>
            <a:r>
              <a:rPr lang="en-US" dirty="0"/>
              <a:t> 19: 42-50. 10.1016/j.eist.2015.09.002.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0724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Utility-Solar Industry Conflicts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876" y="1643270"/>
            <a:ext cx="7951676" cy="384313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Attempts to end net metering laws and block third-party ownership laws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Social movement mobilizations to protect the “right to solar” in many states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Often the coalitions have a “strange bedfellows” quality (solar industry, conservatives, environmentalists, consumer groups)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430693" y="5698580"/>
            <a:ext cx="82759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2017. David J. Hess and Kate Pride Brown. “Green Tea: Clean-Energy Conservatism as a Countermovement.” </a:t>
            </a:r>
            <a:r>
              <a:rPr lang="en-US" i="1" dirty="0"/>
              <a:t>Environmental Sociology</a:t>
            </a:r>
            <a:r>
              <a:rPr lang="en-US" dirty="0"/>
              <a:t> 3(1): 64-75. DOI 10.1080/23251042.2016.1227417.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3877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and Environmental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5885" y="1828800"/>
            <a:ext cx="7627454" cy="3207026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Equity</a:t>
            </a:r>
          </a:p>
          <a:p>
            <a:pPr lvl="2"/>
            <a:r>
              <a:rPr lang="en-US" sz="2400" dirty="0" smtClean="0"/>
              <a:t>Utilities: rights of non-solar customers</a:t>
            </a:r>
          </a:p>
          <a:p>
            <a:pPr lvl="2"/>
            <a:r>
              <a:rPr lang="en-US" sz="2400" dirty="0" smtClean="0"/>
              <a:t>Prosumers: property rights of building owners to have rooftop solar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Environmental</a:t>
            </a:r>
          </a:p>
          <a:p>
            <a:pPr lvl="2"/>
            <a:r>
              <a:rPr lang="en-US" sz="2400" dirty="0" smtClean="0"/>
              <a:t>Benefits of encouraging renewable DER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44938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Microgrids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5885" y="1550503"/>
            <a:ext cx="7653958" cy="4903305"/>
          </a:xfrm>
        </p:spPr>
        <p:txBody>
          <a:bodyPr>
            <a:normAutofit fontScale="92500"/>
          </a:bodyPr>
          <a:lstStyle/>
          <a:p>
            <a:pPr lvl="1"/>
            <a:r>
              <a:rPr lang="en-US" sz="2800" dirty="0" smtClean="0"/>
              <a:t>Transactions between the </a:t>
            </a:r>
            <a:r>
              <a:rPr lang="en-US" sz="2800" dirty="0" err="1" smtClean="0"/>
              <a:t>microgrid</a:t>
            </a:r>
            <a:r>
              <a:rPr lang="en-US" sz="2800" dirty="0" smtClean="0"/>
              <a:t> and the utility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BUT Can involve transactions </a:t>
            </a:r>
            <a:r>
              <a:rPr lang="en-US" sz="2800" b="1" dirty="0" smtClean="0"/>
              <a:t>within</a:t>
            </a:r>
            <a:r>
              <a:rPr lang="en-US" sz="2800" dirty="0" smtClean="0"/>
              <a:t> the </a:t>
            </a:r>
            <a:r>
              <a:rPr lang="en-US" sz="2800" dirty="0" err="1" smtClean="0"/>
              <a:t>microgrid</a:t>
            </a:r>
            <a:endParaRPr lang="en-US" sz="2800" dirty="0" smtClean="0"/>
          </a:p>
          <a:p>
            <a:pPr lvl="1"/>
            <a:r>
              <a:rPr lang="en-US" sz="2800" dirty="0" smtClean="0"/>
              <a:t>Emerging model in Brooklyn, NY, and Landau, Germany</a:t>
            </a:r>
          </a:p>
          <a:p>
            <a:pPr lvl="1"/>
            <a:r>
              <a:rPr lang="en-US" sz="2800" dirty="0" smtClean="0"/>
              <a:t>Peer-to-peer sale of solar within a neighborhood using </a:t>
            </a:r>
            <a:r>
              <a:rPr lang="en-US" sz="2800" dirty="0" err="1" smtClean="0"/>
              <a:t>blockchain</a:t>
            </a:r>
            <a:r>
              <a:rPr lang="en-US" sz="2800" dirty="0" smtClean="0"/>
              <a:t> technology</a:t>
            </a:r>
          </a:p>
          <a:p>
            <a:pPr lvl="1"/>
            <a:r>
              <a:rPr lang="en-US" sz="2800" dirty="0" smtClean="0"/>
              <a:t>Security: can form island during outages</a:t>
            </a:r>
          </a:p>
          <a:p>
            <a:pPr lvl="1"/>
            <a:r>
              <a:rPr lang="en-US" sz="2800" dirty="0" smtClean="0"/>
              <a:t>Equity: can motivate more local ownership of electricity, power to the poor in LDCs</a:t>
            </a:r>
          </a:p>
          <a:p>
            <a:pPr lvl="1"/>
            <a:r>
              <a:rPr lang="en-US" sz="2800" dirty="0" smtClean="0"/>
              <a:t>Environmental: more renewable energy, load balancing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9449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Privacy: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right to privacy in the U.S Constitution</a:t>
            </a:r>
          </a:p>
          <a:p>
            <a:pPr lvl="1"/>
            <a:r>
              <a:rPr lang="en-US" dirty="0" smtClean="0"/>
              <a:t>It is a derived right (from other provisions)</a:t>
            </a:r>
          </a:p>
          <a:p>
            <a:pPr lvl="1"/>
            <a:r>
              <a:rPr lang="en-US" dirty="0" smtClean="0"/>
              <a:t>Legislation (e.g., Health Insurance Portability and Privacy Act)</a:t>
            </a:r>
          </a:p>
          <a:p>
            <a:r>
              <a:rPr lang="en-US" dirty="0" smtClean="0"/>
              <a:t>Primary issue in the context of Internet</a:t>
            </a:r>
          </a:p>
          <a:p>
            <a:pPr lvl="1"/>
            <a:r>
              <a:rPr lang="en-US" dirty="0" smtClean="0"/>
              <a:t>Data gathering by corporations </a:t>
            </a:r>
            <a:endParaRPr lang="en-US" dirty="0"/>
          </a:p>
          <a:p>
            <a:pPr lvl="1"/>
            <a:r>
              <a:rPr lang="en-US" dirty="0" smtClean="0"/>
              <a:t>Data gathering by government</a:t>
            </a:r>
          </a:p>
        </p:txBody>
      </p:sp>
    </p:spTree>
    <p:extLst>
      <p:ext uri="{BB962C8B-B14F-4D97-AF65-F5344CB8AC3E}">
        <p14:creationId xmlns:p14="http://schemas.microsoft.com/office/powerpoint/2010/main" val="29572577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Meters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30621" y="6135784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http://www.michigan.gov/mpsc/0,4639,7-159-56137_58213---,00.html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 you experience an outage.)</a:t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r>
              <a:rPr kumimoji="0" lang="en-US" altLang="en-US" sz="13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074" name="Picture 2" descr="Traditional Meter vs. Digital Smart 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545019"/>
            <a:ext cx="8673116" cy="474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4938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5885" y="1608083"/>
            <a:ext cx="7804074" cy="4950372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3200" dirty="0" smtClean="0"/>
              <a:t>Devices that allow the transmission of information to the utility and consumer</a:t>
            </a:r>
          </a:p>
          <a:p>
            <a:pPr lvl="2"/>
            <a:r>
              <a:rPr lang="en-US" sz="3200" dirty="0" smtClean="0"/>
              <a:t>In the U.S. generally wireless</a:t>
            </a:r>
          </a:p>
          <a:p>
            <a:pPr lvl="2"/>
            <a:r>
              <a:rPr lang="en-US" sz="3200" dirty="0" smtClean="0"/>
              <a:t>Information feedback can encourage efficiency</a:t>
            </a:r>
          </a:p>
          <a:p>
            <a:pPr lvl="2"/>
            <a:r>
              <a:rPr lang="en-US" sz="3200" dirty="0" smtClean="0"/>
              <a:t>Time of day pricing possible</a:t>
            </a:r>
          </a:p>
          <a:p>
            <a:pPr lvl="1"/>
            <a:r>
              <a:rPr lang="en-US" sz="3200" dirty="0" smtClean="0"/>
              <a:t>Can allow communication with devices in the home or building</a:t>
            </a:r>
          </a:p>
          <a:p>
            <a:pPr lvl="2"/>
            <a:r>
              <a:rPr lang="en-US" sz="3200" dirty="0" smtClean="0"/>
              <a:t>The utility can change the temperature to enable shaving of daily peak load (opt-in)</a:t>
            </a:r>
          </a:p>
        </p:txBody>
      </p:sp>
    </p:spTree>
    <p:extLst>
      <p:ext uri="{BB962C8B-B14F-4D97-AF65-F5344CB8AC3E}">
        <p14:creationId xmlns:p14="http://schemas.microsoft.com/office/powerpoint/2010/main" val="21944938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Privacy: </a:t>
            </a:r>
            <a:r>
              <a:rPr lang="en-US" dirty="0" smtClean="0"/>
              <a:t>Smart Meters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Electronic signature of individual appliances</a:t>
            </a:r>
          </a:p>
          <a:p>
            <a:pPr lvl="1"/>
            <a:r>
              <a:rPr lang="en-US" sz="2800" dirty="0" smtClean="0"/>
              <a:t>Capacity to track which appliances are being used</a:t>
            </a:r>
          </a:p>
          <a:p>
            <a:pPr lvl="1"/>
            <a:r>
              <a:rPr lang="en-US" sz="2800" dirty="0" smtClean="0"/>
              <a:t>Capacity to know who is at home and what they are doing</a:t>
            </a:r>
          </a:p>
          <a:p>
            <a:pPr marL="457200" lvl="1" indent="0">
              <a:buNone/>
            </a:pPr>
            <a:endParaRPr lang="en-US" sz="3200" dirty="0" smtClean="0"/>
          </a:p>
          <a:p>
            <a:r>
              <a:rPr lang="en-US" sz="3200" dirty="0" smtClean="0"/>
              <a:t>Depends partly on the frequency of transmission of information (e.g., hourly v. a few times per day)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046897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Security: </a:t>
            </a:r>
            <a:r>
              <a:rPr lang="en-US" dirty="0" err="1" smtClean="0"/>
              <a:t>Transactive</a:t>
            </a:r>
            <a:r>
              <a:rPr lang="en-US" dirty="0" smtClean="0"/>
              <a:t> Energy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Hackers can find out who is at home and when</a:t>
            </a:r>
          </a:p>
          <a:p>
            <a:endParaRPr lang="en-US" dirty="0"/>
          </a:p>
          <a:p>
            <a:r>
              <a:rPr lang="en-US" dirty="0" smtClean="0"/>
              <a:t>Government may </a:t>
            </a:r>
            <a:r>
              <a:rPr lang="en-US" dirty="0" smtClean="0"/>
              <a:t>use the information </a:t>
            </a:r>
            <a:r>
              <a:rPr lang="en-US" dirty="0" smtClean="0"/>
              <a:t>for some purposes (e.g., child custody </a:t>
            </a:r>
            <a:r>
              <a:rPr lang="en-US" dirty="0" smtClean="0"/>
              <a:t>cases—is the parent really at home?)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Hackers may be able to turn on and off devices, causing fires (</a:t>
            </a:r>
            <a:r>
              <a:rPr lang="en-US" dirty="0" err="1" smtClean="0"/>
              <a:t>furnance</a:t>
            </a:r>
            <a:r>
              <a:rPr lang="en-US" dirty="0" smtClean="0"/>
              <a:t>, ovens),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6234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&amp; </a:t>
            </a:r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450428"/>
            <a:ext cx="8042384" cy="4726535"/>
          </a:xfrm>
        </p:spPr>
        <p:txBody>
          <a:bodyPr>
            <a:normAutofit/>
          </a:bodyPr>
          <a:lstStyle/>
          <a:p>
            <a:r>
              <a:rPr lang="en-US" dirty="0" smtClean="0"/>
              <a:t>Health 1</a:t>
            </a:r>
          </a:p>
          <a:p>
            <a:pPr lvl="1"/>
            <a:r>
              <a:rPr lang="en-US" dirty="0" smtClean="0"/>
              <a:t>Public opposition based on concern with microwave </a:t>
            </a:r>
            <a:r>
              <a:rPr lang="en-US" dirty="0" smtClean="0"/>
              <a:t>exposure</a:t>
            </a:r>
          </a:p>
          <a:p>
            <a:pPr lvl="1"/>
            <a:r>
              <a:rPr lang="en-US" dirty="0" smtClean="0"/>
              <a:t>Standard smart meter vs. collector meters</a:t>
            </a:r>
            <a:endParaRPr lang="en-US" dirty="0" smtClean="0"/>
          </a:p>
          <a:p>
            <a:pPr lvl="1"/>
            <a:r>
              <a:rPr lang="en-US" dirty="0" smtClean="0"/>
              <a:t>Scientific research is weak, but public groups advocate the precautionary principle</a:t>
            </a:r>
          </a:p>
          <a:p>
            <a:r>
              <a:rPr lang="en-US" dirty="0" smtClean="0"/>
              <a:t>Health 2: Accidents</a:t>
            </a:r>
          </a:p>
          <a:p>
            <a:pPr lvl="1"/>
            <a:r>
              <a:rPr lang="en-US" dirty="0" smtClean="0"/>
              <a:t>Some reports of overheating and fires</a:t>
            </a:r>
          </a:p>
          <a:p>
            <a:r>
              <a:rPr lang="en-US" dirty="0" smtClean="0"/>
              <a:t>Built Environment</a:t>
            </a:r>
          </a:p>
          <a:p>
            <a:pPr lvl="1"/>
            <a:r>
              <a:rPr lang="en-US" dirty="0" smtClean="0"/>
              <a:t>Concern with “</a:t>
            </a:r>
            <a:r>
              <a:rPr lang="en-US" dirty="0" err="1" smtClean="0"/>
              <a:t>electrosmog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Invisible—little public interest to date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974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Equity: </a:t>
            </a:r>
            <a:r>
              <a:rPr lang="en-US" dirty="0" err="1" smtClean="0"/>
              <a:t>Transactive</a:t>
            </a:r>
            <a:r>
              <a:rPr lang="en-US" dirty="0" smtClean="0"/>
              <a:t> Energy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1825625"/>
            <a:ext cx="8073917" cy="4701300"/>
          </a:xfrm>
        </p:spPr>
        <p:txBody>
          <a:bodyPr>
            <a:normAutofit/>
          </a:bodyPr>
          <a:lstStyle/>
          <a:p>
            <a:r>
              <a:rPr lang="en-US" dirty="0" smtClean="0"/>
              <a:t>Time of day pricing</a:t>
            </a:r>
          </a:p>
          <a:p>
            <a:pPr lvl="1"/>
            <a:r>
              <a:rPr lang="en-US" dirty="0" smtClean="0"/>
              <a:t>Privileges </a:t>
            </a:r>
            <a:r>
              <a:rPr lang="en-US" dirty="0" smtClean="0"/>
              <a:t>households that have flexible hours or programmable </a:t>
            </a:r>
            <a:r>
              <a:rPr lang="en-US" dirty="0" smtClean="0"/>
              <a:t>devices</a:t>
            </a:r>
          </a:p>
          <a:p>
            <a:pPr lvl="1"/>
            <a:r>
              <a:rPr lang="en-US" dirty="0" smtClean="0"/>
              <a:t>Low-income households may need to use appliances during times when prices are higher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8724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05179" y="2348472"/>
            <a:ext cx="3080465" cy="142503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Public Opposition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541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 of Anti-Smart Meter Movements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Background: spillover from </a:t>
            </a:r>
            <a:r>
              <a:rPr lang="en-US" dirty="0"/>
              <a:t>opposition movements to cell-phone towers to smart-meter opposition</a:t>
            </a:r>
          </a:p>
          <a:p>
            <a:endParaRPr lang="en-US" dirty="0"/>
          </a:p>
          <a:p>
            <a:r>
              <a:rPr lang="en-US" dirty="0" smtClean="0"/>
              <a:t>Condition: anger </a:t>
            </a:r>
            <a:r>
              <a:rPr lang="en-US" dirty="0"/>
              <a:t>at lack of opt-out provision and mandated installation, then anger at opt-out fees</a:t>
            </a:r>
          </a:p>
          <a:p>
            <a:endParaRPr lang="en-US" dirty="0"/>
          </a:p>
          <a:p>
            <a:r>
              <a:rPr lang="en-US" dirty="0" smtClean="0"/>
              <a:t>Outcome 1: Many </a:t>
            </a:r>
            <a:r>
              <a:rPr lang="en-US" dirty="0"/>
              <a:t>local ordinances and resolutions against smart meters, especially in British Columbia and California</a:t>
            </a:r>
          </a:p>
          <a:p>
            <a:endParaRPr lang="en-US" dirty="0"/>
          </a:p>
          <a:p>
            <a:r>
              <a:rPr lang="en-US" dirty="0" smtClean="0"/>
              <a:t>Outcome 2: Opt-out </a:t>
            </a:r>
            <a:r>
              <a:rPr lang="en-US" dirty="0"/>
              <a:t>provisions are included in some state laws or regulatory policies </a:t>
            </a:r>
          </a:p>
        </p:txBody>
      </p:sp>
    </p:spTree>
    <p:extLst>
      <p:ext uri="{BB962C8B-B14F-4D97-AF65-F5344CB8AC3E}">
        <p14:creationId xmlns:p14="http://schemas.microsoft.com/office/powerpoint/2010/main" val="18951306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4911" y="113335"/>
            <a:ext cx="8104532" cy="9600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Given in 53 Local Policy Actions in California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166191"/>
            <a:ext cx="7886700" cy="5010772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Health (claimed headaches, etc.)</a:t>
            </a:r>
          </a:p>
          <a:p>
            <a:r>
              <a:rPr lang="en-US" dirty="0" smtClean="0"/>
              <a:t>Privacy (knowing who is at home)</a:t>
            </a:r>
          </a:p>
          <a:p>
            <a:r>
              <a:rPr lang="en-US" dirty="0" smtClean="0"/>
              <a:t>Accuracy (billing errors)</a:t>
            </a:r>
          </a:p>
          <a:p>
            <a:r>
              <a:rPr lang="en-US" dirty="0" smtClean="0"/>
              <a:t>Security (theft, knowing when people are home)</a:t>
            </a:r>
          </a:p>
          <a:p>
            <a:r>
              <a:rPr lang="en-US" dirty="0" smtClean="0"/>
              <a:t>Transmission (interference with ham radios, appliances)</a:t>
            </a:r>
          </a:p>
          <a:p>
            <a:r>
              <a:rPr lang="en-US" dirty="0" smtClean="0"/>
              <a:t>Environmental (vague language about increasing the carbon footprint, rebound effect)</a:t>
            </a:r>
          </a:p>
          <a:p>
            <a:r>
              <a:rPr lang="en-US" dirty="0" smtClean="0"/>
              <a:t>Safety (fire)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2014 David J. Hess and Jonathan Coley. “Wireless Smart Meters and Public Acceptance: The Environment, Limited Choices, and Precautionary Politics.” </a:t>
            </a:r>
            <a:r>
              <a:rPr lang="en-US" i="1" dirty="0"/>
              <a:t>Public Understanding of Science</a:t>
            </a:r>
            <a:r>
              <a:rPr lang="en-US" dirty="0"/>
              <a:t> 23(6): 688-702</a:t>
            </a:r>
          </a:p>
        </p:txBody>
      </p:sp>
    </p:spTree>
    <p:extLst>
      <p:ext uri="{BB962C8B-B14F-4D97-AF65-F5344CB8AC3E}">
        <p14:creationId xmlns:p14="http://schemas.microsoft.com/office/powerpoint/2010/main" val="24674347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4784035"/>
            <a:ext cx="7886700" cy="13929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2014 David J. Hess and Jonathan Coley. “Wireless Smart Meters and Public Acceptance: The Environment, Limited Choices, and Precautionary Politics.” </a:t>
            </a:r>
            <a:r>
              <a:rPr lang="en-US" i="1" dirty="0"/>
              <a:t>Public Understanding of Science</a:t>
            </a:r>
            <a:r>
              <a:rPr lang="en-US" dirty="0"/>
              <a:t> 23(6): 688-702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2009775"/>
            <a:ext cx="882967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6818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Security: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Focus here: threats to personal and public safety (hacking)</a:t>
            </a:r>
          </a:p>
          <a:p>
            <a:pPr lvl="1"/>
            <a:r>
              <a:rPr lang="en-US" dirty="0" smtClean="0"/>
              <a:t>Criminal</a:t>
            </a:r>
          </a:p>
          <a:p>
            <a:pPr lvl="1"/>
            <a:r>
              <a:rPr lang="en-US" dirty="0" smtClean="0"/>
              <a:t>Terrorist</a:t>
            </a:r>
          </a:p>
          <a:p>
            <a:pPr lvl="1"/>
            <a:endParaRPr lang="en-US" dirty="0"/>
          </a:p>
          <a:p>
            <a:r>
              <a:rPr lang="en-US" dirty="0"/>
              <a:t>Scale matters for this dimension more than for privacy (individual level)</a:t>
            </a:r>
          </a:p>
          <a:p>
            <a:pPr lvl="1"/>
            <a:r>
              <a:rPr lang="en-US" dirty="0"/>
              <a:t>Collective level security</a:t>
            </a:r>
          </a:p>
          <a:p>
            <a:pPr lvl="1"/>
            <a:r>
              <a:rPr lang="en-US" dirty="0"/>
              <a:t>Personal security (safety, crime)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547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4911" y="113335"/>
            <a:ext cx="8104532" cy="960091"/>
          </a:xfrm>
        </p:spPr>
        <p:txBody>
          <a:bodyPr>
            <a:normAutofit/>
          </a:bodyPr>
          <a:lstStyle/>
          <a:p>
            <a:r>
              <a:rPr lang="en-US" dirty="0" smtClean="0"/>
              <a:t>Controversial Health Claims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166190"/>
            <a:ext cx="7916260" cy="569180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Utilities </a:t>
            </a:r>
            <a:r>
              <a:rPr lang="en-US" dirty="0" smtClean="0"/>
              <a:t>reject public </a:t>
            </a:r>
            <a:r>
              <a:rPr lang="en-US" dirty="0" smtClean="0"/>
              <a:t>understanding of health risks</a:t>
            </a:r>
            <a:endParaRPr lang="en-US" dirty="0"/>
          </a:p>
          <a:p>
            <a:r>
              <a:rPr lang="en-US" dirty="0" smtClean="0"/>
              <a:t>Public </a:t>
            </a:r>
            <a:r>
              <a:rPr lang="en-US" dirty="0" smtClean="0"/>
              <a:t>concern rests on claimed ill health following installation (no epidemiological studies)</a:t>
            </a:r>
          </a:p>
          <a:p>
            <a:r>
              <a:rPr lang="en-US" dirty="0" smtClean="0"/>
              <a:t>Some people claim to be </a:t>
            </a:r>
            <a:r>
              <a:rPr lang="en-US" dirty="0" err="1" smtClean="0"/>
              <a:t>electrosensitives</a:t>
            </a:r>
            <a:endParaRPr lang="en-US" dirty="0"/>
          </a:p>
          <a:p>
            <a:r>
              <a:rPr lang="en-US" dirty="0" smtClean="0"/>
              <a:t>Scientific </a:t>
            </a:r>
            <a:r>
              <a:rPr lang="en-US" dirty="0" smtClean="0"/>
              <a:t>research is summarized in the </a:t>
            </a:r>
            <a:r>
              <a:rPr lang="en-US" i="1" dirty="0" err="1" smtClean="0"/>
              <a:t>BioInitiative</a:t>
            </a:r>
            <a:r>
              <a:rPr lang="en-US" i="1" dirty="0" smtClean="0"/>
              <a:t> </a:t>
            </a:r>
            <a:r>
              <a:rPr lang="en-US" i="1" dirty="0" smtClean="0"/>
              <a:t>Report</a:t>
            </a:r>
            <a:endParaRPr lang="en-US" i="1" dirty="0"/>
          </a:p>
          <a:p>
            <a:r>
              <a:rPr lang="en-US" dirty="0" smtClean="0"/>
              <a:t>Applicability </a:t>
            </a:r>
            <a:r>
              <a:rPr lang="en-US" dirty="0" smtClean="0"/>
              <a:t>of most microwave research to </a:t>
            </a:r>
            <a:r>
              <a:rPr lang="en-US" dirty="0" smtClean="0"/>
              <a:t>humans and smart meters is unknown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2014 David J. Hess and Jonathan Coley. “Wireless Smart Meters and Public Acceptance: The Environment, Limited Choices, and Precautionary Politics.” </a:t>
            </a:r>
            <a:r>
              <a:rPr lang="en-US" i="1" dirty="0"/>
              <a:t>Public Understanding of Science</a:t>
            </a:r>
            <a:r>
              <a:rPr lang="en-US" dirty="0"/>
              <a:t> 23(6): 688-702</a:t>
            </a:r>
          </a:p>
        </p:txBody>
      </p:sp>
    </p:spTree>
    <p:extLst>
      <p:ext uri="{BB962C8B-B14F-4D97-AF65-F5344CB8AC3E}">
        <p14:creationId xmlns:p14="http://schemas.microsoft.com/office/powerpoint/2010/main" val="55681856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4876800"/>
            <a:ext cx="7886700" cy="1300162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Hess</a:t>
            </a:r>
            <a:r>
              <a:rPr lang="en-US" dirty="0"/>
              <a:t>, David J. “Smart Meters and Public Acceptance: Comparative Analysis and Governance Implications.” </a:t>
            </a:r>
            <a:r>
              <a:rPr lang="en-US" i="1" dirty="0"/>
              <a:t>Health, Risk, and Society </a:t>
            </a:r>
            <a:r>
              <a:rPr lang="en-US" dirty="0"/>
              <a:t>16(3): 243-258</a:t>
            </a:r>
            <a:r>
              <a:rPr lang="en-US" i="1" dirty="0"/>
              <a:t>.</a:t>
            </a: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7613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Analysis of Media Reports in North America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96" y="1404731"/>
            <a:ext cx="8236939" cy="325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4347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2526" y="191705"/>
            <a:ext cx="7886700" cy="1325563"/>
          </a:xfrm>
        </p:spPr>
        <p:txBody>
          <a:bodyPr/>
          <a:lstStyle/>
          <a:p>
            <a:r>
              <a:rPr lang="en-US" dirty="0" smtClean="0"/>
              <a:t>Variation in Degree of Concern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08538"/>
            <a:ext cx="7995088" cy="4868425"/>
          </a:xfrm>
        </p:spPr>
        <p:txBody>
          <a:bodyPr>
            <a:normAutofit/>
          </a:bodyPr>
          <a:lstStyle/>
          <a:p>
            <a:r>
              <a:rPr lang="en-US" dirty="0" smtClean="0"/>
              <a:t>Health concerns: </a:t>
            </a:r>
            <a:r>
              <a:rPr lang="en-US" dirty="0" smtClean="0"/>
              <a:t>higher if no opt </a:t>
            </a:r>
            <a:r>
              <a:rPr lang="en-US" dirty="0" smtClean="0"/>
              <a:t>out policy, if the opposition group is local and in North America</a:t>
            </a:r>
          </a:p>
          <a:p>
            <a:r>
              <a:rPr lang="en-US" dirty="0" smtClean="0"/>
              <a:t>US: State-level groups have a broader range of concerns; local groups often more health focused.</a:t>
            </a:r>
          </a:p>
          <a:p>
            <a:r>
              <a:rPr lang="en-US" dirty="0" smtClean="0"/>
              <a:t>US: right-wing groups highlight privacy.</a:t>
            </a:r>
            <a:endParaRPr lang="en-US" dirty="0" smtClean="0"/>
          </a:p>
          <a:p>
            <a:r>
              <a:rPr lang="en-US" dirty="0" smtClean="0"/>
              <a:t>Australia and </a:t>
            </a:r>
            <a:r>
              <a:rPr lang="en-US" dirty="0" smtClean="0"/>
              <a:t>UK (early roll-out phase): </a:t>
            </a:r>
            <a:r>
              <a:rPr lang="en-US" dirty="0" smtClean="0"/>
              <a:t>cost was primary concern</a:t>
            </a:r>
          </a:p>
          <a:p>
            <a:r>
              <a:rPr lang="en-US" dirty="0" smtClean="0"/>
              <a:t>Netherlands (2006-2008): privacy</a:t>
            </a:r>
          </a:p>
          <a:p>
            <a:r>
              <a:rPr lang="en-US" dirty="0" smtClean="0"/>
              <a:t>Health concerns are negligible in areas with wired systems in the US and Europe</a:t>
            </a:r>
          </a:p>
        </p:txBody>
      </p:sp>
    </p:spTree>
    <p:extLst>
      <p:ext uri="{BB962C8B-B14F-4D97-AF65-F5344CB8AC3E}">
        <p14:creationId xmlns:p14="http://schemas.microsoft.com/office/powerpoint/2010/main" val="24674347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6043" y="144409"/>
            <a:ext cx="7886700" cy="1325563"/>
          </a:xfrm>
        </p:spPr>
        <p:txBody>
          <a:bodyPr/>
          <a:lstStyle/>
          <a:p>
            <a:r>
              <a:rPr lang="en-US" dirty="0" smtClean="0"/>
              <a:t>Some General 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0993" y="1182414"/>
            <a:ext cx="8105448" cy="5186855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to negotiate the relationship between expert knowledge and public concern?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Transmission model: educate the great unwashed</a:t>
            </a:r>
          </a:p>
          <a:p>
            <a:pPr lvl="1"/>
            <a:r>
              <a:rPr lang="en-US" sz="3200" dirty="0" smtClean="0"/>
              <a:t>Results in populist backlash</a:t>
            </a:r>
          </a:p>
          <a:p>
            <a:endParaRPr lang="en-US" sz="3200" dirty="0"/>
          </a:p>
          <a:p>
            <a:r>
              <a:rPr lang="en-US" sz="3200" dirty="0" smtClean="0"/>
              <a:t>Deliberative model:</a:t>
            </a:r>
          </a:p>
          <a:p>
            <a:pPr lvl="1"/>
            <a:r>
              <a:rPr lang="en-US" sz="2800" dirty="0" smtClean="0"/>
              <a:t>Understand public concerns first</a:t>
            </a:r>
          </a:p>
          <a:p>
            <a:pPr lvl="1"/>
            <a:r>
              <a:rPr lang="en-US" sz="2800" dirty="0" smtClean="0"/>
              <a:t>Develop opt-out &amp; opt-in policies</a:t>
            </a:r>
          </a:p>
          <a:p>
            <a:pPr lvl="1"/>
            <a:r>
              <a:rPr lang="en-US" sz="2800" dirty="0" smtClean="0"/>
              <a:t>Build flexibility into system design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6743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Health &amp; Environment: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risk types</a:t>
            </a:r>
          </a:p>
          <a:p>
            <a:pPr lvl="1"/>
            <a:r>
              <a:rPr lang="en-US" dirty="0" smtClean="0"/>
              <a:t>Pollution (air, water, soil)</a:t>
            </a:r>
          </a:p>
          <a:p>
            <a:pPr lvl="1"/>
            <a:r>
              <a:rPr lang="en-US" dirty="0" smtClean="0"/>
              <a:t>Accidents</a:t>
            </a:r>
          </a:p>
          <a:p>
            <a:r>
              <a:rPr lang="en-US" dirty="0" smtClean="0"/>
              <a:t>Environmental risks</a:t>
            </a:r>
          </a:p>
          <a:p>
            <a:pPr lvl="1"/>
            <a:r>
              <a:rPr lang="en-US" dirty="0" smtClean="0"/>
              <a:t>Natural environment</a:t>
            </a:r>
          </a:p>
          <a:p>
            <a:pPr lvl="1"/>
            <a:r>
              <a:rPr lang="en-US" dirty="0" smtClean="0"/>
              <a:t>Built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8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Equity: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structure: race, gender, class, ethnicity, geographical location</a:t>
            </a:r>
          </a:p>
          <a:p>
            <a:endParaRPr lang="en-US" dirty="0"/>
          </a:p>
          <a:p>
            <a:r>
              <a:rPr lang="en-US" dirty="0" smtClean="0"/>
              <a:t>Other kinds not discussed here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386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360328"/>
              </p:ext>
            </p:extLst>
          </p:nvPr>
        </p:nvGraphicFramePr>
        <p:xfrm>
          <a:off x="0" y="53006"/>
          <a:ext cx="9144000" cy="6804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91"/>
                <a:gridCol w="1683026"/>
                <a:gridCol w="1417983"/>
                <a:gridCol w="1828800"/>
                <a:gridCol w="1828800"/>
              </a:tblGrid>
              <a:tr h="1012647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24 categories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Privacy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Security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HealthEnv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Equity</a:t>
                      </a:r>
                      <a:endParaRPr lang="en-US" sz="2800" dirty="0"/>
                    </a:p>
                  </a:txBody>
                  <a:tcPr/>
                </a:tc>
              </a:tr>
              <a:tr h="9653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C Vehicles US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9653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 Energy US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9653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UAV</a:t>
                      </a:r>
                      <a:r>
                        <a:rPr lang="en-US" sz="2800" baseline="0" dirty="0" smtClean="0"/>
                        <a:t> Traffic</a:t>
                      </a:r>
                      <a:r>
                        <a:rPr lang="en-US" sz="2800" dirty="0" smtClean="0"/>
                        <a:t> US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9653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 Vehicles EU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9653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 Energy EU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9653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UAV Traffic EU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788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05179" y="2348472"/>
            <a:ext cx="3080465" cy="142503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2. Connected Vehicles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264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1197</TotalTime>
  <Words>2182</Words>
  <Application>Microsoft Office PowerPoint</Application>
  <PresentationFormat>On-screen Show (4:3)</PresentationFormat>
  <Paragraphs>347</Paragraphs>
  <Slides>53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Societal and Ethical Dimensions of Emerging Technologies   David J. Hess Magdalena N. Sudibjo  Sociology Department Vanderbilt University</vt:lpstr>
      <vt:lpstr>Outline</vt:lpstr>
      <vt:lpstr>1. ELSI Dimensions</vt:lpstr>
      <vt:lpstr>Privacy: Background</vt:lpstr>
      <vt:lpstr>Security: Background</vt:lpstr>
      <vt:lpstr>Health &amp; Environment: Background</vt:lpstr>
      <vt:lpstr>Social Equity: Background</vt:lpstr>
      <vt:lpstr>PowerPoint Presentation</vt:lpstr>
      <vt:lpstr>2. Connected Vehicles</vt:lpstr>
      <vt:lpstr>Definitions</vt:lpstr>
      <vt:lpstr>Benefits: Connected Vehicles</vt:lpstr>
      <vt:lpstr>Privacy: Connected Vehicles</vt:lpstr>
      <vt:lpstr>Security: Connected Vehicles</vt:lpstr>
      <vt:lpstr>Health &amp; Env.: Connected Vehicles</vt:lpstr>
      <vt:lpstr>Social Equity: Connected Vehicles</vt:lpstr>
      <vt:lpstr>3. Unmanned Aerial Vehicle Management</vt:lpstr>
      <vt:lpstr>Definitions</vt:lpstr>
      <vt:lpstr>Benefits: UAVs</vt:lpstr>
      <vt:lpstr>Privacy: UAVs</vt:lpstr>
      <vt:lpstr>Security: UAVs</vt:lpstr>
      <vt:lpstr>Health &amp; Environment: UAVs</vt:lpstr>
      <vt:lpstr>Social Equity: UAVs</vt:lpstr>
      <vt:lpstr>4. Transactive Energy</vt:lpstr>
      <vt:lpstr>PowerPoint Presentation</vt:lpstr>
      <vt:lpstr>PowerPoint Presentation</vt:lpstr>
      <vt:lpstr>PowerPoint Presentation</vt:lpstr>
      <vt:lpstr>Changes in the Electricity System</vt:lpstr>
      <vt:lpstr>PowerPoint Presentation</vt:lpstr>
      <vt:lpstr>Transactive Energy: Definitions</vt:lpstr>
      <vt:lpstr>Benefits: Transactive Energy</vt:lpstr>
      <vt:lpstr>Two Examples Discussed Today</vt:lpstr>
      <vt:lpstr>Distributed Energy Resources  and Microgrids</vt:lpstr>
      <vt:lpstr>Definitions</vt:lpstr>
      <vt:lpstr>DER Compensation</vt:lpstr>
      <vt:lpstr>DER Growth</vt:lpstr>
      <vt:lpstr>Concerns from Utilities</vt:lpstr>
      <vt:lpstr>Utility-Solar Industry Conflicts</vt:lpstr>
      <vt:lpstr>Equity and Environmental Values</vt:lpstr>
      <vt:lpstr>Microgrids</vt:lpstr>
      <vt:lpstr>Smart Meters</vt:lpstr>
      <vt:lpstr>Definitions</vt:lpstr>
      <vt:lpstr>Privacy: Smart Meters</vt:lpstr>
      <vt:lpstr>Security: Transactive Energy</vt:lpstr>
      <vt:lpstr>Health &amp; Environment</vt:lpstr>
      <vt:lpstr>Social Equity: Transactive Energy</vt:lpstr>
      <vt:lpstr>Public Opposition</vt:lpstr>
      <vt:lpstr>Dimensions of Anti-Smart Meter Movements</vt:lpstr>
      <vt:lpstr>Reasons Given in 53 Local Policy Actions in California</vt:lpstr>
      <vt:lpstr>PowerPoint Presentation</vt:lpstr>
      <vt:lpstr>Controversial Health Claims</vt:lpstr>
      <vt:lpstr>Analysis of Media Reports in North America</vt:lpstr>
      <vt:lpstr>Variation in Degree of Concern</vt:lpstr>
      <vt:lpstr>Some General 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Hess, David John</dc:creator>
  <cp:lastModifiedBy>hessd</cp:lastModifiedBy>
  <cp:revision>51</cp:revision>
  <dcterms:created xsi:type="dcterms:W3CDTF">2018-01-10T15:21:50Z</dcterms:created>
  <dcterms:modified xsi:type="dcterms:W3CDTF">2018-01-20T13:58:01Z</dcterms:modified>
</cp:coreProperties>
</file>