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23" r:id="rId2"/>
    <p:sldId id="1061" r:id="rId3"/>
    <p:sldId id="1058" r:id="rId4"/>
    <p:sldId id="1057" r:id="rId5"/>
    <p:sldId id="1060" r:id="rId6"/>
    <p:sldId id="1055" r:id="rId7"/>
    <p:sldId id="1056" r:id="rId8"/>
    <p:sldId id="1059" r:id="rId9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zberg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 autoAdjust="0"/>
    <p:restoredTop sz="85294" autoAdjust="0"/>
  </p:normalViewPr>
  <p:slideViewPr>
    <p:cSldViewPr>
      <p:cViewPr>
        <p:scale>
          <a:sx n="130" d="100"/>
          <a:sy n="130" d="100"/>
        </p:scale>
        <p:origin x="-776" y="-552"/>
      </p:cViewPr>
      <p:guideLst>
        <p:guide orient="horz" pos="384"/>
        <p:guide pos="2928"/>
      </p:guideLst>
    </p:cSldViewPr>
  </p:slideViewPr>
  <p:outlineViewPr>
    <p:cViewPr>
      <p:scale>
        <a:sx n="33" d="100"/>
        <a:sy n="33" d="100"/>
      </p:scale>
      <p:origin x="72" y="6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945"/>
          </a:xfrm>
          <a:prstGeom prst="rect">
            <a:avLst/>
          </a:prstGeom>
        </p:spPr>
        <p:txBody>
          <a:bodyPr vert="horz" lIns="92636" tIns="46318" rIns="92636" bIns="463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945"/>
          </a:xfrm>
          <a:prstGeom prst="rect">
            <a:avLst/>
          </a:prstGeom>
        </p:spPr>
        <p:txBody>
          <a:bodyPr vert="horz" lIns="92636" tIns="46318" rIns="92636" bIns="46318" rtlCol="0"/>
          <a:lstStyle>
            <a:lvl1pPr algn="r">
              <a:defRPr sz="1200"/>
            </a:lvl1pPr>
          </a:lstStyle>
          <a:p>
            <a:fld id="{74CD354E-93DA-411A-A245-EB7E3455F87F}" type="datetimeFigureOut">
              <a:rPr lang="en-US" smtClean="0"/>
              <a:pPr/>
              <a:t>10/3/12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155"/>
            <a:ext cx="3032337" cy="463945"/>
          </a:xfrm>
          <a:prstGeom prst="rect">
            <a:avLst/>
          </a:prstGeom>
        </p:spPr>
        <p:txBody>
          <a:bodyPr vert="horz" lIns="92636" tIns="46318" rIns="92636" bIns="463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8155"/>
            <a:ext cx="3032337" cy="463945"/>
          </a:xfrm>
          <a:prstGeom prst="rect">
            <a:avLst/>
          </a:prstGeom>
        </p:spPr>
        <p:txBody>
          <a:bodyPr vert="horz" lIns="92636" tIns="46318" rIns="92636" bIns="46318" rtlCol="0" anchor="b"/>
          <a:lstStyle>
            <a:lvl1pPr algn="r">
              <a:defRPr sz="1200"/>
            </a:lvl1pPr>
          </a:lstStyle>
          <a:p>
            <a:fld id="{9444DE79-A8E5-443D-9B28-50F370EC2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3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2636" tIns="46318" rIns="92636" bIns="463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2636" tIns="46318" rIns="92636" bIns="46318" rtlCol="0"/>
          <a:lstStyle>
            <a:lvl1pPr algn="r">
              <a:defRPr sz="1200"/>
            </a:lvl1pPr>
          </a:lstStyle>
          <a:p>
            <a:fld id="{64F47E2D-5257-4184-9EEE-AC43BAD2E45B}" type="datetimeFigureOut">
              <a:rPr lang="en-US" smtClean="0"/>
              <a:pPr/>
              <a:t>10/3/12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6" tIns="46318" rIns="92636" bIns="463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2636" tIns="46318" rIns="92636" bIns="463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2636" tIns="46318" rIns="92636" bIns="463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2636" tIns="46318" rIns="92636" bIns="46318" rtlCol="0" anchor="b"/>
          <a:lstStyle>
            <a:lvl1pPr algn="r">
              <a:defRPr sz="1200"/>
            </a:lvl1pPr>
          </a:lstStyle>
          <a:p>
            <a:fld id="{BEFD28B8-678F-4F26-B6AC-5DCEFDBC11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03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71798-5C65-4D49-BA48-134988842E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F95FB-CBAD-4241-92EA-052A516708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ndaryV3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7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200" y="4724400"/>
            <a:ext cx="7010400" cy="45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dirty="0" smtClean="0">
                <a:latin typeface="Arial"/>
                <a:cs typeface="Arial"/>
              </a:rPr>
              <a:t>Keith Marzullo</a:t>
            </a:r>
          </a:p>
          <a:p>
            <a:pPr algn="ctr">
              <a:buNone/>
            </a:pPr>
            <a:r>
              <a:rPr lang="en-US" sz="1800" dirty="0" smtClean="0">
                <a:latin typeface="Arial"/>
                <a:cs typeface="Arial"/>
              </a:rPr>
              <a:t>Division Director, Computer and Network Systems</a:t>
            </a:r>
          </a:p>
          <a:p>
            <a:pPr algn="ctr">
              <a:buNone/>
            </a:pPr>
            <a:r>
              <a:rPr lang="en-US" sz="1800" dirty="0" smtClean="0">
                <a:latin typeface="Arial"/>
                <a:cs typeface="Arial"/>
              </a:rPr>
              <a:t>Directorate of Computer and Information Science and Engineering</a:t>
            </a:r>
          </a:p>
          <a:p>
            <a:pPr algn="ctr">
              <a:buNone/>
            </a:pPr>
            <a:r>
              <a:rPr lang="en-US" sz="1800" dirty="0" smtClean="0">
                <a:latin typeface="Arial"/>
                <a:cs typeface="Arial"/>
              </a:rPr>
              <a:t>National Science Foundation</a:t>
            </a:r>
          </a:p>
          <a:p>
            <a:pPr algn="ctr">
              <a:buNone/>
            </a:pPr>
            <a:r>
              <a:rPr lang="en-US" sz="1800" dirty="0" smtClean="0">
                <a:latin typeface="Arial"/>
                <a:cs typeface="Arial"/>
              </a:rPr>
              <a:t>October 2012</a:t>
            </a:r>
            <a:endParaRPr lang="en-US" sz="1800" i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762000" y="9906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Some Interagency Coordination in Cyber Physical Systems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(a tutorial)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7255"/>
          </a:xfrm>
          <a:prstGeom prst="rect">
            <a:avLst/>
          </a:prstGeom>
        </p:spPr>
      </p:pic>
      <p:pic>
        <p:nvPicPr>
          <p:cNvPr id="6" name="Picture 5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2819400"/>
            <a:ext cx="1828800" cy="1839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60285" y="2044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748153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A new memo of understanding between FHWA and NSF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1F497D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A new NITRD SSG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2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828800"/>
            <a:ext cx="2438400" cy="189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685800"/>
            <a:ext cx="1270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03294"/>
            <a:ext cx="2819400" cy="496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25" y="3886200"/>
            <a:ext cx="171607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4038600"/>
            <a:ext cx="1371600" cy="192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156" y="4191000"/>
            <a:ext cx="1393444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52400"/>
            <a:ext cx="842897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7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"/>
            <a:ext cx="5334000" cy="2995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1" y="9449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The Networking and Information Technology Research and Development Program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0386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NITRD stems from the </a:t>
            </a:r>
            <a:r>
              <a:rPr lang="en-US" sz="2000" i="1" dirty="0" smtClean="0">
                <a:solidFill>
                  <a:srgbClr val="1F497D"/>
                </a:solidFill>
              </a:rPr>
              <a:t>High-Performance Computing Act of 1991</a:t>
            </a:r>
            <a:r>
              <a:rPr lang="en-US" sz="2000" dirty="0" smtClean="0">
                <a:solidFill>
                  <a:srgbClr val="1F497D"/>
                </a:solidFill>
              </a:rPr>
              <a:t> (Public Law 101-194</a:t>
            </a:r>
            <a:r>
              <a:rPr lang="en-US" sz="2000" dirty="0">
                <a:solidFill>
                  <a:srgbClr val="1F497D"/>
                </a:solidFill>
              </a:rPr>
              <a:t>) </a:t>
            </a:r>
            <a:r>
              <a:rPr lang="en-US" sz="2000" dirty="0" smtClean="0">
                <a:solidFill>
                  <a:srgbClr val="1F497D"/>
                </a:solidFill>
              </a:rPr>
              <a:t>as amended </a:t>
            </a:r>
            <a:r>
              <a:rPr lang="en-US" sz="2000" dirty="0">
                <a:solidFill>
                  <a:srgbClr val="1F497D"/>
                </a:solidFill>
              </a:rPr>
              <a:t>by the </a:t>
            </a:r>
            <a:r>
              <a:rPr lang="en-US" sz="2000" i="1" dirty="0">
                <a:solidFill>
                  <a:srgbClr val="1F497D"/>
                </a:solidFill>
              </a:rPr>
              <a:t>Next Generation Internet Research Act of 1998 </a:t>
            </a:r>
            <a:r>
              <a:rPr lang="en-US" sz="2000" dirty="0">
                <a:solidFill>
                  <a:srgbClr val="1F497D"/>
                </a:solidFill>
              </a:rPr>
              <a:t>(Public Law 105-305)</a:t>
            </a:r>
            <a:r>
              <a:rPr lang="en-US" sz="2000" dirty="0" smtClean="0">
                <a:solidFill>
                  <a:srgbClr val="1F497D"/>
                </a:solidFill>
              </a:rPr>
              <a:t>. These </a:t>
            </a:r>
            <a:r>
              <a:rPr lang="en-US" sz="2000" dirty="0">
                <a:solidFill>
                  <a:srgbClr val="1F497D"/>
                </a:solidFill>
              </a:rPr>
              <a:t>laws authorize Federal agencies to set goals, prioritize their investments, </a:t>
            </a:r>
            <a:r>
              <a:rPr lang="en-US" sz="2000" dirty="0" smtClean="0">
                <a:solidFill>
                  <a:srgbClr val="1F497D"/>
                </a:solidFill>
              </a:rPr>
              <a:t>and coordinate </a:t>
            </a:r>
            <a:r>
              <a:rPr lang="en-US" sz="2000" dirty="0">
                <a:solidFill>
                  <a:srgbClr val="1F497D"/>
                </a:solidFill>
              </a:rPr>
              <a:t>their activities in networking and information technology research </a:t>
            </a:r>
            <a:r>
              <a:rPr lang="en-US" sz="2000" dirty="0" smtClean="0">
                <a:solidFill>
                  <a:srgbClr val="1F497D"/>
                </a:solidFill>
              </a:rPr>
              <a:t>and development</a:t>
            </a:r>
            <a:r>
              <a:rPr lang="en-US" sz="2000" dirty="0">
                <a:solidFill>
                  <a:srgbClr val="1F497D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9307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"/>
            <a:ext cx="5334000" cy="29959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400" y="3048000"/>
            <a:ext cx="8686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Provide research and development foundations for meeting the needs of the Federal government for advanced networking, computing systems, software, and associated information technologies.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Accelerate </a:t>
            </a:r>
            <a:r>
              <a:rPr lang="en-US" dirty="0">
                <a:solidFill>
                  <a:schemeClr val="tx2"/>
                </a:solidFill>
              </a:rPr>
              <a:t>development and deployment of these technologies in order to maintain world leadership in science and engineering; enhance national defense and national and homeland security; improve U.S. productivity and competitiveness and promote long-term economic growth; improve the health of the U.S. citizenry; protect the environment; improve education, training, and lifelong learning; and improve the quality of life.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The NITRD </a:t>
            </a:r>
            <a:r>
              <a:rPr lang="en-US" dirty="0">
                <a:solidFill>
                  <a:srgbClr val="1F497D"/>
                </a:solidFill>
              </a:rPr>
              <a:t>Program seeks to: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F497D"/>
                </a:solidFill>
              </a:rPr>
              <a:t>Provide research and development foundations for assuring continued U.S. technological leadership in advanced networking, computing systems, software, and associated information </a:t>
            </a:r>
            <a:r>
              <a:rPr lang="en-US" dirty="0" smtClean="0">
                <a:solidFill>
                  <a:srgbClr val="1F497D"/>
                </a:solidFill>
              </a:rPr>
              <a:t>technologies.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0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"/>
            <a:ext cx="5334000" cy="2995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35088"/>
            <a:ext cx="38100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Member agencies:</a:t>
            </a:r>
          </a:p>
          <a:p>
            <a:endParaRPr lang="en-US" dirty="0" smtClean="0">
              <a:solidFill>
                <a:srgbClr val="1F497D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Agency for Healthcare Research and Quality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Defense Advanced Research Projects Agency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Department of Homeland Security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Department of Energy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Nuclear Security Administration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Office of Electricity Delivery and Energy Reliability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Office of Science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Environmental Protection Agency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Department of Health and Human Services Office of the National Coordinator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Archives and Records Administration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Aeronautics and Space Administration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Institutes of Health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600" y="34290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Institute of Standards and Technology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Oceanic and Atmospheric Administration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Reconnaissance Office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Security Agency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National Science Foundation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OSD and </a:t>
            </a:r>
            <a:r>
              <a:rPr lang="en-US" dirty="0" err="1" smtClean="0">
                <a:solidFill>
                  <a:srgbClr val="1F497D"/>
                </a:solidFill>
              </a:rPr>
              <a:t>DoD</a:t>
            </a:r>
            <a:r>
              <a:rPr lang="en-US" dirty="0" smtClean="0">
                <a:solidFill>
                  <a:srgbClr val="1F497D"/>
                </a:solidFill>
              </a:rPr>
              <a:t> Service Research Organizations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2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304800"/>
            <a:ext cx="388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Program Coordinating Groups</a:t>
            </a:r>
          </a:p>
          <a:p>
            <a:pPr algn="ctr"/>
            <a:endParaRPr lang="en-US" dirty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Cyber Security Information Assurance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Human Computer Interaction and Information Management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High Confidence Software and Systems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High End Computing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Infrastructure and Applications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Research and Development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Large Scale Networking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Software Design and Productivity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Social, Economic, and Workforce Implications of IT and IT Workforce Development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810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Senior Steering Groups</a:t>
            </a:r>
          </a:p>
          <a:p>
            <a:endParaRPr lang="en-US" dirty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Big Data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Cyber Security Information Assurance R&amp;D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Health IT R&amp;D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Wireless Spectrum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1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Cyber Physical System Senior Steering Group</a:t>
            </a:r>
          </a:p>
          <a:p>
            <a:endParaRPr lang="en-US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Close </a:t>
            </a:r>
            <a:r>
              <a:rPr lang="en-US" sz="2000" dirty="0">
                <a:solidFill>
                  <a:srgbClr val="1F497D"/>
                </a:solidFill>
              </a:rPr>
              <a:t>communication and liaison among the CPS agencies, academia, and industry to address CPS R&amp;D needs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Facilitating interagency CPS R&amp;D program planning, including: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Providing a forum for agencies to exchange program-level information about agency activities in CPS R&amp;D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Recognizing agency priorities and identifying interagency priorities in CPS R&amp;D, identifying any gaps among these areas, and promoting interagency coordination to address these gaps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Identifying opportunities for collaboration, coordination, and leveraging among agencies in specific areas in CPS R&amp;D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Developing, maintaining, and periodically updating an interagency roadmap for CPS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Developing recommendations for Federal CPS R&amp;D policy, such as recommendations regarding the establishment of Federal CPS R&amp;D priorities and the need for specific interagency activities to address those </a:t>
            </a:r>
            <a:r>
              <a:rPr lang="en-US" sz="2000" dirty="0" smtClean="0">
                <a:solidFill>
                  <a:srgbClr val="1F497D"/>
                </a:solidFill>
              </a:rPr>
              <a:t>priorities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42897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34546</TotalTime>
  <Words>549</Words>
  <Application>Microsoft Macintosh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Some Interagency Coordination in Cyber Physical Systems  (a tutorial)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National Science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CISE FY2012 Request to Congress</dc:title>
  <dc:subject/>
  <dc:creator>cwhitson</dc:creator>
  <cp:keywords/>
  <dc:description/>
  <cp:lastModifiedBy>Keith Marzullo</cp:lastModifiedBy>
  <cp:revision>596</cp:revision>
  <cp:lastPrinted>2012-02-29T18:04:45Z</cp:lastPrinted>
  <dcterms:created xsi:type="dcterms:W3CDTF">2011-11-16T22:19:21Z</dcterms:created>
  <dcterms:modified xsi:type="dcterms:W3CDTF">2012-10-04T00:32:05Z</dcterms:modified>
  <cp:category/>
</cp:coreProperties>
</file>