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8" r:id="rId2"/>
  </p:sldIdLst>
  <p:sldSz cx="43891200" cy="32918400"/>
  <p:notesSz cx="6858000" cy="9144000"/>
  <p:defaultTextStyle>
    <a:defPPr>
      <a:defRPr lang="en-US"/>
    </a:defPPr>
    <a:lvl1pPr algn="l" defTabSz="2193925" rtl="0" fontAlgn="base">
      <a:spcBef>
        <a:spcPct val="0"/>
      </a:spcBef>
      <a:spcAft>
        <a:spcPct val="0"/>
      </a:spcAft>
      <a:defRPr sz="8600" kern="1200">
        <a:solidFill>
          <a:schemeClr val="tx1"/>
        </a:solidFill>
        <a:latin typeface="Arial" pitchFamily="-107" charset="0"/>
        <a:ea typeface="ＭＳ Ｐゴシック" pitchFamily="-107" charset="-128"/>
        <a:cs typeface="ＭＳ Ｐゴシック" pitchFamily="-107" charset="-128"/>
      </a:defRPr>
    </a:lvl1pPr>
    <a:lvl2pPr marL="2193925" indent="-1736725" algn="l" defTabSz="2193925" rtl="0" fontAlgn="base">
      <a:spcBef>
        <a:spcPct val="0"/>
      </a:spcBef>
      <a:spcAft>
        <a:spcPct val="0"/>
      </a:spcAft>
      <a:defRPr sz="8600" kern="1200">
        <a:solidFill>
          <a:schemeClr val="tx1"/>
        </a:solidFill>
        <a:latin typeface="Arial" pitchFamily="-107" charset="0"/>
        <a:ea typeface="ＭＳ Ｐゴシック" pitchFamily="-107" charset="-128"/>
        <a:cs typeface="ＭＳ Ｐゴシック" pitchFamily="-107" charset="-128"/>
      </a:defRPr>
    </a:lvl2pPr>
    <a:lvl3pPr marL="4387850" indent="-3473450" algn="l" defTabSz="2193925" rtl="0" fontAlgn="base">
      <a:spcBef>
        <a:spcPct val="0"/>
      </a:spcBef>
      <a:spcAft>
        <a:spcPct val="0"/>
      </a:spcAft>
      <a:defRPr sz="8600" kern="1200">
        <a:solidFill>
          <a:schemeClr val="tx1"/>
        </a:solidFill>
        <a:latin typeface="Arial" pitchFamily="-107" charset="0"/>
        <a:ea typeface="ＭＳ Ｐゴシック" pitchFamily="-107" charset="-128"/>
        <a:cs typeface="ＭＳ Ｐゴシック" pitchFamily="-107" charset="-128"/>
      </a:defRPr>
    </a:lvl3pPr>
    <a:lvl4pPr marL="6583363" indent="-5211763" algn="l" defTabSz="2193925" rtl="0" fontAlgn="base">
      <a:spcBef>
        <a:spcPct val="0"/>
      </a:spcBef>
      <a:spcAft>
        <a:spcPct val="0"/>
      </a:spcAft>
      <a:defRPr sz="8600" kern="1200">
        <a:solidFill>
          <a:schemeClr val="tx1"/>
        </a:solidFill>
        <a:latin typeface="Arial" pitchFamily="-107" charset="0"/>
        <a:ea typeface="ＭＳ Ｐゴシック" pitchFamily="-107" charset="-128"/>
        <a:cs typeface="ＭＳ Ｐゴシック" pitchFamily="-107" charset="-128"/>
      </a:defRPr>
    </a:lvl4pPr>
    <a:lvl5pPr marL="8777288" indent="-6948488" algn="l" defTabSz="2193925" rtl="0" fontAlgn="base">
      <a:spcBef>
        <a:spcPct val="0"/>
      </a:spcBef>
      <a:spcAft>
        <a:spcPct val="0"/>
      </a:spcAft>
      <a:defRPr sz="8600" kern="1200">
        <a:solidFill>
          <a:schemeClr val="tx1"/>
        </a:solidFill>
        <a:latin typeface="Arial" pitchFamily="-107" charset="0"/>
        <a:ea typeface="ＭＳ Ｐゴシック" pitchFamily="-107" charset="-128"/>
        <a:cs typeface="ＭＳ Ｐゴシック" pitchFamily="-107" charset="-128"/>
      </a:defRPr>
    </a:lvl5pPr>
    <a:lvl6pPr marL="2286000" algn="l" defTabSz="457200" rtl="0" eaLnBrk="1" latinLnBrk="0" hangingPunct="1">
      <a:defRPr sz="8600" kern="1200">
        <a:solidFill>
          <a:schemeClr val="tx1"/>
        </a:solidFill>
        <a:latin typeface="Arial" pitchFamily="-107" charset="0"/>
        <a:ea typeface="ＭＳ Ｐゴシック" pitchFamily="-107" charset="-128"/>
        <a:cs typeface="ＭＳ Ｐゴシック" pitchFamily="-107" charset="-128"/>
      </a:defRPr>
    </a:lvl6pPr>
    <a:lvl7pPr marL="2743200" algn="l" defTabSz="457200" rtl="0" eaLnBrk="1" latinLnBrk="0" hangingPunct="1">
      <a:defRPr sz="8600" kern="1200">
        <a:solidFill>
          <a:schemeClr val="tx1"/>
        </a:solidFill>
        <a:latin typeface="Arial" pitchFamily="-107" charset="0"/>
        <a:ea typeface="ＭＳ Ｐゴシック" pitchFamily="-107" charset="-128"/>
        <a:cs typeface="ＭＳ Ｐゴシック" pitchFamily="-107" charset="-128"/>
      </a:defRPr>
    </a:lvl7pPr>
    <a:lvl8pPr marL="3200400" algn="l" defTabSz="457200" rtl="0" eaLnBrk="1" latinLnBrk="0" hangingPunct="1">
      <a:defRPr sz="8600" kern="1200">
        <a:solidFill>
          <a:schemeClr val="tx1"/>
        </a:solidFill>
        <a:latin typeface="Arial" pitchFamily="-107" charset="0"/>
        <a:ea typeface="ＭＳ Ｐゴシック" pitchFamily="-107" charset="-128"/>
        <a:cs typeface="ＭＳ Ｐゴシック" pitchFamily="-107" charset="-128"/>
      </a:defRPr>
    </a:lvl8pPr>
    <a:lvl9pPr marL="3657600" algn="l" defTabSz="457200" rtl="0" eaLnBrk="1" latinLnBrk="0" hangingPunct="1">
      <a:defRPr sz="8600" kern="1200">
        <a:solidFill>
          <a:schemeClr val="tx1"/>
        </a:solidFill>
        <a:latin typeface="Arial" pitchFamily="-107" charset="0"/>
        <a:ea typeface="ＭＳ Ｐゴシック" pitchFamily="-107" charset="-128"/>
        <a:cs typeface="ＭＳ Ｐゴシック" pitchFamily="-107" charset="-128"/>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71A1"/>
    <a:srgbClr val="DE6225"/>
    <a:srgbClr val="052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Objects="1">
      <p:cViewPr varScale="1">
        <p:scale>
          <a:sx n="22" d="100"/>
          <a:sy n="22" d="100"/>
        </p:scale>
        <p:origin x="2200" y="35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A91F10-F105-F240-BB11-F3B689646099}" type="datetimeFigureOut">
              <a:rPr lang="en-US" smtClean="0"/>
              <a:pPr/>
              <a:t>10/14/16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313593-E61B-054B-81C4-FAE256538AED}" type="slidenum">
              <a:rPr lang="en-US" smtClean="0"/>
              <a:pPr/>
              <a:t>‹#›</a:t>
            </a:fld>
            <a:endParaRPr lang="en-US"/>
          </a:p>
        </p:txBody>
      </p:sp>
    </p:spTree>
    <p:extLst>
      <p:ext uri="{BB962C8B-B14F-4D97-AF65-F5344CB8AC3E}">
        <p14:creationId xmlns:p14="http://schemas.microsoft.com/office/powerpoint/2010/main" val="71634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194560" fontAlgn="auto">
              <a:spcBef>
                <a:spcPts val="0"/>
              </a:spcBef>
              <a:spcAft>
                <a:spcPts val="0"/>
              </a:spcAft>
              <a:defRPr sz="1200">
                <a:latin typeface="+mn-lt"/>
                <a:ea typeface="+mn-ea"/>
                <a:cs typeface="+mn-cs"/>
              </a:defRPr>
            </a:lvl1pPr>
          </a:lstStyle>
          <a:p>
            <a:pPr>
              <a:defRPr/>
            </a:pPr>
            <a:fld id="{39B9E5EC-0846-6941-8703-CD90130FC354}" type="datetime1">
              <a:rPr lang="en-US"/>
              <a:pPr>
                <a:defRPr/>
              </a:pPr>
              <a:t>10/14/16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194560" fontAlgn="auto">
              <a:spcBef>
                <a:spcPts val="0"/>
              </a:spcBef>
              <a:spcAft>
                <a:spcPts val="0"/>
              </a:spcAft>
              <a:defRPr sz="1200">
                <a:latin typeface="+mn-lt"/>
                <a:ea typeface="+mn-ea"/>
                <a:cs typeface="+mn-cs"/>
              </a:defRPr>
            </a:lvl1pPr>
          </a:lstStyle>
          <a:p>
            <a:pPr>
              <a:defRPr/>
            </a:pPr>
            <a:fld id="{572C3E04-EAED-7A4D-B838-0B5ADB0969A6}" type="slidenum">
              <a:rPr lang="en-US"/>
              <a:pPr>
                <a:defRPr/>
              </a:pPr>
              <a:t>‹#›</a:t>
            </a:fld>
            <a:endParaRPr lang="en-US"/>
          </a:p>
        </p:txBody>
      </p:sp>
    </p:spTree>
    <p:extLst>
      <p:ext uri="{BB962C8B-B14F-4D97-AF65-F5344CB8AC3E}">
        <p14:creationId xmlns:p14="http://schemas.microsoft.com/office/powerpoint/2010/main" val="30114119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07" charset="-128"/>
              <a:cs typeface="ＭＳ Ｐゴシック" pitchFamily="-107" charset="-128"/>
            </a:endParaRP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2193925" fontAlgn="base">
              <a:spcBef>
                <a:spcPct val="0"/>
              </a:spcBef>
              <a:spcAft>
                <a:spcPct val="0"/>
              </a:spcAft>
              <a:defRPr/>
            </a:pPr>
            <a:fld id="{5EECD738-4B14-F841-9471-716CEC54BDFE}" type="slidenum">
              <a:rPr lang="en-US" smtClean="0">
                <a:ea typeface="ＭＳ Ｐゴシック" pitchFamily="-108" charset="-128"/>
                <a:cs typeface="ＭＳ Ｐゴシック" pitchFamily="-108" charset="-128"/>
              </a:rPr>
              <a:pPr defTabSz="2193925" fontAlgn="base">
                <a:spcBef>
                  <a:spcPct val="0"/>
                </a:spcBef>
                <a:spcAft>
                  <a:spcPct val="0"/>
                </a:spcAft>
                <a:defRPr/>
              </a:pPr>
              <a:t>1</a:t>
            </a:fld>
            <a:endParaRPr lang="en-US">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58922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D9B0DC0-DEB6-5245-9786-81835CA7B236}" type="datetime1">
              <a:rPr lang="en-US"/>
              <a:pPr>
                <a:defRPr/>
              </a:pPr>
              <a:t>10/14/16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0CB6CD-A896-034E-886C-9AD7316255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E152F3-A628-174C-B1C5-D7957B5E1D38}" type="datetime1">
              <a:rPr lang="en-US"/>
              <a:pPr>
                <a:defRPr/>
              </a:pPr>
              <a:t>10/14/16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FCF62F-1C22-F342-AEF6-5751E4D1B1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45D483-D49F-FF4D-A9BE-F07770943FEC}" type="datetime1">
              <a:rPr lang="en-US"/>
              <a:pPr>
                <a:defRPr/>
              </a:pPr>
              <a:t>10/14/16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774BD7-0588-6F4B-AC48-26B402219A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E7EE88-36B3-3346-BBA2-F431CBED7E14}" type="datetime1">
              <a:rPr lang="en-US"/>
              <a:pPr>
                <a:defRPr/>
              </a:pPr>
              <a:t>10/14/16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E96FE8-16DA-394E-A83E-4578336391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7DEA6E3-440A-4444-BB11-7B989A77FD77}" type="datetime1">
              <a:rPr lang="en-US"/>
              <a:pPr>
                <a:defRPr/>
              </a:pPr>
              <a:t>10/14/16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5C8EF9-EBE1-BB4A-BC45-FEB94B053A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F24EE3-BE6B-6F40-8449-0EE688B334C3}" type="datetime1">
              <a:rPr lang="en-US"/>
              <a:pPr>
                <a:defRPr/>
              </a:pPr>
              <a:t>10/14/16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0A0E92-9676-0646-8393-C6A1153223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EB25384-CBCF-B646-AF0F-35BE8D53D802}" type="datetime1">
              <a:rPr lang="en-US"/>
              <a:pPr>
                <a:defRPr/>
              </a:pPr>
              <a:t>10/14/16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A81054D-299A-2D4B-A58E-B6B2DCDDC9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FC97E24-7DE0-2049-B283-98D5EA78F8EA}" type="datetime1">
              <a:rPr lang="en-US"/>
              <a:pPr>
                <a:defRPr/>
              </a:pPr>
              <a:t>10/14/16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C60871-0703-CC4C-A829-D75B00D0A2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D595BF-B042-E74D-B532-F84F734A770B}" type="datetime1">
              <a:rPr lang="en-US"/>
              <a:pPr>
                <a:defRPr/>
              </a:pPr>
              <a:t>10/14/16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E51F58-CED8-114E-989B-FAB78C4990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AE1BB32-3A3A-1442-B647-28E14D9E02CB}" type="datetime1">
              <a:rPr lang="en-US"/>
              <a:pPr>
                <a:defRPr/>
              </a:pPr>
              <a:t>10/14/16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6AC1B3-1A4E-1147-990C-E994497E56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r>
              <a:rPr lang="en-US" noProof="0"/>
              <a:t>Click icon to add picture</a:t>
            </a:r>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EE6D99-5BC1-9447-9734-C2AA085436E8}" type="datetime1">
              <a:rPr lang="en-US"/>
              <a:pPr>
                <a:defRPr/>
              </a:pPr>
              <a:t>10/14/16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B73B32-3A11-C34E-B587-0381224FDA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912" tIns="219456" rIns="438912" bIns="219456" rtlCol="0" anchor="ctr"/>
          <a:lstStyle>
            <a:lvl1pPr algn="l" defTabSz="2194560" fontAlgn="auto">
              <a:spcBef>
                <a:spcPts val="0"/>
              </a:spcBef>
              <a:spcAft>
                <a:spcPts val="0"/>
              </a:spcAft>
              <a:defRPr sz="5800">
                <a:solidFill>
                  <a:schemeClr val="tx1">
                    <a:tint val="75000"/>
                  </a:schemeClr>
                </a:solidFill>
                <a:latin typeface="+mn-lt"/>
                <a:ea typeface="+mn-ea"/>
                <a:cs typeface="+mn-cs"/>
              </a:defRPr>
            </a:lvl1pPr>
          </a:lstStyle>
          <a:p>
            <a:pPr>
              <a:defRPr/>
            </a:pPr>
            <a:fld id="{7D63A7D0-97BF-1846-9583-B99EC1CA1C7E}" type="datetime1">
              <a:rPr lang="en-US"/>
              <a:pPr>
                <a:defRPr/>
              </a:pPr>
              <a:t>10/14/16</a:t>
            </a:fld>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912" tIns="219456" rIns="438912" bIns="219456" rtlCol="0" anchor="ctr"/>
          <a:lstStyle>
            <a:lvl1pPr algn="ctr" defTabSz="2194560" fontAlgn="auto">
              <a:spcBef>
                <a:spcPts val="0"/>
              </a:spcBef>
              <a:spcAft>
                <a:spcPts val="0"/>
              </a:spcAft>
              <a:defRPr sz="58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912" tIns="219456" rIns="438912" bIns="219456" rtlCol="0" anchor="ctr"/>
          <a:lstStyle>
            <a:lvl1pPr algn="r" defTabSz="2194560" fontAlgn="auto">
              <a:spcBef>
                <a:spcPts val="0"/>
              </a:spcBef>
              <a:spcAft>
                <a:spcPts val="0"/>
              </a:spcAft>
              <a:defRPr sz="5800">
                <a:solidFill>
                  <a:schemeClr val="tx1">
                    <a:tint val="75000"/>
                  </a:schemeClr>
                </a:solidFill>
                <a:latin typeface="+mn-lt"/>
                <a:ea typeface="+mn-ea"/>
                <a:cs typeface="+mn-cs"/>
              </a:defRPr>
            </a:lvl1pPr>
          </a:lstStyle>
          <a:p>
            <a:pPr>
              <a:defRPr/>
            </a:pPr>
            <a:fld id="{B063F8FF-54E3-2749-9438-DED0CB1485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3925" rtl="0" eaLnBrk="1" fontAlgn="base" hangingPunct="1">
        <a:spcBef>
          <a:spcPct val="0"/>
        </a:spcBef>
        <a:spcAft>
          <a:spcPct val="0"/>
        </a:spcAft>
        <a:defRPr sz="21100" kern="1200">
          <a:solidFill>
            <a:schemeClr val="tx1"/>
          </a:solidFill>
          <a:latin typeface="+mj-lt"/>
          <a:ea typeface="ＭＳ Ｐゴシック" pitchFamily="-108" charset="-128"/>
          <a:cs typeface="ＭＳ Ｐゴシック" pitchFamily="-108" charset="-128"/>
        </a:defRPr>
      </a:lvl1pPr>
      <a:lvl2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2pPr>
      <a:lvl3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3pPr>
      <a:lvl4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4pPr>
      <a:lvl5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5pPr>
      <a:lvl6pPr marL="4572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6pPr>
      <a:lvl7pPr marL="9144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7pPr>
      <a:lvl8pPr marL="13716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8pPr>
      <a:lvl9pPr marL="18288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9pPr>
    </p:titleStyle>
    <p:bodyStyle>
      <a:lvl1pPr marL="1644650" indent="-1644650" algn="l" defTabSz="2193925" rtl="0" eaLnBrk="1" fontAlgn="base" hangingPunct="1">
        <a:spcBef>
          <a:spcPct val="20000"/>
        </a:spcBef>
        <a:spcAft>
          <a:spcPct val="0"/>
        </a:spcAft>
        <a:buFont typeface="Arial" pitchFamily="-107" charset="0"/>
        <a:buChar char="•"/>
        <a:defRPr sz="15400" kern="1200">
          <a:solidFill>
            <a:schemeClr val="tx1"/>
          </a:solidFill>
          <a:latin typeface="+mn-lt"/>
          <a:ea typeface="ＭＳ Ｐゴシック" pitchFamily="-108" charset="-128"/>
          <a:cs typeface="ＭＳ Ｐゴシック" pitchFamily="-108" charset="-128"/>
        </a:defRPr>
      </a:lvl1pPr>
      <a:lvl2pPr marL="3565525" indent="-1371600" algn="l" defTabSz="2193925" rtl="0" eaLnBrk="1" fontAlgn="base" hangingPunct="1">
        <a:spcBef>
          <a:spcPct val="20000"/>
        </a:spcBef>
        <a:spcAft>
          <a:spcPct val="0"/>
        </a:spcAft>
        <a:buFont typeface="Arial" pitchFamily="-107" charset="0"/>
        <a:buChar char="–"/>
        <a:defRPr sz="13400" kern="1200">
          <a:solidFill>
            <a:schemeClr val="tx1"/>
          </a:solidFill>
          <a:latin typeface="+mn-lt"/>
          <a:ea typeface="ＭＳ Ｐゴシック" pitchFamily="-108" charset="-128"/>
          <a:cs typeface="+mn-cs"/>
        </a:defRPr>
      </a:lvl2pPr>
      <a:lvl3pPr marL="5486400" indent="-1096963" algn="l" defTabSz="2193925" rtl="0" eaLnBrk="1" fontAlgn="base" hangingPunct="1">
        <a:spcBef>
          <a:spcPct val="20000"/>
        </a:spcBef>
        <a:spcAft>
          <a:spcPct val="0"/>
        </a:spcAft>
        <a:buFont typeface="Arial" pitchFamily="-107" charset="0"/>
        <a:buChar char="•"/>
        <a:defRPr sz="11500" kern="1200">
          <a:solidFill>
            <a:schemeClr val="tx1"/>
          </a:solidFill>
          <a:latin typeface="+mn-lt"/>
          <a:ea typeface="ＭＳ Ｐゴシック" pitchFamily="-108" charset="-128"/>
          <a:cs typeface="+mn-cs"/>
        </a:defRPr>
      </a:lvl3pPr>
      <a:lvl4pPr marL="7680325" indent="-1096963" algn="l" defTabSz="2193925" rtl="0" eaLnBrk="1" fontAlgn="base" hangingPunct="1">
        <a:spcBef>
          <a:spcPct val="20000"/>
        </a:spcBef>
        <a:spcAft>
          <a:spcPct val="0"/>
        </a:spcAft>
        <a:buFont typeface="Arial" pitchFamily="-107" charset="0"/>
        <a:buChar char="–"/>
        <a:defRPr sz="9600" kern="1200">
          <a:solidFill>
            <a:schemeClr val="tx1"/>
          </a:solidFill>
          <a:latin typeface="+mn-lt"/>
          <a:ea typeface="ＭＳ Ｐゴシック" pitchFamily="-108" charset="-128"/>
          <a:cs typeface="+mn-cs"/>
        </a:defRPr>
      </a:lvl4pPr>
      <a:lvl5pPr marL="9874250" indent="-1096963" algn="l" defTabSz="2193925" rtl="0" eaLnBrk="1" fontAlgn="base" hangingPunct="1">
        <a:spcBef>
          <a:spcPct val="20000"/>
        </a:spcBef>
        <a:spcAft>
          <a:spcPct val="0"/>
        </a:spcAft>
        <a:buFont typeface="Arial" pitchFamily="-107" charset="0"/>
        <a:buChar char="»"/>
        <a:defRPr sz="9600" kern="1200">
          <a:solidFill>
            <a:schemeClr val="tx1"/>
          </a:solidFill>
          <a:latin typeface="+mn-lt"/>
          <a:ea typeface="ＭＳ Ｐゴシック" pitchFamily="-108" charset="-128"/>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png"/><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6" Type="http://schemas.openxmlformats.org/officeDocument/2006/relationships/image" Target="../media/image13.png"/><Relationship Id="rId17" Type="http://schemas.openxmlformats.org/officeDocument/2006/relationships/image" Target="../media/image14.png"/><Relationship Id="rId18" Type="http://schemas.openxmlformats.org/officeDocument/2006/relationships/image" Target="../media/image15.png"/><Relationship Id="rId19" Type="http://schemas.openxmlformats.org/officeDocument/2006/relationships/image" Target="../media/image16.png"/><Relationship Id="rId20"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4.png"/><Relationship Id="rId9" Type="http://schemas.openxmlformats.org/officeDocument/2006/relationships/image" Target="../media/image6.png"/><Relationship Id="rId10"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rgbClr val="DE6225"/>
            </a:gs>
            <a:gs pos="90000">
              <a:schemeClr val="bg1"/>
            </a:gs>
          </a:gsLst>
          <a:lin ang="15300000" scaled="0"/>
          <a:tileRect/>
        </a:gradFill>
        <a:effectLst/>
      </p:bgPr>
    </p:bg>
    <p:spTree>
      <p:nvGrpSpPr>
        <p:cNvPr id="1" name=""/>
        <p:cNvGrpSpPr/>
        <p:nvPr/>
      </p:nvGrpSpPr>
      <p:grpSpPr>
        <a:xfrm>
          <a:off x="0" y="0"/>
          <a:ext cx="0" cy="0"/>
          <a:chOff x="0" y="0"/>
          <a:chExt cx="0" cy="0"/>
        </a:xfrm>
      </p:grpSpPr>
      <p:cxnSp>
        <p:nvCxnSpPr>
          <p:cNvPr id="27" name="Straight Connector 26"/>
          <p:cNvCxnSpPr/>
          <p:nvPr/>
        </p:nvCxnSpPr>
        <p:spPr>
          <a:xfrm>
            <a:off x="0" y="4114800"/>
            <a:ext cx="43891200" cy="1588"/>
          </a:xfrm>
          <a:prstGeom prst="line">
            <a:avLst/>
          </a:prstGeom>
          <a:ln w="76200" cap="flat" cmpd="sng" algn="ctr">
            <a:solidFill>
              <a:schemeClr val="bg1"/>
            </a:solidFill>
            <a:prstDash val="solid"/>
            <a:round/>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4339" name="Rectangle 5"/>
          <p:cNvSpPr>
            <a:spLocks noChangeArrowheads="1"/>
          </p:cNvSpPr>
          <p:nvPr/>
        </p:nvSpPr>
        <p:spPr bwMode="auto">
          <a:xfrm>
            <a:off x="1143000" y="2441575"/>
            <a:ext cx="41605200" cy="1292225"/>
          </a:xfrm>
          <a:prstGeom prst="rect">
            <a:avLst/>
          </a:prstGeom>
          <a:noFill/>
          <a:ln w="9525">
            <a:noFill/>
            <a:miter lim="800000"/>
            <a:headEnd/>
            <a:tailEnd/>
          </a:ln>
        </p:spPr>
        <p:txBody>
          <a:bodyPr lIns="91243" tIns="45614" rIns="91243" bIns="45614">
            <a:prstTxWarp prst="textNoShape">
              <a:avLst/>
            </a:prstTxWarp>
            <a:spAutoFit/>
          </a:bodyPr>
          <a:lstStyle/>
          <a:p>
            <a:pPr>
              <a:spcBef>
                <a:spcPct val="50000"/>
              </a:spcBef>
            </a:pPr>
            <a:r>
              <a:rPr lang="en-US" sz="5000" b="1" dirty="0"/>
              <a:t>Nima Roohi, Yu Wang, Matthew West, </a:t>
            </a:r>
            <a:r>
              <a:rPr lang="en-US" sz="5000" b="1" dirty="0" err="1"/>
              <a:t>Geir</a:t>
            </a:r>
            <a:r>
              <a:rPr lang="en-US" sz="5000" b="1" dirty="0"/>
              <a:t> </a:t>
            </a:r>
            <a:r>
              <a:rPr lang="en-US" sz="5000" b="1" dirty="0" err="1"/>
              <a:t>Dullerud</a:t>
            </a:r>
            <a:r>
              <a:rPr lang="en-US" sz="4800" b="1" dirty="0"/>
              <a:t>, Mahesh </a:t>
            </a:r>
            <a:r>
              <a:rPr lang="en-US" sz="4800" b="1" dirty="0" err="1"/>
              <a:t>Viswanathan</a:t>
            </a:r>
            <a:r>
              <a:rPr lang="en-US" sz="4800" b="1" dirty="0"/>
              <a:t/>
            </a:r>
            <a:br>
              <a:rPr lang="en-US" sz="4800" b="1" dirty="0"/>
            </a:br>
            <a:r>
              <a:rPr lang="en-US" sz="2800" b="1" dirty="0"/>
              <a:t>Department of Computer Science, Coordinate Science Laboratory, Department of Mechanical Science and Engineering, University of Illinois at Urbana-Champaign</a:t>
            </a:r>
          </a:p>
        </p:txBody>
      </p:sp>
      <p:sp>
        <p:nvSpPr>
          <p:cNvPr id="14340" name="TextBox 93"/>
          <p:cNvSpPr txBox="1">
            <a:spLocks noChangeArrowheads="1"/>
          </p:cNvSpPr>
          <p:nvPr/>
        </p:nvSpPr>
        <p:spPr bwMode="auto">
          <a:xfrm>
            <a:off x="1143000" y="887413"/>
            <a:ext cx="41605200" cy="1200329"/>
          </a:xfrm>
          <a:prstGeom prst="rect">
            <a:avLst/>
          </a:prstGeom>
          <a:noFill/>
          <a:ln w="9525">
            <a:noFill/>
            <a:miter lim="800000"/>
            <a:headEnd/>
            <a:tailEnd/>
          </a:ln>
        </p:spPr>
        <p:txBody>
          <a:bodyPr>
            <a:prstTxWarp prst="textNoShape">
              <a:avLst/>
            </a:prstTxWarp>
            <a:spAutoFit/>
          </a:bodyPr>
          <a:lstStyle/>
          <a:p>
            <a:r>
              <a:rPr lang="en-US" sz="7200" dirty="0">
                <a:solidFill>
                  <a:srgbClr val="052754"/>
                </a:solidFill>
                <a:latin typeface="Arial Black" pitchFamily="-107" charset="0"/>
              </a:rPr>
              <a:t>Statistical Verification of the Toyota Powertrain Control Verification Benchmark</a:t>
            </a:r>
          </a:p>
        </p:txBody>
      </p:sp>
      <p:sp>
        <p:nvSpPr>
          <p:cNvPr id="14341" name="Rectangle 35"/>
          <p:cNvSpPr>
            <a:spLocks noChangeArrowheads="1"/>
          </p:cNvSpPr>
          <p:nvPr/>
        </p:nvSpPr>
        <p:spPr bwMode="auto">
          <a:xfrm>
            <a:off x="32918400" y="25755600"/>
            <a:ext cx="9822426" cy="2665553"/>
          </a:xfrm>
          <a:prstGeom prst="rect">
            <a:avLst/>
          </a:prstGeom>
          <a:solidFill>
            <a:schemeClr val="bg1"/>
          </a:solidFill>
          <a:ln w="9525">
            <a:noFill/>
            <a:miter lim="800000"/>
            <a:headEnd/>
            <a:tailEnd/>
          </a:ln>
        </p:spPr>
        <p:txBody>
          <a:bodyPr lIns="360000" tIns="360000" rIns="360000" bIns="360000">
            <a:prstTxWarp prst="textNoShape">
              <a:avLst/>
            </a:prstTxWarp>
          </a:bodyPr>
          <a:lstStyle/>
          <a:p>
            <a:pPr>
              <a:spcBef>
                <a:spcPct val="50000"/>
              </a:spcBef>
            </a:pPr>
            <a:r>
              <a:rPr lang="en-GB" sz="4000" b="1" dirty="0">
                <a:solidFill>
                  <a:srgbClr val="CC3300"/>
                </a:solidFill>
              </a:rPr>
              <a:t>Acknowledgments</a:t>
            </a:r>
          </a:p>
          <a:p>
            <a:endParaRPr lang="en-US" sz="2800" dirty="0"/>
          </a:p>
          <a:p>
            <a:pPr algn="just"/>
            <a:r>
              <a:rPr lang="en-US" sz="2800" dirty="0"/>
              <a:t>The authors acknowledge partial support for this work from grants NSF CPS 1329991 and NSF CCF 1422798.</a:t>
            </a:r>
          </a:p>
        </p:txBody>
      </p:sp>
      <p:sp>
        <p:nvSpPr>
          <p:cNvPr id="14342" name="Rectangle 34"/>
          <p:cNvSpPr>
            <a:spLocks noChangeArrowheads="1"/>
          </p:cNvSpPr>
          <p:nvPr/>
        </p:nvSpPr>
        <p:spPr bwMode="auto">
          <a:xfrm>
            <a:off x="32918400" y="18745200"/>
            <a:ext cx="9829800" cy="6286500"/>
          </a:xfrm>
          <a:prstGeom prst="rect">
            <a:avLst/>
          </a:prstGeom>
          <a:solidFill>
            <a:schemeClr val="bg1"/>
          </a:solidFill>
          <a:ln w="9525">
            <a:noFill/>
            <a:miter lim="800000"/>
            <a:headEnd/>
            <a:tailEnd/>
          </a:ln>
        </p:spPr>
        <p:txBody>
          <a:bodyPr lIns="360000" tIns="360000" rIns="360000" bIns="360000">
            <a:prstTxWarp prst="textNoShape">
              <a:avLst/>
            </a:prstTxWarp>
          </a:bodyPr>
          <a:lstStyle/>
          <a:p>
            <a:pPr>
              <a:spcBef>
                <a:spcPct val="50000"/>
              </a:spcBef>
            </a:pPr>
            <a:r>
              <a:rPr lang="en-GB" sz="4000" b="1" dirty="0">
                <a:solidFill>
                  <a:srgbClr val="CC3300"/>
                </a:solidFill>
              </a:rPr>
              <a:t>Conclusions</a:t>
            </a:r>
          </a:p>
          <a:p>
            <a:endParaRPr lang="en-US" sz="2800" dirty="0"/>
          </a:p>
          <a:p>
            <a:pPr algn="just"/>
            <a:r>
              <a:rPr lang="en-US" sz="2800" dirty="0"/>
              <a:t>The results presented here are the first results providing mathematical guarantees of correctness for Model 1, the most complex design, presented by Toyota researchers in the regulating the air-to-fuel ratio in a automotive engine. Currently, our results certify that with probability more than 98%, the initial states satisfy the correctness requirements. We would like to push our analysis closer towards 100%. Naive sampling becomes infeasible in this case. We believe this problem can be solved in two complementary ways: 1. anti-correlated sampling, and 2. importance sampling.</a:t>
            </a:r>
          </a:p>
        </p:txBody>
      </p:sp>
      <p:sp>
        <p:nvSpPr>
          <p:cNvPr id="14344" name="Rectangle 29"/>
          <p:cNvSpPr>
            <a:spLocks noChangeArrowheads="1"/>
          </p:cNvSpPr>
          <p:nvPr/>
        </p:nvSpPr>
        <p:spPr bwMode="auto">
          <a:xfrm>
            <a:off x="1160929" y="4724399"/>
            <a:ext cx="9829800" cy="14401801"/>
          </a:xfrm>
          <a:prstGeom prst="rect">
            <a:avLst/>
          </a:prstGeom>
          <a:solidFill>
            <a:schemeClr val="bg1"/>
          </a:solidFill>
          <a:ln w="9525">
            <a:noFill/>
            <a:miter lim="800000"/>
            <a:headEnd/>
            <a:tailEnd/>
          </a:ln>
        </p:spPr>
        <p:txBody>
          <a:bodyPr lIns="360000" tIns="360000" rIns="360000" bIns="360000">
            <a:prstTxWarp prst="textNoShape">
              <a:avLst/>
            </a:prstTxWarp>
          </a:bodyPr>
          <a:lstStyle/>
          <a:p>
            <a:pPr>
              <a:spcBef>
                <a:spcPct val="50000"/>
              </a:spcBef>
            </a:pPr>
            <a:r>
              <a:rPr lang="en-GB" sz="4000" b="1" dirty="0">
                <a:solidFill>
                  <a:srgbClr val="CC3300"/>
                </a:solidFill>
              </a:rPr>
              <a:t>Introduction</a:t>
            </a:r>
          </a:p>
          <a:p>
            <a:r>
              <a:rPr lang="en-US" sz="2800" b="1" dirty="0"/>
              <a:t> </a:t>
            </a:r>
            <a:endParaRPr lang="en-US" sz="2800" dirty="0"/>
          </a:p>
          <a:p>
            <a:pPr algn="just">
              <a:spcAft>
                <a:spcPts val="1200"/>
              </a:spcAft>
            </a:pPr>
            <a:r>
              <a:rPr lang="en-US" sz="2800" dirty="0"/>
              <a:t>The powertrain control problem is one of regulating the air-to-fuel ratio in an automotive engine. A series of models of such controllers, with increasing levels of sophistication and fidelity to real-world designs, have been recently proposed by Toyota researchers as challenge problems for today’s verification technologies. In this work we present our results in verifying the most complicated of the models proposed in Toyota (Model 1) that has features like delayed differential and difference equations, look-up tables, in addition to highly non-linear continuous dynamics for the state variables.</a:t>
            </a:r>
          </a:p>
          <a:p>
            <a:pPr algn="just">
              <a:spcAft>
                <a:spcPts val="1200"/>
              </a:spcAft>
            </a:pPr>
            <a:r>
              <a:rPr lang="en-US" sz="2800" dirty="0"/>
              <a:t>Our approach is to simulate the C++ code generated automatically from the Simulink design of the system for randomly chosen values for the parameters of engine speed and signal profile. We then check if the sample drawn provides statistical evidence of the satisfaction of the key properties of the system, using hypothesis testing. Our analysis confirms that for at least 98% of the choices for values of the initial parameters, the key properties of the system hold. Since our analysis is statistical, there is a probability that our analysis is incorrect; this error is bounded by 0.001 for our experiments reported here. </a:t>
            </a:r>
          </a:p>
          <a:p>
            <a:pPr algn="just">
              <a:spcAft>
                <a:spcPts val="1200"/>
              </a:spcAft>
            </a:pPr>
            <a:r>
              <a:rPr lang="en-US" sz="2800" dirty="0"/>
              <a:t>These are the first mathematical guarantees of correctness obtained for Model 1 presented by Toyota. Previously, the falsification tool S-</a:t>
            </a:r>
            <a:r>
              <a:rPr lang="en-US" sz="2800" dirty="0" err="1"/>
              <a:t>Taliro</a:t>
            </a:r>
            <a:r>
              <a:rPr lang="en-US" sz="2800" dirty="0"/>
              <a:t> was used to search for possible counterexamples. Also, the significantly simpler Model 3 (with polynomial dynamics) was verified with the tool C2E2.</a:t>
            </a:r>
            <a:endParaRPr lang="en-US" sz="2800" b="1" dirty="0"/>
          </a:p>
        </p:txBody>
      </p:sp>
      <mc:AlternateContent xmlns:mc="http://schemas.openxmlformats.org/markup-compatibility/2006" xmlns:a14="http://schemas.microsoft.com/office/drawing/2010/main">
        <mc:Choice Requires="a14">
          <p:sp>
            <p:nvSpPr>
              <p:cNvPr id="31" name="Rectangle 30"/>
              <p:cNvSpPr>
                <a:spLocks noChangeArrowheads="1"/>
              </p:cNvSpPr>
              <p:nvPr/>
            </p:nvSpPr>
            <p:spPr bwMode="auto">
              <a:xfrm>
                <a:off x="11734800" y="4724400"/>
                <a:ext cx="9829800" cy="14401800"/>
              </a:xfrm>
              <a:prstGeom prst="rect">
                <a:avLst/>
              </a:prstGeom>
              <a:solidFill>
                <a:schemeClr val="bg1"/>
              </a:solidFill>
              <a:ln w="9525">
                <a:noFill/>
                <a:miter lim="800000"/>
                <a:headEnd/>
                <a:tailEnd/>
              </a:ln>
            </p:spPr>
            <p:txBody>
              <a:bodyPr lIns="360000" tIns="360000" rIns="360000" bIns="360000">
                <a:prstTxWarp prst="textNoShape">
                  <a:avLst/>
                </a:prstTxWarp>
              </a:bodyPr>
              <a:lstStyle/>
              <a:p>
                <a:pPr marL="381000" indent="-381000" algn="just">
                  <a:spcBef>
                    <a:spcPct val="50000"/>
                  </a:spcBef>
                  <a:defRPr/>
                </a:pPr>
                <a:r>
                  <a:rPr lang="en-GB" sz="3200" b="1" dirty="0">
                    <a:solidFill>
                      <a:srgbClr val="CC3300"/>
                    </a:solidFill>
                    <a:latin typeface="Arial" pitchFamily="-108" charset="0"/>
                    <a:ea typeface="ＭＳ Ｐゴシック" pitchFamily="-108" charset="-128"/>
                    <a:cs typeface="ＭＳ Ｐゴシック" pitchFamily="-108" charset="-128"/>
                  </a:rPr>
                  <a:t>Semantics of STL (cont.)</a:t>
                </a:r>
              </a:p>
              <a:p>
                <a:pPr algn="just"/>
                <a:endParaRPr lang="en-US" sz="2800" dirty="0"/>
              </a:p>
              <a:p>
                <a:pPr algn="just">
                  <a:spcAft>
                    <a:spcPts val="1200"/>
                  </a:spcAft>
                </a:pPr>
                <a:r>
                  <a:rPr lang="en-US" sz="2800" dirty="0"/>
                  <a:t>Other connectives can be defined as well. </a:t>
                </a:r>
                <a14:m>
                  <m:oMath xmlns:m="http://schemas.openxmlformats.org/officeDocument/2006/math">
                    <m:r>
                      <a:rPr lang="en-US" sz="2800" i="1">
                        <a:latin typeface="Cambria Math" panose="02040503050406030204" pitchFamily="18" charset="0"/>
                      </a:rPr>
                      <m:t>⊥≔¬⊤</m:t>
                    </m:r>
                  </m:oMath>
                </a14:m>
                <a:r>
                  <a:rPr lang="en-US" sz="2800" dirty="0"/>
                  <a:t>, </a:t>
                </a:r>
                <a14:m>
                  <m:oMath xmlns:m="http://schemas.openxmlformats.org/officeDocument/2006/math">
                    <m:r>
                      <a:rPr lang="en-US" sz="2800" i="1">
                        <a:latin typeface="Cambria Math" panose="02040503050406030204" pitchFamily="18" charset="0"/>
                      </a:rPr>
                      <m:t>𝜙</m:t>
                    </m:r>
                    <m:r>
                      <a:rPr lang="en-US" sz="2800" i="1">
                        <a:latin typeface="Cambria Math" panose="02040503050406030204" pitchFamily="18" charset="0"/>
                      </a:rPr>
                      <m:t>∧</m:t>
                    </m:r>
                    <m:r>
                      <a:rPr lang="en-US" sz="2800" i="1">
                        <a:latin typeface="Cambria Math" panose="02040503050406030204" pitchFamily="18" charset="0"/>
                      </a:rPr>
                      <m:t>𝜓</m:t>
                    </m:r>
                    <m:r>
                      <a:rPr lang="en-US" sz="2800" i="1">
                        <a:latin typeface="Cambria Math" panose="02040503050406030204" pitchFamily="18" charset="0"/>
                      </a:rPr>
                      <m:t>≔¬</m:t>
                    </m:r>
                    <m:d>
                      <m:dPr>
                        <m:ctrlPr>
                          <a:rPr lang="en-US" sz="2800" i="1">
                            <a:latin typeface="Cambria Math" charset="0"/>
                          </a:rPr>
                        </m:ctrlPr>
                      </m:dPr>
                      <m:e>
                        <m:r>
                          <a:rPr lang="en-US" sz="2800" i="1">
                            <a:latin typeface="Cambria Math" panose="02040503050406030204" pitchFamily="18" charset="0"/>
                          </a:rPr>
                          <m:t>¬</m:t>
                        </m:r>
                        <m:r>
                          <a:rPr lang="en-US" sz="2800" i="1">
                            <a:latin typeface="Cambria Math" panose="02040503050406030204" pitchFamily="18" charset="0"/>
                          </a:rPr>
                          <m:t>𝜙</m:t>
                        </m:r>
                        <m:r>
                          <a:rPr lang="en-US" sz="2800" i="1">
                            <a:latin typeface="Cambria Math" panose="02040503050406030204" pitchFamily="18" charset="0"/>
                          </a:rPr>
                          <m:t>∨¬</m:t>
                        </m:r>
                        <m:r>
                          <a:rPr lang="en-US" sz="2800" i="1">
                            <a:latin typeface="Cambria Math" panose="02040503050406030204" pitchFamily="18" charset="0"/>
                          </a:rPr>
                          <m:t>𝜓</m:t>
                        </m:r>
                      </m:e>
                    </m:d>
                  </m:oMath>
                </a14:m>
                <a:r>
                  <a:rPr lang="en-US" sz="2800" dirty="0"/>
                  <a:t>, </a:t>
                </a:r>
                <a14:m>
                  <m:oMath xmlns:m="http://schemas.openxmlformats.org/officeDocument/2006/math">
                    <m:sSub>
                      <m:sSubPr>
                        <m:ctrlPr>
                          <a:rPr lang="en-US" sz="2800" i="1">
                            <a:latin typeface="Cambria Math" charset="0"/>
                            <a:ea typeface="Cambria Math" panose="02040503050406030204" pitchFamily="18" charset="0"/>
                            <a:sym typeface="Symbol" panose="05050102010706020507" pitchFamily="18" charset="2"/>
                          </a:rPr>
                        </m:ctrlPr>
                      </m:sSubPr>
                      <m:e>
                        <m:r>
                          <a:rPr lang="en-US" sz="2800" i="1">
                            <a:latin typeface="Cambria Math" panose="02040503050406030204" pitchFamily="18" charset="0"/>
                            <a:ea typeface="Cambria Math" panose="02040503050406030204" pitchFamily="18" charset="0"/>
                            <a:sym typeface="Symbol" panose="05050102010706020507" pitchFamily="18" charset="2"/>
                          </a:rPr>
                          <m:t></m:t>
                        </m:r>
                      </m:e>
                      <m:sub>
                        <m:r>
                          <a:rPr lang="en-US" sz="2800" i="1">
                            <a:latin typeface="Cambria Math" panose="02040503050406030204" pitchFamily="18" charset="0"/>
                            <a:ea typeface="Cambria Math" panose="02040503050406030204" pitchFamily="18" charset="0"/>
                            <a:sym typeface="Symbol" panose="05050102010706020507" pitchFamily="18" charset="2"/>
                          </a:rPr>
                          <m:t>ℐ</m:t>
                        </m:r>
                      </m:sub>
                    </m:sSub>
                    <m:r>
                      <a:rPr lang="en-US" sz="2800" i="1">
                        <a:latin typeface="Cambria Math" panose="02040503050406030204" pitchFamily="18" charset="0"/>
                        <a:ea typeface="Cambria Math" panose="02040503050406030204" pitchFamily="18" charset="0"/>
                        <a:sym typeface="Symbol" panose="05050102010706020507" pitchFamily="18" charset="2"/>
                      </a:rPr>
                      <m:t>𝜙</m:t>
                    </m:r>
                    <m:r>
                      <a:rPr lang="en-US" sz="2800" i="1">
                        <a:latin typeface="Cambria Math" panose="02040503050406030204" pitchFamily="18" charset="0"/>
                        <a:ea typeface="Cambria Math" panose="02040503050406030204" pitchFamily="18" charset="0"/>
                        <a:sym typeface="Symbol" panose="05050102010706020507" pitchFamily="18" charset="2"/>
                      </a:rPr>
                      <m:t>≔⊤</m:t>
                    </m:r>
                    <m:sSub>
                      <m:sSubPr>
                        <m:ctrlPr>
                          <a:rPr lang="en-US" sz="2800" i="1">
                            <a:latin typeface="Cambria Math" charset="0"/>
                            <a:ea typeface="Cambria Math" panose="02040503050406030204" pitchFamily="18" charset="0"/>
                            <a:sym typeface="Symbol" panose="05050102010706020507" pitchFamily="18" charset="2"/>
                          </a:rPr>
                        </m:ctrlPr>
                      </m:sSubPr>
                      <m:e>
                        <m:r>
                          <a:rPr lang="en-US" sz="2800" i="1">
                            <a:latin typeface="Cambria Math" panose="02040503050406030204" pitchFamily="18" charset="0"/>
                            <a:ea typeface="Cambria Math" panose="02040503050406030204" pitchFamily="18" charset="0"/>
                            <a:sym typeface="Symbol" panose="05050102010706020507" pitchFamily="18" charset="2"/>
                          </a:rPr>
                          <m:t>𝒰</m:t>
                        </m:r>
                      </m:e>
                      <m:sub>
                        <m:r>
                          <a:rPr lang="en-US" sz="2800" i="1">
                            <a:latin typeface="Cambria Math" panose="02040503050406030204" pitchFamily="18" charset="0"/>
                            <a:ea typeface="Cambria Math" panose="02040503050406030204" pitchFamily="18" charset="0"/>
                            <a:sym typeface="Symbol" panose="05050102010706020507" pitchFamily="18" charset="2"/>
                          </a:rPr>
                          <m:t>ℐ</m:t>
                        </m:r>
                      </m:sub>
                    </m:sSub>
                    <m:r>
                      <a:rPr lang="en-US" sz="2800" i="1">
                        <a:latin typeface="Cambria Math" panose="02040503050406030204" pitchFamily="18" charset="0"/>
                        <a:ea typeface="Cambria Math" panose="02040503050406030204" pitchFamily="18" charset="0"/>
                        <a:sym typeface="Symbol" panose="05050102010706020507" pitchFamily="18" charset="2"/>
                      </a:rPr>
                      <m:t>𝜙</m:t>
                    </m:r>
                  </m:oMath>
                </a14:m>
                <a:r>
                  <a:rPr lang="en-US" sz="2800" i="1" dirty="0"/>
                  <a:t>, and </a:t>
                </a:r>
                <a14:m>
                  <m:oMath xmlns:m="http://schemas.openxmlformats.org/officeDocument/2006/math">
                    <m:sSub>
                      <m:sSubPr>
                        <m:ctrlPr>
                          <a:rPr lang="en-US" sz="2800" i="1">
                            <a:latin typeface="Cambria Math" charset="0"/>
                            <a:ea typeface="Cambria Math" panose="02040503050406030204" pitchFamily="18" charset="0"/>
                            <a:sym typeface="Symbol" panose="05050102010706020507" pitchFamily="18" charset="2"/>
                          </a:rPr>
                        </m:ctrlPr>
                      </m:sSubPr>
                      <m:e>
                        <m:r>
                          <a:rPr lang="en-US" sz="2800" i="1">
                            <a:latin typeface="Cambria Math" panose="02040503050406030204" pitchFamily="18" charset="0"/>
                            <a:ea typeface="Cambria Math" panose="02040503050406030204" pitchFamily="18" charset="0"/>
                            <a:sym typeface="Symbol" panose="05050102010706020507" pitchFamily="18" charset="2"/>
                          </a:rPr>
                          <m:t></m:t>
                        </m:r>
                      </m:e>
                      <m:sub>
                        <m:r>
                          <a:rPr lang="en-US" sz="2800" i="1">
                            <a:latin typeface="Cambria Math" panose="02040503050406030204" pitchFamily="18" charset="0"/>
                            <a:ea typeface="Cambria Math" panose="02040503050406030204" pitchFamily="18" charset="0"/>
                            <a:sym typeface="Symbol" panose="05050102010706020507" pitchFamily="18" charset="2"/>
                          </a:rPr>
                          <m:t>𝒥</m:t>
                        </m:r>
                      </m:sub>
                    </m:sSub>
                    <m:r>
                      <a:rPr lang="en-US" sz="2800" i="1">
                        <a:latin typeface="Cambria Math" panose="02040503050406030204" pitchFamily="18" charset="0"/>
                        <a:ea typeface="Cambria Math" panose="02040503050406030204" pitchFamily="18" charset="0"/>
                        <a:sym typeface="Symbol" panose="05050102010706020507" pitchFamily="18" charset="2"/>
                      </a:rPr>
                      <m:t>𝜙</m:t>
                    </m:r>
                    <m:r>
                      <a:rPr lang="en-US" sz="2800" i="1">
                        <a:latin typeface="Cambria Math" panose="02040503050406030204" pitchFamily="18" charset="0"/>
                        <a:ea typeface="Cambria Math" panose="02040503050406030204" pitchFamily="18" charset="0"/>
                        <a:sym typeface="Symbol" panose="05050102010706020507" pitchFamily="18" charset="2"/>
                      </a:rPr>
                      <m:t>≔¬</m:t>
                    </m:r>
                    <m:d>
                      <m:dPr>
                        <m:ctrlPr>
                          <a:rPr lang="en-US" sz="2800" i="1">
                            <a:latin typeface="Cambria Math" charset="0"/>
                            <a:ea typeface="Cambria Math" panose="02040503050406030204" pitchFamily="18" charset="0"/>
                            <a:sym typeface="Symbol" panose="05050102010706020507" pitchFamily="18" charset="2"/>
                          </a:rPr>
                        </m:ctrlPr>
                      </m:dPr>
                      <m:e>
                        <m:sSub>
                          <m:sSubPr>
                            <m:ctrlPr>
                              <a:rPr lang="en-US" sz="2800" i="1">
                                <a:latin typeface="Cambria Math" charset="0"/>
                                <a:ea typeface="Cambria Math" panose="02040503050406030204" pitchFamily="18" charset="0"/>
                                <a:sym typeface="Symbol" panose="05050102010706020507" pitchFamily="18" charset="2"/>
                              </a:rPr>
                            </m:ctrlPr>
                          </m:sSubPr>
                          <m:e>
                            <m:r>
                              <a:rPr lang="en-US" sz="2800" i="1">
                                <a:latin typeface="Cambria Math" panose="02040503050406030204" pitchFamily="18" charset="0"/>
                                <a:ea typeface="Cambria Math" panose="02040503050406030204" pitchFamily="18" charset="0"/>
                                <a:sym typeface="Symbol" panose="05050102010706020507" pitchFamily="18" charset="2"/>
                              </a:rPr>
                              <m:t></m:t>
                            </m:r>
                          </m:e>
                          <m:sub>
                            <m:r>
                              <a:rPr lang="en-US" sz="2800" i="1">
                                <a:latin typeface="Cambria Math" panose="02040503050406030204" pitchFamily="18" charset="0"/>
                                <a:ea typeface="Cambria Math" panose="02040503050406030204" pitchFamily="18" charset="0"/>
                                <a:sym typeface="Symbol" panose="05050102010706020507" pitchFamily="18" charset="2"/>
                              </a:rPr>
                              <m:t>ℐ</m:t>
                            </m:r>
                          </m:sub>
                        </m:sSub>
                        <m:r>
                          <a:rPr lang="en-US" sz="2800" i="1">
                            <a:latin typeface="Cambria Math" panose="02040503050406030204" pitchFamily="18" charset="0"/>
                            <a:ea typeface="Cambria Math" panose="02040503050406030204" pitchFamily="18" charset="0"/>
                            <a:sym typeface="Symbol" panose="05050102010706020507" pitchFamily="18" charset="2"/>
                          </a:rPr>
                          <m:t>¬</m:t>
                        </m:r>
                        <m:r>
                          <a:rPr lang="en-US" sz="2800" i="1">
                            <a:latin typeface="Cambria Math" panose="02040503050406030204" pitchFamily="18" charset="0"/>
                            <a:ea typeface="Cambria Math" panose="02040503050406030204" pitchFamily="18" charset="0"/>
                            <a:sym typeface="Symbol" panose="05050102010706020507" pitchFamily="18" charset="2"/>
                          </a:rPr>
                          <m:t>𝜙</m:t>
                        </m:r>
                      </m:e>
                    </m:d>
                  </m:oMath>
                </a14:m>
                <a:r>
                  <a:rPr lang="en-US" sz="2800" i="1" dirty="0"/>
                  <a:t>. </a:t>
                </a:r>
                <a:r>
                  <a:rPr lang="en-US" sz="2800" dirty="0"/>
                  <a:t>Intuitively, </a:t>
                </a:r>
                <a14:m>
                  <m:oMath xmlns:m="http://schemas.openxmlformats.org/officeDocument/2006/math">
                    <m:sSub>
                      <m:sSubPr>
                        <m:ctrlPr>
                          <a:rPr lang="en-US" sz="2800" i="1">
                            <a:latin typeface="Cambria Math" charset="0"/>
                            <a:ea typeface="Cambria Math" panose="02040503050406030204" pitchFamily="18" charset="0"/>
                            <a:sym typeface="Symbol" panose="05050102010706020507" pitchFamily="18" charset="2"/>
                          </a:rPr>
                        </m:ctrlPr>
                      </m:sSubPr>
                      <m:e>
                        <m:r>
                          <a:rPr lang="en-US" sz="2800" i="1">
                            <a:latin typeface="Cambria Math" panose="02040503050406030204" pitchFamily="18" charset="0"/>
                            <a:ea typeface="Cambria Math" panose="02040503050406030204" pitchFamily="18" charset="0"/>
                            <a:sym typeface="Symbol" panose="05050102010706020507" pitchFamily="18" charset="2"/>
                          </a:rPr>
                          <m:t></m:t>
                        </m:r>
                      </m:e>
                      <m:sub>
                        <m:r>
                          <a:rPr lang="en-US" sz="2800" i="1">
                            <a:latin typeface="Cambria Math" panose="02040503050406030204" pitchFamily="18" charset="0"/>
                            <a:ea typeface="Cambria Math" panose="02040503050406030204" pitchFamily="18" charset="0"/>
                            <a:sym typeface="Symbol" panose="05050102010706020507" pitchFamily="18" charset="2"/>
                          </a:rPr>
                          <m:t>ℐ</m:t>
                        </m:r>
                      </m:sub>
                    </m:sSub>
                    <m:r>
                      <a:rPr lang="en-US" sz="2800" i="1">
                        <a:latin typeface="Cambria Math" panose="02040503050406030204" pitchFamily="18" charset="0"/>
                        <a:ea typeface="Cambria Math" panose="02040503050406030204" pitchFamily="18" charset="0"/>
                        <a:sym typeface="Symbol" panose="05050102010706020507" pitchFamily="18" charset="2"/>
                      </a:rPr>
                      <m:t>𝜙</m:t>
                    </m:r>
                  </m:oMath>
                </a14:m>
                <a:r>
                  <a:rPr lang="en-US" sz="2800" dirty="0"/>
                  <a:t> means </a:t>
                </a:r>
                <a14:m>
                  <m:oMath xmlns:m="http://schemas.openxmlformats.org/officeDocument/2006/math">
                    <m:r>
                      <a:rPr lang="en-US" sz="2800" i="1">
                        <a:latin typeface="Cambria Math" panose="02040503050406030204" pitchFamily="18" charset="0"/>
                        <a:ea typeface="Cambria Math" panose="02040503050406030204" pitchFamily="18" charset="0"/>
                        <a:sym typeface="Symbol" panose="05050102010706020507" pitchFamily="18" charset="2"/>
                      </a:rPr>
                      <m:t>𝜙</m:t>
                    </m:r>
                  </m:oMath>
                </a14:m>
                <a:r>
                  <a:rPr lang="en-US" sz="2800" dirty="0"/>
                  <a:t> will eventually become true during </a:t>
                </a:r>
                <a14:m>
                  <m:oMath xmlns:m="http://schemas.openxmlformats.org/officeDocument/2006/math">
                    <m:r>
                      <a:rPr lang="en-US" sz="2800" i="1">
                        <a:latin typeface="Cambria Math" panose="02040503050406030204" pitchFamily="18" charset="0"/>
                        <a:ea typeface="Cambria Math" panose="02040503050406030204" pitchFamily="18" charset="0"/>
                        <a:sym typeface="Symbol" panose="05050102010706020507" pitchFamily="18" charset="2"/>
                      </a:rPr>
                      <m:t>𝒥</m:t>
                    </m:r>
                  </m:oMath>
                </a14:m>
                <a:r>
                  <a:rPr lang="en-US" sz="2800" dirty="0"/>
                  <a:t>. And </a:t>
                </a:r>
                <a14:m>
                  <m:oMath xmlns:m="http://schemas.openxmlformats.org/officeDocument/2006/math">
                    <m:sSub>
                      <m:sSubPr>
                        <m:ctrlPr>
                          <a:rPr lang="en-US" sz="2800" i="1">
                            <a:latin typeface="Cambria Math" charset="0"/>
                            <a:ea typeface="Cambria Math" panose="02040503050406030204" pitchFamily="18" charset="0"/>
                            <a:sym typeface="Symbol" panose="05050102010706020507" pitchFamily="18" charset="2"/>
                          </a:rPr>
                        </m:ctrlPr>
                      </m:sSubPr>
                      <m:e>
                        <m:r>
                          <a:rPr lang="en-US" sz="2800" i="1">
                            <a:latin typeface="Cambria Math" panose="02040503050406030204" pitchFamily="18" charset="0"/>
                            <a:ea typeface="Cambria Math" panose="02040503050406030204" pitchFamily="18" charset="0"/>
                            <a:sym typeface="Symbol" panose="05050102010706020507" pitchFamily="18" charset="2"/>
                          </a:rPr>
                          <m:t></m:t>
                        </m:r>
                      </m:e>
                      <m:sub>
                        <m:r>
                          <a:rPr lang="en-US" sz="2800" i="1">
                            <a:latin typeface="Cambria Math" panose="02040503050406030204" pitchFamily="18" charset="0"/>
                            <a:ea typeface="Cambria Math" panose="02040503050406030204" pitchFamily="18" charset="0"/>
                            <a:sym typeface="Symbol" panose="05050102010706020507" pitchFamily="18" charset="2"/>
                          </a:rPr>
                          <m:t>𝒥</m:t>
                        </m:r>
                      </m:sub>
                    </m:sSub>
                    <m:r>
                      <a:rPr lang="en-US" sz="2800" i="1">
                        <a:latin typeface="Cambria Math" panose="02040503050406030204" pitchFamily="18" charset="0"/>
                        <a:ea typeface="Cambria Math" panose="02040503050406030204" pitchFamily="18" charset="0"/>
                        <a:sym typeface="Symbol" panose="05050102010706020507" pitchFamily="18" charset="2"/>
                      </a:rPr>
                      <m:t>𝜙</m:t>
                    </m:r>
                  </m:oMath>
                </a14:m>
                <a:r>
                  <a:rPr lang="en-US" sz="2800" dirty="0"/>
                  <a:t> means </a:t>
                </a:r>
                <a14:m>
                  <m:oMath xmlns:m="http://schemas.openxmlformats.org/officeDocument/2006/math">
                    <m:r>
                      <a:rPr lang="en-US" sz="2800" i="1">
                        <a:latin typeface="Cambria Math" panose="02040503050406030204" pitchFamily="18" charset="0"/>
                        <a:ea typeface="Cambria Math" panose="02040503050406030204" pitchFamily="18" charset="0"/>
                        <a:sym typeface="Symbol" panose="05050102010706020507" pitchFamily="18" charset="2"/>
                      </a:rPr>
                      <m:t>𝜙</m:t>
                    </m:r>
                  </m:oMath>
                </a14:m>
                <a:r>
                  <a:rPr lang="en-US" sz="2800" dirty="0"/>
                  <a:t> is always true in </a:t>
                </a:r>
                <a14:m>
                  <m:oMath xmlns:m="http://schemas.openxmlformats.org/officeDocument/2006/math">
                    <m:r>
                      <a:rPr lang="en-US" sz="2800" i="1">
                        <a:latin typeface="Cambria Math" panose="02040503050406030204" pitchFamily="18" charset="0"/>
                        <a:ea typeface="Cambria Math" panose="02040503050406030204" pitchFamily="18" charset="0"/>
                        <a:sym typeface="Symbol" panose="05050102010706020507" pitchFamily="18" charset="2"/>
                      </a:rPr>
                      <m:t>𝒥</m:t>
                    </m:r>
                  </m:oMath>
                </a14:m>
                <a:r>
                  <a:rPr lang="en-US" sz="2800" dirty="0"/>
                  <a:t>.</a:t>
                </a:r>
                <a:endParaRPr lang="en-US" sz="2800" dirty="0">
                  <a:latin typeface="Arial" pitchFamily="-108" charset="0"/>
                  <a:ea typeface="ＭＳ Ｐゴシック" pitchFamily="-108" charset="-128"/>
                  <a:cs typeface="ＭＳ Ｐゴシック" pitchFamily="-108" charset="-128"/>
                </a:endParaRPr>
              </a:p>
              <a:p>
                <a:pPr indent="-381000" algn="just">
                  <a:spcAft>
                    <a:spcPts val="1200"/>
                  </a:spcAft>
                  <a:defRPr/>
                </a:pPr>
                <a:r>
                  <a:rPr lang="en-US" sz="2800" dirty="0">
                    <a:latin typeface="Arial" pitchFamily="-108" charset="0"/>
                    <a:ea typeface="ＭＳ Ｐゴシック" pitchFamily="-108" charset="-128"/>
                    <a:cs typeface="ＭＳ Ｐゴシック" pitchFamily="-108" charset="-128"/>
                  </a:rPr>
                  <a:t>Let </a:t>
                </a:r>
                <a14:m>
                  <m:oMath xmlns:m="http://schemas.openxmlformats.org/officeDocument/2006/math">
                    <m:r>
                      <m:rPr>
                        <m:sty m:val="p"/>
                      </m:rPr>
                      <a:rPr lang="en-US" sz="2800" b="0" i="0" smtClean="0">
                        <a:latin typeface="Cambria Math" panose="02040503050406030204" pitchFamily="18" charset="0"/>
                        <a:ea typeface="ＭＳ Ｐゴシック" pitchFamily="-108" charset="-128"/>
                        <a:cs typeface="ＭＳ Ｐゴシック" pitchFamily="-108" charset="-128"/>
                      </a:rPr>
                      <m:t>Δ</m:t>
                    </m:r>
                    <m:r>
                      <a:rPr lang="en-US" sz="2800" b="0" i="1" smtClean="0">
                        <a:latin typeface="Cambria Math" panose="02040503050406030204" pitchFamily="18" charset="0"/>
                        <a:ea typeface="ＭＳ Ｐゴシック" pitchFamily="-108" charset="-128"/>
                        <a:cs typeface="ＭＳ Ｐゴシック" pitchFamily="-108" charset="-128"/>
                      </a:rPr>
                      <m:t>:</m:t>
                    </m:r>
                    <m:sSub>
                      <m:sSubPr>
                        <m:ctrlPr>
                          <a:rPr lang="en-US" sz="2800" b="0" i="1" smtClean="0">
                            <a:latin typeface="Cambria Math" charset="0"/>
                            <a:ea typeface="ＭＳ Ｐゴシック" pitchFamily="-108" charset="-128"/>
                            <a:cs typeface="ＭＳ Ｐゴシック" pitchFamily="-108" charset="-128"/>
                          </a:rPr>
                        </m:ctrlPr>
                      </m:sSubPr>
                      <m:e>
                        <m:r>
                          <a:rPr lang="en-US" sz="2800" b="0" i="1" smtClean="0">
                            <a:latin typeface="Cambria Math" panose="02040503050406030204" pitchFamily="18" charset="0"/>
                            <a:ea typeface="ＭＳ Ｐゴシック" pitchFamily="-108" charset="-128"/>
                            <a:cs typeface="ＭＳ Ｐゴシック" pitchFamily="-108" charset="-128"/>
                          </a:rPr>
                          <m:t>ℝ</m:t>
                        </m:r>
                      </m:e>
                      <m:sub>
                        <m:r>
                          <a:rPr lang="en-US" sz="2800" b="0" i="1" smtClean="0">
                            <a:latin typeface="Cambria Math" panose="02040503050406030204" pitchFamily="18" charset="0"/>
                            <a:ea typeface="ＭＳ Ｐゴシック" pitchFamily="-108" charset="-128"/>
                            <a:cs typeface="ＭＳ Ｐゴシック" pitchFamily="-108" charset="-128"/>
                          </a:rPr>
                          <m:t>+</m:t>
                        </m:r>
                      </m:sub>
                    </m:sSub>
                  </m:oMath>
                </a14:m>
                <a:r>
                  <a:rPr lang="en-US" sz="2800" dirty="0">
                    <a:latin typeface="Arial" pitchFamily="-108" charset="0"/>
                    <a:ea typeface="ＭＳ Ｐゴシック" pitchFamily="-108" charset="-128"/>
                    <a:cs typeface="ＭＳ Ｐゴシック" pitchFamily="-108" charset="-128"/>
                  </a:rPr>
                  <a:t> be a small time step. By </a:t>
                </a:r>
                <a14:m>
                  <m:oMath xmlns:m="http://schemas.openxmlformats.org/officeDocument/2006/math">
                    <m:d>
                      <m:dPr>
                        <m:ctrlPr>
                          <a:rPr lang="en-US" sz="2800" i="1">
                            <a:latin typeface="Cambria Math" charset="0"/>
                            <a:ea typeface="ＭＳ Ｐゴシック" pitchFamily="-108" charset="-128"/>
                            <a:cs typeface="ＭＳ Ｐゴシック" pitchFamily="-108" charset="-128"/>
                          </a:rPr>
                        </m:ctrlPr>
                      </m:dPr>
                      <m:e>
                        <m:r>
                          <a:rPr lang="en-US" sz="2800" i="1">
                            <a:latin typeface="Cambria Math" panose="02040503050406030204" pitchFamily="18" charset="0"/>
                            <a:ea typeface="ＭＳ Ｐゴシック" pitchFamily="-108" charset="-128"/>
                            <a:cs typeface="ＭＳ Ｐゴシック" pitchFamily="-108" charset="-128"/>
                          </a:rPr>
                          <m:t>𝜏</m:t>
                        </m:r>
                        <m:r>
                          <a:rPr lang="en-US" sz="2800" i="1">
                            <a:latin typeface="Cambria Math" panose="02040503050406030204" pitchFamily="18" charset="0"/>
                            <a:ea typeface="ＭＳ Ｐゴシック" pitchFamily="-108" charset="-128"/>
                            <a:cs typeface="ＭＳ Ｐゴシック" pitchFamily="-108" charset="-128"/>
                          </a:rPr>
                          <m:t>,</m:t>
                        </m:r>
                        <m:r>
                          <a:rPr lang="en-US" sz="2800" i="1">
                            <a:latin typeface="Cambria Math" panose="02040503050406030204" pitchFamily="18" charset="0"/>
                            <a:ea typeface="ＭＳ Ｐゴシック" pitchFamily="-108" charset="-128"/>
                            <a:cs typeface="ＭＳ Ｐゴシック" pitchFamily="-108" charset="-128"/>
                          </a:rPr>
                          <m:t>𝑡</m:t>
                        </m:r>
                      </m:e>
                    </m:d>
                    <m:sSub>
                      <m:sSubPr>
                        <m:ctrlPr>
                          <a:rPr lang="en-US" sz="2800" b="0" i="1" smtClean="0">
                            <a:latin typeface="Cambria Math" charset="0"/>
                            <a:ea typeface="ＭＳ Ｐゴシック" pitchFamily="-108" charset="-128"/>
                            <a:cs typeface="ＭＳ Ｐゴシック" pitchFamily="-108" charset="-128"/>
                          </a:rPr>
                        </m:ctrlPr>
                      </m:sSubPr>
                      <m:e>
                        <m:r>
                          <a:rPr lang="en-US" sz="2800" i="1">
                            <a:latin typeface="Cambria Math" panose="02040503050406030204" pitchFamily="18" charset="0"/>
                            <a:ea typeface="ＭＳ Ｐゴシック" pitchFamily="-108" charset="-128"/>
                            <a:cs typeface="ＭＳ Ｐゴシック" pitchFamily="-108" charset="-128"/>
                          </a:rPr>
                          <m:t>⊨</m:t>
                        </m:r>
                      </m:e>
                      <m:sub>
                        <m:r>
                          <m:rPr>
                            <m:sty m:val="p"/>
                          </m:rPr>
                          <a:rPr lang="en-US" sz="2800" b="0" i="0" smtClean="0">
                            <a:latin typeface="Cambria Math" panose="02040503050406030204" pitchFamily="18" charset="0"/>
                            <a:ea typeface="ＭＳ Ｐゴシック" pitchFamily="-108" charset="-128"/>
                            <a:cs typeface="ＭＳ Ｐゴシック" pitchFamily="-108" charset="-128"/>
                          </a:rPr>
                          <m:t>Δ</m:t>
                        </m:r>
                      </m:sub>
                    </m:sSub>
                    <m:r>
                      <a:rPr lang="en-US" sz="2800" i="1">
                        <a:latin typeface="Cambria Math" panose="02040503050406030204" pitchFamily="18" charset="0"/>
                        <a:ea typeface="ＭＳ Ｐゴシック" pitchFamily="-108" charset="-128"/>
                        <a:cs typeface="ＭＳ Ｐゴシック" pitchFamily="-108" charset="-128"/>
                      </a:rPr>
                      <m:t>𝜙</m:t>
                    </m:r>
                  </m:oMath>
                </a14:m>
                <a:r>
                  <a:rPr lang="en-US" sz="2800" dirty="0">
                    <a:latin typeface="Arial" pitchFamily="-108" charset="0"/>
                    <a:ea typeface="ＭＳ Ｐゴシック" pitchFamily="-108" charset="-128"/>
                    <a:cs typeface="ＭＳ Ｐゴシック" pitchFamily="-108" charset="-128"/>
                  </a:rPr>
                  <a:t> we mean signal </a:t>
                </a:r>
                <a14:m>
                  <m:oMath xmlns:m="http://schemas.openxmlformats.org/officeDocument/2006/math">
                    <m:r>
                      <a:rPr lang="en-US" sz="2800" i="1">
                        <a:latin typeface="Cambria Math" panose="02040503050406030204" pitchFamily="18" charset="0"/>
                        <a:ea typeface="ＭＳ Ｐゴシック" pitchFamily="-108" charset="-128"/>
                        <a:cs typeface="ＭＳ Ｐゴシック" pitchFamily="-108" charset="-128"/>
                      </a:rPr>
                      <m:t>𝜏</m:t>
                    </m:r>
                    <m:r>
                      <a:rPr lang="en-US" sz="2800" i="1">
                        <a:latin typeface="Cambria Math" panose="02040503050406030204" pitchFamily="18" charset="0"/>
                        <a:ea typeface="ＭＳ Ｐゴシック" pitchFamily="-108" charset="-128"/>
                        <a:cs typeface="ＭＳ Ｐゴシック" pitchFamily="-108" charset="-128"/>
                      </a:rPr>
                      <m:t>:</m:t>
                    </m:r>
                    <m:sSub>
                      <m:sSubPr>
                        <m:ctrlPr>
                          <a:rPr lang="en-US" sz="2800" i="1">
                            <a:latin typeface="Cambria Math" charset="0"/>
                            <a:ea typeface="ＭＳ Ｐゴシック" pitchFamily="-108" charset="-128"/>
                            <a:cs typeface="ＭＳ Ｐゴシック" pitchFamily="-108" charset="-128"/>
                          </a:rPr>
                        </m:ctrlPr>
                      </m:sSubPr>
                      <m:e>
                        <m:r>
                          <a:rPr lang="en-US" sz="2800" i="1">
                            <a:latin typeface="Cambria Math" panose="02040503050406030204" pitchFamily="18" charset="0"/>
                            <a:ea typeface="ＭＳ Ｐゴシック" pitchFamily="-108" charset="-128"/>
                            <a:cs typeface="ＭＳ Ｐゴシック" pitchFamily="-108" charset="-128"/>
                          </a:rPr>
                          <m:t>ℝ</m:t>
                        </m:r>
                      </m:e>
                      <m:sub>
                        <m:r>
                          <a:rPr lang="en-US" sz="2800" i="1">
                            <a:latin typeface="Cambria Math" panose="02040503050406030204" pitchFamily="18" charset="0"/>
                            <a:ea typeface="ＭＳ Ｐゴシック" pitchFamily="-108" charset="-128"/>
                            <a:cs typeface="ＭＳ Ｐゴシック" pitchFamily="-108" charset="-128"/>
                          </a:rPr>
                          <m:t>≥0</m:t>
                        </m:r>
                      </m:sub>
                    </m:sSub>
                    <m:r>
                      <a:rPr lang="en-US" sz="2800" i="1">
                        <a:latin typeface="Cambria Math" panose="02040503050406030204" pitchFamily="18" charset="0"/>
                        <a:ea typeface="ＭＳ Ｐゴシック" pitchFamily="-108" charset="-128"/>
                        <a:cs typeface="ＭＳ Ｐゴシック" pitchFamily="-108" charset="-128"/>
                      </a:rPr>
                      <m:t>→</m:t>
                    </m:r>
                    <m:sSup>
                      <m:sSupPr>
                        <m:ctrlPr>
                          <a:rPr lang="en-US" sz="2800" i="1">
                            <a:latin typeface="Cambria Math" charset="0"/>
                            <a:ea typeface="ＭＳ Ｐゴシック" pitchFamily="-108" charset="-128"/>
                            <a:cs typeface="ＭＳ Ｐゴシック" pitchFamily="-108" charset="-128"/>
                          </a:rPr>
                        </m:ctrlPr>
                      </m:sSupPr>
                      <m:e>
                        <m:r>
                          <a:rPr lang="en-US" sz="2800" i="1">
                            <a:latin typeface="Cambria Math" panose="02040503050406030204" pitchFamily="18" charset="0"/>
                            <a:ea typeface="ＭＳ Ｐゴシック" pitchFamily="-108" charset="-128"/>
                            <a:cs typeface="ＭＳ Ｐゴシック" pitchFamily="-108" charset="-128"/>
                          </a:rPr>
                          <m:t>ℝ</m:t>
                        </m:r>
                      </m:e>
                      <m:sup>
                        <m:r>
                          <a:rPr lang="en-US" sz="2800" i="1">
                            <a:latin typeface="Cambria Math" panose="02040503050406030204" pitchFamily="18" charset="0"/>
                            <a:ea typeface="ＭＳ Ｐゴシック" pitchFamily="-108" charset="-128"/>
                            <a:cs typeface="ＭＳ Ｐゴシック" pitchFamily="-108" charset="-128"/>
                          </a:rPr>
                          <m:t>𝑋</m:t>
                        </m:r>
                      </m:sup>
                    </m:sSup>
                  </m:oMath>
                </a14:m>
                <a:r>
                  <a:rPr lang="en-US" sz="2800" dirty="0">
                    <a:latin typeface="Arial" pitchFamily="-108" charset="0"/>
                    <a:ea typeface="ＭＳ Ｐゴシック" pitchFamily="-108" charset="-128"/>
                    <a:cs typeface="ＭＳ Ｐゴシック" pitchFamily="-108" charset="-128"/>
                  </a:rPr>
                  <a:t> satisfies formula </a:t>
                </a:r>
                <a14:m>
                  <m:oMath xmlns:m="http://schemas.openxmlformats.org/officeDocument/2006/math">
                    <m:r>
                      <a:rPr lang="en-US" sz="2800" i="1">
                        <a:latin typeface="Cambria Math" panose="02040503050406030204" pitchFamily="18" charset="0"/>
                        <a:ea typeface="ＭＳ Ｐゴシック" pitchFamily="-108" charset="-128"/>
                        <a:cs typeface="ＭＳ Ｐゴシック" pitchFamily="-108" charset="-128"/>
                      </a:rPr>
                      <m:t>𝜙</m:t>
                    </m:r>
                  </m:oMath>
                </a14:m>
                <a:r>
                  <a:rPr lang="en-US" sz="2800" dirty="0">
                    <a:latin typeface="Arial" pitchFamily="-108" charset="0"/>
                    <a:ea typeface="ＭＳ Ｐゴシック" pitchFamily="-108" charset="-128"/>
                    <a:cs typeface="ＭＳ Ｐゴシック" pitchFamily="-108" charset="-128"/>
                  </a:rPr>
                  <a:t> at time step </a:t>
                </a:r>
                <a14:m>
                  <m:oMath xmlns:m="http://schemas.openxmlformats.org/officeDocument/2006/math">
                    <m:r>
                      <a:rPr lang="en-US" sz="2800" b="0" i="1" smtClean="0">
                        <a:latin typeface="Cambria Math" panose="02040503050406030204" pitchFamily="18" charset="0"/>
                        <a:ea typeface="ＭＳ Ｐゴシック" pitchFamily="-108" charset="-128"/>
                        <a:cs typeface="ＭＳ Ｐゴシック" pitchFamily="-108" charset="-128"/>
                      </a:rPr>
                      <m:t>𝑛</m:t>
                    </m:r>
                  </m:oMath>
                </a14:m>
                <a:r>
                  <a:rPr lang="en-US" sz="2800" dirty="0">
                    <a:latin typeface="Arial" pitchFamily="-108" charset="0"/>
                    <a:ea typeface="ＭＳ Ｐゴシック" pitchFamily="-108" charset="-128"/>
                    <a:cs typeface="ＭＳ Ｐゴシック" pitchFamily="-108" charset="-128"/>
                  </a:rPr>
                  <a:t>. The discrete semantics of STL is defined as follows (let </a:t>
                </a:r>
                <a14:m>
                  <m:oMath xmlns:m="http://schemas.openxmlformats.org/officeDocument/2006/math">
                    <m:r>
                      <a:rPr lang="en-US" sz="2800" i="1">
                        <a:latin typeface="Cambria Math" panose="02040503050406030204" pitchFamily="18" charset="0"/>
                        <a:ea typeface="ＭＳ Ｐゴシック" pitchFamily="-108" charset="-128"/>
                        <a:cs typeface="ＭＳ Ｐゴシック" pitchFamily="-108" charset="-128"/>
                      </a:rPr>
                      <m:t>𝜏</m:t>
                    </m:r>
                    <m:sSub>
                      <m:sSubPr>
                        <m:ctrlPr>
                          <a:rPr lang="en-US" sz="2800" b="0" i="1" smtClean="0">
                            <a:latin typeface="Cambria Math" charset="0"/>
                            <a:ea typeface="ＭＳ Ｐゴシック" pitchFamily="-108" charset="-128"/>
                            <a:cs typeface="ＭＳ Ｐゴシック" pitchFamily="-108" charset="-128"/>
                          </a:rPr>
                        </m:ctrlPr>
                      </m:sSubPr>
                      <m:e>
                        <m:r>
                          <a:rPr lang="en-US" sz="2800" i="1">
                            <a:latin typeface="Cambria Math" panose="02040503050406030204" pitchFamily="18" charset="0"/>
                            <a:ea typeface="ＭＳ Ｐゴシック" pitchFamily="-108" charset="-128"/>
                            <a:cs typeface="ＭＳ Ｐゴシック" pitchFamily="-108" charset="-128"/>
                          </a:rPr>
                          <m:t>⊨</m:t>
                        </m:r>
                      </m:e>
                      <m:sub>
                        <m:r>
                          <m:rPr>
                            <m:sty m:val="p"/>
                          </m:rPr>
                          <a:rPr lang="en-US" sz="2800" b="0" i="0" smtClean="0">
                            <a:latin typeface="Cambria Math" panose="02040503050406030204" pitchFamily="18" charset="0"/>
                            <a:ea typeface="ＭＳ Ｐゴシック" pitchFamily="-108" charset="-128"/>
                            <a:cs typeface="ＭＳ Ｐゴシック" pitchFamily="-108" charset="-128"/>
                          </a:rPr>
                          <m:t>Δ</m:t>
                        </m:r>
                      </m:sub>
                    </m:sSub>
                    <m:r>
                      <a:rPr lang="en-US" sz="2800" i="1">
                        <a:latin typeface="Cambria Math" panose="02040503050406030204" pitchFamily="18" charset="0"/>
                        <a:ea typeface="ＭＳ Ｐゴシック" pitchFamily="-108" charset="-128"/>
                        <a:cs typeface="ＭＳ Ｐゴシック" pitchFamily="-108" charset="-128"/>
                      </a:rPr>
                      <m:t>𝜙</m:t>
                    </m:r>
                  </m:oMath>
                </a14:m>
                <a:r>
                  <a:rPr lang="en-US" sz="2800" dirty="0">
                    <a:latin typeface="Arial" pitchFamily="-108" charset="0"/>
                    <a:ea typeface="ＭＳ Ｐゴシック" pitchFamily="-108" charset="-128"/>
                    <a:cs typeface="ＭＳ Ｐゴシック" pitchFamily="-108" charset="-128"/>
                  </a:rPr>
                  <a:t> denotes </a:t>
                </a:r>
                <a14:m>
                  <m:oMath xmlns:m="http://schemas.openxmlformats.org/officeDocument/2006/math">
                    <m:d>
                      <m:dPr>
                        <m:ctrlPr>
                          <a:rPr lang="en-US" sz="2800" i="1">
                            <a:latin typeface="Cambria Math" charset="0"/>
                            <a:ea typeface="ＭＳ Ｐゴシック" pitchFamily="-108" charset="-128"/>
                            <a:cs typeface="ＭＳ Ｐゴシック" pitchFamily="-108" charset="-128"/>
                          </a:rPr>
                        </m:ctrlPr>
                      </m:dPr>
                      <m:e>
                        <m:r>
                          <a:rPr lang="en-US" sz="2800" i="1">
                            <a:latin typeface="Cambria Math" panose="02040503050406030204" pitchFamily="18" charset="0"/>
                            <a:ea typeface="ＭＳ Ｐゴシック" pitchFamily="-108" charset="-128"/>
                            <a:cs typeface="ＭＳ Ｐゴシック" pitchFamily="-108" charset="-128"/>
                          </a:rPr>
                          <m:t>𝜏</m:t>
                        </m:r>
                        <m:r>
                          <a:rPr lang="en-US" sz="2800" i="1">
                            <a:latin typeface="Cambria Math" panose="02040503050406030204" pitchFamily="18" charset="0"/>
                            <a:ea typeface="ＭＳ Ｐゴシック" pitchFamily="-108" charset="-128"/>
                            <a:cs typeface="ＭＳ Ｐゴシック" pitchFamily="-108" charset="-128"/>
                          </a:rPr>
                          <m:t>,0</m:t>
                        </m:r>
                      </m:e>
                    </m:d>
                    <m:sSub>
                      <m:sSubPr>
                        <m:ctrlPr>
                          <a:rPr lang="en-US" sz="2800" b="0" i="1" smtClean="0">
                            <a:latin typeface="Cambria Math" charset="0"/>
                            <a:ea typeface="ＭＳ Ｐゴシック" pitchFamily="-108" charset="-128"/>
                            <a:cs typeface="ＭＳ Ｐゴシック" pitchFamily="-108" charset="-128"/>
                          </a:rPr>
                        </m:ctrlPr>
                      </m:sSubPr>
                      <m:e>
                        <m:r>
                          <a:rPr lang="en-US" sz="2800" i="1">
                            <a:latin typeface="Cambria Math" panose="02040503050406030204" pitchFamily="18" charset="0"/>
                            <a:ea typeface="ＭＳ Ｐゴシック" pitchFamily="-108" charset="-128"/>
                            <a:cs typeface="ＭＳ Ｐゴシック" pitchFamily="-108" charset="-128"/>
                          </a:rPr>
                          <m:t>⊨</m:t>
                        </m:r>
                      </m:e>
                      <m:sub>
                        <m:r>
                          <m:rPr>
                            <m:sty m:val="p"/>
                          </m:rPr>
                          <a:rPr lang="en-US" sz="2800" b="0" i="0" smtClean="0">
                            <a:latin typeface="Cambria Math" panose="02040503050406030204" pitchFamily="18" charset="0"/>
                            <a:ea typeface="ＭＳ Ｐゴシック" pitchFamily="-108" charset="-128"/>
                            <a:cs typeface="ＭＳ Ｐゴシック" pitchFamily="-108" charset="-128"/>
                          </a:rPr>
                          <m:t>Δ</m:t>
                        </m:r>
                      </m:sub>
                    </m:sSub>
                    <m:r>
                      <a:rPr lang="en-US" sz="2800" b="0" i="1" smtClean="0">
                        <a:latin typeface="Cambria Math" panose="02040503050406030204" pitchFamily="18" charset="0"/>
                        <a:ea typeface="ＭＳ Ｐゴシック" pitchFamily="-108" charset="-128"/>
                        <a:cs typeface="ＭＳ Ｐゴシック" pitchFamily="-108" charset="-128"/>
                      </a:rPr>
                      <m:t> </m:t>
                    </m:r>
                    <m:r>
                      <a:rPr lang="en-US" sz="2800" i="1">
                        <a:latin typeface="Cambria Math" panose="02040503050406030204" pitchFamily="18" charset="0"/>
                        <a:ea typeface="ＭＳ Ｐゴシック" pitchFamily="-108" charset="-128"/>
                        <a:cs typeface="ＭＳ Ｐゴシック" pitchFamily="-108" charset="-128"/>
                      </a:rPr>
                      <m:t>𝜙</m:t>
                    </m:r>
                  </m:oMath>
                </a14:m>
                <a:r>
                  <a:rPr lang="en-US" sz="2800" dirty="0">
                    <a:latin typeface="Arial" pitchFamily="-108" charset="0"/>
                    <a:ea typeface="ＭＳ Ｐゴシック" pitchFamily="-108" charset="-128"/>
                    <a:cs typeface="ＭＳ Ｐゴシック" pitchFamily="-108" charset="-128"/>
                  </a:rPr>
                  <a:t>):</a:t>
                </a:r>
              </a:p>
              <a:p>
                <a:pPr indent="-381000" algn="just">
                  <a:spcAft>
                    <a:spcPts val="1200"/>
                  </a:spcAft>
                  <a:defRPr/>
                </a:pPr>
                <a:endParaRPr lang="en-US" sz="2800" dirty="0">
                  <a:latin typeface="Arial" pitchFamily="-108" charset="0"/>
                  <a:ea typeface="ＭＳ Ｐゴシック" pitchFamily="-108" charset="-128"/>
                  <a:cs typeface="ＭＳ Ｐゴシック" pitchFamily="-108" charset="-128"/>
                </a:endParaRPr>
              </a:p>
              <a:p>
                <a:pPr indent="-381000" algn="just">
                  <a:spcAft>
                    <a:spcPts val="1200"/>
                  </a:spcAft>
                  <a:defRPr/>
                </a:pPr>
                <a:endParaRPr lang="en-US" sz="2800" dirty="0">
                  <a:latin typeface="Arial" pitchFamily="-108" charset="0"/>
                  <a:ea typeface="ＭＳ Ｐゴシック" pitchFamily="-108" charset="-128"/>
                  <a:cs typeface="ＭＳ Ｐゴシック" pitchFamily="-108" charset="-128"/>
                </a:endParaRPr>
              </a:p>
              <a:p>
                <a:pPr indent="-381000" algn="just">
                  <a:spcAft>
                    <a:spcPts val="1200"/>
                  </a:spcAft>
                  <a:defRPr/>
                </a:pPr>
                <a:endParaRPr lang="en-US" sz="2800" dirty="0">
                  <a:latin typeface="Arial" pitchFamily="-108" charset="0"/>
                  <a:ea typeface="ＭＳ Ｐゴシック" pitchFamily="-108" charset="-128"/>
                  <a:cs typeface="ＭＳ Ｐゴシック" pitchFamily="-108" charset="-128"/>
                </a:endParaRPr>
              </a:p>
              <a:p>
                <a:pPr indent="-381000" algn="just">
                  <a:spcAft>
                    <a:spcPts val="1200"/>
                  </a:spcAft>
                  <a:defRPr/>
                </a:pPr>
                <a:endParaRPr lang="en-US" sz="2800" dirty="0">
                  <a:latin typeface="Arial" pitchFamily="-108" charset="0"/>
                  <a:ea typeface="ＭＳ Ｐゴシック" pitchFamily="-108" charset="-128"/>
                  <a:cs typeface="ＭＳ Ｐゴシック" pitchFamily="-108" charset="-128"/>
                </a:endParaRPr>
              </a:p>
              <a:p>
                <a:pPr indent="-381000" algn="just">
                  <a:spcAft>
                    <a:spcPts val="1200"/>
                  </a:spcAft>
                  <a:defRPr/>
                </a:pPr>
                <a:endParaRPr lang="en-US" sz="2800" dirty="0">
                  <a:latin typeface="Arial" pitchFamily="-108" charset="0"/>
                  <a:ea typeface="ＭＳ Ｐゴシック" pitchFamily="-108" charset="-128"/>
                  <a:cs typeface="ＭＳ Ｐゴシック" pitchFamily="-108" charset="-128"/>
                </a:endParaRPr>
              </a:p>
              <a:p>
                <a:pPr indent="-381000" algn="just">
                  <a:spcAft>
                    <a:spcPts val="1200"/>
                  </a:spcAft>
                  <a:defRPr/>
                </a:pPr>
                <a:r>
                  <a:rPr lang="en-US" sz="2800" dirty="0">
                    <a:latin typeface="Arial" pitchFamily="-108" charset="0"/>
                    <a:ea typeface="ＭＳ Ｐゴシック" pitchFamily="-108" charset="-128"/>
                    <a:cs typeface="ＭＳ Ｐゴシック" pitchFamily="-108" charset="-128"/>
                  </a:rPr>
                  <a:t>Verifying satisfaction of a continuous semantics is computationally complex if not undecidable. Therefore, we would like to verify </a:t>
                </a:r>
                <a14:m>
                  <m:oMath xmlns:m="http://schemas.openxmlformats.org/officeDocument/2006/math">
                    <m:r>
                      <a:rPr lang="en-US" sz="2800" i="1">
                        <a:latin typeface="Cambria Math" panose="02040503050406030204" pitchFamily="18" charset="0"/>
                        <a:ea typeface="ＭＳ Ｐゴシック" pitchFamily="-108" charset="-128"/>
                        <a:cs typeface="ＭＳ Ｐゴシック" pitchFamily="-108" charset="-128"/>
                      </a:rPr>
                      <m:t>𝜏</m:t>
                    </m:r>
                    <m:sSub>
                      <m:sSubPr>
                        <m:ctrlPr>
                          <a:rPr lang="en-US" sz="2800" i="1">
                            <a:latin typeface="Cambria Math" charset="0"/>
                            <a:ea typeface="ＭＳ Ｐゴシック" pitchFamily="-108" charset="-128"/>
                            <a:cs typeface="ＭＳ Ｐゴシック" pitchFamily="-108" charset="-128"/>
                          </a:rPr>
                        </m:ctrlPr>
                      </m:sSubPr>
                      <m:e>
                        <m:r>
                          <a:rPr lang="en-US" sz="2800" i="1">
                            <a:latin typeface="Cambria Math" panose="02040503050406030204" pitchFamily="18" charset="0"/>
                            <a:ea typeface="ＭＳ Ｐゴシック" pitchFamily="-108" charset="-128"/>
                            <a:cs typeface="ＭＳ Ｐゴシック" pitchFamily="-108" charset="-128"/>
                          </a:rPr>
                          <m:t>⊨</m:t>
                        </m:r>
                      </m:e>
                      <m:sub>
                        <m:r>
                          <m:rPr>
                            <m:sty m:val="p"/>
                          </m:rPr>
                          <a:rPr lang="en-US" sz="2800">
                            <a:latin typeface="Cambria Math" panose="02040503050406030204" pitchFamily="18" charset="0"/>
                            <a:ea typeface="ＭＳ Ｐゴシック" pitchFamily="-108" charset="-128"/>
                            <a:cs typeface="ＭＳ Ｐゴシック" pitchFamily="-108" charset="-128"/>
                          </a:rPr>
                          <m:t>Δ</m:t>
                        </m:r>
                      </m:sub>
                    </m:sSub>
                    <m:r>
                      <a:rPr lang="en-US" sz="2800" i="1">
                        <a:latin typeface="Cambria Math" panose="02040503050406030204" pitchFamily="18" charset="0"/>
                        <a:ea typeface="ＭＳ Ｐゴシック" pitchFamily="-108" charset="-128"/>
                        <a:cs typeface="ＭＳ Ｐゴシック" pitchFamily="-108" charset="-128"/>
                      </a:rPr>
                      <m:t>𝜙</m:t>
                    </m:r>
                  </m:oMath>
                </a14:m>
                <a:r>
                  <a:rPr lang="en-US" sz="2800" dirty="0">
                    <a:latin typeface="Arial" pitchFamily="-108" charset="0"/>
                    <a:ea typeface="ＭＳ Ｐゴシック" pitchFamily="-108" charset="-128"/>
                    <a:cs typeface="ＭＳ Ｐゴシック" pitchFamily="-108" charset="-128"/>
                  </a:rPr>
                  <a:t> but conclude </a:t>
                </a:r>
                <a14:m>
                  <m:oMath xmlns:m="http://schemas.openxmlformats.org/officeDocument/2006/math">
                    <m:r>
                      <a:rPr lang="en-US" sz="2800" i="1">
                        <a:latin typeface="Cambria Math" panose="02040503050406030204" pitchFamily="18" charset="0"/>
                        <a:ea typeface="ＭＳ Ｐゴシック" pitchFamily="-108" charset="-128"/>
                        <a:cs typeface="ＭＳ Ｐゴシック" pitchFamily="-108" charset="-128"/>
                      </a:rPr>
                      <m:t>𝜏</m:t>
                    </m:r>
                    <m:r>
                      <a:rPr lang="en-US" sz="2800" b="0" i="1" smtClean="0">
                        <a:latin typeface="Cambria Math" panose="02040503050406030204" pitchFamily="18" charset="0"/>
                        <a:ea typeface="ＭＳ Ｐゴシック" pitchFamily="-108" charset="-128"/>
                        <a:cs typeface="ＭＳ Ｐゴシック" pitchFamily="-108" charset="-128"/>
                      </a:rPr>
                      <m:t>⊨</m:t>
                    </m:r>
                    <m:r>
                      <a:rPr lang="en-US" sz="2800" i="1">
                        <a:latin typeface="Cambria Math" panose="02040503050406030204" pitchFamily="18" charset="0"/>
                        <a:ea typeface="ＭＳ Ｐゴシック" pitchFamily="-108" charset="-128"/>
                        <a:cs typeface="ＭＳ Ｐゴシック" pitchFamily="-108" charset="-128"/>
                      </a:rPr>
                      <m:t>𝜙</m:t>
                    </m:r>
                  </m:oMath>
                </a14:m>
                <a:r>
                  <a:rPr lang="en-US" sz="2800" dirty="0">
                    <a:latin typeface="Arial" pitchFamily="-108" charset="0"/>
                    <a:ea typeface="ＭＳ Ｐゴシック" pitchFamily="-108" charset="-128"/>
                    <a:cs typeface="ＭＳ Ｐゴシック" pitchFamily="-108" charset="-128"/>
                  </a:rPr>
                  <a:t>. It is well known that if the signal </a:t>
                </a:r>
                <a14:m>
                  <m:oMath xmlns:m="http://schemas.openxmlformats.org/officeDocument/2006/math">
                    <m:r>
                      <a:rPr lang="en-US" sz="2800" i="1">
                        <a:latin typeface="Cambria Math" panose="02040503050406030204" pitchFamily="18" charset="0"/>
                        <a:ea typeface="ＭＳ Ｐゴシック" pitchFamily="-108" charset="-128"/>
                        <a:cs typeface="ＭＳ Ｐゴシック" pitchFamily="-108" charset="-128"/>
                      </a:rPr>
                      <m:t>𝜏</m:t>
                    </m:r>
                  </m:oMath>
                </a14:m>
                <a:r>
                  <a:rPr lang="en-US" sz="2800" dirty="0">
                    <a:latin typeface="Arial" pitchFamily="-108" charset="0"/>
                    <a:ea typeface="ＭＳ Ｐゴシック" pitchFamily="-108" charset="-128"/>
                    <a:cs typeface="ＭＳ Ｐゴシック" pitchFamily="-108" charset="-128"/>
                  </a:rPr>
                  <a:t> satisfies the following conditions then </a:t>
                </a:r>
                <a14:m>
                  <m:oMath xmlns:m="http://schemas.openxmlformats.org/officeDocument/2006/math">
                    <m:r>
                      <a:rPr lang="en-US" sz="2800" i="1">
                        <a:latin typeface="Cambria Math" panose="02040503050406030204" pitchFamily="18" charset="0"/>
                        <a:ea typeface="ＭＳ Ｐゴシック" pitchFamily="-108" charset="-128"/>
                        <a:cs typeface="ＭＳ Ｐゴシック" pitchFamily="-108" charset="-128"/>
                      </a:rPr>
                      <m:t>𝜏</m:t>
                    </m:r>
                    <m:sSub>
                      <m:sSubPr>
                        <m:ctrlPr>
                          <a:rPr lang="en-US" sz="2800" i="1">
                            <a:latin typeface="Cambria Math" charset="0"/>
                            <a:ea typeface="ＭＳ Ｐゴシック" pitchFamily="-108" charset="-128"/>
                            <a:cs typeface="ＭＳ Ｐゴシック" pitchFamily="-108" charset="-128"/>
                          </a:rPr>
                        </m:ctrlPr>
                      </m:sSubPr>
                      <m:e>
                        <m:r>
                          <a:rPr lang="en-US" sz="2800" i="1">
                            <a:latin typeface="Cambria Math" panose="02040503050406030204" pitchFamily="18" charset="0"/>
                            <a:ea typeface="ＭＳ Ｐゴシック" pitchFamily="-108" charset="-128"/>
                            <a:cs typeface="ＭＳ Ｐゴシック" pitchFamily="-108" charset="-128"/>
                          </a:rPr>
                          <m:t>⊨</m:t>
                        </m:r>
                      </m:e>
                      <m:sub>
                        <m:r>
                          <m:rPr>
                            <m:sty m:val="p"/>
                          </m:rPr>
                          <a:rPr lang="en-US" sz="2800">
                            <a:latin typeface="Cambria Math" panose="02040503050406030204" pitchFamily="18" charset="0"/>
                            <a:ea typeface="ＭＳ Ｐゴシック" pitchFamily="-108" charset="-128"/>
                            <a:cs typeface="ＭＳ Ｐゴシック" pitchFamily="-108" charset="-128"/>
                          </a:rPr>
                          <m:t>Δ</m:t>
                        </m:r>
                      </m:sub>
                    </m:sSub>
                    <m:r>
                      <a:rPr lang="en-US" sz="2800" i="1">
                        <a:latin typeface="Cambria Math" panose="02040503050406030204" pitchFamily="18" charset="0"/>
                        <a:ea typeface="ＭＳ Ｐゴシック" pitchFamily="-108" charset="-128"/>
                        <a:cs typeface="ＭＳ Ｐゴシック" pitchFamily="-108" charset="-128"/>
                      </a:rPr>
                      <m:t>𝜙</m:t>
                    </m:r>
                    <m:r>
                      <a:rPr lang="en-US" sz="2800" b="0" i="1" smtClean="0">
                        <a:latin typeface="Cambria Math" panose="02040503050406030204" pitchFamily="18" charset="0"/>
                        <a:ea typeface="ＭＳ Ｐゴシック" pitchFamily="-108" charset="-128"/>
                        <a:cs typeface="ＭＳ Ｐゴシック" pitchFamily="-108" charset="-128"/>
                      </a:rPr>
                      <m:t>⇒</m:t>
                    </m:r>
                    <m:r>
                      <a:rPr lang="en-US" sz="2800" i="1">
                        <a:latin typeface="Cambria Math" panose="02040503050406030204" pitchFamily="18" charset="0"/>
                        <a:ea typeface="ＭＳ Ｐゴシック" pitchFamily="-108" charset="-128"/>
                        <a:cs typeface="ＭＳ Ｐゴシック" pitchFamily="-108" charset="-128"/>
                      </a:rPr>
                      <m:t>𝜏</m:t>
                    </m:r>
                    <m:r>
                      <a:rPr lang="en-US" sz="2800" i="1">
                        <a:latin typeface="Cambria Math" panose="02040503050406030204" pitchFamily="18" charset="0"/>
                        <a:ea typeface="ＭＳ Ｐゴシック" pitchFamily="-108" charset="-128"/>
                        <a:cs typeface="ＭＳ Ｐゴシック" pitchFamily="-108" charset="-128"/>
                      </a:rPr>
                      <m:t>⊨</m:t>
                    </m:r>
                    <m:r>
                      <a:rPr lang="en-US" sz="2800" i="1">
                        <a:latin typeface="Cambria Math" panose="02040503050406030204" pitchFamily="18" charset="0"/>
                        <a:ea typeface="ＭＳ Ｐゴシック" pitchFamily="-108" charset="-128"/>
                        <a:cs typeface="ＭＳ Ｐゴシック" pitchFamily="-108" charset="-128"/>
                      </a:rPr>
                      <m:t>𝜙</m:t>
                    </m:r>
                  </m:oMath>
                </a14:m>
                <a:r>
                  <a:rPr lang="en-US" sz="2800" dirty="0">
                    <a:latin typeface="Arial" pitchFamily="-108" charset="0"/>
                    <a:ea typeface="ＭＳ Ｐゴシック" pitchFamily="-108" charset="-128"/>
                    <a:cs typeface="ＭＳ Ｐゴシック" pitchFamily="-108" charset="-128"/>
                  </a:rPr>
                  <a:t>. </a:t>
                </a:r>
              </a:p>
              <a:p>
                <a:pPr marL="514350" indent="-514350" algn="just">
                  <a:spcAft>
                    <a:spcPts val="0"/>
                  </a:spcAft>
                  <a:buFont typeface="+mj-lt"/>
                  <a:buAutoNum type="arabicPeriod"/>
                  <a:defRPr/>
                </a:pPr>
                <a:r>
                  <a:rPr lang="en-US" sz="2800" dirty="0">
                    <a:latin typeface="Arial" pitchFamily="-108" charset="0"/>
                    <a:ea typeface="ＭＳ Ｐゴシック" pitchFamily="-108" charset="-128"/>
                    <a:cs typeface="ＭＳ Ｐゴシック" pitchFamily="-108" charset="-128"/>
                  </a:rPr>
                  <a:t>All functions used in atomic formulas must be Lipschitz continuous. The dynamics of our system is too complex to analytically prove a bound.</a:t>
                </a:r>
              </a:p>
              <a:p>
                <a:pPr marL="514350" indent="-514350" algn="just">
                  <a:spcAft>
                    <a:spcPts val="0"/>
                  </a:spcAft>
                  <a:buFont typeface="+mj-lt"/>
                  <a:buAutoNum type="arabicPeriod"/>
                  <a:defRPr/>
                </a:pPr>
                <a:r>
                  <a:rPr lang="en-US" sz="2800" dirty="0">
                    <a:latin typeface="Arial" pitchFamily="-108" charset="0"/>
                    <a:ea typeface="ＭＳ Ｐゴシック" pitchFamily="-108" charset="-128"/>
                    <a:cs typeface="ＭＳ Ｐゴシック" pitchFamily="-108" charset="-128"/>
                  </a:rPr>
                  <a:t>We should have </a:t>
                </a:r>
                <a14:m>
                  <m:oMath xmlns:m="http://schemas.openxmlformats.org/officeDocument/2006/math">
                    <m:r>
                      <m:rPr>
                        <m:sty m:val="p"/>
                      </m:rPr>
                      <a:rPr lang="en-US" sz="2800" b="0" i="0" smtClean="0">
                        <a:latin typeface="Cambria Math" panose="02040503050406030204" pitchFamily="18" charset="0"/>
                        <a:ea typeface="ＭＳ Ｐゴシック" pitchFamily="-108" charset="-128"/>
                        <a:cs typeface="ＭＳ Ｐゴシック" pitchFamily="-108" charset="-128"/>
                      </a:rPr>
                      <m:t>Δ</m:t>
                    </m:r>
                    <m:r>
                      <a:rPr lang="en-US" sz="2800" b="0" i="0" smtClean="0">
                        <a:latin typeface="Cambria Math" panose="02040503050406030204" pitchFamily="18" charset="0"/>
                        <a:ea typeface="ＭＳ Ｐゴシック" pitchFamily="-108" charset="-128"/>
                        <a:cs typeface="ＭＳ Ｐゴシック" pitchFamily="-108" charset="-128"/>
                      </a:rPr>
                      <m:t>&lt;</m:t>
                    </m:r>
                    <m:f>
                      <m:fPr>
                        <m:ctrlPr>
                          <a:rPr lang="en-US" sz="2800" b="0" i="1" smtClean="0">
                            <a:latin typeface="Cambria Math" charset="0"/>
                            <a:ea typeface="ＭＳ Ｐゴシック" pitchFamily="-108" charset="-128"/>
                            <a:cs typeface="ＭＳ Ｐゴシック" pitchFamily="-108" charset="-128"/>
                          </a:rPr>
                        </m:ctrlPr>
                      </m:fPr>
                      <m:num>
                        <m:r>
                          <a:rPr lang="en-US" sz="2800" b="0" i="0" smtClean="0">
                            <a:latin typeface="Cambria Math" panose="02040503050406030204" pitchFamily="18" charset="0"/>
                            <a:ea typeface="ＭＳ Ｐゴシック" pitchFamily="-108" charset="-128"/>
                            <a:cs typeface="ＭＳ Ｐゴシック" pitchFamily="-108" charset="-128"/>
                          </a:rPr>
                          <m:t>1</m:t>
                        </m:r>
                      </m:num>
                      <m:den>
                        <m:r>
                          <a:rPr lang="en-US" sz="2800" b="0" i="0" smtClean="0">
                            <a:latin typeface="Cambria Math" panose="02040503050406030204" pitchFamily="18" charset="0"/>
                            <a:ea typeface="ＭＳ Ｐゴシック" pitchFamily="-108" charset="-128"/>
                            <a:cs typeface="ＭＳ Ｐゴシック" pitchFamily="-108" charset="-128"/>
                          </a:rPr>
                          <m:t>3</m:t>
                        </m:r>
                      </m:den>
                    </m:f>
                    <m:d>
                      <m:dPr>
                        <m:ctrlPr>
                          <a:rPr lang="en-US" sz="2800" b="0" i="1" smtClean="0">
                            <a:latin typeface="Cambria Math" charset="0"/>
                            <a:ea typeface="ＭＳ Ｐゴシック" pitchFamily="-108" charset="-128"/>
                            <a:cs typeface="ＭＳ Ｐゴシック" pitchFamily="-108" charset="-128"/>
                          </a:rPr>
                        </m:ctrlPr>
                      </m:dPr>
                      <m:e>
                        <m:r>
                          <m:rPr>
                            <m:sty m:val="p"/>
                          </m:rPr>
                          <a:rPr lang="en-US" sz="2800" b="0" i="0" smtClean="0">
                            <a:latin typeface="Cambria Math" panose="02040503050406030204" pitchFamily="18" charset="0"/>
                            <a:ea typeface="ＭＳ Ｐゴシック" pitchFamily="-108" charset="-128"/>
                            <a:cs typeface="ＭＳ Ｐゴシック" pitchFamily="-108" charset="-128"/>
                          </a:rPr>
                          <m:t>sup</m:t>
                        </m:r>
                        <m:r>
                          <a:rPr lang="en-US" sz="2800" b="0" i="1" smtClean="0">
                            <a:latin typeface="Cambria Math" panose="02040503050406030204" pitchFamily="18" charset="0"/>
                            <a:ea typeface="ＭＳ Ｐゴシック" pitchFamily="-108" charset="-128"/>
                            <a:cs typeface="ＭＳ Ｐゴシック" pitchFamily="-108" charset="-128"/>
                          </a:rPr>
                          <m:t> </m:t>
                        </m:r>
                        <m:r>
                          <a:rPr lang="en-US" sz="2800" b="0" i="1" smtClean="0">
                            <a:latin typeface="Cambria Math" panose="02040503050406030204" pitchFamily="18" charset="0"/>
                            <a:ea typeface="ＭＳ Ｐゴシック" pitchFamily="-108" charset="-128"/>
                            <a:cs typeface="ＭＳ Ｐゴシック" pitchFamily="-108" charset="-128"/>
                          </a:rPr>
                          <m:t>𝐼</m:t>
                        </m:r>
                        <m:r>
                          <a:rPr lang="en-US" sz="2800" b="0" i="0" smtClean="0">
                            <a:latin typeface="Cambria Math" panose="02040503050406030204" pitchFamily="18" charset="0"/>
                            <a:ea typeface="ＭＳ Ｐゴシック" pitchFamily="-108" charset="-128"/>
                            <a:cs typeface="ＭＳ Ｐゴシック" pitchFamily="-108" charset="-128"/>
                          </a:rPr>
                          <m:t>−</m:t>
                        </m:r>
                        <m:r>
                          <m:rPr>
                            <m:sty m:val="p"/>
                          </m:rPr>
                          <a:rPr lang="en-US" sz="2800" b="0" i="0" smtClean="0">
                            <a:latin typeface="Cambria Math" panose="02040503050406030204" pitchFamily="18" charset="0"/>
                            <a:ea typeface="ＭＳ Ｐゴシック" pitchFamily="-108" charset="-128"/>
                            <a:cs typeface="ＭＳ Ｐゴシック" pitchFamily="-108" charset="-128"/>
                          </a:rPr>
                          <m:t>inf</m:t>
                        </m:r>
                        <m:r>
                          <a:rPr lang="en-US" sz="2800" b="0" i="0" smtClean="0">
                            <a:latin typeface="Cambria Math" panose="02040503050406030204" pitchFamily="18" charset="0"/>
                            <a:ea typeface="ＭＳ Ｐゴシック" pitchFamily="-108" charset="-128"/>
                            <a:cs typeface="ＭＳ Ｐゴシック" pitchFamily="-108" charset="-128"/>
                          </a:rPr>
                          <m:t> </m:t>
                        </m:r>
                        <m:r>
                          <a:rPr lang="en-US" sz="2800" b="0" i="1" smtClean="0">
                            <a:latin typeface="Cambria Math" panose="02040503050406030204" pitchFamily="18" charset="0"/>
                            <a:ea typeface="ＭＳ Ｐゴシック" pitchFamily="-108" charset="-128"/>
                            <a:cs typeface="ＭＳ Ｐゴシック" pitchFamily="-108" charset="-128"/>
                          </a:rPr>
                          <m:t>𝐼</m:t>
                        </m:r>
                      </m:e>
                    </m:d>
                  </m:oMath>
                </a14:m>
                <a:r>
                  <a:rPr lang="en-US" sz="2800" dirty="0">
                    <a:latin typeface="Arial" pitchFamily="-108" charset="0"/>
                    <a:ea typeface="ＭＳ Ｐゴシック" pitchFamily="-108" charset="-128"/>
                    <a:cs typeface="ＭＳ Ｐゴシック" pitchFamily="-108" charset="-128"/>
                  </a:rPr>
                  <a:t>, for all intervals </a:t>
                </a:r>
                <a14:m>
                  <m:oMath xmlns:m="http://schemas.openxmlformats.org/officeDocument/2006/math">
                    <m:r>
                      <a:rPr lang="en-US" sz="2800" i="1">
                        <a:latin typeface="Cambria Math" panose="02040503050406030204" pitchFamily="18" charset="0"/>
                        <a:ea typeface="ＭＳ Ｐゴシック" pitchFamily="-108" charset="-128"/>
                        <a:cs typeface="ＭＳ Ｐゴシック" pitchFamily="-108" charset="-128"/>
                      </a:rPr>
                      <m:t>𝐼</m:t>
                    </m:r>
                    <m:r>
                      <a:rPr lang="en-US" sz="2800" i="1">
                        <a:latin typeface="Cambria Math" panose="02040503050406030204" pitchFamily="18" charset="0"/>
                        <a:ea typeface="ＭＳ Ｐゴシック" pitchFamily="-108" charset="-128"/>
                        <a:cs typeface="ＭＳ Ｐゴシック" pitchFamily="-108" charset="-128"/>
                      </a:rPr>
                      <m:t> </m:t>
                    </m:r>
                  </m:oMath>
                </a14:m>
                <a:r>
                  <a:rPr lang="en-US" sz="2800" dirty="0">
                    <a:latin typeface="Arial" pitchFamily="-108" charset="0"/>
                    <a:ea typeface="ＭＳ Ｐゴシック" pitchFamily="-108" charset="-128"/>
                    <a:cs typeface="ＭＳ Ｐゴシック" pitchFamily="-108" charset="-128"/>
                  </a:rPr>
                  <a:t>in </a:t>
                </a:r>
                <a14:m>
                  <m:oMath xmlns:m="http://schemas.openxmlformats.org/officeDocument/2006/math">
                    <m:r>
                      <a:rPr lang="en-US" sz="2800" i="1">
                        <a:latin typeface="Cambria Math" panose="02040503050406030204" pitchFamily="18" charset="0"/>
                        <a:ea typeface="ＭＳ Ｐゴシック" pitchFamily="-108" charset="-128"/>
                        <a:cs typeface="ＭＳ Ｐゴシック" pitchFamily="-108" charset="-128"/>
                      </a:rPr>
                      <m:t>𝜙</m:t>
                    </m:r>
                  </m:oMath>
                </a14:m>
                <a:r>
                  <a:rPr lang="en-US" sz="2800" dirty="0">
                    <a:latin typeface="Arial" pitchFamily="-108" charset="0"/>
                    <a:ea typeface="ＭＳ Ｐゴシック" pitchFamily="-108" charset="-128"/>
                    <a:cs typeface="ＭＳ Ｐゴシック" pitchFamily="-108" charset="-128"/>
                  </a:rPr>
                  <a:t>.</a:t>
                </a:r>
              </a:p>
              <a:p>
                <a:pPr marL="514350" indent="-514350" algn="just">
                  <a:spcAft>
                    <a:spcPts val="0"/>
                  </a:spcAft>
                  <a:buFont typeface="+mj-lt"/>
                  <a:buAutoNum type="arabicPeriod"/>
                  <a:defRPr/>
                </a:pPr>
                <a:r>
                  <a:rPr lang="en-US" sz="2800" dirty="0">
                    <a:latin typeface="Arial" pitchFamily="-108" charset="0"/>
                    <a:ea typeface="ＭＳ Ｐゴシック" pitchFamily="-108" charset="-128"/>
                    <a:cs typeface="ＭＳ Ｐゴシック" pitchFamily="-108" charset="-128"/>
                  </a:rPr>
                  <a:t>All intervals of </a:t>
                </a:r>
                <a14:m>
                  <m:oMath xmlns:m="http://schemas.openxmlformats.org/officeDocument/2006/math">
                    <m:r>
                      <a:rPr lang="en-US" sz="2800" i="1">
                        <a:latin typeface="Cambria Math" panose="02040503050406030204" pitchFamily="18" charset="0"/>
                        <a:ea typeface="ＭＳ Ｐゴシック" pitchFamily="-108" charset="-128"/>
                        <a:cs typeface="ＭＳ Ｐゴシック" pitchFamily="-108" charset="-128"/>
                      </a:rPr>
                      <m:t>𝜙</m:t>
                    </m:r>
                  </m:oMath>
                </a14:m>
                <a:r>
                  <a:rPr lang="en-US" sz="2800" dirty="0">
                    <a:latin typeface="Arial" pitchFamily="-108" charset="0"/>
                    <a:ea typeface="ＭＳ Ｐゴシック" pitchFamily="-108" charset="-128"/>
                    <a:cs typeface="ＭＳ Ｐゴシック" pitchFamily="-108" charset="-128"/>
                  </a:rPr>
                  <a:t> must be bounded.</a:t>
                </a:r>
              </a:p>
              <a:p>
                <a:pPr marL="514350" indent="-514350" algn="just">
                  <a:spcAft>
                    <a:spcPts val="0"/>
                  </a:spcAft>
                  <a:buFont typeface="+mj-lt"/>
                  <a:buAutoNum type="arabicPeriod"/>
                  <a:defRPr/>
                </a:pPr>
                <a:r>
                  <a:rPr lang="en-US" sz="2800" dirty="0">
                    <a:latin typeface="Arial" pitchFamily="-108" charset="0"/>
                    <a:ea typeface="ＭＳ Ｐゴシック" pitchFamily="-108" charset="-128"/>
                    <a:cs typeface="ＭＳ Ｐゴシック" pitchFamily="-108" charset="-128"/>
                  </a:rPr>
                  <a:t>The time bound </a:t>
                </a:r>
                <a14:m>
                  <m:oMath xmlns:m="http://schemas.openxmlformats.org/officeDocument/2006/math">
                    <m:r>
                      <a:rPr lang="en-US" sz="2800" b="0" i="1" smtClean="0">
                        <a:latin typeface="Cambria Math" panose="02040503050406030204" pitchFamily="18" charset="0"/>
                        <a:ea typeface="ＭＳ Ｐゴシック" pitchFamily="-108" charset="-128"/>
                        <a:cs typeface="ＭＳ Ｐゴシック" pitchFamily="-108" charset="-128"/>
                      </a:rPr>
                      <m:t>𝑇</m:t>
                    </m:r>
                  </m:oMath>
                </a14:m>
                <a:r>
                  <a:rPr lang="en-US" sz="2800" dirty="0">
                    <a:latin typeface="Arial" pitchFamily="-108" charset="0"/>
                    <a:ea typeface="ＭＳ Ｐゴシック" pitchFamily="-108" charset="-128"/>
                    <a:cs typeface="ＭＳ Ｐゴシック" pitchFamily="-108" charset="-128"/>
                  </a:rPr>
                  <a:t> must be larger than </a:t>
                </a:r>
                <a14:m>
                  <m:oMath xmlns:m="http://schemas.openxmlformats.org/officeDocument/2006/math">
                    <m:d>
                      <m:dPr>
                        <m:begChr m:val="|"/>
                        <m:endChr m:val="|"/>
                        <m:ctrlPr>
                          <a:rPr lang="en-US" sz="2800" b="0" i="1" smtClean="0">
                            <a:latin typeface="Cambria Math" charset="0"/>
                            <a:ea typeface="ＭＳ Ｐゴシック" pitchFamily="-108" charset="-128"/>
                            <a:cs typeface="ＭＳ Ｐゴシック" pitchFamily="-108" charset="-128"/>
                          </a:rPr>
                        </m:ctrlPr>
                      </m:dPr>
                      <m:e>
                        <m:r>
                          <a:rPr lang="en-US" sz="2800" i="1">
                            <a:latin typeface="Cambria Math" panose="02040503050406030204" pitchFamily="18" charset="0"/>
                            <a:ea typeface="ＭＳ Ｐゴシック" pitchFamily="-108" charset="-128"/>
                            <a:cs typeface="ＭＳ Ｐゴシック" pitchFamily="-108" charset="-128"/>
                          </a:rPr>
                          <m:t>𝜙</m:t>
                        </m:r>
                      </m:e>
                    </m:d>
                    <m:r>
                      <m:rPr>
                        <m:sty m:val="p"/>
                      </m:rPr>
                      <a:rPr lang="en-US" sz="2800" b="0" i="0" smtClean="0">
                        <a:latin typeface="Cambria Math" panose="02040503050406030204" pitchFamily="18" charset="0"/>
                        <a:ea typeface="ＭＳ Ｐゴシック" pitchFamily="-108" charset="-128"/>
                        <a:cs typeface="ＭＳ Ｐゴシック" pitchFamily="-108" charset="-128"/>
                      </a:rPr>
                      <m:t>Δ</m:t>
                    </m:r>
                    <m:r>
                      <a:rPr lang="en-US" sz="2800" b="0" i="1" smtClean="0">
                        <a:latin typeface="Cambria Math" panose="02040503050406030204" pitchFamily="18" charset="0"/>
                        <a:ea typeface="ＭＳ Ｐゴシック" pitchFamily="-108" charset="-128"/>
                        <a:cs typeface="ＭＳ Ｐゴシック" pitchFamily="-108" charset="-128"/>
                      </a:rPr>
                      <m:t>+</m:t>
                    </m:r>
                    <m:nary>
                      <m:naryPr>
                        <m:chr m:val="∑"/>
                        <m:supHide m:val="on"/>
                        <m:ctrlPr>
                          <a:rPr lang="en-US" sz="2800" b="0" i="1" smtClean="0">
                            <a:latin typeface="Cambria Math" charset="0"/>
                            <a:ea typeface="ＭＳ Ｐゴシック" pitchFamily="-108" charset="-128"/>
                          </a:rPr>
                        </m:ctrlPr>
                      </m:naryPr>
                      <m:sub>
                        <m:r>
                          <m:rPr>
                            <m:brk m:alnAt="7"/>
                          </m:rPr>
                          <a:rPr lang="en-US" sz="2800" b="0" i="1" smtClean="0">
                            <a:latin typeface="Cambria Math" panose="02040503050406030204" pitchFamily="18" charset="0"/>
                            <a:ea typeface="ＭＳ Ｐゴシック" pitchFamily="-108" charset="-128"/>
                          </a:rPr>
                          <m:t>𝐼</m:t>
                        </m:r>
                        <m:r>
                          <a:rPr lang="en-US" sz="2800" b="0" i="1" smtClean="0">
                            <a:latin typeface="Cambria Math" panose="02040503050406030204" pitchFamily="18" charset="0"/>
                            <a:ea typeface="ＭＳ Ｐゴシック" pitchFamily="-108" charset="-128"/>
                          </a:rPr>
                          <m:t>:</m:t>
                        </m:r>
                        <m:r>
                          <a:rPr lang="en-US" sz="2800" b="0" i="1" smtClean="0">
                            <a:latin typeface="Cambria Math" panose="02040503050406030204" pitchFamily="18" charset="0"/>
                            <a:ea typeface="ＭＳ Ｐゴシック" pitchFamily="-108" charset="-128"/>
                          </a:rPr>
                          <m:t>𝜙</m:t>
                        </m:r>
                      </m:sub>
                      <m:sup/>
                      <m:e>
                        <m:func>
                          <m:funcPr>
                            <m:ctrlPr>
                              <a:rPr lang="en-US" sz="2800" i="1">
                                <a:latin typeface="Cambria Math" charset="0"/>
                                <a:ea typeface="ＭＳ Ｐゴシック" pitchFamily="-108" charset="-128"/>
                                <a:cs typeface="ＭＳ Ｐゴシック" pitchFamily="-108" charset="-128"/>
                              </a:rPr>
                            </m:ctrlPr>
                          </m:funcPr>
                          <m:fName>
                            <m:r>
                              <m:rPr>
                                <m:sty m:val="p"/>
                              </m:rPr>
                              <a:rPr lang="en-US" sz="2800">
                                <a:latin typeface="Cambria Math" panose="02040503050406030204" pitchFamily="18" charset="0"/>
                                <a:ea typeface="ＭＳ Ｐゴシック" pitchFamily="-108" charset="-128"/>
                                <a:cs typeface="ＭＳ Ｐゴシック" pitchFamily="-108" charset="-128"/>
                              </a:rPr>
                              <m:t>sup</m:t>
                            </m:r>
                          </m:fName>
                          <m:e>
                            <m:r>
                              <a:rPr lang="en-US" sz="2800" i="1">
                                <a:latin typeface="Cambria Math" panose="02040503050406030204" pitchFamily="18" charset="0"/>
                                <a:ea typeface="ＭＳ Ｐゴシック" pitchFamily="-108" charset="-128"/>
                                <a:cs typeface="ＭＳ Ｐゴシック" pitchFamily="-108" charset="-128"/>
                              </a:rPr>
                              <m:t>𝐼</m:t>
                            </m:r>
                          </m:e>
                        </m:func>
                      </m:e>
                    </m:nary>
                  </m:oMath>
                </a14:m>
                <a:r>
                  <a:rPr lang="en-US" sz="2800" dirty="0">
                    <a:latin typeface="Arial" pitchFamily="-108" charset="0"/>
                    <a:ea typeface="ＭＳ Ｐゴシック" pitchFamily="-108" charset="-128"/>
                    <a:cs typeface="ＭＳ Ｐゴシック" pitchFamily="-108" charset="-128"/>
                  </a:rPr>
                  <a:t>.</a:t>
                </a:r>
              </a:p>
              <a:p>
                <a:pPr algn="just">
                  <a:defRPr/>
                </a:pPr>
                <a:endParaRPr lang="en-US" sz="2800" dirty="0">
                  <a:latin typeface="Arial" pitchFamily="-108" charset="0"/>
                  <a:ea typeface="ＭＳ Ｐゴシック" pitchFamily="-108" charset="-128"/>
                  <a:cs typeface="ＭＳ Ｐゴシック" pitchFamily="-108" charset="-128"/>
                </a:endParaRPr>
              </a:p>
              <a:p>
                <a:pPr algn="just">
                  <a:defRPr/>
                </a:pPr>
                <a:endParaRPr lang="en-US" sz="2800" dirty="0">
                  <a:latin typeface="Arial" pitchFamily="-108" charset="0"/>
                  <a:ea typeface="ＭＳ Ｐゴシック" pitchFamily="-108" charset="-128"/>
                  <a:cs typeface="ＭＳ Ｐゴシック" pitchFamily="-108" charset="-128"/>
                </a:endParaRPr>
              </a:p>
              <a:p>
                <a:pPr algn="just">
                  <a:defRPr/>
                </a:pPr>
                <a:endParaRPr lang="en-US" sz="2800" dirty="0">
                  <a:latin typeface="Arial" pitchFamily="-108" charset="0"/>
                  <a:ea typeface="ＭＳ Ｐゴシック" pitchFamily="-108" charset="-128"/>
                  <a:cs typeface="ＭＳ Ｐゴシック" pitchFamily="-108" charset="-128"/>
                </a:endParaRPr>
              </a:p>
              <a:p>
                <a:pPr algn="just">
                  <a:defRPr/>
                </a:pPr>
                <a:endParaRPr lang="en-US" sz="2800" dirty="0">
                  <a:latin typeface="Arial" pitchFamily="-108" charset="0"/>
                  <a:ea typeface="ＭＳ Ｐゴシック" pitchFamily="-108" charset="-128"/>
                  <a:cs typeface="ＭＳ Ｐゴシック" pitchFamily="-108" charset="-128"/>
                </a:endParaRPr>
              </a:p>
              <a:p>
                <a:pPr algn="just">
                  <a:defRPr/>
                </a:pPr>
                <a:endParaRPr lang="en-US" sz="2800" dirty="0">
                  <a:latin typeface="Arial" pitchFamily="-108" charset="0"/>
                  <a:ea typeface="ＭＳ Ｐゴシック" pitchFamily="-108" charset="-128"/>
                  <a:cs typeface="ＭＳ Ｐゴシック" pitchFamily="-108" charset="-128"/>
                </a:endParaRPr>
              </a:p>
              <a:p>
                <a:pPr algn="just">
                  <a:defRPr/>
                </a:pPr>
                <a:endParaRPr lang="en-US" sz="2800" dirty="0">
                  <a:latin typeface="Arial" pitchFamily="-108" charset="0"/>
                  <a:ea typeface="ＭＳ Ｐゴシック" pitchFamily="-108" charset="-128"/>
                  <a:cs typeface="ＭＳ Ｐゴシック" pitchFamily="-108" charset="-128"/>
                </a:endParaRPr>
              </a:p>
              <a:p>
                <a:pPr algn="just">
                  <a:defRPr/>
                </a:pPr>
                <a:endParaRPr lang="en-US" sz="2800" dirty="0">
                  <a:latin typeface="Arial" pitchFamily="-108" charset="0"/>
                  <a:ea typeface="ＭＳ Ｐゴシック" pitchFamily="-108" charset="-128"/>
                  <a:cs typeface="ＭＳ Ｐゴシック" pitchFamily="-108" charset="-128"/>
                </a:endParaRPr>
              </a:p>
              <a:p>
                <a:pPr marL="133350" indent="-514350" algn="just">
                  <a:buFont typeface="+mj-lt"/>
                  <a:buAutoNum type="arabicPeriod"/>
                  <a:defRPr/>
                </a:pPr>
                <a:endParaRPr lang="en-US" sz="2800" dirty="0">
                  <a:latin typeface="Arial" pitchFamily="-108" charset="0"/>
                  <a:ea typeface="ＭＳ Ｐゴシック" pitchFamily="-108" charset="-128"/>
                  <a:cs typeface="ＭＳ Ｐゴシック" pitchFamily="-108" charset="-128"/>
                </a:endParaRPr>
              </a:p>
              <a:p>
                <a:pPr marL="133350" indent="-514350" algn="just">
                  <a:buFont typeface="+mj-lt"/>
                  <a:buAutoNum type="arabicPeriod"/>
                  <a:defRPr/>
                </a:pPr>
                <a:endParaRPr lang="en-US" sz="2800" dirty="0">
                  <a:latin typeface="Arial" pitchFamily="-108" charset="0"/>
                  <a:ea typeface="ＭＳ Ｐゴシック" pitchFamily="-108" charset="-128"/>
                  <a:cs typeface="ＭＳ Ｐゴシック" pitchFamily="-108" charset="-128"/>
                </a:endParaRPr>
              </a:p>
              <a:p>
                <a:pPr marL="133350" indent="-514350" algn="just">
                  <a:buFont typeface="+mj-lt"/>
                  <a:buAutoNum type="arabicPeriod"/>
                  <a:defRPr/>
                </a:pPr>
                <a:endParaRPr lang="en-US" sz="2800" dirty="0">
                  <a:latin typeface="Arial" pitchFamily="-108" charset="0"/>
                  <a:ea typeface="ＭＳ Ｐゴシック" pitchFamily="-108" charset="-128"/>
                  <a:cs typeface="ＭＳ Ｐゴシック" pitchFamily="-108" charset="-128"/>
                </a:endParaRPr>
              </a:p>
              <a:p>
                <a:pPr indent="-381000" algn="just">
                  <a:defRPr/>
                </a:pPr>
                <a:endParaRPr lang="en-US" sz="2800" dirty="0">
                  <a:latin typeface="Arial" pitchFamily="-108" charset="0"/>
                  <a:ea typeface="ＭＳ Ｐゴシック" pitchFamily="-108" charset="-128"/>
                  <a:cs typeface="ＭＳ Ｐゴシック" pitchFamily="-108" charset="-128"/>
                </a:endParaRPr>
              </a:p>
            </p:txBody>
          </p:sp>
        </mc:Choice>
        <mc:Fallback xmlns="">
          <p:sp>
            <p:nvSpPr>
              <p:cNvPr id="31" name="Rectangle 30"/>
              <p:cNvSpPr>
                <a:spLocks noRot="1" noChangeAspect="1" noMove="1" noResize="1" noEditPoints="1" noAdjustHandles="1" noChangeArrowheads="1" noChangeShapeType="1" noTextEdit="1"/>
              </p:cNvSpPr>
              <p:nvPr/>
            </p:nvSpPr>
            <p:spPr bwMode="auto">
              <a:xfrm>
                <a:off x="11734800" y="4724400"/>
                <a:ext cx="9829800" cy="14401800"/>
              </a:xfrm>
              <a:prstGeom prst="rect">
                <a:avLst/>
              </a:prstGeom>
              <a:blipFill rotWithShape="0">
                <a:blip r:embed="rId3"/>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46" name="Rectangle 31"/>
              <p:cNvSpPr>
                <a:spLocks noChangeArrowheads="1"/>
              </p:cNvSpPr>
              <p:nvPr/>
            </p:nvSpPr>
            <p:spPr bwMode="auto">
              <a:xfrm>
                <a:off x="22326600" y="4724401"/>
                <a:ext cx="9829800" cy="17487900"/>
              </a:xfrm>
              <a:prstGeom prst="rect">
                <a:avLst/>
              </a:prstGeom>
              <a:solidFill>
                <a:schemeClr val="bg1"/>
              </a:solidFill>
              <a:ln w="9525">
                <a:noFill/>
                <a:miter lim="800000"/>
                <a:headEnd/>
                <a:tailEnd/>
              </a:ln>
            </p:spPr>
            <p:txBody>
              <a:bodyPr lIns="360000" tIns="360000" rIns="360000" bIns="360000">
                <a:prstTxWarp prst="textNoShape">
                  <a:avLst/>
                </a:prstTxWarp>
              </a:bodyPr>
              <a:lstStyle/>
              <a:p>
                <a:pPr indent="-381000" algn="just">
                  <a:defRPr/>
                </a:pPr>
                <a:endParaRPr lang="en-US" sz="2800" dirty="0">
                  <a:latin typeface="Arial" pitchFamily="-108" charset="0"/>
                  <a:ea typeface="ＭＳ Ｐゴシック" pitchFamily="-108" charset="-128"/>
                  <a:cs typeface="ＭＳ Ｐゴシック" pitchFamily="-108" charset="-128"/>
                </a:endParaRPr>
              </a:p>
              <a:p>
                <a:pPr indent="-381000" algn="ctr">
                  <a:defRPr/>
                </a:pPr>
                <a:endParaRPr lang="en-US" sz="2800" b="0" dirty="0">
                  <a:ea typeface="ＭＳ Ｐゴシック" pitchFamily="-108" charset="-128"/>
                  <a:cs typeface="ＭＳ Ｐゴシック" pitchFamily="-108" charset="-128"/>
                </a:endParaRPr>
              </a:p>
              <a:p>
                <a:pPr indent="-381000">
                  <a:defRPr/>
                </a:pPr>
                <a:endParaRPr lang="en-US" sz="2800" dirty="0">
                  <a:ea typeface="ＭＳ Ｐゴシック" pitchFamily="-108" charset="-128"/>
                </a:endParaRPr>
              </a:p>
              <a:p>
                <a:pPr indent="-381000">
                  <a:defRPr/>
                </a:pPr>
                <a:endParaRPr lang="en-US" sz="2800" b="0" dirty="0"/>
              </a:p>
              <a:p>
                <a:pPr indent="-381000">
                  <a:defRPr/>
                </a:pPr>
                <a:endParaRPr lang="en-US" sz="2800" dirty="0"/>
              </a:p>
              <a:p>
                <a:pPr indent="-381000">
                  <a:defRPr/>
                </a:pPr>
                <a:endParaRPr lang="en-US" sz="2800" b="0" dirty="0"/>
              </a:p>
              <a:p>
                <a:pPr indent="-381000">
                  <a:defRPr/>
                </a:pPr>
                <a:endParaRPr lang="en-US" sz="2800" dirty="0"/>
              </a:p>
              <a:p>
                <a:pPr indent="-381000">
                  <a:defRPr/>
                </a:pPr>
                <a:endParaRPr lang="en-US" sz="2800" b="0" dirty="0"/>
              </a:p>
              <a:p>
                <a:pPr indent="-381000">
                  <a:defRPr/>
                </a:pPr>
                <a:endParaRPr lang="en-US" sz="2800" dirty="0"/>
              </a:p>
              <a:p>
                <a:pPr indent="-381000">
                  <a:defRPr/>
                </a:pPr>
                <a:endParaRPr lang="en-US" sz="2800" b="0" dirty="0"/>
              </a:p>
              <a:p>
                <a:pPr indent="-381000">
                  <a:defRPr/>
                </a:pPr>
                <a:endParaRPr lang="en-US" sz="2800" dirty="0"/>
              </a:p>
              <a:p>
                <a:pPr indent="-381000">
                  <a:defRPr/>
                </a:pPr>
                <a:endParaRPr lang="en-US" sz="2800" b="0" dirty="0"/>
              </a:p>
              <a:p>
                <a:pPr indent="-381000">
                  <a:defRPr/>
                </a:pPr>
                <a:endParaRPr lang="en-US" sz="2800" dirty="0"/>
              </a:p>
              <a:p>
                <a:pPr indent="-381000">
                  <a:defRPr/>
                </a:pPr>
                <a:endParaRPr lang="en-US" sz="2800" b="0" dirty="0"/>
              </a:p>
              <a:p>
                <a:pPr indent="-381000">
                  <a:defRPr/>
                </a:pPr>
                <a:endParaRPr lang="en-US" sz="2800" dirty="0"/>
              </a:p>
              <a:p>
                <a:pPr indent="-381000">
                  <a:defRPr/>
                </a:pPr>
                <a:endParaRPr lang="en-US" sz="2800" b="0" dirty="0"/>
              </a:p>
              <a:p>
                <a:pPr indent="-381000">
                  <a:defRPr/>
                </a:pPr>
                <a:endParaRPr lang="en-US" sz="2800" dirty="0"/>
              </a:p>
              <a:p>
                <a:pPr indent="-381000">
                  <a:defRPr/>
                </a:pPr>
                <a:endParaRPr lang="en-GB" sz="1050" b="1" dirty="0">
                  <a:solidFill>
                    <a:srgbClr val="CC3300"/>
                  </a:solidFill>
                  <a:latin typeface="Arial" pitchFamily="-108" charset="0"/>
                  <a:ea typeface="ＭＳ Ｐゴシック" pitchFamily="-108" charset="-128"/>
                  <a:cs typeface="ＭＳ Ｐゴシック" pitchFamily="-108" charset="-128"/>
                </a:endParaRPr>
              </a:p>
              <a:p>
                <a:pPr indent="-381000">
                  <a:defRPr/>
                </a:pPr>
                <a:r>
                  <a:rPr lang="en-GB" sz="4000" b="1" dirty="0">
                    <a:solidFill>
                      <a:srgbClr val="CC3300"/>
                    </a:solidFill>
                    <a:latin typeface="Arial" pitchFamily="-108" charset="0"/>
                    <a:ea typeface="ＭＳ Ｐゴシック" pitchFamily="-108" charset="-128"/>
                    <a:cs typeface="ＭＳ Ｐゴシック" pitchFamily="-108" charset="-128"/>
                  </a:rPr>
                  <a:t>Requirements</a:t>
                </a:r>
              </a:p>
              <a:p>
                <a:pPr indent="-381000">
                  <a:defRPr/>
                </a:pPr>
                <a:endParaRPr lang="en-US" sz="2800" dirty="0"/>
              </a:p>
              <a:p>
                <a:pPr indent="-381000" algn="just">
                  <a:defRPr/>
                </a:pPr>
                <a:r>
                  <a:rPr lang="en-US" sz="2800" dirty="0"/>
                  <a:t>The following two formulas are used to specify that the input signal </a:t>
                </a:r>
                <a14:m>
                  <m:oMath xmlns:m="http://schemas.openxmlformats.org/officeDocument/2006/math">
                    <m:sSub>
                      <m:sSubPr>
                        <m:ctrlPr>
                          <a:rPr lang="en-US" sz="2800" b="0" i="1" smtClean="0">
                            <a:latin typeface="Cambria Math"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𝑖𝑛</m:t>
                        </m:r>
                      </m:sub>
                    </m:sSub>
                  </m:oMath>
                </a14:m>
                <a:r>
                  <a:rPr lang="en-US" sz="2800" dirty="0"/>
                  <a:t> goes up or down:</a:t>
                </a:r>
              </a:p>
              <a:p>
                <a:pPr algn="just">
                  <a:defRPr/>
                </a:pPr>
                <a:endParaRPr lang="en-US" sz="2800" b="0" dirty="0"/>
              </a:p>
              <a:p>
                <a:pPr algn="just">
                  <a:defRPr/>
                </a:pPr>
                <a:endParaRPr lang="en-US" sz="2000" b="0" dirty="0"/>
              </a:p>
              <a:p>
                <a:pPr algn="just">
                  <a:defRPr/>
                </a:pPr>
                <a:endParaRPr lang="en-US" sz="2800" b="0" dirty="0"/>
              </a:p>
              <a:p>
                <a:pPr algn="just">
                  <a:defRPr/>
                </a:pPr>
                <a:r>
                  <a:rPr lang="en-US" sz="2800" dirty="0"/>
                  <a:t>A normalized error signal </a:t>
                </a:r>
                <a14:m>
                  <m:oMath xmlns:m="http://schemas.openxmlformats.org/officeDocument/2006/math">
                    <m:r>
                      <a:rPr lang="en-US" sz="2800" b="0" i="1" smtClean="0">
                        <a:latin typeface="Cambria Math" panose="02040503050406030204" pitchFamily="18" charset="0"/>
                      </a:rPr>
                      <m:t>𝜇</m:t>
                    </m:r>
                  </m:oMath>
                </a14:m>
                <a:r>
                  <a:rPr lang="en-US" sz="2800" dirty="0"/>
                  <a:t> that measures the error in A/F</a:t>
                </a:r>
              </a:p>
              <a:p>
                <a:pPr algn="just">
                  <a:defRPr/>
                </a:pPr>
                <a:r>
                  <a:rPr lang="en-US" sz="2800" dirty="0"/>
                  <a:t>Ratio (</a:t>
                </a:r>
                <a14:m>
                  <m:oMath xmlns:m="http://schemas.openxmlformats.org/officeDocument/2006/math">
                    <m:r>
                      <a:rPr lang="en-US" sz="2800" b="0" i="1" smtClean="0">
                        <a:latin typeface="Cambria Math" panose="02040503050406030204" pitchFamily="18" charset="0"/>
                      </a:rPr>
                      <m:t>𝜆</m:t>
                    </m:r>
                  </m:oMath>
                </a14:m>
                <a:r>
                  <a:rPr lang="en-US" sz="2800" dirty="0"/>
                  <a:t>) (a state variable of the system) from the  reference stoichiometric value </a:t>
                </a:r>
                <a14:m>
                  <m:oMath xmlns:m="http://schemas.openxmlformats.org/officeDocument/2006/math">
                    <m:sSub>
                      <m:sSubPr>
                        <m:ctrlPr>
                          <a:rPr lang="en-US" sz="2800" b="0" i="1" smtClean="0">
                            <a:latin typeface="Cambria Math" charset="0"/>
                          </a:rPr>
                        </m:ctrlPr>
                      </m:sSubPr>
                      <m:e>
                        <m:r>
                          <a:rPr lang="en-US" sz="2800" b="0" i="1" smtClean="0">
                            <a:latin typeface="Cambria Math" panose="02040503050406030204" pitchFamily="18" charset="0"/>
                          </a:rPr>
                          <m:t>𝜆</m:t>
                        </m:r>
                      </m:e>
                      <m:sub>
                        <m:r>
                          <m:rPr>
                            <m:sty m:val="p"/>
                          </m:rPr>
                          <a:rPr lang="en-US" sz="2800" b="0" i="0" smtClean="0">
                            <a:latin typeface="Cambria Math" panose="02040503050406030204" pitchFamily="18" charset="0"/>
                          </a:rPr>
                          <m:t>ref</m:t>
                        </m:r>
                      </m:sub>
                    </m:sSub>
                  </m:oMath>
                </a14:m>
                <a:r>
                  <a:rPr lang="en-US" sz="2800" dirty="0"/>
                  <a:t> is defined as follows:</a:t>
                </a:r>
              </a:p>
              <a:p>
                <a:pPr algn="just">
                  <a:defRPr/>
                </a:pPr>
                <a:endParaRPr lang="en-US" sz="3200" dirty="0"/>
              </a:p>
              <a:p>
                <a:pPr marL="133350" indent="-514350" algn="just">
                  <a:buFont typeface="+mj-lt"/>
                  <a:buAutoNum type="arabicPeriod"/>
                  <a:defRPr/>
                </a:pPr>
                <a:endParaRPr lang="en-US" sz="2800" b="0" dirty="0"/>
              </a:p>
              <a:p>
                <a:pPr algn="just">
                  <a:defRPr/>
                </a:pPr>
                <a:r>
                  <a:rPr lang="en-US" sz="2800" dirty="0"/>
                  <a:t>We want to check the following two properties:</a:t>
                </a:r>
              </a:p>
              <a:p>
                <a:pPr algn="just">
                  <a:defRPr/>
                </a:pPr>
                <a:endParaRPr lang="en-US" sz="2800" dirty="0"/>
              </a:p>
              <a:p>
                <a:pPr algn="just">
                  <a:defRPr/>
                </a:pPr>
                <a:endParaRPr lang="en-US" sz="2800" dirty="0"/>
              </a:p>
              <a:p>
                <a:pPr algn="just">
                  <a:defRPr/>
                </a:pPr>
                <a:endParaRPr lang="en-US" sz="2800" dirty="0"/>
              </a:p>
              <a:p>
                <a:pPr algn="just">
                  <a:defRPr/>
                </a:pPr>
                <a:r>
                  <a:rPr lang="en-US" sz="2800" dirty="0"/>
                  <a:t>Formula 13 specifies the maximum allowed overshoot or undershoot. Formula 14 specifies that </a:t>
                </a:r>
                <a14:m>
                  <m:oMath xmlns:m="http://schemas.openxmlformats.org/officeDocument/2006/math">
                    <m:r>
                      <a:rPr lang="en-US" sz="2800" b="0" i="1" smtClean="0">
                        <a:latin typeface="Cambria Math" panose="02040503050406030204" pitchFamily="18" charset="0"/>
                      </a:rPr>
                      <m:t>𝜂</m:t>
                    </m:r>
                  </m:oMath>
                </a14:m>
                <a:r>
                  <a:rPr lang="en-US" sz="2800" dirty="0"/>
                  <a:t> seconds after a signal rises or falls, the signal settles and remains in the settling region for at least </a:t>
                </a:r>
                <a14:m>
                  <m:oMath xmlns:m="http://schemas.openxmlformats.org/officeDocument/2006/math">
                    <m:r>
                      <a:rPr lang="en-US" sz="2800" b="0" i="1" smtClean="0">
                        <a:latin typeface="Cambria Math" panose="02040503050406030204" pitchFamily="18" charset="0"/>
                      </a:rPr>
                      <m:t>4</m:t>
                    </m:r>
                  </m:oMath>
                </a14:m>
                <a:r>
                  <a:rPr lang="en-US" sz="2800" dirty="0"/>
                  <a:t> seconds. Parameters </a:t>
                </a:r>
                <a14:m>
                  <m:oMath xmlns:m="http://schemas.openxmlformats.org/officeDocument/2006/math">
                    <m:r>
                      <a:rPr lang="en-US" sz="2800" b="0" i="1" smtClean="0">
                        <a:latin typeface="Cambria Math" panose="02040503050406030204" pitchFamily="18" charset="0"/>
                      </a:rPr>
                      <m:t>𝜖</m:t>
                    </m:r>
                  </m:oMath>
                </a14:m>
                <a:r>
                  <a:rPr lang="en-US" sz="2800" dirty="0"/>
                  <a:t>, </a:t>
                </a:r>
                <a14:m>
                  <m:oMath xmlns:m="http://schemas.openxmlformats.org/officeDocument/2006/math">
                    <m:sSub>
                      <m:sSubPr>
                        <m:ctrlPr>
                          <a:rPr lang="en-US" sz="2800" b="0" i="1" smtClean="0">
                            <a:latin typeface="Cambria Math" charset="0"/>
                          </a:rPr>
                        </m:ctrlPr>
                      </m:sSubPr>
                      <m:e>
                        <m:r>
                          <a:rPr lang="en-US" sz="2800" b="0" i="1" smtClean="0">
                            <a:latin typeface="Cambria Math" panose="02040503050406030204" pitchFamily="18" charset="0"/>
                          </a:rPr>
                          <m:t>𝜆</m:t>
                        </m:r>
                      </m:e>
                      <m:sub>
                        <m:r>
                          <m:rPr>
                            <m:sty m:val="p"/>
                          </m:rPr>
                          <a:rPr lang="en-US" sz="2800" b="0" i="0" smtClean="0">
                            <a:latin typeface="Cambria Math" panose="02040503050406030204" pitchFamily="18" charset="0"/>
                          </a:rPr>
                          <m:t>ref</m:t>
                        </m:r>
                      </m:sub>
                    </m:sSub>
                  </m:oMath>
                </a14:m>
                <a:r>
                  <a:rPr lang="en-US" sz="2800" dirty="0"/>
                  <a:t>, </a:t>
                </a:r>
                <a14:m>
                  <m:oMath xmlns:m="http://schemas.openxmlformats.org/officeDocument/2006/math">
                    <m:sSub>
                      <m:sSubPr>
                        <m:ctrlPr>
                          <a:rPr lang="en-US" sz="2800" b="0" i="1" smtClean="0">
                            <a:latin typeface="Cambria Math" charset="0"/>
                          </a:rPr>
                        </m:ctrlPr>
                      </m:sSubPr>
                      <m:e>
                        <m:r>
                          <a:rPr lang="en-US" sz="2800" b="0" i="1" smtClean="0">
                            <a:latin typeface="Cambria Math" panose="02040503050406030204" pitchFamily="18" charset="0"/>
                          </a:rPr>
                          <m:t>𝜏</m:t>
                        </m:r>
                      </m:e>
                      <m:sub>
                        <m:r>
                          <a:rPr lang="en-US" sz="2800" b="0" i="1" smtClean="0">
                            <a:latin typeface="Cambria Math" panose="02040503050406030204" pitchFamily="18" charset="0"/>
                          </a:rPr>
                          <m:t>𝑠</m:t>
                        </m:r>
                      </m:sub>
                    </m:sSub>
                  </m:oMath>
                </a14:m>
                <a:r>
                  <a:rPr lang="en-US" sz="2800" dirty="0"/>
                  <a:t>, </a:t>
                </a:r>
                <a14:m>
                  <m:oMath xmlns:m="http://schemas.openxmlformats.org/officeDocument/2006/math">
                    <m:r>
                      <a:rPr lang="en-US" sz="2800" i="1">
                        <a:latin typeface="Cambria Math" panose="02040503050406030204" pitchFamily="18" charset="0"/>
                      </a:rPr>
                      <m:t>𝜂</m:t>
                    </m:r>
                  </m:oMath>
                </a14:m>
                <a:r>
                  <a:rPr lang="en-US" sz="2800" dirty="0"/>
                  <a:t>, and </a:t>
                </a:r>
                <a14:m>
                  <m:oMath xmlns:m="http://schemas.openxmlformats.org/officeDocument/2006/math">
                    <m:r>
                      <a:rPr lang="en-US" sz="2800" b="0" i="1" smtClean="0">
                        <a:latin typeface="Cambria Math" panose="02040503050406030204" pitchFamily="18" charset="0"/>
                      </a:rPr>
                      <m:t>𝑇</m:t>
                    </m:r>
                  </m:oMath>
                </a14:m>
                <a:r>
                  <a:rPr lang="en-US" sz="2800" dirty="0"/>
                  <a:t> are set to </a:t>
                </a:r>
                <a14:m>
                  <m:oMath xmlns:m="http://schemas.openxmlformats.org/officeDocument/2006/math">
                    <m:r>
                      <a:rPr lang="en-US" sz="2800" b="0" i="1" smtClean="0">
                        <a:latin typeface="Cambria Math" panose="02040503050406030204" pitchFamily="18" charset="0"/>
                      </a:rPr>
                      <m:t>0.02</m:t>
                    </m:r>
                  </m:oMath>
                </a14:m>
                <a:r>
                  <a:rPr lang="en-US" sz="2800" dirty="0"/>
                  <a:t>, </a:t>
                </a:r>
                <a14:m>
                  <m:oMath xmlns:m="http://schemas.openxmlformats.org/officeDocument/2006/math">
                    <m:r>
                      <a:rPr lang="en-US" sz="2800" b="0" i="1" smtClean="0">
                        <a:latin typeface="Cambria Math" panose="02040503050406030204" pitchFamily="18" charset="0"/>
                      </a:rPr>
                      <m:t>14.7</m:t>
                    </m:r>
                  </m:oMath>
                </a14:m>
                <a:r>
                  <a:rPr lang="en-US" sz="2800" dirty="0"/>
                  <a:t>, </a:t>
                </a:r>
                <a14:m>
                  <m:oMath xmlns:m="http://schemas.openxmlformats.org/officeDocument/2006/math">
                    <m:r>
                      <a:rPr lang="en-US" sz="2800" b="0" i="1" smtClean="0">
                        <a:latin typeface="Cambria Math" panose="02040503050406030204" pitchFamily="18" charset="0"/>
                      </a:rPr>
                      <m:t>11</m:t>
                    </m:r>
                  </m:oMath>
                </a14:m>
                <a:r>
                  <a:rPr lang="en-US" sz="2800" dirty="0"/>
                  <a:t>, </a:t>
                </a:r>
                <a14:m>
                  <m:oMath xmlns:m="http://schemas.openxmlformats.org/officeDocument/2006/math">
                    <m:r>
                      <a:rPr lang="en-US" sz="2800" b="0" i="1" smtClean="0">
                        <a:latin typeface="Cambria Math" panose="02040503050406030204" pitchFamily="18" charset="0"/>
                      </a:rPr>
                      <m:t>1</m:t>
                    </m:r>
                  </m:oMath>
                </a14:m>
                <a:r>
                  <a:rPr lang="en-US" sz="2800" dirty="0"/>
                  <a:t>, and </a:t>
                </a:r>
                <a14:m>
                  <m:oMath xmlns:m="http://schemas.openxmlformats.org/officeDocument/2006/math">
                    <m:r>
                      <a:rPr lang="en-US" sz="2800" b="0" i="1" smtClean="0">
                        <a:latin typeface="Cambria Math" panose="02040503050406030204" pitchFamily="18" charset="0"/>
                      </a:rPr>
                      <m:t>50</m:t>
                    </m:r>
                  </m:oMath>
                </a14:m>
                <a:r>
                  <a:rPr lang="en-US" sz="2800" dirty="0"/>
                  <a:t>, respectively.</a:t>
                </a:r>
              </a:p>
              <a:p>
                <a:r>
                  <a:rPr lang="en-US" sz="2800" dirty="0"/>
                  <a:t> </a:t>
                </a:r>
              </a:p>
              <a:p>
                <a:endParaRPr lang="en-US" sz="2800" dirty="0"/>
              </a:p>
              <a:p>
                <a:pPr>
                  <a:spcBef>
                    <a:spcPct val="50000"/>
                  </a:spcBef>
                </a:pPr>
                <a:endParaRPr lang="en-US" sz="4000" b="1" dirty="0">
                  <a:solidFill>
                    <a:srgbClr val="CC3300"/>
                  </a:solidFill>
                </a:endParaRPr>
              </a:p>
            </p:txBody>
          </p:sp>
        </mc:Choice>
        <mc:Fallback xmlns="">
          <p:sp>
            <p:nvSpPr>
              <p:cNvPr id="14346" name="Rectangle 31"/>
              <p:cNvSpPr>
                <a:spLocks noRot="1" noChangeAspect="1" noMove="1" noResize="1" noEditPoints="1" noAdjustHandles="1" noChangeArrowheads="1" noChangeShapeType="1" noTextEdit="1"/>
              </p:cNvSpPr>
              <p:nvPr/>
            </p:nvSpPr>
            <p:spPr bwMode="auto">
              <a:xfrm>
                <a:off x="22326600" y="4724401"/>
                <a:ext cx="9829800" cy="17487900"/>
              </a:xfrm>
              <a:prstGeom prst="rect">
                <a:avLst/>
              </a:prstGeom>
              <a:blipFill rotWithShape="0">
                <a:blip r:embed="rId4"/>
                <a:stretch>
                  <a:fillRect b="-7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47" name="Rectangle 32"/>
              <p:cNvSpPr>
                <a:spLocks noChangeArrowheads="1"/>
              </p:cNvSpPr>
              <p:nvPr/>
            </p:nvSpPr>
            <p:spPr bwMode="auto">
              <a:xfrm>
                <a:off x="32918400" y="4724400"/>
                <a:ext cx="9829800" cy="5105400"/>
              </a:xfrm>
              <a:prstGeom prst="rect">
                <a:avLst/>
              </a:prstGeom>
              <a:solidFill>
                <a:schemeClr val="bg1"/>
              </a:solidFill>
              <a:ln w="9525">
                <a:noFill/>
                <a:miter lim="800000"/>
                <a:headEnd/>
                <a:tailEnd/>
              </a:ln>
            </p:spPr>
            <p:txBody>
              <a:bodyPr lIns="360000" tIns="360000" rIns="360000" bIns="360000">
                <a:prstTxWarp prst="textNoShape">
                  <a:avLst/>
                </a:prstTxWarp>
              </a:bodyPr>
              <a:lstStyle/>
              <a:p>
                <a:pPr algn="just">
                  <a:spcAft>
                    <a:spcPts val="1200"/>
                  </a:spcAft>
                </a:pPr>
                <a:r>
                  <a:rPr lang="en-US" sz="2800" dirty="0"/>
                  <a:t>We want to only check </a:t>
                </a:r>
                <a14:m>
                  <m:oMath xmlns:m="http://schemas.openxmlformats.org/officeDocument/2006/math">
                    <m:r>
                      <a:rPr lang="en-US" sz="2800" i="1" dirty="0">
                        <a:latin typeface="Cambria Math" panose="02040503050406030204" pitchFamily="18" charset="0"/>
                      </a:rPr>
                      <m:t>𝜙</m:t>
                    </m:r>
                  </m:oMath>
                </a14:m>
                <a:r>
                  <a:rPr lang="en-US" sz="2800" dirty="0"/>
                  <a:t> at finite number of time points. But we don’t know Lipschitz constant for </a:t>
                </a:r>
                <a14:m>
                  <m:oMath xmlns:m="http://schemas.openxmlformats.org/officeDocument/2006/math">
                    <m:r>
                      <a:rPr lang="en-US" sz="2800" i="1" dirty="0">
                        <a:latin typeface="Cambria Math" panose="02040503050406030204" pitchFamily="18" charset="0"/>
                      </a:rPr>
                      <m:t>𝜇</m:t>
                    </m:r>
                  </m:oMath>
                </a14:m>
                <a:r>
                  <a:rPr lang="en-US" sz="2800" dirty="0"/>
                  <a:t>. Thus we first guess a constant </a:t>
                </a:r>
                <a14:m>
                  <m:oMath xmlns:m="http://schemas.openxmlformats.org/officeDocument/2006/math">
                    <m:r>
                      <a:rPr lang="en-US" sz="2800" i="1" dirty="0">
                        <a:latin typeface="Cambria Math" panose="02040503050406030204" pitchFamily="18" charset="0"/>
                      </a:rPr>
                      <m:t>𝑐</m:t>
                    </m:r>
                  </m:oMath>
                </a14:m>
                <a:r>
                  <a:rPr lang="en-US" sz="2800" dirty="0"/>
                  <a:t>, and check during the simulation that our guess is valid at all continuous times. Also, if at time </a:t>
                </a:r>
                <a14:m>
                  <m:oMath xmlns:m="http://schemas.openxmlformats.org/officeDocument/2006/math">
                    <m:r>
                      <a:rPr lang="en-US" sz="2800" i="1">
                        <a:latin typeface="Cambria Math" panose="02040503050406030204" pitchFamily="18" charset="0"/>
                      </a:rPr>
                      <m:t>𝑛</m:t>
                    </m:r>
                    <m:r>
                      <m:rPr>
                        <m:sty m:val="p"/>
                      </m:rPr>
                      <a:rPr lang="en-US" sz="2800">
                        <a:latin typeface="Cambria Math" panose="02040503050406030204" pitchFamily="18" charset="0"/>
                      </a:rPr>
                      <m:t>Δ</m:t>
                    </m:r>
                  </m:oMath>
                </a14:m>
                <a:r>
                  <a:rPr lang="en-US" sz="2800" dirty="0"/>
                  <a:t> we find out </a:t>
                </a:r>
                <a14:m>
                  <m:oMath xmlns:m="http://schemas.openxmlformats.org/officeDocument/2006/math">
                    <m:d>
                      <m:dPr>
                        <m:begChr m:val="|"/>
                        <m:endChr m:val="|"/>
                        <m:ctrlPr>
                          <a:rPr lang="en-US" sz="2800" i="1">
                            <a:latin typeface="Cambria Math" charset="0"/>
                          </a:rPr>
                        </m:ctrlPr>
                      </m:dPr>
                      <m:e>
                        <m:r>
                          <a:rPr lang="en-US" sz="2800" i="1">
                            <a:latin typeface="Cambria Math" panose="02040503050406030204" pitchFamily="18" charset="0"/>
                          </a:rPr>
                          <m:t>𝑓</m:t>
                        </m:r>
                        <m:d>
                          <m:dPr>
                            <m:ctrlPr>
                              <a:rPr lang="en-US" sz="2800" i="1">
                                <a:latin typeface="Cambria Math" charset="0"/>
                              </a:rPr>
                            </m:ctrlPr>
                          </m:dPr>
                          <m:e>
                            <m:r>
                              <a:rPr lang="en-US" sz="2800" i="1">
                                <a:latin typeface="Cambria Math" panose="02040503050406030204" pitchFamily="18" charset="0"/>
                              </a:rPr>
                              <m:t>𝜏</m:t>
                            </m:r>
                            <m:d>
                              <m:dPr>
                                <m:ctrlPr>
                                  <a:rPr lang="en-US" sz="2800" i="1">
                                    <a:latin typeface="Cambria Math" charset="0"/>
                                  </a:rPr>
                                </m:ctrlPr>
                              </m:dPr>
                              <m:e>
                                <m:r>
                                  <a:rPr lang="en-US" sz="2800" i="1">
                                    <a:latin typeface="Cambria Math" panose="02040503050406030204" pitchFamily="18" charset="0"/>
                                  </a:rPr>
                                  <m:t>𝑛</m:t>
                                </m:r>
                                <m:r>
                                  <m:rPr>
                                    <m:sty m:val="p"/>
                                  </m:rPr>
                                  <a:rPr lang="en-US" sz="2800">
                                    <a:latin typeface="Cambria Math" panose="02040503050406030204" pitchFamily="18" charset="0"/>
                                  </a:rPr>
                                  <m:t>Δ</m:t>
                                </m:r>
                              </m:e>
                            </m:d>
                          </m:e>
                        </m:d>
                      </m:e>
                    </m:d>
                    <m:r>
                      <a:rPr lang="en-US" sz="2800" i="1">
                        <a:latin typeface="Cambria Math" panose="02040503050406030204" pitchFamily="18" charset="0"/>
                      </a:rPr>
                      <m:t>≤</m:t>
                    </m:r>
                    <m:r>
                      <a:rPr lang="en-US" sz="2800" i="1">
                        <a:latin typeface="Cambria Math" panose="02040503050406030204" pitchFamily="18" charset="0"/>
                      </a:rPr>
                      <m:t>𝑐</m:t>
                    </m:r>
                  </m:oMath>
                </a14:m>
                <a:r>
                  <a:rPr lang="en-US" sz="2800" dirty="0"/>
                  <a:t>, we mark value of atomic proposition </a:t>
                </a:r>
                <a14:m>
                  <m:oMath xmlns:m="http://schemas.openxmlformats.org/officeDocument/2006/math">
                    <m:r>
                      <a:rPr lang="en-US" sz="2800" i="1" dirty="0">
                        <a:latin typeface="Cambria Math" panose="02040503050406030204" pitchFamily="18" charset="0"/>
                      </a:rPr>
                      <m:t>𝑓</m:t>
                    </m:r>
                    <m:r>
                      <a:rPr lang="en-US" sz="2800" i="1" dirty="0">
                        <a:latin typeface="Cambria Math" panose="02040503050406030204" pitchFamily="18" charset="0"/>
                      </a:rPr>
                      <m:t>&gt;0 </m:t>
                    </m:r>
                  </m:oMath>
                </a14:m>
                <a:r>
                  <a:rPr lang="en-US" sz="2800" dirty="0"/>
                  <a:t>as </a:t>
                </a:r>
                <a:r>
                  <a:rPr lang="en-US" sz="2800" i="1" dirty="0"/>
                  <a:t>unknown </a:t>
                </a:r>
                <a:r>
                  <a:rPr lang="en-US" sz="2800" dirty="0"/>
                  <a:t>at steps </a:t>
                </a:r>
                <a14:m>
                  <m:oMath xmlns:m="http://schemas.openxmlformats.org/officeDocument/2006/math">
                    <m:r>
                      <a:rPr lang="en-US" sz="2800" i="1" dirty="0">
                        <a:latin typeface="Cambria Math" panose="02040503050406030204" pitchFamily="18" charset="0"/>
                      </a:rPr>
                      <m:t>𝑛</m:t>
                    </m:r>
                    <m:r>
                      <a:rPr lang="en-US" sz="2800" i="1" dirty="0">
                        <a:latin typeface="Cambria Math" panose="02040503050406030204" pitchFamily="18" charset="0"/>
                      </a:rPr>
                      <m:t> </m:t>
                    </m:r>
                  </m:oMath>
                </a14:m>
                <a:r>
                  <a:rPr lang="en-US" sz="2800" dirty="0"/>
                  <a:t>and </a:t>
                </a:r>
                <a14:m>
                  <m:oMath xmlns:m="http://schemas.openxmlformats.org/officeDocument/2006/math">
                    <m:r>
                      <a:rPr lang="en-US" sz="2800" i="1" dirty="0">
                        <a:latin typeface="Cambria Math" panose="02040503050406030204" pitchFamily="18" charset="0"/>
                      </a:rPr>
                      <m:t>𝑛</m:t>
                    </m:r>
                    <m:r>
                      <a:rPr lang="en-US" sz="2800" i="1" dirty="0">
                        <a:latin typeface="Cambria Math" panose="02040503050406030204" pitchFamily="18" charset="0"/>
                      </a:rPr>
                      <m:t>+1</m:t>
                    </m:r>
                  </m:oMath>
                </a14:m>
                <a:r>
                  <a:rPr lang="en-US" sz="2800" dirty="0"/>
                  <a:t>. This </a:t>
                </a:r>
              </a:p>
              <a:p>
                <a:pPr algn="just">
                  <a:spcAft>
                    <a:spcPts val="1200"/>
                  </a:spcAft>
                </a:pPr>
                <a:r>
                  <a:rPr lang="en-US" sz="2800" dirty="0"/>
                  <a:t>may result in </a:t>
                </a:r>
                <a14:m>
                  <m:oMath xmlns:m="http://schemas.openxmlformats.org/officeDocument/2006/math">
                    <m:d>
                      <m:dPr>
                        <m:ctrlPr>
                          <a:rPr lang="en-US" sz="2800" b="0" i="1" dirty="0" smtClean="0">
                            <a:latin typeface="Cambria Math" charset="0"/>
                          </a:rPr>
                        </m:ctrlPr>
                      </m:dPr>
                      <m:e>
                        <m:r>
                          <a:rPr lang="en-US" sz="2800" b="0" i="1" dirty="0" smtClean="0">
                            <a:latin typeface="Cambria Math" panose="02040503050406030204" pitchFamily="18" charset="0"/>
                          </a:rPr>
                          <m:t>𝜏</m:t>
                        </m:r>
                        <m:r>
                          <a:rPr lang="en-US" sz="2800" b="0" i="1" dirty="0" smtClean="0">
                            <a:latin typeface="Cambria Math" panose="02040503050406030204" pitchFamily="18" charset="0"/>
                          </a:rPr>
                          <m:t>⊨</m:t>
                        </m:r>
                        <m:r>
                          <a:rPr lang="en-US" sz="2800" b="0" i="1" dirty="0" smtClean="0">
                            <a:latin typeface="Cambria Math" panose="02040503050406030204" pitchFamily="18" charset="0"/>
                          </a:rPr>
                          <m:t>𝜙</m:t>
                        </m:r>
                      </m:e>
                    </m:d>
                    <m:r>
                      <a:rPr lang="en-US" sz="2800" b="0" i="1" dirty="0" smtClean="0">
                        <a:latin typeface="Cambria Math" panose="02040503050406030204" pitchFamily="18" charset="0"/>
                      </a:rPr>
                      <m:t>≔</m:t>
                    </m:r>
                    <m:r>
                      <m:rPr>
                        <m:nor/>
                      </m:rPr>
                      <a:rPr lang="en-US" sz="2800" dirty="0"/>
                      <m:t>unknown</m:t>
                    </m:r>
                  </m:oMath>
                </a14:m>
                <a:r>
                  <a:rPr lang="en-US" sz="2800" dirty="0"/>
                  <a:t> for some trajectories. If we want to prove probability of satisfying </a:t>
                </a:r>
                <a14:m>
                  <m:oMath xmlns:m="http://schemas.openxmlformats.org/officeDocument/2006/math">
                    <m:r>
                      <a:rPr lang="en-US" sz="2800" b="0" i="1" dirty="0" smtClean="0">
                        <a:latin typeface="Cambria Math" panose="02040503050406030204" pitchFamily="18" charset="0"/>
                      </a:rPr>
                      <m:t>𝜙</m:t>
                    </m:r>
                  </m:oMath>
                </a14:m>
                <a:r>
                  <a:rPr lang="en-US" sz="2800" dirty="0"/>
                  <a:t> is </a:t>
                </a:r>
                <a:r>
                  <a:rPr lang="en-US" sz="2800" i="1" dirty="0"/>
                  <a:t>larger</a:t>
                </a:r>
                <a:r>
                  <a:rPr lang="en-US" sz="2800" dirty="0"/>
                  <a:t> than a threshold, we threat unknown</a:t>
                </a:r>
                <a:r>
                  <a:rPr lang="en-US" sz="2800" i="1" dirty="0"/>
                  <a:t> </a:t>
                </a:r>
                <a:r>
                  <a:rPr lang="en-US" sz="2800" dirty="0"/>
                  <a:t>as false. Otherwise, we treat it as true.</a:t>
                </a:r>
              </a:p>
            </p:txBody>
          </p:sp>
        </mc:Choice>
        <mc:Fallback xmlns="">
          <p:sp>
            <p:nvSpPr>
              <p:cNvPr id="14347" name="Rectangle 32"/>
              <p:cNvSpPr>
                <a:spLocks noRot="1" noChangeAspect="1" noMove="1" noResize="1" noEditPoints="1" noAdjustHandles="1" noChangeArrowheads="1" noChangeShapeType="1" noTextEdit="1"/>
              </p:cNvSpPr>
              <p:nvPr/>
            </p:nvSpPr>
            <p:spPr bwMode="auto">
              <a:xfrm>
                <a:off x="32918400" y="4724400"/>
                <a:ext cx="9829800" cy="5105400"/>
              </a:xfrm>
              <a:prstGeom prst="rect">
                <a:avLst/>
              </a:prstGeom>
              <a:blipFill rotWithShape="0">
                <a:blip r:embed="rId5"/>
                <a:stretch>
                  <a:fillRect/>
                </a:stretch>
              </a:blipFill>
              <a:ln w="9525">
                <a:noFill/>
                <a:miter lim="800000"/>
                <a:headEnd/>
                <a:tailEnd/>
              </a:ln>
            </p:spPr>
            <p:txBody>
              <a:bodyPr/>
              <a:lstStyle/>
              <a:p>
                <a:r>
                  <a:rPr lang="en-US">
                    <a:noFill/>
                  </a:rPr>
                  <a:t> </a:t>
                </a:r>
              </a:p>
            </p:txBody>
          </p:sp>
        </mc:Fallback>
      </mc:AlternateContent>
      <p:sp>
        <p:nvSpPr>
          <p:cNvPr id="37" name="Text Box 20"/>
          <p:cNvSpPr txBox="1">
            <a:spLocks noChangeArrowheads="1"/>
          </p:cNvSpPr>
          <p:nvPr/>
        </p:nvSpPr>
        <p:spPr bwMode="auto">
          <a:xfrm>
            <a:off x="22783800" y="11639490"/>
            <a:ext cx="8915400" cy="400110"/>
          </a:xfrm>
          <a:prstGeom prst="rect">
            <a:avLst/>
          </a:prstGeom>
          <a:noFill/>
          <a:ln w="9525">
            <a:noFill/>
            <a:miter lim="800000"/>
            <a:headEnd/>
            <a:tailEnd/>
          </a:ln>
        </p:spPr>
        <p:txBody>
          <a:bodyPr lIns="0" rIns="0">
            <a:prstTxWarp prst="textNoShape">
              <a:avLst/>
            </a:prstTxWarp>
            <a:spAutoFit/>
          </a:bodyPr>
          <a:lstStyle/>
          <a:p>
            <a:pPr algn="ctr"/>
            <a:r>
              <a:rPr lang="en-AU" sz="2000" i="1" dirty="0"/>
              <a:t>Figure 3.  Diagram for t-step Galerkin projection</a:t>
            </a:r>
          </a:p>
        </p:txBody>
      </p:sp>
      <mc:AlternateContent xmlns:mc="http://schemas.openxmlformats.org/markup-compatibility/2006" xmlns:a14="http://schemas.microsoft.com/office/drawing/2010/main">
        <mc:Choice Requires="a14">
          <p:sp>
            <p:nvSpPr>
              <p:cNvPr id="23" name="Rectangle 32"/>
              <p:cNvSpPr>
                <a:spLocks noChangeArrowheads="1"/>
              </p:cNvSpPr>
              <p:nvPr/>
            </p:nvSpPr>
            <p:spPr bwMode="auto">
              <a:xfrm>
                <a:off x="1143000" y="19964400"/>
                <a:ext cx="9829800" cy="11811000"/>
              </a:xfrm>
              <a:prstGeom prst="rect">
                <a:avLst/>
              </a:prstGeom>
              <a:solidFill>
                <a:schemeClr val="bg1"/>
              </a:solidFill>
              <a:ln w="9525">
                <a:noFill/>
                <a:miter lim="800000"/>
                <a:headEnd/>
                <a:tailEnd/>
              </a:ln>
            </p:spPr>
            <p:txBody>
              <a:bodyPr lIns="360000" tIns="360000" rIns="360000" bIns="360000">
                <a:prstTxWarp prst="textNoShape">
                  <a:avLst/>
                </a:prstTxWarp>
              </a:bodyPr>
              <a:lstStyle/>
              <a:p>
                <a:r>
                  <a:rPr lang="en-US" sz="4000" b="1" dirty="0">
                    <a:solidFill>
                      <a:srgbClr val="CC3300"/>
                    </a:solidFill>
                  </a:rPr>
                  <a:t>Signal Temporal Logic (STL)</a:t>
                </a:r>
              </a:p>
              <a:p>
                <a:endParaRPr lang="en-US" sz="2800" dirty="0"/>
              </a:p>
              <a:p>
                <a:pPr algn="just"/>
                <a:r>
                  <a:rPr lang="en-US" sz="2800" dirty="0"/>
                  <a:t>Signal Temporal Logic (STL) is used to specify predicates over real-time signal. </a:t>
                </a:r>
                <a:r>
                  <a:rPr lang="en-US" altLang="zh-CN" sz="2800" dirty="0"/>
                  <a:t>For </a:t>
                </a:r>
                <a:r>
                  <a:rPr lang="en-US" sz="2800" dirty="0"/>
                  <a:t>a hybrid automaton with state variables </a:t>
                </a:r>
                <a14:m>
                  <m:oMath xmlns:m="http://schemas.openxmlformats.org/officeDocument/2006/math">
                    <m:r>
                      <a:rPr lang="en-US" sz="2800" i="1" dirty="0" smtClean="0">
                        <a:latin typeface="Cambria Math" panose="02040503050406030204" pitchFamily="18" charset="0"/>
                      </a:rPr>
                      <m:t>𝑋</m:t>
                    </m:r>
                  </m:oMath>
                </a14:m>
                <a:r>
                  <a:rPr lang="en-US" sz="2800" dirty="0"/>
                  <a:t>, let </a:t>
                </a:r>
                <a14:m>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sSup>
                      <m:sSupPr>
                        <m:ctrlPr>
                          <a:rPr lang="en-US" sz="2800" b="0" i="1" smtClean="0">
                            <a:latin typeface="Cambria Math" charset="0"/>
                          </a:rPr>
                        </m:ctrlPr>
                      </m:sSupPr>
                      <m:e>
                        <m:r>
                          <a:rPr lang="en-US" sz="2800" b="0" i="1" smtClean="0">
                            <a:latin typeface="Cambria Math" panose="02040503050406030204" pitchFamily="18" charset="0"/>
                          </a:rPr>
                          <m:t>ℝ</m:t>
                        </m:r>
                      </m:e>
                      <m:sup>
                        <m:d>
                          <m:dPr>
                            <m:begChr m:val="|"/>
                            <m:endChr m:val="|"/>
                            <m:ctrlPr>
                              <a:rPr lang="en-US" sz="2800" b="0" i="1" smtClean="0">
                                <a:latin typeface="Cambria Math" charset="0"/>
                              </a:rPr>
                            </m:ctrlPr>
                          </m:dPr>
                          <m:e>
                            <m:r>
                              <a:rPr lang="en-US" sz="2800" i="1">
                                <a:latin typeface="Cambria Math" panose="02040503050406030204" pitchFamily="18" charset="0"/>
                              </a:rPr>
                              <m:t>𝑋</m:t>
                            </m:r>
                          </m:e>
                        </m:d>
                      </m:sup>
                    </m:sSup>
                    <m:r>
                      <a:rPr lang="en-US" sz="2800" b="0" i="1" smtClean="0">
                        <a:latin typeface="Cambria Math" panose="02040503050406030204" pitchFamily="18" charset="0"/>
                      </a:rPr>
                      <m:t>→</m:t>
                    </m:r>
                    <m:r>
                      <a:rPr lang="en-US" sz="2800" b="0" i="1" smtClean="0">
                        <a:latin typeface="Cambria Math" panose="02040503050406030204" pitchFamily="18" charset="0"/>
                      </a:rPr>
                      <m:t>ℝ</m:t>
                    </m:r>
                  </m:oMath>
                </a14:m>
                <a:r>
                  <a:rPr lang="en-US" sz="2800" dirty="0"/>
                  <a:t> be a differentiable real valued function. An atomic predicate is of the format </a:t>
                </a:r>
                <a14:m>
                  <m:oMath xmlns:m="http://schemas.openxmlformats.org/officeDocument/2006/math">
                    <m:r>
                      <a:rPr lang="en-US" sz="2800" i="1">
                        <a:latin typeface="Cambria Math" panose="02040503050406030204" pitchFamily="18" charset="0"/>
                      </a:rPr>
                      <m:t>𝑓</m:t>
                    </m:r>
                    <m:r>
                      <a:rPr lang="en-US" sz="2800" b="0" i="1" smtClean="0">
                        <a:latin typeface="Cambria Math" panose="02040503050406030204" pitchFamily="18" charset="0"/>
                      </a:rPr>
                      <m:t>&gt;0</m:t>
                    </m:r>
                  </m:oMath>
                </a14:m>
                <a:r>
                  <a:rPr lang="en-US" sz="2800" dirty="0"/>
                  <a:t> or </a:t>
                </a:r>
                <a14:m>
                  <m:oMath xmlns:m="http://schemas.openxmlformats.org/officeDocument/2006/math">
                    <m:r>
                      <a:rPr lang="en-US" sz="2800" i="1">
                        <a:latin typeface="Cambria Math" panose="02040503050406030204" pitchFamily="18" charset="0"/>
                      </a:rPr>
                      <m:t>𝑓</m:t>
                    </m:r>
                    <m:r>
                      <a:rPr lang="en-US" sz="2800" b="0" i="1" smtClean="0">
                        <a:latin typeface="Cambria Math" panose="02040503050406030204" pitchFamily="18" charset="0"/>
                      </a:rPr>
                      <m:t>≥0</m:t>
                    </m:r>
                  </m:oMath>
                </a14:m>
                <a:r>
                  <a:rPr lang="en-US" sz="2800" dirty="0"/>
                  <a:t>. Since we adopt a statistical approach, strict and non-strict inequalities are not distinguishable. Syntax of STL is defined using the following BNF grammar:</a:t>
                </a:r>
              </a:p>
              <a:p>
                <a:pPr algn="just">
                  <a:lnSpc>
                    <a:spcPct val="114000"/>
                  </a:lnSpc>
                </a:pPr>
                <a:endParaRPr lang="en-US" sz="4400" dirty="0"/>
              </a:p>
              <a:p>
                <a:pPr marL="381000" indent="-381000" algn="just">
                  <a:spcBef>
                    <a:spcPct val="50000"/>
                  </a:spcBef>
                  <a:defRPr/>
                </a:pPr>
                <a:endParaRPr lang="en-GB" sz="3200" b="1" dirty="0">
                  <a:solidFill>
                    <a:srgbClr val="CC3300"/>
                  </a:solidFill>
                  <a:latin typeface="Arial" pitchFamily="-108" charset="0"/>
                  <a:ea typeface="ＭＳ Ｐゴシック" pitchFamily="-108" charset="-128"/>
                  <a:cs typeface="ＭＳ Ｐゴシック" pitchFamily="-108" charset="-128"/>
                </a:endParaRPr>
              </a:p>
              <a:p>
                <a:pPr marL="381000" indent="-381000" algn="just">
                  <a:spcBef>
                    <a:spcPct val="50000"/>
                  </a:spcBef>
                  <a:defRPr/>
                </a:pPr>
                <a:r>
                  <a:rPr lang="en-GB" sz="3200" b="1" dirty="0">
                    <a:solidFill>
                      <a:srgbClr val="CC3300"/>
                    </a:solidFill>
                    <a:latin typeface="Arial" pitchFamily="-108" charset="0"/>
                    <a:ea typeface="ＭＳ Ｐゴシック" pitchFamily="-108" charset="-128"/>
                    <a:cs typeface="ＭＳ Ｐゴシック" pitchFamily="-108" charset="-128"/>
                  </a:rPr>
                  <a:t>Semantics of STL</a:t>
                </a:r>
              </a:p>
              <a:p>
                <a:pPr marL="381000" indent="-381000" algn="just">
                  <a:defRPr/>
                </a:pPr>
                <a:endParaRPr lang="en-US" sz="1800" b="1" dirty="0">
                  <a:latin typeface="Arial" pitchFamily="-108" charset="0"/>
                  <a:ea typeface="ＭＳ Ｐゴシック" pitchFamily="-108" charset="-128"/>
                  <a:cs typeface="ＭＳ Ｐゴシック" pitchFamily="-108" charset="-128"/>
                </a:endParaRPr>
              </a:p>
              <a:p>
                <a:pPr algn="just"/>
                <a:r>
                  <a:rPr lang="en-US" sz="2800" dirty="0">
                    <a:latin typeface="Arial" pitchFamily="-108" charset="0"/>
                    <a:ea typeface="ＭＳ Ｐゴシック" pitchFamily="-108" charset="-128"/>
                    <a:cs typeface="ＭＳ Ｐゴシック" pitchFamily="-108" charset="-128"/>
                  </a:rPr>
                  <a:t>By </a:t>
                </a:r>
                <a14:m>
                  <m:oMath xmlns:m="http://schemas.openxmlformats.org/officeDocument/2006/math">
                    <m:d>
                      <m:dPr>
                        <m:ctrlPr>
                          <a:rPr lang="en-US" sz="2800" i="1">
                            <a:latin typeface="Cambria Math" charset="0"/>
                            <a:ea typeface="ＭＳ Ｐゴシック" pitchFamily="-108" charset="-128"/>
                            <a:cs typeface="ＭＳ Ｐゴシック" pitchFamily="-108" charset="-128"/>
                          </a:rPr>
                        </m:ctrlPr>
                      </m:dPr>
                      <m:e>
                        <m:r>
                          <a:rPr lang="en-US" sz="2800" i="1">
                            <a:latin typeface="Cambria Math" panose="02040503050406030204" pitchFamily="18" charset="0"/>
                            <a:ea typeface="ＭＳ Ｐゴシック" pitchFamily="-108" charset="-128"/>
                            <a:cs typeface="ＭＳ Ｐゴシック" pitchFamily="-108" charset="-128"/>
                          </a:rPr>
                          <m:t>𝜏</m:t>
                        </m:r>
                        <m:r>
                          <a:rPr lang="en-US" sz="2800" i="1">
                            <a:latin typeface="Cambria Math" panose="02040503050406030204" pitchFamily="18" charset="0"/>
                            <a:ea typeface="ＭＳ Ｐゴシック" pitchFamily="-108" charset="-128"/>
                            <a:cs typeface="ＭＳ Ｐゴシック" pitchFamily="-108" charset="-128"/>
                          </a:rPr>
                          <m:t>,</m:t>
                        </m:r>
                        <m:r>
                          <a:rPr lang="en-US" sz="2800" i="1">
                            <a:latin typeface="Cambria Math" panose="02040503050406030204" pitchFamily="18" charset="0"/>
                            <a:ea typeface="ＭＳ Ｐゴシック" pitchFamily="-108" charset="-128"/>
                            <a:cs typeface="ＭＳ Ｐゴシック" pitchFamily="-108" charset="-128"/>
                          </a:rPr>
                          <m:t>𝑡</m:t>
                        </m:r>
                      </m:e>
                    </m:d>
                    <m:r>
                      <a:rPr lang="en-US" sz="2800" i="1">
                        <a:latin typeface="Cambria Math" panose="02040503050406030204" pitchFamily="18" charset="0"/>
                        <a:ea typeface="ＭＳ Ｐゴシック" pitchFamily="-108" charset="-128"/>
                        <a:cs typeface="ＭＳ Ｐゴシック" pitchFamily="-108" charset="-128"/>
                      </a:rPr>
                      <m:t>⊨</m:t>
                    </m:r>
                    <m:r>
                      <a:rPr lang="en-US" sz="2800" i="1">
                        <a:latin typeface="Cambria Math" panose="02040503050406030204" pitchFamily="18" charset="0"/>
                        <a:ea typeface="ＭＳ Ｐゴシック" pitchFamily="-108" charset="-128"/>
                        <a:cs typeface="ＭＳ Ｐゴシック" pitchFamily="-108" charset="-128"/>
                      </a:rPr>
                      <m:t>𝜙</m:t>
                    </m:r>
                  </m:oMath>
                </a14:m>
                <a:r>
                  <a:rPr lang="en-US" sz="2800" dirty="0">
                    <a:latin typeface="Arial" pitchFamily="-108" charset="0"/>
                    <a:ea typeface="ＭＳ Ｐゴシック" pitchFamily="-108" charset="-128"/>
                    <a:cs typeface="ＭＳ Ｐゴシック" pitchFamily="-108" charset="-128"/>
                  </a:rPr>
                  <a:t> we mean signal </a:t>
                </a:r>
                <a14:m>
                  <m:oMath xmlns:m="http://schemas.openxmlformats.org/officeDocument/2006/math">
                    <m:r>
                      <a:rPr lang="en-US" sz="2800" i="1">
                        <a:latin typeface="Cambria Math" panose="02040503050406030204" pitchFamily="18" charset="0"/>
                        <a:ea typeface="ＭＳ Ｐゴシック" pitchFamily="-108" charset="-128"/>
                        <a:cs typeface="ＭＳ Ｐゴシック" pitchFamily="-108" charset="-128"/>
                      </a:rPr>
                      <m:t>𝜏</m:t>
                    </m:r>
                    <m:r>
                      <a:rPr lang="en-US" sz="2800" i="1">
                        <a:latin typeface="Cambria Math" panose="02040503050406030204" pitchFamily="18" charset="0"/>
                        <a:ea typeface="ＭＳ Ｐゴシック" pitchFamily="-108" charset="-128"/>
                        <a:cs typeface="ＭＳ Ｐゴシック" pitchFamily="-108" charset="-128"/>
                      </a:rPr>
                      <m:t>:</m:t>
                    </m:r>
                    <m:sSub>
                      <m:sSubPr>
                        <m:ctrlPr>
                          <a:rPr lang="en-US" sz="2800" i="1">
                            <a:latin typeface="Cambria Math" charset="0"/>
                            <a:ea typeface="ＭＳ Ｐゴシック" pitchFamily="-108" charset="-128"/>
                            <a:cs typeface="ＭＳ Ｐゴシック" pitchFamily="-108" charset="-128"/>
                          </a:rPr>
                        </m:ctrlPr>
                      </m:sSubPr>
                      <m:e>
                        <m:r>
                          <a:rPr lang="en-US" sz="2800" i="1">
                            <a:latin typeface="Cambria Math" panose="02040503050406030204" pitchFamily="18" charset="0"/>
                            <a:ea typeface="ＭＳ Ｐゴシック" pitchFamily="-108" charset="-128"/>
                            <a:cs typeface="ＭＳ Ｐゴシック" pitchFamily="-108" charset="-128"/>
                          </a:rPr>
                          <m:t>ℝ</m:t>
                        </m:r>
                      </m:e>
                      <m:sub>
                        <m:r>
                          <a:rPr lang="en-US" sz="2800" i="1">
                            <a:latin typeface="Cambria Math" panose="02040503050406030204" pitchFamily="18" charset="0"/>
                            <a:ea typeface="ＭＳ Ｐゴシック" pitchFamily="-108" charset="-128"/>
                            <a:cs typeface="ＭＳ Ｐゴシック" pitchFamily="-108" charset="-128"/>
                          </a:rPr>
                          <m:t>≥0</m:t>
                        </m:r>
                      </m:sub>
                    </m:sSub>
                    <m:r>
                      <a:rPr lang="en-US" sz="2800" i="1">
                        <a:latin typeface="Cambria Math" panose="02040503050406030204" pitchFamily="18" charset="0"/>
                        <a:ea typeface="ＭＳ Ｐゴシック" pitchFamily="-108" charset="-128"/>
                        <a:cs typeface="ＭＳ Ｐゴシック" pitchFamily="-108" charset="-128"/>
                      </a:rPr>
                      <m:t>→</m:t>
                    </m:r>
                    <m:sSup>
                      <m:sSupPr>
                        <m:ctrlPr>
                          <a:rPr lang="en-US" sz="2800" i="1">
                            <a:latin typeface="Cambria Math" charset="0"/>
                            <a:ea typeface="ＭＳ Ｐゴシック" pitchFamily="-108" charset="-128"/>
                            <a:cs typeface="ＭＳ Ｐゴシック" pitchFamily="-108" charset="-128"/>
                          </a:rPr>
                        </m:ctrlPr>
                      </m:sSupPr>
                      <m:e>
                        <m:r>
                          <a:rPr lang="en-US" sz="2800" i="1">
                            <a:latin typeface="Cambria Math" panose="02040503050406030204" pitchFamily="18" charset="0"/>
                            <a:ea typeface="ＭＳ Ｐゴシック" pitchFamily="-108" charset="-128"/>
                            <a:cs typeface="ＭＳ Ｐゴシック" pitchFamily="-108" charset="-128"/>
                          </a:rPr>
                          <m:t>ℝ</m:t>
                        </m:r>
                      </m:e>
                      <m:sup>
                        <m:r>
                          <a:rPr lang="en-US" sz="2800" i="1">
                            <a:latin typeface="Cambria Math" panose="02040503050406030204" pitchFamily="18" charset="0"/>
                            <a:ea typeface="ＭＳ Ｐゴシック" pitchFamily="-108" charset="-128"/>
                            <a:cs typeface="ＭＳ Ｐゴシック" pitchFamily="-108" charset="-128"/>
                          </a:rPr>
                          <m:t>𝑋</m:t>
                        </m:r>
                      </m:sup>
                    </m:sSup>
                  </m:oMath>
                </a14:m>
                <a:r>
                  <a:rPr lang="en-US" sz="2800" dirty="0">
                    <a:latin typeface="Arial" pitchFamily="-108" charset="0"/>
                    <a:ea typeface="ＭＳ Ｐゴシック" pitchFamily="-108" charset="-128"/>
                    <a:cs typeface="ＭＳ Ｐゴシック" pitchFamily="-108" charset="-128"/>
                  </a:rPr>
                  <a:t> satisfies formula </a:t>
                </a:r>
                <a14:m>
                  <m:oMath xmlns:m="http://schemas.openxmlformats.org/officeDocument/2006/math">
                    <m:r>
                      <a:rPr lang="en-US" sz="2800" i="1">
                        <a:latin typeface="Cambria Math" panose="02040503050406030204" pitchFamily="18" charset="0"/>
                        <a:ea typeface="ＭＳ Ｐゴシック" pitchFamily="-108" charset="-128"/>
                        <a:cs typeface="ＭＳ Ｐゴシック" pitchFamily="-108" charset="-128"/>
                      </a:rPr>
                      <m:t>𝜙</m:t>
                    </m:r>
                  </m:oMath>
                </a14:m>
                <a:r>
                  <a:rPr lang="en-US" sz="2800" dirty="0">
                    <a:latin typeface="Arial" pitchFamily="-108" charset="0"/>
                    <a:ea typeface="ＭＳ Ｐゴシック" pitchFamily="-108" charset="-128"/>
                    <a:cs typeface="ＭＳ Ｐゴシック" pitchFamily="-108" charset="-128"/>
                  </a:rPr>
                  <a:t> at time </a:t>
                </a:r>
                <a14:m>
                  <m:oMath xmlns:m="http://schemas.openxmlformats.org/officeDocument/2006/math">
                    <m:r>
                      <a:rPr lang="en-US" sz="2800" i="1">
                        <a:latin typeface="Cambria Math" panose="02040503050406030204" pitchFamily="18" charset="0"/>
                        <a:ea typeface="ＭＳ Ｐゴシック" pitchFamily="-108" charset="-128"/>
                        <a:cs typeface="ＭＳ Ｐゴシック" pitchFamily="-108" charset="-128"/>
                      </a:rPr>
                      <m:t>𝑡</m:t>
                    </m:r>
                  </m:oMath>
                </a14:m>
                <a:r>
                  <a:rPr lang="en-US" sz="2800" dirty="0">
                    <a:latin typeface="Arial" pitchFamily="-108" charset="0"/>
                    <a:ea typeface="ＭＳ Ｐゴシック" pitchFamily="-108" charset="-128"/>
                    <a:cs typeface="ＭＳ Ｐゴシック" pitchFamily="-108" charset="-128"/>
                  </a:rPr>
                  <a:t>. The </a:t>
                </a:r>
                <a:r>
                  <a:rPr lang="en-US" sz="2800" i="1" dirty="0">
                    <a:latin typeface="Arial" pitchFamily="-108" charset="0"/>
                    <a:ea typeface="ＭＳ Ｐゴシック" pitchFamily="-108" charset="-128"/>
                    <a:cs typeface="ＭＳ Ｐゴシック" pitchFamily="-108" charset="-128"/>
                  </a:rPr>
                  <a:t>continuous</a:t>
                </a:r>
                <a:r>
                  <a:rPr lang="en-US" sz="2800" dirty="0">
                    <a:latin typeface="Arial" pitchFamily="-108" charset="0"/>
                    <a:ea typeface="ＭＳ Ｐゴシック" pitchFamily="-108" charset="-128"/>
                    <a:cs typeface="ＭＳ Ｐゴシック" pitchFamily="-108" charset="-128"/>
                  </a:rPr>
                  <a:t> semantics of STL is defined as follows (let </a:t>
                </a:r>
                <a14:m>
                  <m:oMath xmlns:m="http://schemas.openxmlformats.org/officeDocument/2006/math">
                    <m:r>
                      <a:rPr lang="en-US" sz="2800" i="1">
                        <a:latin typeface="Cambria Math" panose="02040503050406030204" pitchFamily="18" charset="0"/>
                        <a:ea typeface="ＭＳ Ｐゴシック" pitchFamily="-108" charset="-128"/>
                        <a:cs typeface="ＭＳ Ｐゴシック" pitchFamily="-108" charset="-128"/>
                      </a:rPr>
                      <m:t>𝜏</m:t>
                    </m:r>
                    <m:r>
                      <a:rPr lang="en-US" sz="2800" i="1">
                        <a:latin typeface="Cambria Math" panose="02040503050406030204" pitchFamily="18" charset="0"/>
                        <a:ea typeface="ＭＳ Ｐゴシック" pitchFamily="-108" charset="-128"/>
                        <a:cs typeface="ＭＳ Ｐゴシック" pitchFamily="-108" charset="-128"/>
                      </a:rPr>
                      <m:t>⊨</m:t>
                    </m:r>
                    <m:r>
                      <a:rPr lang="en-US" sz="2800" i="1">
                        <a:latin typeface="Cambria Math" panose="02040503050406030204" pitchFamily="18" charset="0"/>
                        <a:ea typeface="ＭＳ Ｐゴシック" pitchFamily="-108" charset="-128"/>
                        <a:cs typeface="ＭＳ Ｐゴシック" pitchFamily="-108" charset="-128"/>
                      </a:rPr>
                      <m:t>𝜙</m:t>
                    </m:r>
                  </m:oMath>
                </a14:m>
                <a:r>
                  <a:rPr lang="en-US" sz="2800" dirty="0">
                    <a:latin typeface="Arial" pitchFamily="-108" charset="0"/>
                    <a:ea typeface="ＭＳ Ｐゴシック" pitchFamily="-108" charset="-128"/>
                    <a:cs typeface="ＭＳ Ｐゴシック" pitchFamily="-108" charset="-128"/>
                  </a:rPr>
                  <a:t> denotes </a:t>
                </a:r>
                <a14:m>
                  <m:oMath xmlns:m="http://schemas.openxmlformats.org/officeDocument/2006/math">
                    <m:d>
                      <m:dPr>
                        <m:ctrlPr>
                          <a:rPr lang="en-US" sz="2800" i="1">
                            <a:latin typeface="Cambria Math" charset="0"/>
                            <a:ea typeface="ＭＳ Ｐゴシック" pitchFamily="-108" charset="-128"/>
                            <a:cs typeface="ＭＳ Ｐゴシック" pitchFamily="-108" charset="-128"/>
                          </a:rPr>
                        </m:ctrlPr>
                      </m:dPr>
                      <m:e>
                        <m:r>
                          <a:rPr lang="en-US" sz="2800" i="1">
                            <a:latin typeface="Cambria Math" panose="02040503050406030204" pitchFamily="18" charset="0"/>
                            <a:ea typeface="ＭＳ Ｐゴシック" pitchFamily="-108" charset="-128"/>
                            <a:cs typeface="ＭＳ Ｐゴシック" pitchFamily="-108" charset="-128"/>
                          </a:rPr>
                          <m:t>𝜏</m:t>
                        </m:r>
                        <m:r>
                          <a:rPr lang="en-US" sz="2800" i="1">
                            <a:latin typeface="Cambria Math" panose="02040503050406030204" pitchFamily="18" charset="0"/>
                            <a:ea typeface="ＭＳ Ｐゴシック" pitchFamily="-108" charset="-128"/>
                            <a:cs typeface="ＭＳ Ｐゴシック" pitchFamily="-108" charset="-128"/>
                          </a:rPr>
                          <m:t>,0</m:t>
                        </m:r>
                      </m:e>
                    </m:d>
                    <m:r>
                      <a:rPr lang="en-US" sz="2800" i="1">
                        <a:latin typeface="Cambria Math" panose="02040503050406030204" pitchFamily="18" charset="0"/>
                        <a:ea typeface="ＭＳ Ｐゴシック" pitchFamily="-108" charset="-128"/>
                        <a:cs typeface="ＭＳ Ｐゴシック" pitchFamily="-108" charset="-128"/>
                      </a:rPr>
                      <m:t>⊨</m:t>
                    </m:r>
                    <m:r>
                      <a:rPr lang="en-US" sz="2800" i="1">
                        <a:latin typeface="Cambria Math" panose="02040503050406030204" pitchFamily="18" charset="0"/>
                        <a:ea typeface="ＭＳ Ｐゴシック" pitchFamily="-108" charset="-128"/>
                        <a:cs typeface="ＭＳ Ｐゴシック" pitchFamily="-108" charset="-128"/>
                      </a:rPr>
                      <m:t>𝜙</m:t>
                    </m:r>
                  </m:oMath>
                </a14:m>
                <a:r>
                  <a:rPr lang="en-US" sz="2800" dirty="0">
                    <a:latin typeface="Arial" pitchFamily="-108" charset="0"/>
                    <a:ea typeface="ＭＳ Ｐゴシック" pitchFamily="-108" charset="-128"/>
                    <a:cs typeface="ＭＳ Ｐゴシック" pitchFamily="-108" charset="-128"/>
                  </a:rPr>
                  <a:t>):</a:t>
                </a:r>
              </a:p>
              <a:p>
                <a:endParaRPr lang="en-US" sz="2800" dirty="0"/>
              </a:p>
            </p:txBody>
          </p:sp>
        </mc:Choice>
        <mc:Fallback xmlns="">
          <p:sp>
            <p:nvSpPr>
              <p:cNvPr id="23" name="Rectangle 32"/>
              <p:cNvSpPr>
                <a:spLocks noRot="1" noChangeAspect="1" noMove="1" noResize="1" noEditPoints="1" noAdjustHandles="1" noChangeArrowheads="1" noChangeShapeType="1" noTextEdit="1"/>
              </p:cNvSpPr>
              <p:nvPr/>
            </p:nvSpPr>
            <p:spPr bwMode="auto">
              <a:xfrm>
                <a:off x="1143000" y="19964400"/>
                <a:ext cx="9829800" cy="11811000"/>
              </a:xfrm>
              <a:prstGeom prst="rect">
                <a:avLst/>
              </a:prstGeom>
              <a:blipFill rotWithShape="0">
                <a:blip r:embed="rId7"/>
                <a:stretch>
                  <a:fillRect/>
                </a:stretch>
              </a:blipFill>
              <a:ln w="9525">
                <a:noFill/>
                <a:miter lim="800000"/>
                <a:headEnd/>
                <a:tailEnd/>
              </a:ln>
            </p:spPr>
            <p:txBody>
              <a:bodyPr/>
              <a:lstStyle/>
              <a:p>
                <a:r>
                  <a:rPr lang="en-US">
                    <a:noFill/>
                  </a:rPr>
                  <a:t> </a:t>
                </a:r>
              </a:p>
            </p:txBody>
          </p:sp>
        </mc:Fallback>
      </mc:AlternateContent>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3200" y="24739567"/>
            <a:ext cx="6135051" cy="54864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63400" y="9829800"/>
            <a:ext cx="9509760" cy="2601493"/>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35285" y="28421153"/>
            <a:ext cx="8503920" cy="2581733"/>
          </a:xfrm>
          <a:prstGeom prst="rect">
            <a:avLst/>
          </a:prstGeom>
        </p:spPr>
      </p:pic>
      <p:sp>
        <p:nvSpPr>
          <p:cNvPr id="26" name="Rectangle 32"/>
          <p:cNvSpPr>
            <a:spLocks noChangeArrowheads="1"/>
          </p:cNvSpPr>
          <p:nvPr/>
        </p:nvSpPr>
        <p:spPr bwMode="auto">
          <a:xfrm>
            <a:off x="11734800" y="19964400"/>
            <a:ext cx="9829800" cy="11811000"/>
          </a:xfrm>
          <a:prstGeom prst="rect">
            <a:avLst/>
          </a:prstGeom>
          <a:solidFill>
            <a:schemeClr val="bg1"/>
          </a:solidFill>
          <a:ln w="9525">
            <a:noFill/>
            <a:miter lim="800000"/>
            <a:headEnd/>
            <a:tailEnd/>
          </a:ln>
        </p:spPr>
        <p:txBody>
          <a:bodyPr lIns="360000" tIns="360000" rIns="360000" bIns="360000">
            <a:prstTxWarp prst="textNoShape">
              <a:avLst/>
            </a:prstTxWarp>
          </a:bodyPr>
          <a:lstStyle/>
          <a:p>
            <a:pPr marL="381000" indent="-381000" algn="just">
              <a:spcBef>
                <a:spcPct val="50000"/>
              </a:spcBef>
              <a:defRPr/>
            </a:pPr>
            <a:r>
              <a:rPr lang="en-GB" sz="4000" b="1" dirty="0">
                <a:solidFill>
                  <a:srgbClr val="CC3300"/>
                </a:solidFill>
                <a:latin typeface="Arial" pitchFamily="-108" charset="0"/>
                <a:ea typeface="ＭＳ Ｐゴシック" pitchFamily="-108" charset="-128"/>
                <a:cs typeface="ＭＳ Ｐゴシック" pitchFamily="-108" charset="-128"/>
              </a:rPr>
              <a:t>Problem Specification</a:t>
            </a:r>
          </a:p>
          <a:p>
            <a:pPr indent="-381000" algn="just">
              <a:defRPr/>
            </a:pPr>
            <a:endParaRPr lang="en-US" sz="2800" dirty="0">
              <a:latin typeface="Arial" pitchFamily="-108" charset="0"/>
              <a:ea typeface="ＭＳ Ｐゴシック" pitchFamily="-108" charset="-128"/>
              <a:cs typeface="ＭＳ Ｐゴシック" pitchFamily="-108" charset="-128"/>
            </a:endParaRPr>
          </a:p>
          <a:p>
            <a:pPr indent="-381000" algn="just">
              <a:defRPr/>
            </a:pPr>
            <a:r>
              <a:rPr lang="en-US" sz="2800" dirty="0">
                <a:ea typeface="ＭＳ Ｐゴシック" pitchFamily="-108" charset="-128"/>
                <a:cs typeface="ＭＳ Ｐゴシック" pitchFamily="-108" charset="-128"/>
              </a:rPr>
              <a:t>The system is a hybrid input/output automaton with 4 modes. </a:t>
            </a:r>
            <a:r>
              <a:rPr lang="en-US" sz="2800" dirty="0">
                <a:latin typeface="Arial" pitchFamily="-108" charset="0"/>
                <a:ea typeface="ＭＳ Ｐゴシック" pitchFamily="-108" charset="-128"/>
                <a:cs typeface="ＭＳ Ｐゴシック" pitchFamily="-108" charset="-128"/>
              </a:rPr>
              <a:t>Self loops are used to model difference equations that controller uses. Dynamics of variables are specified using the following (delayed) differential equations:</a:t>
            </a:r>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789640" y="14554200"/>
            <a:ext cx="7680960" cy="945128"/>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360122" y="16980408"/>
            <a:ext cx="6110478" cy="850392"/>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939248" y="18370677"/>
            <a:ext cx="8531352" cy="984123"/>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738080" y="4876800"/>
            <a:ext cx="8732520" cy="7352794"/>
          </a:xfrm>
          <a:prstGeom prst="rect">
            <a:avLst/>
          </a:prstGeom>
        </p:spPr>
      </p:pic>
      <mc:AlternateContent xmlns:mc="http://schemas.openxmlformats.org/markup-compatibility/2006" xmlns:a14="http://schemas.microsoft.com/office/drawing/2010/main">
        <mc:Choice Requires="a14">
          <p:sp>
            <p:nvSpPr>
              <p:cNvPr id="32" name="Rectangle 32"/>
              <p:cNvSpPr>
                <a:spLocks noChangeArrowheads="1"/>
              </p:cNvSpPr>
              <p:nvPr/>
            </p:nvSpPr>
            <p:spPr bwMode="auto">
              <a:xfrm>
                <a:off x="22326600" y="22974300"/>
                <a:ext cx="9829800" cy="8801101"/>
              </a:xfrm>
              <a:prstGeom prst="rect">
                <a:avLst/>
              </a:prstGeom>
              <a:solidFill>
                <a:schemeClr val="bg1"/>
              </a:solidFill>
              <a:ln w="9525">
                <a:noFill/>
                <a:miter lim="800000"/>
                <a:headEnd/>
                <a:tailEnd/>
              </a:ln>
            </p:spPr>
            <p:txBody>
              <a:bodyPr lIns="360000" tIns="360000" rIns="360000" bIns="360000">
                <a:prstTxWarp prst="textNoShape">
                  <a:avLst/>
                </a:prstTxWarp>
              </a:bodyPr>
              <a:lstStyle/>
              <a:p>
                <a:pPr algn="just">
                  <a:spcBef>
                    <a:spcPct val="50000"/>
                  </a:spcBef>
                </a:pPr>
                <a:r>
                  <a:rPr lang="en-GB" sz="4000" b="1" dirty="0">
                    <a:solidFill>
                      <a:srgbClr val="CC3300"/>
                    </a:solidFill>
                  </a:rPr>
                  <a:t>Our Approach</a:t>
                </a:r>
              </a:p>
              <a:p>
                <a:pPr algn="just"/>
                <a:endParaRPr lang="en-US" sz="2800" dirty="0"/>
              </a:p>
              <a:p>
                <a:pPr algn="just">
                  <a:spcAft>
                    <a:spcPts val="1200"/>
                  </a:spcAft>
                </a:pPr>
                <a:r>
                  <a:rPr lang="en-US" sz="2800" dirty="0"/>
                  <a:t>We statistically model check the powertrain control design. More precisely, given a model </a:t>
                </a:r>
                <a14:m>
                  <m:oMath xmlns:m="http://schemas.openxmlformats.org/officeDocument/2006/math">
                    <m:r>
                      <a:rPr lang="en-US" sz="2800" i="1" dirty="0" smtClean="0">
                        <a:latin typeface="Cambria Math" panose="02040503050406030204" pitchFamily="18" charset="0"/>
                      </a:rPr>
                      <m:t>𝑀</m:t>
                    </m:r>
                  </m:oMath>
                </a14:m>
                <a:r>
                  <a:rPr lang="en-US" sz="2800" dirty="0"/>
                  <a:t>, STL formula </a:t>
                </a:r>
                <a14:m>
                  <m:oMath xmlns:m="http://schemas.openxmlformats.org/officeDocument/2006/math">
                    <m:r>
                      <a:rPr lang="en-US" sz="2800" b="0" i="1" dirty="0" smtClean="0">
                        <a:latin typeface="Cambria Math" panose="02040503050406030204" pitchFamily="18" charset="0"/>
                      </a:rPr>
                      <m:t>𝜙</m:t>
                    </m:r>
                    <m:r>
                      <a:rPr lang="en-US" sz="2800" i="1" dirty="0">
                        <a:latin typeface="Cambria Math" panose="02040503050406030204" pitchFamily="18" charset="0"/>
                      </a:rPr>
                      <m:t> </m:t>
                    </m:r>
                  </m:oMath>
                </a14:m>
                <a:r>
                  <a:rPr lang="en-US" sz="2800" dirty="0"/>
                  <a:t>and threshold </a:t>
                </a:r>
                <a14:m>
                  <m:oMath xmlns:m="http://schemas.openxmlformats.org/officeDocument/2006/math">
                    <m:r>
                      <a:rPr lang="en-US" sz="2800" b="0" i="1" dirty="0" smtClean="0">
                        <a:latin typeface="Cambria Math" panose="02040503050406030204" pitchFamily="18" charset="0"/>
                      </a:rPr>
                      <m:t>𝑡</m:t>
                    </m:r>
                  </m:oMath>
                </a14:m>
                <a:r>
                  <a:rPr lang="en-US" sz="2800" dirty="0"/>
                  <a:t>, we check that the measure of initial states satisfying formula larger than </a:t>
                </a:r>
                <a14:m>
                  <m:oMath xmlns:m="http://schemas.openxmlformats.org/officeDocument/2006/math">
                    <m:r>
                      <a:rPr lang="en-US" sz="2800" b="0" i="1" dirty="0" smtClean="0">
                        <a:latin typeface="Cambria Math" panose="02040503050406030204" pitchFamily="18" charset="0"/>
                      </a:rPr>
                      <m:t>𝑡</m:t>
                    </m:r>
                  </m:oMath>
                </a14:m>
                <a:r>
                  <a:rPr lang="en-US" sz="2800" dirty="0"/>
                  <a:t>. Our algorithm randomly simulates the model from different initial states and uses hypothesis testing and an error control method to decide whether the sample drawn provides statistical evidence for the property being checked.</a:t>
                </a:r>
              </a:p>
              <a:p>
                <a:pPr algn="just">
                  <a:spcAft>
                    <a:spcPts val="1200"/>
                  </a:spcAft>
                </a:pPr>
                <a:r>
                  <a:rPr lang="en-US" sz="2800" dirty="0"/>
                  <a:t/>
                </a:r>
                <a:br>
                  <a:rPr lang="en-US" sz="2800" dirty="0"/>
                </a:br>
                <a:endParaRPr lang="en-US" sz="2800" dirty="0"/>
              </a:p>
              <a:p>
                <a:pPr algn="just"/>
                <a:endParaRPr lang="en-US" sz="2800" dirty="0"/>
              </a:p>
            </p:txBody>
          </p:sp>
        </mc:Choice>
        <mc:Fallback xmlns="">
          <p:sp>
            <p:nvSpPr>
              <p:cNvPr id="32" name="Rectangle 32"/>
              <p:cNvSpPr>
                <a:spLocks noRot="1" noChangeAspect="1" noMove="1" noResize="1" noEditPoints="1" noAdjustHandles="1" noChangeArrowheads="1" noChangeShapeType="1" noTextEdit="1"/>
              </p:cNvSpPr>
              <p:nvPr/>
            </p:nvSpPr>
            <p:spPr bwMode="auto">
              <a:xfrm>
                <a:off x="22326600" y="22974300"/>
                <a:ext cx="9829800" cy="8801101"/>
              </a:xfrm>
              <a:prstGeom prst="rect">
                <a:avLst/>
              </a:prstGeom>
              <a:blipFill rotWithShape="0">
                <a:blip r:embed="rId15"/>
                <a:stretch>
                  <a:fillRect/>
                </a:stretch>
              </a:blipFill>
              <a:ln w="9525">
                <a:noFill/>
                <a:miter lim="800000"/>
                <a:headEnd/>
                <a:tailEnd/>
              </a:ln>
            </p:spPr>
            <p:txBody>
              <a:bodyPr/>
              <a:lstStyle/>
              <a:p>
                <a:r>
                  <a:rPr lang="en-US">
                    <a:noFill/>
                  </a:rPr>
                  <a:t> </a:t>
                </a:r>
              </a:p>
            </p:txBody>
          </p:sp>
        </mc:Fallback>
      </mc:AlternateContent>
      <p:pic>
        <p:nvPicPr>
          <p:cNvPr id="15" name="Picture 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927925" y="29769917"/>
            <a:ext cx="6848475" cy="2005484"/>
          </a:xfrm>
          <a:prstGeom prst="rect">
            <a:avLst/>
          </a:prstGeom>
        </p:spPr>
      </p:pic>
      <p:pic>
        <p:nvPicPr>
          <p:cNvPr id="17" name="Picture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005000" y="29029520"/>
            <a:ext cx="2743200" cy="2745880"/>
          </a:xfrm>
          <a:prstGeom prst="rect">
            <a:avLst/>
          </a:prstGeom>
        </p:spPr>
      </p:pic>
      <mc:AlternateContent xmlns:mc="http://schemas.openxmlformats.org/markup-compatibility/2006" xmlns:a14="http://schemas.microsoft.com/office/drawing/2010/main">
        <mc:Choice Requires="a14">
          <p:sp>
            <p:nvSpPr>
              <p:cNvPr id="28" name="Rectangle 32"/>
              <p:cNvSpPr>
                <a:spLocks noChangeArrowheads="1"/>
              </p:cNvSpPr>
              <p:nvPr/>
            </p:nvSpPr>
            <p:spPr bwMode="auto">
              <a:xfrm>
                <a:off x="32911026" y="10591800"/>
                <a:ext cx="9829800" cy="7410450"/>
              </a:xfrm>
              <a:prstGeom prst="rect">
                <a:avLst/>
              </a:prstGeom>
              <a:solidFill>
                <a:schemeClr val="bg1"/>
              </a:solidFill>
              <a:ln w="9525">
                <a:noFill/>
                <a:miter lim="800000"/>
                <a:headEnd/>
                <a:tailEnd/>
              </a:ln>
            </p:spPr>
            <p:txBody>
              <a:bodyPr lIns="360000" tIns="360000" rIns="360000" bIns="360000">
                <a:prstTxWarp prst="textNoShape">
                  <a:avLst/>
                </a:prstTxWarp>
              </a:bodyPr>
              <a:lstStyle/>
              <a:p>
                <a:pPr algn="just">
                  <a:spcAft>
                    <a:spcPts val="0"/>
                  </a:spcAft>
                </a:pPr>
                <a:r>
                  <a:rPr lang="en-GB" sz="3200" b="1" dirty="0">
                    <a:solidFill>
                      <a:srgbClr val="CC3300"/>
                    </a:solidFill>
                    <a:latin typeface="Arial" pitchFamily="-108" charset="0"/>
                    <a:ea typeface="ＭＳ Ｐゴシック" pitchFamily="-108" charset="-128"/>
                    <a:cs typeface="ＭＳ Ｐゴシック" pitchFamily="-108" charset="-128"/>
                  </a:rPr>
                  <a:t>Results</a:t>
                </a:r>
                <a:endParaRPr lang="en-GB" sz="2800" b="1" dirty="0">
                  <a:solidFill>
                    <a:srgbClr val="CC3300"/>
                  </a:solidFill>
                  <a:latin typeface="Arial" pitchFamily="-108" charset="0"/>
                  <a:ea typeface="ＭＳ Ｐゴシック" pitchFamily="-108" charset="-128"/>
                  <a:cs typeface="ＭＳ Ｐゴシック" pitchFamily="-108" charset="-128"/>
                </a:endParaRPr>
              </a:p>
              <a:p>
                <a:pPr algn="just">
                  <a:spcAft>
                    <a:spcPts val="0"/>
                  </a:spcAft>
                </a:pPr>
                <a:endParaRPr lang="en-US" sz="2800" dirty="0"/>
              </a:p>
              <a:p>
                <a:pPr algn="just">
                  <a:spcAft>
                    <a:spcPts val="1200"/>
                  </a:spcAft>
                </a:pPr>
                <a:r>
                  <a:rPr lang="en-US" sz="2800" dirty="0"/>
                  <a:t>Suppose the actual fraction of initial states that satisfy </a:t>
                </a:r>
                <a14:m>
                  <m:oMath xmlns:m="http://schemas.openxmlformats.org/officeDocument/2006/math">
                    <m:r>
                      <a:rPr lang="en-US" sz="2800" i="1" dirty="0">
                        <a:latin typeface="Cambria Math" panose="02040503050406030204" pitchFamily="18" charset="0"/>
                      </a:rPr>
                      <m:t>𝜙</m:t>
                    </m:r>
                  </m:oMath>
                </a14:m>
                <a:r>
                  <a:rPr lang="en-US" sz="2800" dirty="0"/>
                  <a:t> is </a:t>
                </a:r>
                <a14:m>
                  <m:oMath xmlns:m="http://schemas.openxmlformats.org/officeDocument/2006/math">
                    <m:sSup>
                      <m:sSupPr>
                        <m:ctrlPr>
                          <a:rPr lang="en-US" sz="2800" i="1" dirty="0">
                            <a:latin typeface="Cambria Math" charset="0"/>
                          </a:rPr>
                        </m:ctrlPr>
                      </m:sSupPr>
                      <m:e>
                        <m:r>
                          <a:rPr lang="en-US" sz="2800" i="1" dirty="0">
                            <a:latin typeface="Cambria Math" panose="02040503050406030204" pitchFamily="18" charset="0"/>
                          </a:rPr>
                          <m:t>𝑡</m:t>
                        </m:r>
                      </m:e>
                      <m:sup>
                        <m:r>
                          <a:rPr lang="en-US" sz="2800" i="1" dirty="0">
                            <a:latin typeface="Cambria Math" panose="02040503050406030204" pitchFamily="18" charset="0"/>
                          </a:rPr>
                          <m:t>′</m:t>
                        </m:r>
                      </m:sup>
                    </m:sSup>
                  </m:oMath>
                </a14:m>
                <a:r>
                  <a:rPr lang="en-US" sz="2800" dirty="0"/>
                  <a:t> and we never encounter </a:t>
                </a:r>
                <a14:m>
                  <m:oMath xmlns:m="http://schemas.openxmlformats.org/officeDocument/2006/math">
                    <m:d>
                      <m:dPr>
                        <m:ctrlPr>
                          <a:rPr lang="en-US" sz="2800" i="1" dirty="0">
                            <a:latin typeface="Cambria Math" charset="0"/>
                          </a:rPr>
                        </m:ctrlPr>
                      </m:dPr>
                      <m:e>
                        <m:r>
                          <a:rPr lang="en-US" sz="2800" i="1" dirty="0">
                            <a:latin typeface="Cambria Math" panose="02040503050406030204" pitchFamily="18" charset="0"/>
                          </a:rPr>
                          <m:t>𝜏</m:t>
                        </m:r>
                        <m:r>
                          <a:rPr lang="en-US" sz="2800" i="1" dirty="0">
                            <a:latin typeface="Cambria Math" panose="02040503050406030204" pitchFamily="18" charset="0"/>
                          </a:rPr>
                          <m:t>⊨</m:t>
                        </m:r>
                        <m:r>
                          <a:rPr lang="en-US" sz="2800" i="1" dirty="0">
                            <a:latin typeface="Cambria Math" panose="02040503050406030204" pitchFamily="18" charset="0"/>
                          </a:rPr>
                          <m:t>𝜙</m:t>
                        </m:r>
                      </m:e>
                    </m:d>
                    <m:r>
                      <a:rPr lang="en-US" sz="2800" i="1" dirty="0">
                        <a:latin typeface="Cambria Math" panose="02040503050406030204" pitchFamily="18" charset="0"/>
                      </a:rPr>
                      <m:t>≔</m:t>
                    </m:r>
                    <m:r>
                      <m:rPr>
                        <m:nor/>
                      </m:rPr>
                      <a:rPr lang="en-US" sz="2800" dirty="0"/>
                      <m:t>unknown</m:t>
                    </m:r>
                  </m:oMath>
                </a14:m>
                <a:r>
                  <a:rPr lang="en-US" sz="2800" dirty="0"/>
                  <a:t> during our simulation. Our algorithm outputs one of 3  answers: </a:t>
                </a:r>
                <a14:m>
                  <m:oMath xmlns:m="http://schemas.openxmlformats.org/officeDocument/2006/math">
                    <m:sSub>
                      <m:sSubPr>
                        <m:ctrlPr>
                          <a:rPr lang="en-US" sz="2800" i="1">
                            <a:latin typeface="Cambria Math" charset="0"/>
                          </a:rPr>
                        </m:ctrlPr>
                      </m:sSubPr>
                      <m:e>
                        <m:r>
                          <a:rPr lang="en-US" sz="2800" i="1">
                            <a:latin typeface="Cambria Math" panose="02040503050406030204" pitchFamily="18" charset="0"/>
                          </a:rPr>
                          <m:t>𝐻</m:t>
                        </m:r>
                      </m:e>
                      <m:sub>
                        <m:r>
                          <a:rPr lang="en-US" sz="2800" i="1">
                            <a:latin typeface="Cambria Math" panose="02040503050406030204" pitchFamily="18" charset="0"/>
                          </a:rPr>
                          <m:t>0</m:t>
                        </m:r>
                      </m:sub>
                    </m:sSub>
                    <m:r>
                      <a:rPr lang="en-US" sz="2800" b="0" i="1" smtClean="0">
                        <a:latin typeface="Cambria Math" panose="02040503050406030204" pitchFamily="18" charset="0"/>
                      </a:rPr>
                      <m:t>≔</m:t>
                    </m:r>
                    <m:sSup>
                      <m:sSupPr>
                        <m:ctrlPr>
                          <a:rPr lang="en-US" sz="2800" b="0" i="1" smtClean="0">
                            <a:latin typeface="Cambria Math" charset="0"/>
                          </a:rPr>
                        </m:ctrlPr>
                      </m:sSupPr>
                      <m:e>
                        <m:r>
                          <a:rPr lang="en-US" sz="2800" b="0" i="1" smtClean="0">
                            <a:latin typeface="Cambria Math" panose="02040503050406030204" pitchFamily="18" charset="0"/>
                          </a:rPr>
                          <m:t>𝑡</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&lt;1</m:t>
                    </m:r>
                  </m:oMath>
                </a14:m>
                <a:r>
                  <a:rPr lang="en-US" sz="2800" dirty="0"/>
                  <a:t>, </a:t>
                </a:r>
                <a14:m>
                  <m:oMath xmlns:m="http://schemas.openxmlformats.org/officeDocument/2006/math">
                    <m:sSub>
                      <m:sSubPr>
                        <m:ctrlPr>
                          <a:rPr lang="en-US" sz="2800" b="0" i="1" dirty="0" smtClean="0">
                            <a:latin typeface="Cambria Math" charset="0"/>
                          </a:rPr>
                        </m:ctrlPr>
                      </m:sSubPr>
                      <m:e>
                        <m:r>
                          <a:rPr lang="en-US" sz="2800" b="0" i="1" dirty="0" smtClean="0">
                            <a:latin typeface="Cambria Math" panose="02040503050406030204" pitchFamily="18" charset="0"/>
                          </a:rPr>
                          <m:t>𝐻</m:t>
                        </m:r>
                      </m:e>
                      <m:sub>
                        <m:r>
                          <a:rPr lang="en-US" sz="2800" b="0" i="1" dirty="0" smtClean="0">
                            <a:latin typeface="Cambria Math" panose="02040503050406030204" pitchFamily="18" charset="0"/>
                          </a:rPr>
                          <m:t>1</m:t>
                        </m:r>
                      </m:sub>
                    </m:sSub>
                    <m:r>
                      <a:rPr lang="en-US" sz="2800" b="0" i="1" dirty="0" smtClean="0">
                        <a:latin typeface="Cambria Math" panose="02040503050406030204" pitchFamily="18" charset="0"/>
                      </a:rPr>
                      <m:t>≔</m:t>
                    </m:r>
                    <m:sSup>
                      <m:sSupPr>
                        <m:ctrlPr>
                          <a:rPr lang="en-US" sz="2800" b="0" i="1" dirty="0" smtClean="0">
                            <a:latin typeface="Cambria Math" charset="0"/>
                          </a:rPr>
                        </m:ctrlPr>
                      </m:sSupPr>
                      <m:e>
                        <m:r>
                          <a:rPr lang="en-US" sz="2800" b="0" i="1" dirty="0" smtClean="0">
                            <a:latin typeface="Cambria Math" panose="02040503050406030204" pitchFamily="18" charset="0"/>
                          </a:rPr>
                          <m:t>𝑡</m:t>
                        </m:r>
                      </m:e>
                      <m:sup>
                        <m:r>
                          <a:rPr lang="en-US" sz="2800" b="0" i="1" dirty="0" smtClean="0">
                            <a:latin typeface="Cambria Math" panose="02040503050406030204" pitchFamily="18" charset="0"/>
                          </a:rPr>
                          <m:t>′</m:t>
                        </m:r>
                      </m:sup>
                    </m:sSup>
                    <m:r>
                      <a:rPr lang="en-US" sz="2800" b="0" i="1" dirty="0" smtClean="0">
                        <a:latin typeface="Cambria Math" panose="02040503050406030204" pitchFamily="18" charset="0"/>
                      </a:rPr>
                      <m:t>&gt;</m:t>
                    </m:r>
                    <m:r>
                      <a:rPr lang="en-US" sz="2800" b="0" i="1" dirty="0" smtClean="0">
                        <a:latin typeface="Cambria Math" panose="02040503050406030204" pitchFamily="18" charset="0"/>
                      </a:rPr>
                      <m:t>𝑡</m:t>
                    </m:r>
                  </m:oMath>
                </a14:m>
                <a:r>
                  <a:rPr lang="en-US" sz="2800" dirty="0"/>
                  <a:t>, or </a:t>
                </a:r>
                <a:r>
                  <a:rPr lang="en-US" sz="2800" i="1" dirty="0"/>
                  <a:t>unknown</a:t>
                </a:r>
                <a:r>
                  <a:rPr lang="en-US" sz="2800" dirty="0"/>
                  <a:t>, and it guarantees the followings conditions:</a:t>
                </a:r>
              </a:p>
              <a:p>
                <a:pPr algn="just">
                  <a:spcAft>
                    <a:spcPts val="120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2800" b="0" i="1" smtClean="0">
                              <a:latin typeface="Cambria Math" charset="0"/>
                            </a:rPr>
                          </m:ctrlPr>
                        </m:mPr>
                        <m:mr>
                          <m:e>
                            <m:r>
                              <a:rPr lang="en-US" sz="2800" i="1">
                                <a:latin typeface="Cambria Math" panose="02040503050406030204" pitchFamily="18" charset="0"/>
                              </a:rPr>
                              <m:t>ℙ</m:t>
                            </m:r>
                            <m:d>
                              <m:dPr>
                                <m:begChr m:val="["/>
                                <m:endChr m:val="|"/>
                                <m:ctrlPr>
                                  <a:rPr lang="en-US" sz="2800" i="1">
                                    <a:latin typeface="Cambria Math" charset="0"/>
                                  </a:rPr>
                                </m:ctrlPr>
                              </m:dPr>
                              <m:e>
                                <m:r>
                                  <a:rPr lang="en-US" sz="2800" i="1">
                                    <a:latin typeface="Cambria Math" panose="02040503050406030204" pitchFamily="18" charset="0"/>
                                  </a:rPr>
                                  <m:t>𝑟𝑒𝑠𝑢𝑙𝑡</m:t>
                                </m:r>
                                <m:r>
                                  <a:rPr lang="en-US" sz="2800" i="1">
                                    <a:latin typeface="Cambria Math" panose="02040503050406030204" pitchFamily="18" charset="0"/>
                                  </a:rPr>
                                  <m:t>=</m:t>
                                </m:r>
                                <m:sSub>
                                  <m:sSubPr>
                                    <m:ctrlPr>
                                      <a:rPr lang="en-US" sz="2800" b="0" i="1" smtClean="0">
                                        <a:latin typeface="Cambria Math"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e>
                            </m:d>
                            <m:r>
                              <a:rPr lang="en-US" sz="2800" b="0" i="1" smtClean="0">
                                <a:latin typeface="Cambria Math" panose="02040503050406030204" pitchFamily="18" charset="0"/>
                              </a:rPr>
                              <m:t> </m:t>
                            </m:r>
                            <m:sSub>
                              <m:sSubPr>
                                <m:ctrlPr>
                                  <a:rPr lang="en-US" sz="2800" i="1">
                                    <a:latin typeface="Cambria Math" charset="0"/>
                                  </a:rPr>
                                </m:ctrlPr>
                              </m:sSubPr>
                              <m:e>
                                <m:r>
                                  <a:rPr lang="en-US" sz="2800" i="1">
                                    <a:latin typeface="Cambria Math" panose="02040503050406030204" pitchFamily="18" charset="0"/>
                                  </a:rPr>
                                  <m:t>𝐻</m:t>
                                </m:r>
                              </m:e>
                              <m:sub>
                                <m:r>
                                  <a:rPr lang="en-US" sz="2800" i="1">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is</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false</m:t>
                            </m:r>
                            <m:r>
                              <a:rPr lang="en-US" sz="2800" i="1">
                                <a:latin typeface="Cambria Math" panose="02040503050406030204" pitchFamily="18" charset="0"/>
                              </a:rPr>
                              <m:t>]=0</m:t>
                            </m:r>
                            <m:r>
                              <a:rPr lang="en-US" sz="2800" b="0" i="1" smtClean="0">
                                <a:latin typeface="Cambria Math" panose="02040503050406030204" pitchFamily="18" charset="0"/>
                              </a:rPr>
                              <m:t>    </m:t>
                            </m:r>
                          </m:e>
                          <m:e>
                            <m:r>
                              <a:rPr lang="en-US" sz="2800" b="0" i="1" smtClean="0">
                                <a:latin typeface="Cambria Math" panose="02040503050406030204" pitchFamily="18" charset="0"/>
                              </a:rPr>
                              <m:t>       (15)</m:t>
                            </m:r>
                          </m:e>
                        </m:mr>
                        <m:mr>
                          <m:e>
                            <m:r>
                              <a:rPr lang="en-US" sz="2800" i="1">
                                <a:latin typeface="Cambria Math" panose="02040503050406030204" pitchFamily="18" charset="0"/>
                              </a:rPr>
                              <m:t>ℙ</m:t>
                            </m:r>
                            <m:d>
                              <m:dPr>
                                <m:begChr m:val="["/>
                                <m:endChr m:val="|"/>
                                <m:ctrlPr>
                                  <a:rPr lang="en-US" sz="2800" i="1">
                                    <a:latin typeface="Cambria Math" charset="0"/>
                                  </a:rPr>
                                </m:ctrlPr>
                              </m:dPr>
                              <m:e>
                                <m:r>
                                  <a:rPr lang="en-US" sz="2800" i="1">
                                    <a:latin typeface="Cambria Math" panose="02040503050406030204" pitchFamily="18" charset="0"/>
                                  </a:rPr>
                                  <m:t>𝑟𝑒𝑠𝑢𝑙𝑡</m:t>
                                </m:r>
                                <m:r>
                                  <a:rPr lang="en-US" sz="2800" i="1">
                                    <a:latin typeface="Cambria Math" panose="02040503050406030204" pitchFamily="18" charset="0"/>
                                  </a:rPr>
                                  <m:t>=</m:t>
                                </m:r>
                                <m:sSub>
                                  <m:sSubPr>
                                    <m:ctrlPr>
                                      <a:rPr lang="en-US" sz="2800" b="0" i="1" smtClean="0">
                                        <a:latin typeface="Cambria Math"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e>
                            </m:d>
                            <m:r>
                              <a:rPr lang="en-US" sz="2800" b="0" i="1">
                                <a:latin typeface="Cambria Math" panose="02040503050406030204" pitchFamily="18" charset="0"/>
                              </a:rPr>
                              <m:t> </m:t>
                            </m:r>
                            <m:sSub>
                              <m:sSubPr>
                                <m:ctrlPr>
                                  <a:rPr lang="en-US" sz="2800" b="0" i="1" smtClean="0">
                                    <a:latin typeface="Cambria Math"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is</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false</m:t>
                            </m:r>
                            <m:r>
                              <a:rPr lang="en-US" sz="2800" i="1">
                                <a:latin typeface="Cambria Math" panose="02040503050406030204" pitchFamily="18" charset="0"/>
                              </a:rPr>
                              <m:t>]</m:t>
                            </m:r>
                            <m:r>
                              <a:rPr lang="en-US" sz="2800" b="0" i="1" smtClean="0">
                                <a:latin typeface="Cambria Math" panose="02040503050406030204" pitchFamily="18" charset="0"/>
                              </a:rPr>
                              <m:t>≤</m:t>
                            </m:r>
                            <m:r>
                              <a:rPr lang="en-US" sz="2800" b="0" i="1" smtClean="0">
                                <a:latin typeface="Cambria Math" panose="02040503050406030204" pitchFamily="18" charset="0"/>
                              </a:rPr>
                              <m:t>𝛽</m:t>
                            </m:r>
                            <m:r>
                              <a:rPr lang="en-US" sz="2800" b="0" i="1" smtClean="0">
                                <a:latin typeface="Cambria Math" panose="02040503050406030204" pitchFamily="18" charset="0"/>
                              </a:rPr>
                              <m:t>    </m:t>
                            </m:r>
                          </m:e>
                          <m:e>
                            <m:r>
                              <a:rPr lang="en-US" sz="2800" b="0" i="1" smtClean="0">
                                <a:latin typeface="Cambria Math" panose="02040503050406030204" pitchFamily="18" charset="0"/>
                              </a:rPr>
                              <m:t>       (16)</m:t>
                            </m:r>
                          </m:e>
                        </m:mr>
                        <m:mr>
                          <m:e>
                            <m:r>
                              <a:rPr lang="en-US" sz="2800" i="1">
                                <a:latin typeface="Cambria Math" panose="02040503050406030204" pitchFamily="18" charset="0"/>
                              </a:rPr>
                              <m:t>ℙ</m:t>
                            </m:r>
                            <m:d>
                              <m:dPr>
                                <m:begChr m:val="["/>
                                <m:endChr m:val="]"/>
                                <m:ctrlPr>
                                  <a:rPr lang="en-US" sz="2800" b="0" i="1" smtClean="0">
                                    <a:latin typeface="Cambria Math" charset="0"/>
                                  </a:rPr>
                                </m:ctrlPr>
                              </m:dPr>
                              <m:e>
                                <m:r>
                                  <a:rPr lang="en-US" sz="2800" i="1">
                                    <a:latin typeface="Cambria Math" panose="02040503050406030204" pitchFamily="18" charset="0"/>
                                  </a:rPr>
                                  <m:t>𝑟𝑒𝑠𝑢𝑙𝑡</m:t>
                                </m:r>
                                <m:r>
                                  <a:rPr lang="en-US" sz="2800" i="1">
                                    <a:latin typeface="Cambria Math" panose="02040503050406030204" pitchFamily="18" charset="0"/>
                                  </a:rPr>
                                  <m:t>=</m:t>
                                </m:r>
                                <m:r>
                                  <m:rPr>
                                    <m:sty m:val="p"/>
                                  </m:rPr>
                                  <a:rPr lang="en-US" sz="2800">
                                    <a:latin typeface="Cambria Math" panose="02040503050406030204" pitchFamily="18" charset="0"/>
                                  </a:rPr>
                                  <m:t>unknown</m:t>
                                </m:r>
                              </m:e>
                            </m:d>
                            <m:r>
                              <a:rPr lang="en-US" sz="2800" i="1">
                                <a:latin typeface="Cambria Math" panose="02040503050406030204" pitchFamily="18" charset="0"/>
                              </a:rPr>
                              <m:t>=0</m:t>
                            </m:r>
                            <m:r>
                              <a:rPr lang="en-US" sz="2800" b="0" i="1" smtClean="0">
                                <a:latin typeface="Cambria Math" panose="02040503050406030204" pitchFamily="18" charset="0"/>
                              </a:rPr>
                              <m:t>              </m:t>
                            </m:r>
                          </m:e>
                          <m:e>
                            <m:r>
                              <a:rPr lang="en-US" sz="2800" b="0" i="1" smtClean="0">
                                <a:latin typeface="Cambria Math" panose="02040503050406030204" pitchFamily="18" charset="0"/>
                              </a:rPr>
                              <m:t>       (17)</m:t>
                            </m:r>
                          </m:e>
                        </m:mr>
                      </m:m>
                    </m:oMath>
                  </m:oMathPara>
                </a14:m>
                <a:endParaRPr lang="en-US" sz="2800" dirty="0"/>
              </a:p>
              <a:p>
                <a:pPr algn="just">
                  <a:spcAft>
                    <a:spcPts val="1200"/>
                  </a:spcAft>
                </a:pPr>
                <a14:m>
                  <m:oMath xmlns:m="http://schemas.openxmlformats.org/officeDocument/2006/math">
                    <m:r>
                      <a:rPr lang="en-US" sz="2800" b="0" i="1" smtClean="0">
                        <a:latin typeface="Cambria Math" panose="02040503050406030204" pitchFamily="18" charset="0"/>
                      </a:rPr>
                      <m:t>𝛽</m:t>
                    </m:r>
                    <m:r>
                      <a:rPr lang="en-US" sz="2800" i="1">
                        <a:latin typeface="Cambria Math" panose="02040503050406030204" pitchFamily="18" charset="0"/>
                      </a:rPr>
                      <m:t> </m:t>
                    </m:r>
                  </m:oMath>
                </a14:m>
                <a:r>
                  <a:rPr lang="en-US" sz="2800" dirty="0"/>
                  <a:t>is an input parameter to our algorithm and can be made arbitrary small at the cost of taking more samples. We set </a:t>
                </a:r>
                <a14:m>
                  <m:oMath xmlns:m="http://schemas.openxmlformats.org/officeDocument/2006/math">
                    <m:r>
                      <a:rPr lang="en-US" sz="2800" b="0" i="1" smtClean="0">
                        <a:latin typeface="Cambria Math" panose="02040503050406030204" pitchFamily="18" charset="0"/>
                      </a:rPr>
                      <m:t>𝛽</m:t>
                    </m:r>
                    <m:r>
                      <a:rPr lang="en-US" sz="2800" b="0" i="1" smtClean="0">
                        <a:latin typeface="Cambria Math" panose="02040503050406030204" pitchFamily="18" charset="0"/>
                      </a:rPr>
                      <m:t>=0.001</m:t>
                    </m:r>
                  </m:oMath>
                </a14:m>
                <a:r>
                  <a:rPr lang="en-US" sz="2800" dirty="0"/>
                  <a:t> and </a:t>
                </a:r>
                <a14:m>
                  <m:oMath xmlns:m="http://schemas.openxmlformats.org/officeDocument/2006/math">
                    <m:r>
                      <a:rPr lang="en-US" sz="2800" b="0" i="1" smtClean="0">
                        <a:latin typeface="Cambria Math" panose="02040503050406030204" pitchFamily="18" charset="0"/>
                      </a:rPr>
                      <m:t>𝑡</m:t>
                    </m:r>
                    <m:r>
                      <a:rPr lang="en-US" sz="2800" b="0" i="1" smtClean="0">
                        <a:latin typeface="Cambria Math" panose="02040503050406030204" pitchFamily="18" charset="0"/>
                      </a:rPr>
                      <m:t>=0.98</m:t>
                    </m:r>
                  </m:oMath>
                </a14:m>
                <a:r>
                  <a:rPr lang="en-US" sz="2800" dirty="0"/>
                  <a:t>. Both Formulas 13 and 14 could be verified after 453 samples and about 2.2 and 2.8 minutes, respectively.</a:t>
                </a:r>
              </a:p>
            </p:txBody>
          </p:sp>
        </mc:Choice>
        <mc:Fallback xmlns="">
          <p:sp>
            <p:nvSpPr>
              <p:cNvPr id="28" name="Rectangle 32"/>
              <p:cNvSpPr>
                <a:spLocks noRot="1" noChangeAspect="1" noMove="1" noResize="1" noEditPoints="1" noAdjustHandles="1" noChangeArrowheads="1" noChangeShapeType="1" noTextEdit="1"/>
              </p:cNvSpPr>
              <p:nvPr/>
            </p:nvSpPr>
            <p:spPr bwMode="auto">
              <a:xfrm>
                <a:off x="32911026" y="10591800"/>
                <a:ext cx="9829800" cy="7410450"/>
              </a:xfrm>
              <a:prstGeom prst="rect">
                <a:avLst/>
              </a:prstGeom>
              <a:blipFill rotWithShape="0">
                <a:blip r:embed="rId18"/>
                <a:stretch>
                  <a:fillRect/>
                </a:stretch>
              </a:blipFill>
              <a:ln w="9525">
                <a:noFill/>
                <a:miter lim="800000"/>
                <a:headEnd/>
                <a:tailEnd/>
              </a:ln>
            </p:spPr>
            <p:txBody>
              <a:bodyPr/>
              <a:lstStyle/>
              <a:p>
                <a:r>
                  <a:rPr lang="en-US">
                    <a:noFill/>
                  </a:rPr>
                  <a:t> </a:t>
                </a:r>
              </a:p>
            </p:txBody>
          </p:sp>
        </mc:Fallback>
      </mc:AlternateContent>
      <p:pic>
        <p:nvPicPr>
          <p:cNvPr id="5" name="Picture 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268200" y="23347871"/>
            <a:ext cx="8763000" cy="8046529"/>
          </a:xfrm>
          <a:prstGeom prst="rect">
            <a:avLst/>
          </a:prstGeom>
        </p:spPr>
      </p:pic>
      <p:pic>
        <p:nvPicPr>
          <p:cNvPr id="9" name="Picture 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503890" y="27916743"/>
            <a:ext cx="7661910" cy="3858657"/>
          </a:xfrm>
          <a:prstGeom prst="rect">
            <a:avLst/>
          </a:prstGeom>
        </p:spPr>
      </p:pic>
    </p:spTree>
  </p:cSld>
  <p:clrMapOvr>
    <a:masterClrMapping/>
  </p:clrMapOvr>
</p:sld>
</file>

<file path=ppt/theme/theme1.xml><?xml version="1.0" encoding="utf-8"?>
<a:theme xmlns:a="http://schemas.openxmlformats.org/drawingml/2006/main" name="Poster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Postertemplate</Template>
  <TotalTime>1126</TotalTime>
  <Words>409</Words>
  <Application>Microsoft Macintosh PowerPoint</Application>
  <PresentationFormat>Custom</PresentationFormat>
  <Paragraphs>94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Cambria Math</vt:lpstr>
      <vt:lpstr>ＭＳ Ｐゴシック</vt:lpstr>
      <vt:lpstr>Symbol</vt:lpstr>
      <vt:lpstr>Postertemplate</vt:lpstr>
      <vt:lpstr>PowerPoint Presentation</vt:lpstr>
    </vt:vector>
  </TitlesOfParts>
  <LinksUpToDate>false</LinksUpToDate>
  <SharedDoc>false</SharedDoc>
  <HyperlinkBase/>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yuwang</dc:creator>
  <cp:lastModifiedBy>Matthew West</cp:lastModifiedBy>
  <cp:revision>147</cp:revision>
  <cp:lastPrinted>2009-06-18T18:06:01Z</cp:lastPrinted>
  <dcterms:created xsi:type="dcterms:W3CDTF">2014-10-20T14:37:14Z</dcterms:created>
  <dcterms:modified xsi:type="dcterms:W3CDTF">2016-10-15T01:27:27Z</dcterms:modified>
</cp:coreProperties>
</file>