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2397700" cy="43195875"/>
  <p:notesSz cx="30270450" cy="38550850"/>
  <p:defaultTextStyle>
    <a:defPPr>
      <a:defRPr lang="en-US"/>
    </a:defPPr>
    <a:lvl1pPr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1pPr>
    <a:lvl2pPr marL="2159000" indent="-1701800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2pPr>
    <a:lvl3pPr marL="4319588" indent="-3405188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3pPr>
    <a:lvl4pPr marL="6478588" indent="-5106988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4pPr>
    <a:lvl5pPr marL="8639175" indent="-6810375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5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EB500"/>
    <a:srgbClr val="D5D5D5"/>
    <a:srgbClr val="FF0000"/>
    <a:srgbClr val="FEF5E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8817" autoAdjust="0"/>
    <p:restoredTop sz="97505" autoAdjust="0"/>
  </p:normalViewPr>
  <p:slideViewPr>
    <p:cSldViewPr>
      <p:cViewPr>
        <p:scale>
          <a:sx n="35" d="100"/>
          <a:sy n="35" d="100"/>
        </p:scale>
        <p:origin x="396" y="-6405"/>
      </p:cViewPr>
      <p:guideLst>
        <p:guide orient="horz" pos="13605"/>
        <p:guide pos="102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13117513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3256" tIns="196628" rIns="393256" bIns="196628" numCol="1" anchor="t" anchorCtr="0" compatLnSpc="1">
            <a:prstTxWarp prst="textNoShape">
              <a:avLst/>
            </a:prstTxWarp>
          </a:bodyPr>
          <a:lstStyle>
            <a:lvl1pPr defTabSz="18576925">
              <a:defRPr sz="5200"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17146588" y="0"/>
            <a:ext cx="13117512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3256" tIns="196628" rIns="393256" bIns="196628" numCol="1" anchor="t" anchorCtr="0" compatLnSpc="1">
            <a:prstTxWarp prst="textNoShape">
              <a:avLst/>
            </a:prstTxWarp>
          </a:bodyPr>
          <a:lstStyle>
            <a:lvl1pPr algn="r" defTabSz="18576925">
              <a:defRPr sz="5200">
                <a:latin typeface="Calibri" pitchFamily="34" charset="0"/>
              </a:defRPr>
            </a:lvl1pPr>
          </a:lstStyle>
          <a:p>
            <a:fld id="{B1577212-C4AC-413E-A3FC-50403252BA65}" type="datetimeFigureOut">
              <a:rPr lang="zh-CN" altLang="en-US"/>
              <a:pPr/>
              <a:t>2014/11/6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36617275"/>
            <a:ext cx="13117513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3256" tIns="196628" rIns="393256" bIns="196628" numCol="1" anchor="b" anchorCtr="0" compatLnSpc="1">
            <a:prstTxWarp prst="textNoShape">
              <a:avLst/>
            </a:prstTxWarp>
          </a:bodyPr>
          <a:lstStyle>
            <a:lvl1pPr defTabSz="18576925">
              <a:defRPr sz="5200"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17146588" y="36617275"/>
            <a:ext cx="13117512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3256" tIns="196628" rIns="393256" bIns="196628" numCol="1" anchor="b" anchorCtr="0" compatLnSpc="1">
            <a:prstTxWarp prst="textNoShape">
              <a:avLst/>
            </a:prstTxWarp>
          </a:bodyPr>
          <a:lstStyle>
            <a:lvl1pPr algn="r" defTabSz="18576925">
              <a:defRPr sz="5200">
                <a:latin typeface="Calibri" pitchFamily="34" charset="0"/>
              </a:defRPr>
            </a:lvl1pPr>
          </a:lstStyle>
          <a:p>
            <a:fld id="{20A8A455-C8CF-4728-A2FF-E4CF9DC4FB7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7924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13117513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3256" tIns="196628" rIns="393256" bIns="196628" numCol="1" anchor="t" anchorCtr="0" compatLnSpc="1">
            <a:prstTxWarp prst="textNoShape">
              <a:avLst/>
            </a:prstTxWarp>
          </a:bodyPr>
          <a:lstStyle>
            <a:lvl1pPr defTabSz="18576925">
              <a:defRPr sz="5200"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17146588" y="0"/>
            <a:ext cx="13117512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3256" tIns="196628" rIns="393256" bIns="196628" numCol="1" anchor="t" anchorCtr="0" compatLnSpc="1">
            <a:prstTxWarp prst="textNoShape">
              <a:avLst/>
            </a:prstTxWarp>
          </a:bodyPr>
          <a:lstStyle>
            <a:lvl1pPr algn="r" defTabSz="18576925">
              <a:defRPr sz="5200">
                <a:latin typeface="Calibri" pitchFamily="34" charset="0"/>
              </a:defRPr>
            </a:lvl1pPr>
          </a:lstStyle>
          <a:p>
            <a:fld id="{B4D3ED7F-3304-4BA4-902F-C72607E4B2F1}" type="datetimeFigureOut">
              <a:rPr lang="zh-CN" altLang="en-US"/>
              <a:pPr/>
              <a:t>2014/11/6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13913" y="2890838"/>
            <a:ext cx="10842625" cy="14457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3027363" y="18311813"/>
            <a:ext cx="24215725" cy="173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3256" tIns="196628" rIns="393256" bIns="1966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36617275"/>
            <a:ext cx="13117513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3256" tIns="196628" rIns="393256" bIns="196628" numCol="1" anchor="b" anchorCtr="0" compatLnSpc="1">
            <a:prstTxWarp prst="textNoShape">
              <a:avLst/>
            </a:prstTxWarp>
          </a:bodyPr>
          <a:lstStyle>
            <a:lvl1pPr defTabSz="18576925">
              <a:defRPr sz="5200"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17146588" y="36617275"/>
            <a:ext cx="13117512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3256" tIns="196628" rIns="393256" bIns="196628" numCol="1" anchor="b" anchorCtr="0" compatLnSpc="1">
            <a:prstTxWarp prst="textNoShape">
              <a:avLst/>
            </a:prstTxWarp>
          </a:bodyPr>
          <a:lstStyle>
            <a:lvl1pPr algn="r" defTabSz="18576925">
              <a:defRPr sz="5200">
                <a:latin typeface="Calibri" pitchFamily="34" charset="0"/>
              </a:defRPr>
            </a:lvl1pPr>
          </a:lstStyle>
          <a:p>
            <a:fld id="{4EDFC9AE-AB0C-4038-A127-F3180E9CE4E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2716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98936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828" y="13418727"/>
            <a:ext cx="27538045" cy="92591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9655" y="24477662"/>
            <a:ext cx="22678390" cy="110389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9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9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9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9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8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8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5175E-6C96-484C-B63E-59AC058A0C8C}" type="datetimeFigureOut">
              <a:rPr lang="zh-CN" altLang="en-US"/>
              <a:pPr/>
              <a:t>2014/11/6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409B4-2751-4110-8690-EF22A76B07D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315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38F2D-FF0E-4C58-A5A4-57DEFE3C9712}" type="datetimeFigureOut">
              <a:rPr lang="zh-CN" altLang="en-US"/>
              <a:pPr/>
              <a:t>2014/11/6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D4B4F-060D-407A-BE4B-DFB1E71E064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806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88332" y="1729845"/>
            <a:ext cx="7289483" cy="368564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885" y="1729845"/>
            <a:ext cx="21328486" cy="36856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499EA-B6F1-4BFB-B208-7049A9C14076}" type="datetimeFigureOut">
              <a:rPr lang="zh-CN" altLang="en-US"/>
              <a:pPr/>
              <a:t>2014/11/6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EFA90-A5CC-467C-A984-14D1E571CD4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763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942F6-E8D1-40E9-B7E6-783A6DA7F9F2}" type="datetimeFigureOut">
              <a:rPr lang="zh-CN" altLang="en-US"/>
              <a:pPr/>
              <a:t>2014/11/6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C1CAE-DB84-4CD7-8A6D-EC8513B8782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629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196" y="27757351"/>
            <a:ext cx="27538045" cy="8579181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196" y="18308260"/>
            <a:ext cx="27538045" cy="9449093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59813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19626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7943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39251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9906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58877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186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7850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CA00C-62D8-4027-A01D-2738300626EC}" type="datetimeFigureOut">
              <a:rPr lang="zh-CN" altLang="en-US"/>
              <a:pPr/>
              <a:t>2014/11/6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AA629-DB7B-4C5F-BA1D-CF55080C88D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410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885" y="10079045"/>
            <a:ext cx="14308984" cy="28507279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8831" y="10079045"/>
            <a:ext cx="14308984" cy="28507279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ABC22-72EC-4530-9FC6-83E5B6A62AE4}" type="datetimeFigureOut">
              <a:rPr lang="zh-CN" altLang="en-US"/>
              <a:pPr/>
              <a:t>2014/11/6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0C692-2964-4E39-B62C-68548569889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126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887" y="9669078"/>
            <a:ext cx="14314611" cy="4029612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9813" indent="0">
              <a:buNone/>
              <a:defRPr sz="9400" b="1"/>
            </a:lvl2pPr>
            <a:lvl3pPr marL="4319626" indent="0">
              <a:buNone/>
              <a:defRPr sz="8500" b="1"/>
            </a:lvl3pPr>
            <a:lvl4pPr marL="6479438" indent="0">
              <a:buNone/>
              <a:defRPr sz="7600" b="1"/>
            </a:lvl4pPr>
            <a:lvl5pPr marL="8639251" indent="0">
              <a:buNone/>
              <a:defRPr sz="7600" b="1"/>
            </a:lvl5pPr>
            <a:lvl6pPr marL="10799064" indent="0">
              <a:buNone/>
              <a:defRPr sz="7600" b="1"/>
            </a:lvl6pPr>
            <a:lvl7pPr marL="12958877" indent="0">
              <a:buNone/>
              <a:defRPr sz="7600" b="1"/>
            </a:lvl7pPr>
            <a:lvl8pPr marL="15118690" indent="0">
              <a:buNone/>
              <a:defRPr sz="7600" b="1"/>
            </a:lvl8pPr>
            <a:lvl9pPr marL="17278502" indent="0">
              <a:buNone/>
              <a:defRPr sz="7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9887" y="13698690"/>
            <a:ext cx="14314611" cy="24887627"/>
          </a:xfrm>
        </p:spPr>
        <p:txBody>
          <a:bodyPr/>
          <a:lstStyle>
            <a:lvl1pPr>
              <a:defRPr sz="113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57585" y="9669078"/>
            <a:ext cx="14320232" cy="4029612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9813" indent="0">
              <a:buNone/>
              <a:defRPr sz="9400" b="1"/>
            </a:lvl2pPr>
            <a:lvl3pPr marL="4319626" indent="0">
              <a:buNone/>
              <a:defRPr sz="8500" b="1"/>
            </a:lvl3pPr>
            <a:lvl4pPr marL="6479438" indent="0">
              <a:buNone/>
              <a:defRPr sz="7600" b="1"/>
            </a:lvl4pPr>
            <a:lvl5pPr marL="8639251" indent="0">
              <a:buNone/>
              <a:defRPr sz="7600" b="1"/>
            </a:lvl5pPr>
            <a:lvl6pPr marL="10799064" indent="0">
              <a:buNone/>
              <a:defRPr sz="7600" b="1"/>
            </a:lvl6pPr>
            <a:lvl7pPr marL="12958877" indent="0">
              <a:buNone/>
              <a:defRPr sz="7600" b="1"/>
            </a:lvl7pPr>
            <a:lvl8pPr marL="15118690" indent="0">
              <a:buNone/>
              <a:defRPr sz="7600" b="1"/>
            </a:lvl8pPr>
            <a:lvl9pPr marL="17278502" indent="0">
              <a:buNone/>
              <a:defRPr sz="7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7585" y="13698690"/>
            <a:ext cx="14320232" cy="24887627"/>
          </a:xfrm>
        </p:spPr>
        <p:txBody>
          <a:bodyPr/>
          <a:lstStyle>
            <a:lvl1pPr>
              <a:defRPr sz="113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FCB7CB-9FCB-42D0-B91E-8AF6DAD85E85}" type="datetimeFigureOut">
              <a:rPr lang="zh-CN" altLang="en-US"/>
              <a:pPr/>
              <a:t>2014/11/6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236E6-3635-4AAB-84B6-669C823BCB7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033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2849D-0C39-4841-95AC-CD5FA1A19AD3}" type="datetimeFigureOut">
              <a:rPr lang="zh-CN" altLang="en-US"/>
              <a:pPr/>
              <a:t>2014/11/6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0A9E7-3518-42F0-A20A-321767C6410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685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533CF-255E-4CAF-916E-162298B76E60}" type="datetimeFigureOut">
              <a:rPr lang="zh-CN" altLang="en-US"/>
              <a:pPr/>
              <a:t>2014/11/6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DEB14-A75A-403D-B23E-E5CA0452495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229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87" y="1719837"/>
            <a:ext cx="10658621" cy="7319301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6601" y="1719840"/>
            <a:ext cx="18111217" cy="36866484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887" y="9039141"/>
            <a:ext cx="10658621" cy="29547183"/>
          </a:xfrm>
        </p:spPr>
        <p:txBody>
          <a:bodyPr/>
          <a:lstStyle>
            <a:lvl1pPr marL="0" indent="0">
              <a:buNone/>
              <a:defRPr sz="6600"/>
            </a:lvl1pPr>
            <a:lvl2pPr marL="2159813" indent="0">
              <a:buNone/>
              <a:defRPr sz="5700"/>
            </a:lvl2pPr>
            <a:lvl3pPr marL="4319626" indent="0">
              <a:buNone/>
              <a:defRPr sz="4700"/>
            </a:lvl3pPr>
            <a:lvl4pPr marL="6479438" indent="0">
              <a:buNone/>
              <a:defRPr sz="4300"/>
            </a:lvl4pPr>
            <a:lvl5pPr marL="8639251" indent="0">
              <a:buNone/>
              <a:defRPr sz="4300"/>
            </a:lvl5pPr>
            <a:lvl6pPr marL="10799064" indent="0">
              <a:buNone/>
              <a:defRPr sz="4300"/>
            </a:lvl6pPr>
            <a:lvl7pPr marL="12958877" indent="0">
              <a:buNone/>
              <a:defRPr sz="4300"/>
            </a:lvl7pPr>
            <a:lvl8pPr marL="15118690" indent="0">
              <a:buNone/>
              <a:defRPr sz="4300"/>
            </a:lvl8pPr>
            <a:lvl9pPr marL="1727850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F5E48-7ABA-471C-AD3F-E931369CDB22}" type="datetimeFigureOut">
              <a:rPr lang="zh-CN" altLang="en-US"/>
              <a:pPr/>
              <a:t>2014/11/6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10D9A-C12E-45C6-B4D1-72F14E26BB2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307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176" y="30237115"/>
            <a:ext cx="19438620" cy="3569664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0176" y="3859630"/>
            <a:ext cx="19438620" cy="25917525"/>
          </a:xfrm>
        </p:spPr>
        <p:txBody>
          <a:bodyPr lIns="431963" tIns="215981" rIns="431963" bIns="215981" rtlCol="0">
            <a:normAutofit/>
          </a:bodyPr>
          <a:lstStyle>
            <a:lvl1pPr marL="0" indent="0">
              <a:buNone/>
              <a:defRPr sz="15100"/>
            </a:lvl1pPr>
            <a:lvl2pPr marL="2159813" indent="0">
              <a:buNone/>
              <a:defRPr sz="13200"/>
            </a:lvl2pPr>
            <a:lvl3pPr marL="4319626" indent="0">
              <a:buNone/>
              <a:defRPr sz="11300"/>
            </a:lvl3pPr>
            <a:lvl4pPr marL="6479438" indent="0">
              <a:buNone/>
              <a:defRPr sz="9400"/>
            </a:lvl4pPr>
            <a:lvl5pPr marL="8639251" indent="0">
              <a:buNone/>
              <a:defRPr sz="9400"/>
            </a:lvl5pPr>
            <a:lvl6pPr marL="10799064" indent="0">
              <a:buNone/>
              <a:defRPr sz="9400"/>
            </a:lvl6pPr>
            <a:lvl7pPr marL="12958877" indent="0">
              <a:buNone/>
              <a:defRPr sz="9400"/>
            </a:lvl7pPr>
            <a:lvl8pPr marL="15118690" indent="0">
              <a:buNone/>
              <a:defRPr sz="9400"/>
            </a:lvl8pPr>
            <a:lvl9pPr marL="17278502" indent="0">
              <a:buNone/>
              <a:defRPr sz="9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0176" y="33806779"/>
            <a:ext cx="19438620" cy="5069511"/>
          </a:xfrm>
        </p:spPr>
        <p:txBody>
          <a:bodyPr/>
          <a:lstStyle>
            <a:lvl1pPr marL="0" indent="0">
              <a:buNone/>
              <a:defRPr sz="6600"/>
            </a:lvl1pPr>
            <a:lvl2pPr marL="2159813" indent="0">
              <a:buNone/>
              <a:defRPr sz="5700"/>
            </a:lvl2pPr>
            <a:lvl3pPr marL="4319626" indent="0">
              <a:buNone/>
              <a:defRPr sz="4700"/>
            </a:lvl3pPr>
            <a:lvl4pPr marL="6479438" indent="0">
              <a:buNone/>
              <a:defRPr sz="4300"/>
            </a:lvl4pPr>
            <a:lvl5pPr marL="8639251" indent="0">
              <a:buNone/>
              <a:defRPr sz="4300"/>
            </a:lvl5pPr>
            <a:lvl6pPr marL="10799064" indent="0">
              <a:buNone/>
              <a:defRPr sz="4300"/>
            </a:lvl6pPr>
            <a:lvl7pPr marL="12958877" indent="0">
              <a:buNone/>
              <a:defRPr sz="4300"/>
            </a:lvl7pPr>
            <a:lvl8pPr marL="15118690" indent="0">
              <a:buNone/>
              <a:defRPr sz="4300"/>
            </a:lvl8pPr>
            <a:lvl9pPr marL="1727850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D6876-BBD3-419D-A369-A33B2C5EC4BC}" type="datetimeFigureOut">
              <a:rPr lang="zh-CN" altLang="en-US"/>
              <a:pPr/>
              <a:t>2014/11/6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B9621-D5FD-400E-B739-2319F494D6F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314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19250" y="1730375"/>
            <a:ext cx="29159200" cy="719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1613" tIns="215811" rIns="431613" bIns="215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19250" y="10079038"/>
            <a:ext cx="29159200" cy="285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1613" tIns="215811" rIns="431613" bIns="215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619250" y="40036750"/>
            <a:ext cx="75596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1613" tIns="215811" rIns="431613" bIns="215811" numCol="1" anchor="ctr" anchorCtr="0" compatLnSpc="1">
            <a:prstTxWarp prst="textNoShape">
              <a:avLst/>
            </a:prstTxWarp>
          </a:bodyPr>
          <a:lstStyle>
            <a:lvl1pPr>
              <a:defRPr sz="5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886E148-D526-4592-8590-6105DBD00EAB}" type="datetimeFigureOut">
              <a:rPr lang="zh-CN" altLang="en-US"/>
              <a:pPr/>
              <a:t>2014/11/6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1069638" y="40036750"/>
            <a:ext cx="1025842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1613" tIns="215811" rIns="431613" bIns="215811" numCol="1" anchor="ctr" anchorCtr="0" compatLnSpc="1">
            <a:prstTxWarp prst="textNoShape">
              <a:avLst/>
            </a:prstTxWarp>
          </a:bodyPr>
          <a:lstStyle>
            <a:lvl1pPr algn="ctr">
              <a:defRPr sz="5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3218775" y="40036750"/>
            <a:ext cx="75596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1613" tIns="215811" rIns="431613" bIns="215811" numCol="1" anchor="ctr" anchorCtr="0" compatLnSpc="1">
            <a:prstTxWarp prst="textNoShape">
              <a:avLst/>
            </a:prstTxWarp>
          </a:bodyPr>
          <a:lstStyle>
            <a:lvl1pPr algn="r">
              <a:defRPr sz="5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DC301A1-CFF7-42D2-BDFD-6A33C2F1270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19588" rtl="0" eaLnBrk="0" fontAlgn="base" hangingPunct="0">
        <a:spcBef>
          <a:spcPct val="0"/>
        </a:spcBef>
        <a:spcAft>
          <a:spcPct val="0"/>
        </a:spcAft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2pPr>
      <a:lvl3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3pPr>
      <a:lvl4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4pPr>
      <a:lvl5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5pPr>
      <a:lvl6pPr marL="4572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6pPr>
      <a:lvl7pPr marL="9144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7pPr>
      <a:lvl8pPr marL="13716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8pPr>
      <a:lvl9pPr marL="18288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9pPr>
    </p:titleStyle>
    <p:bodyStyle>
      <a:lvl1pPr marL="1619250" indent="-161925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9088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1738" indent="-1071563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712325" indent="-107315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0" indent="-1079906" algn="l" defTabSz="4319626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3" indent="-1079906" algn="l" defTabSz="4319626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596" indent="-1079906" algn="l" defTabSz="4319626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09" indent="-1079906" algn="l" defTabSz="4319626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2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3" algn="l" defTabSz="431962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26" algn="l" defTabSz="431962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38" algn="l" defTabSz="431962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1" algn="l" defTabSz="431962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4" algn="l" defTabSz="431962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77" algn="l" defTabSz="431962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0" algn="l" defTabSz="431962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2" algn="l" defTabSz="431962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9" Type="http://schemas.openxmlformats.org/officeDocument/2006/relationships/image" Target="../media/image27.png"/><Relationship Id="rId3" Type="http://schemas.openxmlformats.org/officeDocument/2006/relationships/tags" Target="../tags/tag2.xml"/><Relationship Id="rId21" Type="http://schemas.openxmlformats.org/officeDocument/2006/relationships/image" Target="../media/image11.png"/><Relationship Id="rId34" Type="http://schemas.openxmlformats.org/officeDocument/2006/relationships/image" Target="../media/image1.emf"/><Relationship Id="rId42" Type="http://schemas.openxmlformats.org/officeDocument/2006/relationships/image" Target="../media/image30.png"/><Relationship Id="rId47" Type="http://schemas.openxmlformats.org/officeDocument/2006/relationships/image" Target="../media/image35.png"/><Relationship Id="rId50" Type="http://schemas.openxmlformats.org/officeDocument/2006/relationships/image" Target="../media/image38.png"/><Relationship Id="rId7" Type="http://schemas.openxmlformats.org/officeDocument/2006/relationships/tags" Target="../tags/tag6.xml"/><Relationship Id="rId12" Type="http://schemas.openxmlformats.org/officeDocument/2006/relationships/image" Target="../media/image2.png"/><Relationship Id="rId17" Type="http://schemas.openxmlformats.org/officeDocument/2006/relationships/image" Target="../media/image7.jpeg"/><Relationship Id="rId25" Type="http://schemas.openxmlformats.org/officeDocument/2006/relationships/image" Target="../media/image15.png"/><Relationship Id="rId33" Type="http://schemas.openxmlformats.org/officeDocument/2006/relationships/oleObject" Target="../embeddings/oleObject1.bin"/><Relationship Id="rId38" Type="http://schemas.openxmlformats.org/officeDocument/2006/relationships/image" Target="../media/image26.png"/><Relationship Id="rId46" Type="http://schemas.openxmlformats.org/officeDocument/2006/relationships/image" Target="../media/image34.png"/><Relationship Id="rId2" Type="http://schemas.openxmlformats.org/officeDocument/2006/relationships/tags" Target="../tags/tag1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jpeg"/><Relationship Id="rId41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notesSlide" Target="../notesSlides/notesSlide1.xml"/><Relationship Id="rId24" Type="http://schemas.openxmlformats.org/officeDocument/2006/relationships/image" Target="../media/image14.png"/><Relationship Id="rId32" Type="http://schemas.openxmlformats.org/officeDocument/2006/relationships/image" Target="../media/image22.jpeg"/><Relationship Id="rId37" Type="http://schemas.openxmlformats.org/officeDocument/2006/relationships/image" Target="../media/image25.png"/><Relationship Id="rId40" Type="http://schemas.openxmlformats.org/officeDocument/2006/relationships/image" Target="../media/image28.png"/><Relationship Id="rId45" Type="http://schemas.openxmlformats.org/officeDocument/2006/relationships/image" Target="../media/image33.png"/><Relationship Id="rId5" Type="http://schemas.openxmlformats.org/officeDocument/2006/relationships/tags" Target="../tags/tag4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jpeg"/><Relationship Id="rId36" Type="http://schemas.openxmlformats.org/officeDocument/2006/relationships/image" Target="../media/image24.png"/><Relationship Id="rId49" Type="http://schemas.openxmlformats.org/officeDocument/2006/relationships/image" Target="../media/image37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9.jpeg"/><Relationship Id="rId31" Type="http://schemas.openxmlformats.org/officeDocument/2006/relationships/image" Target="../media/image21.png"/><Relationship Id="rId44" Type="http://schemas.openxmlformats.org/officeDocument/2006/relationships/image" Target="../media/image32.png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image" Target="../media/image4.png"/><Relationship Id="rId22" Type="http://schemas.openxmlformats.org/officeDocument/2006/relationships/image" Target="../media/image12.jpe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3.png"/><Relationship Id="rId43" Type="http://schemas.openxmlformats.org/officeDocument/2006/relationships/image" Target="../media/image31.png"/><Relationship Id="rId48" Type="http://schemas.openxmlformats.org/officeDocument/2006/relationships/image" Target="../media/image36.png"/><Relationship Id="rId8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/>
          <p:cNvSpPr/>
          <p:nvPr/>
        </p:nvSpPr>
        <p:spPr>
          <a:xfrm>
            <a:off x="23971250" y="29522737"/>
            <a:ext cx="7772400" cy="1196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654050" y="29446537"/>
            <a:ext cx="10591800" cy="1203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654050" y="15349537"/>
            <a:ext cx="31089600" cy="61721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806450" y="16111537"/>
            <a:ext cx="15163800" cy="510539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16427450" y="16111537"/>
            <a:ext cx="15163800" cy="518159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731838" y="949325"/>
            <a:ext cx="311658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9" tIns="45662" rIns="91329" bIns="45662"/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600" b="1"/>
              <a:t>The Ectokernel Approach: A Composition Paradigm for</a:t>
            </a:r>
          </a:p>
          <a:p>
            <a:pPr algn="ctr" eaLnBrk="1" hangingPunct="1"/>
            <a:r>
              <a:rPr lang="en-US" sz="7600" b="1"/>
              <a:t>Building Evolvable Safety-critical Systems from Unsafe Components</a:t>
            </a:r>
            <a:endParaRPr lang="en-US" altLang="zh-CN" sz="7600" b="1"/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1187450" y="4681538"/>
            <a:ext cx="300958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9" tIns="45662" rIns="91329" bIns="45662"/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sz="3600" b="1"/>
              <a:t>Tarek Abdelzaher (PI), Marco Caccamo, Lui Sha</a:t>
            </a:r>
          </a:p>
          <a:p>
            <a:pPr algn="ctr" eaLnBrk="1" hangingPunct="1"/>
            <a:endParaRPr lang="en-US" altLang="zh-CN" sz="1000" b="1"/>
          </a:p>
          <a:p>
            <a:pPr algn="ctr" eaLnBrk="1" hangingPunct="1"/>
            <a:r>
              <a:rPr lang="en-US" altLang="zh-CN" sz="3200" b="1" i="1"/>
              <a:t>Department of Computer Science, University of Illinois</a:t>
            </a:r>
          </a:p>
          <a:p>
            <a:pPr algn="ctr" eaLnBrk="1" hangingPunct="1"/>
            <a:endParaRPr lang="en-US" altLang="zh-CN" sz="2800" b="1">
              <a:solidFill>
                <a:srgbClr val="99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6" name="Text Box 78"/>
          <p:cNvSpPr txBox="1">
            <a:spLocks noChangeArrowheads="1"/>
          </p:cNvSpPr>
          <p:nvPr/>
        </p:nvSpPr>
        <p:spPr bwMode="auto">
          <a:xfrm>
            <a:off x="1111250" y="16873536"/>
            <a:ext cx="14782800" cy="364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7" tIns="45681" rIns="91367" bIns="45681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901700" indent="-44450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zh-CN" sz="2800" dirty="0">
                <a:latin typeface="Calibri" pitchFamily="34" charset="0"/>
              </a:rPr>
              <a:t>  Interactive complexity increasingly  plagues the design and execution of large systems</a:t>
            </a:r>
          </a:p>
          <a:p>
            <a:pPr eaLnBrk="1" hangingPunct="1"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zh-CN" sz="2800" dirty="0">
                <a:latin typeface="Calibri" pitchFamily="34" charset="0"/>
              </a:rPr>
              <a:t>  High complexity generates unexpected interaction patterns and hard-to-find bugs</a:t>
            </a:r>
          </a:p>
          <a:p>
            <a:pPr eaLnBrk="1" hangingPunct="1"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zh-CN" sz="2800" dirty="0">
                <a:latin typeface="Calibri" pitchFamily="34" charset="0"/>
              </a:rPr>
              <a:t>  Building more reliable systems entails taming interactive complexity</a:t>
            </a:r>
          </a:p>
          <a:p>
            <a:pPr eaLnBrk="1" hangingPunct="1"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zh-CN" sz="2800" dirty="0">
                <a:latin typeface="Calibri" pitchFamily="34" charset="0"/>
              </a:rPr>
              <a:t>  This project offers:</a:t>
            </a:r>
          </a:p>
          <a:p>
            <a:pPr lvl="1" eaLnBrk="1" hangingPunct="1"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zh-CN" sz="2400" dirty="0">
                <a:latin typeface="Calibri" pitchFamily="34" charset="0"/>
              </a:rPr>
              <a:t>Architectural support for reducing interactive complexity</a:t>
            </a:r>
          </a:p>
          <a:p>
            <a:pPr lvl="1" eaLnBrk="1" hangingPunct="1"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zh-CN" sz="2400" dirty="0">
                <a:latin typeface="Calibri" pitchFamily="34" charset="0"/>
              </a:rPr>
              <a:t>Algorithms for verifying safety guarantees in  the presence of unverified code</a:t>
            </a:r>
          </a:p>
          <a:p>
            <a:pPr lvl="1" eaLnBrk="1" hangingPunct="1"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zh-CN" sz="2400" dirty="0">
                <a:latin typeface="Calibri" pitchFamily="34" charset="0"/>
              </a:rPr>
              <a:t>Algorithms for diagnosing root causes of performance problems</a:t>
            </a:r>
          </a:p>
        </p:txBody>
      </p:sp>
      <p:sp>
        <p:nvSpPr>
          <p:cNvPr id="45" name="Text Box 89"/>
          <p:cNvSpPr txBox="1">
            <a:spLocks noChangeArrowheads="1"/>
          </p:cNvSpPr>
          <p:nvPr/>
        </p:nvSpPr>
        <p:spPr bwMode="auto">
          <a:xfrm>
            <a:off x="1643063" y="16130587"/>
            <a:ext cx="1331912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7" tIns="45681" rIns="91367" bIns="4568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Motivation</a:t>
            </a:r>
          </a:p>
        </p:txBody>
      </p:sp>
      <p:pic>
        <p:nvPicPr>
          <p:cNvPr id="2058" name="Picture 165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850" y="41638537"/>
            <a:ext cx="91122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 Box 2199"/>
          <p:cNvSpPr txBox="1">
            <a:spLocks noChangeArrowheads="1"/>
          </p:cNvSpPr>
          <p:nvPr/>
        </p:nvSpPr>
        <p:spPr bwMode="auto">
          <a:xfrm>
            <a:off x="28908375" y="37420550"/>
            <a:ext cx="18573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1" rIns="91367" bIns="45681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endParaRPr lang="en-US"/>
          </a:p>
        </p:txBody>
      </p:sp>
      <p:sp>
        <p:nvSpPr>
          <p:cNvPr id="2061" name="Text Box 349"/>
          <p:cNvSpPr txBox="1">
            <a:spLocks noChangeArrowheads="1"/>
          </p:cNvSpPr>
          <p:nvPr/>
        </p:nvSpPr>
        <p:spPr bwMode="auto">
          <a:xfrm>
            <a:off x="24123650" y="30132337"/>
            <a:ext cx="7315200" cy="1146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7" tIns="45681" rIns="91367" bIns="45681">
            <a:spAutoFit/>
          </a:bodyPr>
          <a:lstStyle>
            <a:lvl1pPr marL="344488" indent="-344488" defTabSz="4071938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071938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71938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71938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71938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193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193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193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193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Proper </a:t>
            </a:r>
            <a:r>
              <a:rPr lang="en-US" sz="2800" dirty="0">
                <a:latin typeface="Calibri" pitchFamily="34" charset="0"/>
              </a:rPr>
              <a:t>architecture obviates the need to verify all code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Unsafe </a:t>
            </a:r>
            <a:r>
              <a:rPr lang="en-US" sz="2800" dirty="0">
                <a:latin typeface="Calibri" pitchFamily="34" charset="0"/>
              </a:rPr>
              <a:t>conditions brought about by unexpected component interactions can be neutralized by cutting interaction chains that include culprit unverified code when safety is about to be </a:t>
            </a:r>
            <a:r>
              <a:rPr lang="en-US" sz="2800" dirty="0" smtClean="0">
                <a:latin typeface="Calibri" pitchFamily="34" charset="0"/>
              </a:rPr>
              <a:t>violated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The cyber system fault induced physical system instability is </a:t>
            </a:r>
            <a:r>
              <a:rPr lang="en-US" sz="2800" dirty="0" err="1" smtClean="0">
                <a:latin typeface="Calibri" pitchFamily="34" charset="0"/>
              </a:rPr>
              <a:t>stablized</a:t>
            </a:r>
            <a:r>
              <a:rPr lang="en-US" sz="2800" dirty="0" smtClean="0">
                <a:latin typeface="Calibri" pitchFamily="34" charset="0"/>
              </a:rPr>
              <a:t> by watch and controller switching using  the stability envelopes of local subsystem and the networked control subsystem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A programming environment for safety-critical cyber-physical systems that generates provably correct code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Fault-tolerant control that withstands both physical and software errors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Mathematical foundations for data reliability with humans in the loop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 Status: </a:t>
            </a:r>
            <a:r>
              <a:rPr lang="en-US" sz="2800" dirty="0" err="1" smtClean="0">
                <a:latin typeface="Calibri" pitchFamily="34" charset="0"/>
              </a:rPr>
              <a:t>Testbed</a:t>
            </a:r>
            <a:r>
              <a:rPr lang="en-US" sz="2800" dirty="0" smtClean="0">
                <a:latin typeface="Calibri" pitchFamily="34" charset="0"/>
              </a:rPr>
              <a:t> is constructed and used for experiments with John Deere, architecture is validated, programming environments for verification are implemented, diagnostic and safety checking tools are developed </a:t>
            </a:r>
          </a:p>
        </p:txBody>
      </p:sp>
      <p:pic>
        <p:nvPicPr>
          <p:cNvPr id="2065" name="Picture 287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2850" y="490538"/>
            <a:ext cx="2800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87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61938"/>
            <a:ext cx="16954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 Box 78"/>
          <p:cNvSpPr txBox="1">
            <a:spLocks noChangeArrowheads="1"/>
          </p:cNvSpPr>
          <p:nvPr/>
        </p:nvSpPr>
        <p:spPr bwMode="auto">
          <a:xfrm>
            <a:off x="16884650" y="16740187"/>
            <a:ext cx="14325600" cy="450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7" tIns="45681" rIns="91367" bIns="45681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901700" indent="-44450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zh-CN" sz="2800" dirty="0">
                <a:latin typeface="Calibri" pitchFamily="34" charset="0"/>
              </a:rPr>
              <a:t>  When safety properties are about to be violated, a verified control block performs “fail-over” to a verified component, disconnecting appropriate unverified ones.</a:t>
            </a:r>
          </a:p>
          <a:p>
            <a:pPr eaLnBrk="1" hangingPunct="1"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zh-CN" sz="2800" dirty="0">
                <a:latin typeface="Calibri" pitchFamily="34" charset="0"/>
              </a:rPr>
              <a:t>  Physical connections (e.g., power grid distribution buses) in large scale CPS provide “fail-safe” remote state estimation for running local safety controllers</a:t>
            </a:r>
          </a:p>
          <a:p>
            <a:pPr eaLnBrk="1" hangingPunct="1"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zh-CN" sz="2800" dirty="0">
                <a:latin typeface="Calibri" pitchFamily="34" charset="0"/>
              </a:rPr>
              <a:t>  A diagnostic system troubleshoots the unverified component problems</a:t>
            </a:r>
          </a:p>
          <a:p>
            <a:pPr eaLnBrk="1" hangingPunct="1"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zh-CN" sz="2800" dirty="0">
                <a:latin typeface="Calibri" pitchFamily="34" charset="0"/>
              </a:rPr>
              <a:t>  Challenges:</a:t>
            </a:r>
          </a:p>
          <a:p>
            <a:pPr lvl="1" eaLnBrk="1" hangingPunct="1"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zh-CN" sz="2400" dirty="0">
                <a:latin typeface="Calibri" pitchFamily="34" charset="0"/>
              </a:rPr>
              <a:t>Design of the switch logic in the “fail-over” control block</a:t>
            </a:r>
          </a:p>
          <a:p>
            <a:pPr lvl="1" eaLnBrk="1" hangingPunct="1"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zh-CN" sz="2400" dirty="0">
                <a:latin typeface="Calibri" pitchFamily="34" charset="0"/>
              </a:rPr>
              <a:t>Efficient verification of core functions used for fail-over</a:t>
            </a:r>
          </a:p>
          <a:p>
            <a:pPr lvl="1" eaLnBrk="1" hangingPunct="1"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zh-CN" sz="2400" dirty="0">
                <a:latin typeface="Calibri" pitchFamily="34" charset="0"/>
              </a:rPr>
              <a:t>Diagnosing root causes of bugs in the remaining unverified code</a:t>
            </a:r>
          </a:p>
        </p:txBody>
      </p:sp>
      <p:sp>
        <p:nvSpPr>
          <p:cNvPr id="214" name="Text Box 89"/>
          <p:cNvSpPr txBox="1">
            <a:spLocks noChangeArrowheads="1"/>
          </p:cNvSpPr>
          <p:nvPr/>
        </p:nvSpPr>
        <p:spPr bwMode="auto">
          <a:xfrm>
            <a:off x="17327563" y="16116299"/>
            <a:ext cx="1331912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7" tIns="45681" rIns="91367" bIns="4568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Main Ideas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958850" y="30284737"/>
            <a:ext cx="9906000" cy="384580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70" name="Rectangle 1818"/>
          <p:cNvSpPr>
            <a:spLocks noChangeArrowheads="1"/>
          </p:cNvSpPr>
          <p:nvPr/>
        </p:nvSpPr>
        <p:spPr bwMode="auto">
          <a:xfrm>
            <a:off x="1035050" y="30360937"/>
            <a:ext cx="9677400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26" tIns="46763" rIns="89926" bIns="46763"/>
          <a:lstStyle/>
          <a:p>
            <a:pPr marL="442913" indent="-442913" defTabSz="457200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77275" algn="l"/>
                <a:tab pos="9134475" algn="l"/>
                <a:tab pos="9583738" algn="l"/>
              </a:tabLst>
            </a:pPr>
            <a:r>
              <a:rPr lang="en-US" sz="2800" dirty="0" smtClean="0">
                <a:latin typeface="Calibri" pitchFamily="34" charset="0"/>
              </a:rPr>
              <a:t>Mechanical faults such as engine and control surface failures have been successfully addressed by robust (adaptive) control</a:t>
            </a:r>
          </a:p>
          <a:p>
            <a:pPr marL="900113" indent="-442913" defTabSz="457200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77275" algn="l"/>
                <a:tab pos="9134475" algn="l"/>
                <a:tab pos="9583738" algn="l"/>
              </a:tabLst>
            </a:pPr>
            <a:r>
              <a:rPr lang="en-US" sz="2400" dirty="0" smtClean="0">
                <a:latin typeface="Calibri" pitchFamily="34" charset="0"/>
              </a:rPr>
              <a:t>Limitation:  cannot handle the software </a:t>
            </a:r>
            <a:r>
              <a:rPr lang="en-US" sz="2400" dirty="0" smtClean="0">
                <a:latin typeface="Calibri" pitchFamily="34" charset="0"/>
              </a:rPr>
              <a:t>failure</a:t>
            </a:r>
            <a:endParaRPr lang="en-US" sz="2400" dirty="0" smtClean="0">
              <a:latin typeface="Calibri" pitchFamily="34" charset="0"/>
            </a:endParaRPr>
          </a:p>
          <a:p>
            <a:pPr marL="442913" indent="-442913" defTabSz="457200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77275" algn="l"/>
                <a:tab pos="9134475" algn="l"/>
                <a:tab pos="9583738" algn="l"/>
              </a:tabLst>
            </a:pPr>
            <a:r>
              <a:rPr lang="en-US" sz="2800" dirty="0" smtClean="0">
                <a:latin typeface="Calibri" pitchFamily="34" charset="0"/>
              </a:rPr>
              <a:t>Control software fault tolerance has been addressed by Simplex software architecture.  </a:t>
            </a:r>
          </a:p>
          <a:p>
            <a:pPr marL="900113" indent="-442913" defTabSz="457200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77275" algn="l"/>
                <a:tab pos="9134475" algn="l"/>
                <a:tab pos="9583738" algn="l"/>
              </a:tabLst>
            </a:pPr>
            <a:r>
              <a:rPr lang="en-US" sz="2400" dirty="0" smtClean="0">
                <a:latin typeface="Calibri" pitchFamily="34" charset="0"/>
              </a:rPr>
              <a:t>Limitation: cannot handle mechanical </a:t>
            </a:r>
            <a:r>
              <a:rPr lang="en-US" sz="2400" dirty="0" smtClean="0">
                <a:latin typeface="Calibri" pitchFamily="34" charset="0"/>
              </a:rPr>
              <a:t>faults</a:t>
            </a:r>
            <a:endParaRPr lang="en-US" sz="2800" dirty="0" smtClean="0">
              <a:latin typeface="Calibri" pitchFamily="34" charset="0"/>
            </a:endParaRPr>
          </a:p>
          <a:p>
            <a:pPr marL="442913" indent="-442913" defTabSz="457200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77275" algn="l"/>
                <a:tab pos="9134475" algn="l"/>
                <a:tab pos="9583738" algn="l"/>
              </a:tabLst>
            </a:pPr>
            <a:r>
              <a:rPr lang="en-US" sz="2800" dirty="0" smtClean="0">
                <a:latin typeface="Calibri" pitchFamily="34" charset="0"/>
              </a:rPr>
              <a:t>Contribution: Handle both cyber faults and mechanical faults for a family of fault models</a:t>
            </a:r>
          </a:p>
          <a:p>
            <a:pPr marL="442913" indent="-442913" defTabSz="457200" eaLnBrk="0" hangingPunct="0">
              <a:spcBef>
                <a:spcPct val="20000"/>
              </a:spcBef>
              <a:buFont typeface="Arial" charset="0"/>
              <a:buNone/>
              <a:tabLst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77275" algn="l"/>
                <a:tab pos="9134475" algn="l"/>
                <a:tab pos="9583738" algn="l"/>
              </a:tabLst>
            </a:pPr>
            <a:endParaRPr lang="en-US" sz="3200" b="1" i="1" u="sng" dirty="0">
              <a:latin typeface="Calibri" pitchFamily="34" charset="0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631399" y="21732968"/>
            <a:ext cx="31089600" cy="76104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6" name="Rounded Rectangle 285"/>
          <p:cNvSpPr/>
          <p:nvPr/>
        </p:nvSpPr>
        <p:spPr>
          <a:xfrm>
            <a:off x="1228725" y="27969884"/>
            <a:ext cx="1676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Simulink PC</a:t>
            </a:r>
          </a:p>
        </p:txBody>
      </p:sp>
      <p:sp>
        <p:nvSpPr>
          <p:cNvPr id="287" name="Left-Right Arrow 286"/>
          <p:cNvSpPr/>
          <p:nvPr/>
        </p:nvSpPr>
        <p:spPr>
          <a:xfrm>
            <a:off x="3244850" y="27101521"/>
            <a:ext cx="6518495" cy="914400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 Bus (CAN)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5900738" y="26131559"/>
            <a:ext cx="1676400" cy="741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Bus sniffing </a:t>
            </a:r>
          </a:p>
          <a:p>
            <a:pPr algn="ctr">
              <a:defRPr/>
            </a:pPr>
            <a:r>
              <a:rPr lang="en-US" sz="2000" dirty="0"/>
              <a:t>&amp; logging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3702050" y="26141084"/>
            <a:ext cx="1676400" cy="741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Control Block FPGA</a:t>
            </a:r>
          </a:p>
        </p:txBody>
      </p:sp>
      <p:cxnSp>
        <p:nvCxnSpPr>
          <p:cNvPr id="290" name="Elbow Connector 289"/>
          <p:cNvCxnSpPr/>
          <p:nvPr/>
        </p:nvCxnSpPr>
        <p:spPr>
          <a:xfrm flipV="1">
            <a:off x="2951163" y="27817484"/>
            <a:ext cx="1284287" cy="762000"/>
          </a:xfrm>
          <a:prstGeom prst="bentConnector3">
            <a:avLst>
              <a:gd name="adj1" fmla="val 99824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85" name="TextBox 290"/>
          <p:cNvSpPr txBox="1">
            <a:spLocks noChangeArrowheads="1"/>
          </p:cNvSpPr>
          <p:nvPr/>
        </p:nvSpPr>
        <p:spPr bwMode="auto">
          <a:xfrm>
            <a:off x="2995613" y="27933372"/>
            <a:ext cx="1354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Sensor</a:t>
            </a:r>
          </a:p>
          <a:p>
            <a:pPr eaLnBrk="1" hangingPunct="1"/>
            <a:r>
              <a:rPr lang="en-US" sz="2000"/>
              <a:t>Messages</a:t>
            </a:r>
          </a:p>
        </p:txBody>
      </p:sp>
      <p:cxnSp>
        <p:nvCxnSpPr>
          <p:cNvPr id="292" name="Straight Arrow Connector 291"/>
          <p:cNvCxnSpPr>
            <a:endCxn id="289" idx="2"/>
          </p:cNvCxnSpPr>
          <p:nvPr/>
        </p:nvCxnSpPr>
        <p:spPr>
          <a:xfrm flipH="1" flipV="1">
            <a:off x="4540250" y="26882447"/>
            <a:ext cx="12700" cy="4778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3" name="Elbow Connector 292"/>
          <p:cNvCxnSpPr/>
          <p:nvPr/>
        </p:nvCxnSpPr>
        <p:spPr>
          <a:xfrm rot="10800000" flipV="1">
            <a:off x="2905125" y="27817484"/>
            <a:ext cx="2462213" cy="928688"/>
          </a:xfrm>
          <a:prstGeom prst="bentConnector3">
            <a:avLst>
              <a:gd name="adj1" fmla="val -975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88" name="TextBox 293"/>
          <p:cNvSpPr txBox="1">
            <a:spLocks noChangeArrowheads="1"/>
          </p:cNvSpPr>
          <p:nvPr/>
        </p:nvSpPr>
        <p:spPr bwMode="auto">
          <a:xfrm>
            <a:off x="5378450" y="27874634"/>
            <a:ext cx="1352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Actuator</a:t>
            </a:r>
          </a:p>
          <a:p>
            <a:pPr eaLnBrk="1" hangingPunct="1"/>
            <a:r>
              <a:rPr lang="en-US" sz="2000"/>
              <a:t>Messages</a:t>
            </a:r>
          </a:p>
        </p:txBody>
      </p:sp>
      <p:cxnSp>
        <p:nvCxnSpPr>
          <p:cNvPr id="296" name="Straight Arrow Connector 295"/>
          <p:cNvCxnSpPr/>
          <p:nvPr/>
        </p:nvCxnSpPr>
        <p:spPr>
          <a:xfrm>
            <a:off x="6738938" y="26941184"/>
            <a:ext cx="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8" name="Rounded Rectangle 297"/>
          <p:cNvSpPr/>
          <p:nvPr/>
        </p:nvSpPr>
        <p:spPr>
          <a:xfrm>
            <a:off x="8086725" y="26131559"/>
            <a:ext cx="1676400" cy="741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Complex Controller PC</a:t>
            </a:r>
          </a:p>
        </p:txBody>
      </p:sp>
      <p:cxnSp>
        <p:nvCxnSpPr>
          <p:cNvPr id="300" name="Straight Arrow Connector 299"/>
          <p:cNvCxnSpPr/>
          <p:nvPr/>
        </p:nvCxnSpPr>
        <p:spPr>
          <a:xfrm>
            <a:off x="8924925" y="26920547"/>
            <a:ext cx="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>
            <a:off x="4124325" y="24980900"/>
            <a:ext cx="1752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TextBox 302"/>
          <p:cNvSpPr txBox="1"/>
          <p:nvPr/>
        </p:nvSpPr>
        <p:spPr>
          <a:xfrm>
            <a:off x="773577" y="23866811"/>
            <a:ext cx="5445125" cy="20313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800" dirty="0"/>
              <a:t> Bus sniffer allows to identify and locate hard to debug faults like transient  frame loss due to a bad connector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/>
              <a:t>Sniffer supports differential and single ended receivers to identify transient faults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/>
              <a:t>Data logging is triggered  by a specified event (like  loss of differential signal on the bus)  </a:t>
            </a:r>
          </a:p>
        </p:txBody>
      </p:sp>
      <p:sp>
        <p:nvSpPr>
          <p:cNvPr id="304" name="Text Box 89"/>
          <p:cNvSpPr txBox="1">
            <a:spLocks noChangeArrowheads="1"/>
          </p:cNvSpPr>
          <p:nvPr/>
        </p:nvSpPr>
        <p:spPr bwMode="auto">
          <a:xfrm>
            <a:off x="730250" y="25958521"/>
            <a:ext cx="28956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7" tIns="45681" rIns="91367" bIns="4568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Emulation Architecture</a:t>
            </a:r>
          </a:p>
        </p:txBody>
      </p:sp>
      <p:sp>
        <p:nvSpPr>
          <p:cNvPr id="307" name="Rectangle 306"/>
          <p:cNvSpPr/>
          <p:nvPr/>
        </p:nvSpPr>
        <p:spPr>
          <a:xfrm>
            <a:off x="18751550" y="22055088"/>
            <a:ext cx="8648700" cy="220979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96" name="Text Box 78"/>
          <p:cNvSpPr txBox="1">
            <a:spLocks noChangeArrowheads="1"/>
          </p:cNvSpPr>
          <p:nvPr/>
        </p:nvSpPr>
        <p:spPr bwMode="auto">
          <a:xfrm>
            <a:off x="18840047" y="22084157"/>
            <a:ext cx="8636403" cy="219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7" tIns="45681" rIns="91367" bIns="45681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zh-CN" sz="3600" b="1" dirty="0" smtClean="0">
                <a:latin typeface="Calibri" pitchFamily="34" charset="0"/>
              </a:rPr>
              <a:t>Embedded Safety-Critical Application Programming Environment (ESCAPE) Toolkit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CN" sz="2800" dirty="0" smtClean="0">
                <a:latin typeface="Calibri" pitchFamily="34" charset="0"/>
              </a:rPr>
              <a:t>Generates provably correct safety controller code from </a:t>
            </a:r>
            <a:r>
              <a:rPr lang="en-US" altLang="zh-CN" sz="2800" dirty="0" err="1" smtClean="0">
                <a:latin typeface="Calibri" pitchFamily="34" charset="0"/>
              </a:rPr>
              <a:t>Simulink</a:t>
            </a:r>
            <a:r>
              <a:rPr lang="en-US" altLang="zh-CN" sz="2800" dirty="0" smtClean="0">
                <a:latin typeface="Calibri" pitchFamily="34" charset="0"/>
              </a:rPr>
              <a:t>/</a:t>
            </a:r>
            <a:r>
              <a:rPr lang="en-US" altLang="zh-CN" sz="2800" dirty="0" err="1" smtClean="0">
                <a:latin typeface="Calibri" pitchFamily="34" charset="0"/>
              </a:rPr>
              <a:t>Stateflow</a:t>
            </a:r>
            <a:r>
              <a:rPr lang="en-US" altLang="zh-CN" sz="2800" dirty="0" smtClean="0">
                <a:latin typeface="Calibri" pitchFamily="34" charset="0"/>
              </a:rPr>
              <a:t> models, and offers run-time checking.</a:t>
            </a: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323" name="Text Box 89"/>
          <p:cNvSpPr txBox="1">
            <a:spLocks noChangeArrowheads="1"/>
          </p:cNvSpPr>
          <p:nvPr/>
        </p:nvSpPr>
        <p:spPr bwMode="auto">
          <a:xfrm>
            <a:off x="9493250" y="15425737"/>
            <a:ext cx="13319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7" tIns="45681" rIns="91367" bIns="4568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Preliminaries</a:t>
            </a:r>
          </a:p>
        </p:txBody>
      </p:sp>
      <p:sp>
        <p:nvSpPr>
          <p:cNvPr id="324" name="Text Box 89"/>
          <p:cNvSpPr txBox="1">
            <a:spLocks noChangeArrowheads="1"/>
          </p:cNvSpPr>
          <p:nvPr/>
        </p:nvSpPr>
        <p:spPr bwMode="auto">
          <a:xfrm>
            <a:off x="13061949" y="21678104"/>
            <a:ext cx="6095999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7" tIns="45681" rIns="91367" bIns="4568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Safety</a:t>
            </a:r>
          </a:p>
        </p:txBody>
      </p:sp>
      <p:sp>
        <p:nvSpPr>
          <p:cNvPr id="325" name="Rectangle 324"/>
          <p:cNvSpPr/>
          <p:nvPr/>
        </p:nvSpPr>
        <p:spPr>
          <a:xfrm>
            <a:off x="773577" y="21807826"/>
            <a:ext cx="7315200" cy="19812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6" name="Text Box 89"/>
          <p:cNvSpPr txBox="1">
            <a:spLocks noChangeArrowheads="1"/>
          </p:cNvSpPr>
          <p:nvPr/>
        </p:nvSpPr>
        <p:spPr bwMode="auto">
          <a:xfrm>
            <a:off x="606657" y="21809370"/>
            <a:ext cx="7239000" cy="64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7" tIns="45681" rIns="91367" bIns="4568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A </a:t>
            </a:r>
            <a:r>
              <a:rPr lang="en-US" altLang="zh-CN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Testbed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 for CAN Bus Diagnostics</a:t>
            </a:r>
            <a:endParaRPr lang="en-US" altLang="zh-CN" sz="3600" b="1" dirty="0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sp>
        <p:nvSpPr>
          <p:cNvPr id="329" name="Text Box 89"/>
          <p:cNvSpPr txBox="1">
            <a:spLocks noChangeArrowheads="1"/>
          </p:cNvSpPr>
          <p:nvPr/>
        </p:nvSpPr>
        <p:spPr bwMode="auto">
          <a:xfrm>
            <a:off x="730251" y="29522737"/>
            <a:ext cx="9296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7" tIns="45681" rIns="91367" bIns="4568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Fault-tolerant Control</a:t>
            </a:r>
            <a:endParaRPr lang="en-US" altLang="zh-CN" sz="4400" b="1" dirty="0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sp>
        <p:nvSpPr>
          <p:cNvPr id="364" name="Rectangle 363"/>
          <p:cNvSpPr/>
          <p:nvPr/>
        </p:nvSpPr>
        <p:spPr>
          <a:xfrm>
            <a:off x="654050" y="6434138"/>
            <a:ext cx="31089600" cy="86105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365" name="Text Box 89"/>
          <p:cNvSpPr txBox="1">
            <a:spLocks noChangeArrowheads="1"/>
          </p:cNvSpPr>
          <p:nvPr/>
        </p:nvSpPr>
        <p:spPr bwMode="auto">
          <a:xfrm>
            <a:off x="730250" y="6510338"/>
            <a:ext cx="6858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7" tIns="45681" rIns="91367" bIns="4568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Safety-Critical Applications</a:t>
            </a:r>
          </a:p>
        </p:txBody>
      </p:sp>
      <p:sp>
        <p:nvSpPr>
          <p:cNvPr id="2105" name="Text Box 2275"/>
          <p:cNvSpPr txBox="1">
            <a:spLocks noChangeArrowheads="1"/>
          </p:cNvSpPr>
          <p:nvPr/>
        </p:nvSpPr>
        <p:spPr bwMode="auto">
          <a:xfrm>
            <a:off x="20847050" y="10929937"/>
            <a:ext cx="2260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1" rIns="91367" bIns="45681">
            <a:spAutoFit/>
          </a:bodyPr>
          <a:lstStyle>
            <a:lvl1pPr marL="342900" indent="-342900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2160588" indent="-1703388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defTabSz="91440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3800" b="1" dirty="0">
                <a:latin typeface="Calibri" pitchFamily="34" charset="0"/>
              </a:rPr>
              <a:t>Medical</a:t>
            </a:r>
          </a:p>
        </p:txBody>
      </p:sp>
      <p:pic>
        <p:nvPicPr>
          <p:cNvPr id="2106" name="Picture 288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3050" y="10853737"/>
            <a:ext cx="4495800" cy="337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7" name="Text Box 2275"/>
          <p:cNvSpPr txBox="1">
            <a:spLocks noChangeArrowheads="1"/>
          </p:cNvSpPr>
          <p:nvPr/>
        </p:nvSpPr>
        <p:spPr bwMode="auto">
          <a:xfrm>
            <a:off x="9264650" y="10853737"/>
            <a:ext cx="30448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1" rIns="91367" bIns="45681">
            <a:spAutoFit/>
          </a:bodyPr>
          <a:lstStyle>
            <a:lvl1pPr marL="342900" indent="-342900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2160588" indent="-1703388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defTabSz="91440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3800" b="1" dirty="0">
                <a:latin typeface="Calibri" pitchFamily="34" charset="0"/>
              </a:rPr>
              <a:t>Automotive</a:t>
            </a:r>
          </a:p>
        </p:txBody>
      </p:sp>
      <p:pic>
        <p:nvPicPr>
          <p:cNvPr id="2108" name="Picture 288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9"/>
          <a:stretch>
            <a:fillRect/>
          </a:stretch>
        </p:blipFill>
        <p:spPr bwMode="auto">
          <a:xfrm>
            <a:off x="882650" y="11234737"/>
            <a:ext cx="4495800" cy="30766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" name="Text Box 2275"/>
          <p:cNvSpPr txBox="1">
            <a:spLocks noChangeArrowheads="1"/>
          </p:cNvSpPr>
          <p:nvPr/>
        </p:nvSpPr>
        <p:spPr bwMode="auto">
          <a:xfrm>
            <a:off x="3092450" y="14358937"/>
            <a:ext cx="23209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1" rIns="91367" bIns="45681">
            <a:spAutoFit/>
          </a:bodyPr>
          <a:lstStyle>
            <a:lvl1pPr marL="342900" indent="-342900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2160588" indent="-1703388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defTabSz="91440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3800" b="1" dirty="0">
                <a:latin typeface="Calibri" pitchFamily="34" charset="0"/>
              </a:rPr>
              <a:t>Avionics</a:t>
            </a:r>
          </a:p>
        </p:txBody>
      </p:sp>
      <p:pic>
        <p:nvPicPr>
          <p:cNvPr id="2110" name="Picture 2888"/>
          <p:cNvPicPr>
            <a:picLocks noChangeAspect="1" noChangeArrowheads="1"/>
          </p:cNvPicPr>
          <p:nvPr/>
        </p:nvPicPr>
        <p:blipFill>
          <a:blip r:embed="rId17" cstate="print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7653338"/>
            <a:ext cx="5715000" cy="428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1" name="Text Box 2275"/>
          <p:cNvSpPr txBox="1">
            <a:spLocks noChangeArrowheads="1"/>
          </p:cNvSpPr>
          <p:nvPr/>
        </p:nvSpPr>
        <p:spPr bwMode="auto">
          <a:xfrm>
            <a:off x="26562050" y="14282737"/>
            <a:ext cx="28924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1" rIns="91367" bIns="45681">
            <a:spAutoFit/>
          </a:bodyPr>
          <a:lstStyle>
            <a:lvl1pPr marL="342900" indent="-342900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2160588" indent="-1703388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defTabSz="91440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3800" b="1" dirty="0">
                <a:latin typeface="Calibri" pitchFamily="34" charset="0"/>
              </a:rPr>
              <a:t>Agriculture</a:t>
            </a:r>
          </a:p>
        </p:txBody>
      </p:sp>
      <p:sp>
        <p:nvSpPr>
          <p:cNvPr id="2112" name="Text Box 2275"/>
          <p:cNvSpPr txBox="1">
            <a:spLocks noChangeArrowheads="1"/>
          </p:cNvSpPr>
          <p:nvPr/>
        </p:nvSpPr>
        <p:spPr bwMode="auto">
          <a:xfrm>
            <a:off x="6597650" y="11996737"/>
            <a:ext cx="193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1" rIns="91367" bIns="45681">
            <a:spAutoFit/>
          </a:bodyPr>
          <a:lstStyle>
            <a:lvl1pPr marL="342900" indent="-342900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2160588" indent="-1703388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defTabSz="91440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3800" b="1" dirty="0">
                <a:latin typeface="Calibri" pitchFamily="34" charset="0"/>
              </a:rPr>
              <a:t>Power</a:t>
            </a:r>
          </a:p>
        </p:txBody>
      </p:sp>
      <p:sp>
        <p:nvSpPr>
          <p:cNvPr id="2113" name="Text Box 2275"/>
          <p:cNvSpPr txBox="1">
            <a:spLocks noChangeArrowheads="1"/>
          </p:cNvSpPr>
          <p:nvPr/>
        </p:nvSpPr>
        <p:spPr bwMode="auto">
          <a:xfrm>
            <a:off x="23895050" y="11463337"/>
            <a:ext cx="1547813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1" rIns="91367" bIns="45681">
            <a:spAutoFit/>
          </a:bodyPr>
          <a:lstStyle>
            <a:lvl1pPr marL="342900" indent="-342900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indent="-1703388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defTabSz="914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800" b="1" dirty="0">
                <a:latin typeface="Calibri" pitchFamily="34" charset="0"/>
              </a:rPr>
              <a:t>Mass </a:t>
            </a:r>
          </a:p>
          <a:p>
            <a:pPr marL="0" lvl="1" defTabSz="914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800" b="1" dirty="0">
                <a:latin typeface="Calibri" pitchFamily="34" charset="0"/>
              </a:rPr>
              <a:t>Transit</a:t>
            </a:r>
          </a:p>
        </p:txBody>
      </p:sp>
      <p:sp>
        <p:nvSpPr>
          <p:cNvPr id="2114" name="Text Box 2275"/>
          <p:cNvSpPr txBox="1">
            <a:spLocks noChangeArrowheads="1"/>
          </p:cNvSpPr>
          <p:nvPr/>
        </p:nvSpPr>
        <p:spPr bwMode="auto">
          <a:xfrm>
            <a:off x="14903450" y="10701338"/>
            <a:ext cx="30718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1" rIns="91367" bIns="45681">
            <a:spAutoFit/>
          </a:bodyPr>
          <a:lstStyle>
            <a:lvl1pPr marL="342900" indent="-342900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2160588" indent="-1703388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defTabSz="91440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3800" b="1">
                <a:latin typeface="Calibri" pitchFamily="34" charset="0"/>
              </a:rPr>
              <a:t>Smart Cities</a:t>
            </a:r>
          </a:p>
        </p:txBody>
      </p:sp>
      <p:pic>
        <p:nvPicPr>
          <p:cNvPr id="2115" name="Picture 289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0" y="7348537"/>
            <a:ext cx="5283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6" name="Picture 288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850" y="7043738"/>
            <a:ext cx="4382393" cy="3733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7" name="Picture 288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50" y="7348537"/>
            <a:ext cx="4571999" cy="3428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8" name="Picture 288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14999" r="1875" b="14999"/>
          <a:stretch>
            <a:fillRect/>
          </a:stretch>
        </p:blipFill>
        <p:spPr bwMode="auto">
          <a:xfrm>
            <a:off x="12769850" y="6586538"/>
            <a:ext cx="74041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1" name="Trapezoid 380"/>
          <p:cNvSpPr/>
          <p:nvPr/>
        </p:nvSpPr>
        <p:spPr>
          <a:xfrm>
            <a:off x="6445250" y="11691938"/>
            <a:ext cx="18669000" cy="3352799"/>
          </a:xfrm>
          <a:prstGeom prst="trapezoid">
            <a:avLst>
              <a:gd name="adj" fmla="val 228827"/>
            </a:avLst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20" name="TextBox 381"/>
          <p:cNvSpPr txBox="1">
            <a:spLocks noChangeArrowheads="1"/>
          </p:cNvSpPr>
          <p:nvPr/>
        </p:nvSpPr>
        <p:spPr bwMode="auto">
          <a:xfrm>
            <a:off x="14293850" y="11691938"/>
            <a:ext cx="2974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EEB500"/>
                </a:solidFill>
              </a:rPr>
              <a:t>Future CPS</a:t>
            </a:r>
          </a:p>
        </p:txBody>
      </p:sp>
      <p:sp>
        <p:nvSpPr>
          <p:cNvPr id="2121" name="Text Box 78"/>
          <p:cNvSpPr txBox="1">
            <a:spLocks noChangeArrowheads="1"/>
          </p:cNvSpPr>
          <p:nvPr/>
        </p:nvSpPr>
        <p:spPr bwMode="auto">
          <a:xfrm>
            <a:off x="12465050" y="12377737"/>
            <a:ext cx="6172200" cy="52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7" tIns="45681" rIns="91367" bIns="45681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zh-CN" sz="2800" dirty="0">
                <a:latin typeface="Calibri" pitchFamily="34" charset="0"/>
              </a:rPr>
              <a:t>     Increased size and automation</a:t>
            </a:r>
          </a:p>
        </p:txBody>
      </p:sp>
      <p:sp>
        <p:nvSpPr>
          <p:cNvPr id="2122" name="Text Box 78"/>
          <p:cNvSpPr txBox="1">
            <a:spLocks noChangeArrowheads="1"/>
          </p:cNvSpPr>
          <p:nvPr/>
        </p:nvSpPr>
        <p:spPr bwMode="auto">
          <a:xfrm>
            <a:off x="11017250" y="12758737"/>
            <a:ext cx="9067800" cy="52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7" tIns="45681" rIns="91367" bIns="45681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zh-CN" sz="2800" dirty="0">
                <a:latin typeface="Calibri" pitchFamily="34" charset="0"/>
              </a:rPr>
              <a:t>      Computational intractability to verify all code</a:t>
            </a:r>
          </a:p>
        </p:txBody>
      </p:sp>
      <p:sp>
        <p:nvSpPr>
          <p:cNvPr id="2123" name="Text Box 78"/>
          <p:cNvSpPr txBox="1">
            <a:spLocks noChangeArrowheads="1"/>
          </p:cNvSpPr>
          <p:nvPr/>
        </p:nvSpPr>
        <p:spPr bwMode="auto">
          <a:xfrm>
            <a:off x="9645650" y="13139737"/>
            <a:ext cx="11658600" cy="52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7" tIns="45681" rIns="91367" bIns="45681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zh-CN" sz="2800" dirty="0">
                <a:latin typeface="Calibri" pitchFamily="34" charset="0"/>
              </a:rPr>
              <a:t>     Increased criticality, coupling and potential for failure cascades</a:t>
            </a:r>
          </a:p>
        </p:txBody>
      </p:sp>
      <p:sp>
        <p:nvSpPr>
          <p:cNvPr id="2124" name="Text Box 78"/>
          <p:cNvSpPr txBox="1">
            <a:spLocks noChangeArrowheads="1"/>
          </p:cNvSpPr>
          <p:nvPr/>
        </p:nvSpPr>
        <p:spPr bwMode="auto">
          <a:xfrm>
            <a:off x="8274050" y="13520737"/>
            <a:ext cx="14859000" cy="52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7" tIns="45681" rIns="91367" bIns="45681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zh-CN" sz="2800" dirty="0">
                <a:latin typeface="Calibri" pitchFamily="34" charset="0"/>
              </a:rPr>
              <a:t>    Increased societal dependence and more dramatic consequences of software failure</a:t>
            </a:r>
          </a:p>
        </p:txBody>
      </p:sp>
      <p:sp>
        <p:nvSpPr>
          <p:cNvPr id="2125" name="Text Box 78"/>
          <p:cNvSpPr txBox="1">
            <a:spLocks noChangeArrowheads="1"/>
          </p:cNvSpPr>
          <p:nvPr/>
        </p:nvSpPr>
        <p:spPr bwMode="auto">
          <a:xfrm>
            <a:off x="6978650" y="14282737"/>
            <a:ext cx="17297400" cy="52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7" tIns="45681" rIns="91367" bIns="45681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zh-CN" sz="2800" dirty="0">
                <a:latin typeface="Calibri" pitchFamily="34" charset="0"/>
              </a:rPr>
              <a:t>   </a:t>
            </a:r>
            <a:r>
              <a:rPr lang="en-US" altLang="zh-CN" sz="2800" b="1" dirty="0">
                <a:latin typeface="Calibri" pitchFamily="34" charset="0"/>
              </a:rPr>
              <a:t>Challenge:</a:t>
            </a:r>
            <a:r>
              <a:rPr lang="en-US" altLang="zh-CN" sz="2800" dirty="0">
                <a:latin typeface="Calibri" pitchFamily="34" charset="0"/>
              </a:rPr>
              <a:t> How to build software for safety-critical CPS where majority of code cannot be verified? </a:t>
            </a:r>
          </a:p>
        </p:txBody>
      </p:sp>
      <p:sp>
        <p:nvSpPr>
          <p:cNvPr id="388" name="Rectangle 387"/>
          <p:cNvSpPr/>
          <p:nvPr/>
        </p:nvSpPr>
        <p:spPr>
          <a:xfrm>
            <a:off x="425450" y="22345171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indent="-514350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+mn-lt"/>
              </a:rPr>
              <a:t>Allows injecting reproducible hardware faults</a:t>
            </a:r>
          </a:p>
          <a:p>
            <a:pPr marL="971550" indent="-514350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+mn-lt"/>
              </a:rPr>
              <a:t>Automates fault diagnosis</a:t>
            </a:r>
          </a:p>
          <a:p>
            <a:pPr marL="971550" indent="-514350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+mn-lt"/>
              </a:rPr>
              <a:t>Tested with John Deere engineers</a:t>
            </a:r>
            <a:endParaRPr lang="en-US" sz="2800" dirty="0">
              <a:latin typeface="+mn-lt"/>
            </a:endParaRPr>
          </a:p>
        </p:txBody>
      </p:sp>
      <p:sp>
        <p:nvSpPr>
          <p:cNvPr id="389" name="Text Box 89"/>
          <p:cNvSpPr txBox="1">
            <a:spLocks noChangeArrowheads="1"/>
          </p:cNvSpPr>
          <p:nvPr/>
        </p:nvSpPr>
        <p:spPr bwMode="auto">
          <a:xfrm>
            <a:off x="20237450" y="29522737"/>
            <a:ext cx="11445875" cy="76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7" tIns="45681" rIns="91367" bIns="4568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Conclusions</a:t>
            </a:r>
          </a:p>
        </p:txBody>
      </p:sp>
      <p:sp>
        <p:nvSpPr>
          <p:cNvPr id="2128" name="TextBox 373"/>
          <p:cNvSpPr txBox="1">
            <a:spLocks noChangeArrowheads="1"/>
          </p:cNvSpPr>
          <p:nvPr/>
        </p:nvSpPr>
        <p:spPr bwMode="auto">
          <a:xfrm>
            <a:off x="12769850" y="6586538"/>
            <a:ext cx="1249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solidFill>
                  <a:schemeClr val="bg1"/>
                </a:solidFill>
              </a:rPr>
              <a:t>fantasyartdesign.com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435850" y="28244522"/>
            <a:ext cx="1676400" cy="741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Complex Controller PC</a:t>
            </a:r>
          </a:p>
        </p:txBody>
      </p:sp>
      <p:cxnSp>
        <p:nvCxnSpPr>
          <p:cNvPr id="146" name="Straight Arrow Connector 145"/>
          <p:cNvCxnSpPr/>
          <p:nvPr/>
        </p:nvCxnSpPr>
        <p:spPr>
          <a:xfrm>
            <a:off x="8274050" y="27787322"/>
            <a:ext cx="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11550650" y="29522737"/>
            <a:ext cx="12192000" cy="1196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4" name="Text Box 89"/>
          <p:cNvSpPr txBox="1">
            <a:spLocks noChangeArrowheads="1"/>
          </p:cNvSpPr>
          <p:nvPr/>
        </p:nvSpPr>
        <p:spPr bwMode="auto">
          <a:xfrm>
            <a:off x="12312650" y="29598937"/>
            <a:ext cx="9296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7" tIns="45681" rIns="91367" bIns="4568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Data Reliability Analysis</a:t>
            </a:r>
            <a:endParaRPr lang="en-US" altLang="zh-CN" sz="4400" b="1" dirty="0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sp>
        <p:nvSpPr>
          <p:cNvPr id="135" name="Text Box 78"/>
          <p:cNvSpPr txBox="1">
            <a:spLocks noChangeArrowheads="1"/>
          </p:cNvSpPr>
          <p:nvPr/>
        </p:nvSpPr>
        <p:spPr bwMode="auto">
          <a:xfrm>
            <a:off x="806450" y="37980937"/>
            <a:ext cx="2590800" cy="292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7" tIns="45681" rIns="91367" bIns="45681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zh-CN" sz="2400" b="1" dirty="0">
                <a:latin typeface="Calibri" pitchFamily="34" charset="0"/>
              </a:rPr>
              <a:t>More details: </a:t>
            </a:r>
          </a:p>
          <a:p>
            <a:r>
              <a:rPr lang="en-US" sz="2000" dirty="0" err="1" smtClean="0">
                <a:latin typeface="+mn-lt"/>
              </a:rPr>
              <a:t>Xiaofeng</a:t>
            </a:r>
            <a:r>
              <a:rPr lang="en-US" sz="2000" dirty="0" smtClean="0">
                <a:latin typeface="+mn-lt"/>
              </a:rPr>
              <a:t> Wang, Naira </a:t>
            </a:r>
            <a:r>
              <a:rPr lang="en-US" sz="2000" dirty="0" err="1" smtClean="0">
                <a:latin typeface="+mn-lt"/>
              </a:rPr>
              <a:t>Hovakimyan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Lui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Sha</a:t>
            </a:r>
            <a:r>
              <a:rPr lang="en-US" sz="2000" dirty="0" smtClean="0">
                <a:latin typeface="+mn-lt"/>
              </a:rPr>
              <a:t>: L1Simplex: fault-tolerant control of cyber-physical systems. ICCPS 2013: 41-50 (best paper nomination)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11779250" y="30360937"/>
            <a:ext cx="11734800" cy="403859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7" name="Rectangle 1818"/>
          <p:cNvSpPr>
            <a:spLocks noChangeArrowheads="1"/>
          </p:cNvSpPr>
          <p:nvPr/>
        </p:nvSpPr>
        <p:spPr bwMode="auto">
          <a:xfrm>
            <a:off x="11931650" y="30513337"/>
            <a:ext cx="11506200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26" tIns="46763" rIns="89926" bIns="46763"/>
          <a:lstStyle/>
          <a:p>
            <a:pPr marL="442913" indent="-442913" defTabSz="457200" eaLnBrk="0" hangingPunct="0">
              <a:spcBef>
                <a:spcPct val="20000"/>
              </a:spcBef>
              <a:buFont typeface="Arial" charset="0"/>
              <a:buNone/>
              <a:tabLst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77275" algn="l"/>
                <a:tab pos="9134475" algn="l"/>
                <a:tab pos="9583738" algn="l"/>
              </a:tabLst>
            </a:pPr>
            <a:r>
              <a:rPr lang="en-US" sz="3200" b="1" u="sng" dirty="0" smtClean="0">
                <a:latin typeface="Calibri" pitchFamily="34" charset="0"/>
              </a:rPr>
              <a:t>Data reliability analysis in distributed systems</a:t>
            </a:r>
            <a:endParaRPr lang="en-US" sz="3200" b="1" u="sng" dirty="0">
              <a:latin typeface="Calibri" pitchFamily="34" charset="0"/>
            </a:endParaRPr>
          </a:p>
          <a:p>
            <a:pPr marL="442913" indent="-442913" defTabSz="457200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77275" algn="l"/>
                <a:tab pos="9134475" algn="l"/>
                <a:tab pos="9583738" algn="l"/>
              </a:tabLst>
            </a:pPr>
            <a:r>
              <a:rPr lang="en-US" sz="2800" dirty="0" smtClean="0">
                <a:latin typeface="Calibri" pitchFamily="34" charset="0"/>
              </a:rPr>
              <a:t>Emerging distributed cyber-physical systems such as transportation, disaster response, and energy management will involve humans as distributed sensors (social sensing). </a:t>
            </a:r>
          </a:p>
          <a:p>
            <a:pPr marL="442913" indent="-442913" defTabSz="457200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77275" algn="l"/>
                <a:tab pos="9134475" algn="l"/>
                <a:tab pos="9583738" algn="l"/>
              </a:tabLst>
            </a:pPr>
            <a:r>
              <a:rPr lang="en-US" sz="2800" dirty="0" smtClean="0">
                <a:latin typeface="Calibri" pitchFamily="34" charset="0"/>
              </a:rPr>
              <a:t>Very little is done on ensuring data reliability in such applications</a:t>
            </a:r>
          </a:p>
          <a:p>
            <a:pPr marL="442913" indent="-442913" defTabSz="457200" eaLnBrk="0" hangingPunct="0">
              <a:spcBef>
                <a:spcPct val="20000"/>
              </a:spcBef>
              <a:buFont typeface="Wingdings" pitchFamily="2" charset="2"/>
              <a:buChar char="Ø"/>
              <a:tabLst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77275" algn="l"/>
                <a:tab pos="9134475" algn="l"/>
                <a:tab pos="9583738" algn="l"/>
              </a:tabLst>
            </a:pPr>
            <a:r>
              <a:rPr lang="en-US" sz="2800" dirty="0" smtClean="0">
                <a:latin typeface="Calibri" pitchFamily="34" charset="0"/>
              </a:rPr>
              <a:t>A new estimation-theoretic framework is developed for jointly assessing source reliability and data correctness, while offering confidence intervals in results </a:t>
            </a:r>
            <a:endParaRPr lang="en-US" sz="2800" dirty="0">
              <a:latin typeface="Calibri" pitchFamily="34" charset="0"/>
            </a:endParaRPr>
          </a:p>
          <a:p>
            <a:pPr marL="442913" indent="-442913" defTabSz="457200" eaLnBrk="0" hangingPunct="0">
              <a:spcBef>
                <a:spcPct val="20000"/>
              </a:spcBef>
              <a:buFont typeface="Arial" charset="0"/>
              <a:buNone/>
              <a:tabLst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77275" algn="l"/>
                <a:tab pos="9134475" algn="l"/>
                <a:tab pos="9583738" algn="l"/>
              </a:tabLst>
            </a:pPr>
            <a:endParaRPr lang="en-US" sz="3200" b="1" i="1" u="sng" dirty="0">
              <a:latin typeface="Calibri" pitchFamily="34" charset="0"/>
            </a:endParaRPr>
          </a:p>
        </p:txBody>
      </p:sp>
      <p:sp>
        <p:nvSpPr>
          <p:cNvPr id="139" name="Text Box 78"/>
          <p:cNvSpPr txBox="1">
            <a:spLocks noChangeArrowheads="1"/>
          </p:cNvSpPr>
          <p:nvPr/>
        </p:nvSpPr>
        <p:spPr bwMode="auto">
          <a:xfrm>
            <a:off x="11781004" y="40357015"/>
            <a:ext cx="11811000" cy="107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7" tIns="45681" rIns="91367" bIns="45681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zh-CN" sz="2400" b="1" dirty="0">
                <a:latin typeface="Calibri" pitchFamily="34" charset="0"/>
              </a:rPr>
              <a:t>More </a:t>
            </a:r>
            <a:r>
              <a:rPr lang="en-US" altLang="zh-CN" sz="2400" b="1" dirty="0">
                <a:latin typeface="Calibri" pitchFamily="34" charset="0"/>
              </a:rPr>
              <a:t>details</a:t>
            </a:r>
            <a:r>
              <a:rPr lang="en-US" altLang="zh-CN" sz="2400" b="1" dirty="0" smtClean="0">
                <a:latin typeface="Calibri" pitchFamily="34" charset="0"/>
              </a:rPr>
              <a:t>: </a:t>
            </a:r>
            <a:r>
              <a:rPr lang="en-US" altLang="zh-CN" sz="2000" dirty="0" err="1" smtClean="0">
                <a:latin typeface="Calibri" pitchFamily="34" charset="0"/>
              </a:rPr>
              <a:t>Shiguang</a:t>
            </a:r>
            <a:r>
              <a:rPr lang="en-US" altLang="zh-CN" sz="2000" dirty="0" smtClean="0">
                <a:latin typeface="Calibri" pitchFamily="34" charset="0"/>
              </a:rPr>
              <a:t> Wang, Dong Wang, Lu Su, Lance Kaplan, Tarek Abdelzaher, "</a:t>
            </a:r>
            <a:r>
              <a:rPr lang="en-US" altLang="zh-CN" sz="2000" dirty="0">
                <a:latin typeface="Calibri" pitchFamily="34" charset="0"/>
              </a:rPr>
              <a:t>Towards Cyber-physical Systems in Social Spaces: The Data Reliability Challenge," IEEE Real-time Systems Symposium (RTSS), Rome, Italy, December 2014 </a:t>
            </a:r>
            <a:endParaRPr lang="en-US" altLang="zh-CN" sz="1800" dirty="0">
              <a:latin typeface="+mn-lt"/>
            </a:endParaRPr>
          </a:p>
        </p:txBody>
      </p:sp>
      <p:pic>
        <p:nvPicPr>
          <p:cNvPr id="142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0" y="26627137"/>
            <a:ext cx="4033602" cy="256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0" y="24188737"/>
            <a:ext cx="4010887" cy="23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" name="Rectangle 149"/>
          <p:cNvSpPr/>
          <p:nvPr/>
        </p:nvSpPr>
        <p:spPr>
          <a:xfrm>
            <a:off x="22447250" y="24493537"/>
            <a:ext cx="9144000" cy="464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1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450" y="25607415"/>
            <a:ext cx="6188914" cy="30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" name="Picture 3" descr="C:\Documents and Settings\Karthik Manamcheri\My Documents\My Dropbox\Screen shot 2010-10-08 at 1.32.12 PM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0" y="24730025"/>
            <a:ext cx="1382326" cy="129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" descr="C:\Users\SAYANM~1\AppData\Local\Temp\jZip\jZip1FE\jZip124E\reach_tool1_interface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088" y="24910298"/>
            <a:ext cx="2191524" cy="166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3" descr="C:\Users\SAYANM~1\AppData\Local\Temp\jZip\jZip303A3\jZip3921A\generated_code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0" y="26550937"/>
            <a:ext cx="2354250" cy="2280135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2" name="Text Box 78"/>
          <p:cNvSpPr txBox="1">
            <a:spLocks noChangeArrowheads="1"/>
          </p:cNvSpPr>
          <p:nvPr/>
        </p:nvSpPr>
        <p:spPr bwMode="auto">
          <a:xfrm>
            <a:off x="14927350" y="26561251"/>
            <a:ext cx="3187590" cy="270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7" tIns="45681" rIns="91367" bIns="45681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zh-CN" sz="2400" b="1" dirty="0">
                <a:latin typeface="Calibri" pitchFamily="34" charset="0"/>
              </a:rPr>
              <a:t>More details: 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dirty="0" smtClean="0">
                <a:latin typeface="+mn-lt"/>
              </a:rPr>
              <a:t>S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 err="1">
                <a:latin typeface="+mn-lt"/>
              </a:rPr>
              <a:t>Bak</a:t>
            </a:r>
            <a:r>
              <a:rPr lang="en-US" sz="2000" dirty="0">
                <a:latin typeface="+mn-lt"/>
              </a:rPr>
              <a:t>, T. Johnson, M. </a:t>
            </a:r>
            <a:r>
              <a:rPr lang="en-US" sz="2000" dirty="0" err="1">
                <a:latin typeface="+mn-lt"/>
              </a:rPr>
              <a:t>Caccamo</a:t>
            </a:r>
            <a:r>
              <a:rPr lang="en-US" sz="2000" dirty="0">
                <a:latin typeface="+mn-lt"/>
              </a:rPr>
              <a:t> and L. </a:t>
            </a:r>
            <a:r>
              <a:rPr lang="en-US" sz="2000" dirty="0" err="1">
                <a:latin typeface="+mn-lt"/>
              </a:rPr>
              <a:t>Sha</a:t>
            </a:r>
            <a:r>
              <a:rPr lang="en-US" sz="2000" dirty="0" smtClean="0">
                <a:latin typeface="+mn-lt"/>
              </a:rPr>
              <a:t>, "</a:t>
            </a:r>
            <a:r>
              <a:rPr lang="en-US" sz="2000" dirty="0">
                <a:latin typeface="+mn-lt"/>
              </a:rPr>
              <a:t>Real-Time Reachability for Verified Simplex </a:t>
            </a:r>
            <a:r>
              <a:rPr lang="en-US" sz="2000" dirty="0" smtClean="0">
                <a:latin typeface="+mn-lt"/>
              </a:rPr>
              <a:t>Design“ Proceedings </a:t>
            </a:r>
            <a:r>
              <a:rPr lang="en-US" sz="2000" dirty="0">
                <a:latin typeface="+mn-lt"/>
              </a:rPr>
              <a:t>of the IEEE Real-Time Systems Symposium, Rome, Italy, December 2014. </a:t>
            </a:r>
            <a:endParaRPr lang="en-US" altLang="zh-CN" sz="2000" dirty="0">
              <a:latin typeface="+mn-lt"/>
            </a:endParaRPr>
          </a:p>
        </p:txBody>
      </p:sp>
      <p:pic>
        <p:nvPicPr>
          <p:cNvPr id="155" name="Picture 4" descr="Autonomous Tractor-Prototype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0" y="22359937"/>
            <a:ext cx="1791990" cy="1249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55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6656050" y="22359937"/>
            <a:ext cx="1892300" cy="1337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7" name="Picture 3"/>
          <p:cNvPicPr>
            <a:picLocks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4242" y="23968447"/>
            <a:ext cx="1409608" cy="901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TextBox 158"/>
          <p:cNvSpPr txBox="1"/>
          <p:nvPr/>
        </p:nvSpPr>
        <p:spPr>
          <a:xfrm>
            <a:off x="15999345" y="25636537"/>
            <a:ext cx="2104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Simulation model Simulink/</a:t>
            </a:r>
            <a:r>
              <a:rPr lang="en-US" sz="1400" dirty="0" err="1" smtClean="0"/>
              <a:t>Stateflow</a:t>
            </a:r>
            <a:endParaRPr lang="en-US" sz="1400" dirty="0" smtClean="0"/>
          </a:p>
          <a:p>
            <a:pPr algn="ctr"/>
            <a:endParaRPr lang="en-US" sz="1400" dirty="0"/>
          </a:p>
        </p:txBody>
      </p:sp>
      <p:pic>
        <p:nvPicPr>
          <p:cNvPr id="160" name="Picture 2"/>
          <p:cNvPicPr>
            <a:picLocks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0903" y="24545612"/>
            <a:ext cx="2485505" cy="1597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TextBox 160"/>
          <p:cNvSpPr txBox="1"/>
          <p:nvPr/>
        </p:nvSpPr>
        <p:spPr>
          <a:xfrm>
            <a:off x="18351634" y="26192254"/>
            <a:ext cx="275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Rigorous mathematical model</a:t>
            </a:r>
          </a:p>
          <a:p>
            <a:pPr algn="ctr"/>
            <a:r>
              <a:rPr lang="en-US" sz="1400" dirty="0" smtClean="0"/>
              <a:t>(hybrid automatons)</a:t>
            </a:r>
            <a:endParaRPr lang="en-US" sz="1400" dirty="0"/>
          </a:p>
        </p:txBody>
      </p:sp>
      <p:sp>
        <p:nvSpPr>
          <p:cNvPr id="162" name="Rounded Rectangle 161"/>
          <p:cNvSpPr/>
          <p:nvPr/>
        </p:nvSpPr>
        <p:spPr>
          <a:xfrm>
            <a:off x="18257340" y="26981151"/>
            <a:ext cx="2557250" cy="1219200"/>
          </a:xfrm>
          <a:prstGeom prst="roundRect">
            <a:avLst/>
          </a:prstGeom>
          <a:blipFill>
            <a:blip r:embed="rId3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Verification and Synthesis Algorithms and Software Tools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3" name="Right Arrow 162"/>
          <p:cNvSpPr/>
          <p:nvPr/>
        </p:nvSpPr>
        <p:spPr>
          <a:xfrm rot="5400000">
            <a:off x="16152981" y="23853606"/>
            <a:ext cx="578725" cy="182187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ight Arrow 163"/>
          <p:cNvSpPr/>
          <p:nvPr/>
        </p:nvSpPr>
        <p:spPr>
          <a:xfrm>
            <a:off x="18137495" y="25061116"/>
            <a:ext cx="228600" cy="15240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ight Arrow 164"/>
          <p:cNvSpPr/>
          <p:nvPr/>
        </p:nvSpPr>
        <p:spPr>
          <a:xfrm rot="5400000">
            <a:off x="19590545" y="26748630"/>
            <a:ext cx="228600" cy="15240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ight Arrow 165"/>
          <p:cNvSpPr/>
          <p:nvPr/>
        </p:nvSpPr>
        <p:spPr>
          <a:xfrm>
            <a:off x="20948979" y="27531444"/>
            <a:ext cx="228600" cy="15240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7" name="Object 1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043396"/>
              </p:ext>
            </p:extLst>
          </p:nvPr>
        </p:nvGraphicFramePr>
        <p:xfrm>
          <a:off x="21229140" y="27209751"/>
          <a:ext cx="11906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3" imgW="6002280" imgH="4847400" progId="AcroExch.Document.7">
                  <p:embed/>
                </p:oleObj>
              </mc:Choice>
              <mc:Fallback>
                <p:oleObj name="Acrobat Document" r:id="rId33" imgW="6002280" imgH="48474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9140" y="27209751"/>
                        <a:ext cx="11906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" name="TextBox 167"/>
          <p:cNvSpPr txBox="1"/>
          <p:nvPr/>
        </p:nvSpPr>
        <p:spPr>
          <a:xfrm>
            <a:off x="21099391" y="26509569"/>
            <a:ext cx="1360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g</a:t>
            </a:r>
            <a:r>
              <a:rPr lang="en-US" sz="1400" b="1" dirty="0" smtClean="0"/>
              <a:t>raphical interface for reachability</a:t>
            </a:r>
            <a:endParaRPr lang="en-US" sz="1400" dirty="0" smtClean="0"/>
          </a:p>
        </p:txBody>
      </p:sp>
      <p:sp>
        <p:nvSpPr>
          <p:cNvPr id="169" name="TextBox 168"/>
          <p:cNvSpPr txBox="1"/>
          <p:nvPr/>
        </p:nvSpPr>
        <p:spPr>
          <a:xfrm>
            <a:off x="18739956" y="28497215"/>
            <a:ext cx="2242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Provably Safe Controller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1" name="Picture 3" descr="C:\Documents and Settings\Karthik Manamcheri\My Documents\My Dropbox\Screen shot 2010-10-08 at 1.32.12 PM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7233" y="24350132"/>
            <a:ext cx="1309256" cy="122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Right Arrow 171"/>
          <p:cNvSpPr/>
          <p:nvPr/>
        </p:nvSpPr>
        <p:spPr>
          <a:xfrm rot="5400000">
            <a:off x="19587703" y="28347100"/>
            <a:ext cx="228600" cy="15240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2" name="Group 231"/>
          <p:cNvGrpSpPr/>
          <p:nvPr/>
        </p:nvGrpSpPr>
        <p:grpSpPr>
          <a:xfrm>
            <a:off x="958850" y="35237737"/>
            <a:ext cx="6019800" cy="2514600"/>
            <a:chOff x="457200" y="2743200"/>
            <a:chExt cx="6019800" cy="2514600"/>
          </a:xfrm>
        </p:grpSpPr>
        <p:sp>
          <p:nvSpPr>
            <p:cNvPr id="233" name="Rectangle 232"/>
            <p:cNvSpPr/>
            <p:nvPr/>
          </p:nvSpPr>
          <p:spPr>
            <a:xfrm>
              <a:off x="919470" y="2743200"/>
              <a:ext cx="5148924" cy="2514600"/>
            </a:xfrm>
            <a:prstGeom prst="rect">
              <a:avLst/>
            </a:prstGeom>
            <a:solidFill>
              <a:srgbClr val="FDCFBD"/>
            </a:solidFill>
            <a:ln w="158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sz="2800" b="1" i="1" dirty="0" smtClean="0">
                  <a:solidFill>
                    <a:schemeClr val="tx1"/>
                  </a:solidFill>
                </a:rPr>
                <a:t>Safety Monitor</a:t>
              </a:r>
              <a:endParaRPr lang="en-US" sz="2800" b="1" i="1" dirty="0">
                <a:solidFill>
                  <a:schemeClr val="tx1"/>
                </a:solidFill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1454509" y="2905423"/>
              <a:ext cx="2092632" cy="873113"/>
            </a:xfrm>
            <a:prstGeom prst="rect">
              <a:avLst/>
            </a:prstGeom>
            <a:solidFill>
              <a:srgbClr val="CCECFF"/>
            </a:solidFill>
            <a:ln w="158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800" i="1" u="sng" dirty="0" smtClean="0">
                  <a:solidFill>
                    <a:schemeClr val="tx1"/>
                  </a:solidFill>
                </a:rPr>
                <a:t>State Predictor:</a:t>
              </a:r>
              <a:endParaRPr lang="en-US" sz="1800" i="1" u="sng" dirty="0">
                <a:solidFill>
                  <a:schemeClr val="tx1"/>
                </a:solidFill>
              </a:endParaRPr>
            </a:p>
          </p:txBody>
        </p:sp>
        <p:pic>
          <p:nvPicPr>
            <p:cNvPr id="235" name="Picture 23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3345929"/>
              <a:ext cx="1863008" cy="255946"/>
            </a:xfrm>
            <a:prstGeom prst="rect">
              <a:avLst/>
            </a:prstGeom>
          </p:spPr>
        </p:pic>
        <p:cxnSp>
          <p:nvCxnSpPr>
            <p:cNvPr id="236" name="Straight Arrow Connector 235"/>
            <p:cNvCxnSpPr/>
            <p:nvPr/>
          </p:nvCxnSpPr>
          <p:spPr>
            <a:xfrm>
              <a:off x="457200" y="3371686"/>
              <a:ext cx="99730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Rectangle 236"/>
            <p:cNvSpPr/>
            <p:nvPr/>
          </p:nvSpPr>
          <p:spPr>
            <a:xfrm>
              <a:off x="1454509" y="4228680"/>
              <a:ext cx="2092632" cy="802313"/>
            </a:xfrm>
            <a:prstGeom prst="rect">
              <a:avLst/>
            </a:prstGeom>
            <a:solidFill>
              <a:srgbClr val="CCECFF"/>
            </a:solidFill>
            <a:ln w="158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800" i="1" u="sng" dirty="0" smtClean="0">
                  <a:solidFill>
                    <a:schemeClr val="tx1"/>
                  </a:solidFill>
                </a:rPr>
                <a:t>Adaptive Law:</a:t>
              </a:r>
              <a:endParaRPr lang="en-US" sz="1800" i="1" u="sng" dirty="0">
                <a:solidFill>
                  <a:schemeClr val="tx1"/>
                </a:solidFill>
              </a:endParaRPr>
            </a:p>
          </p:txBody>
        </p:sp>
        <p:pic>
          <p:nvPicPr>
            <p:cNvPr id="238" name="Picture 23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136" y="4691821"/>
              <a:ext cx="1469513" cy="233311"/>
            </a:xfrm>
            <a:prstGeom prst="rect">
              <a:avLst/>
            </a:prstGeom>
          </p:spPr>
        </p:pic>
        <p:cxnSp>
          <p:nvCxnSpPr>
            <p:cNvPr id="239" name="Elbow Connector 18"/>
            <p:cNvCxnSpPr>
              <a:endCxn id="237" idx="1"/>
            </p:cNvCxnSpPr>
            <p:nvPr/>
          </p:nvCxnSpPr>
          <p:spPr>
            <a:xfrm rot="16200000" flipH="1">
              <a:off x="676464" y="3851792"/>
              <a:ext cx="1258152" cy="297938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>
              <a:stCxn id="234" idx="2"/>
              <a:endCxn id="237" idx="0"/>
            </p:cNvCxnSpPr>
            <p:nvPr/>
          </p:nvCxnSpPr>
          <p:spPr>
            <a:xfrm>
              <a:off x="2500825" y="3778536"/>
              <a:ext cx="0" cy="45014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/>
            <p:cNvCxnSpPr/>
            <p:nvPr/>
          </p:nvCxnSpPr>
          <p:spPr>
            <a:xfrm>
              <a:off x="3547141" y="4652113"/>
              <a:ext cx="56617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Rectangle 241"/>
            <p:cNvSpPr/>
            <p:nvPr/>
          </p:nvSpPr>
          <p:spPr>
            <a:xfrm>
              <a:off x="4113315" y="4228679"/>
              <a:ext cx="1717982" cy="802313"/>
            </a:xfrm>
            <a:prstGeom prst="rect">
              <a:avLst/>
            </a:prstGeom>
            <a:solidFill>
              <a:srgbClr val="CCECFF"/>
            </a:solidFill>
            <a:ln w="158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800" i="1" u="sng" dirty="0" smtClean="0">
                  <a:solidFill>
                    <a:schemeClr val="tx1"/>
                  </a:solidFill>
                </a:rPr>
                <a:t>Low-Pass Filter:</a:t>
              </a:r>
              <a:endParaRPr lang="en-US" sz="1800" i="1" dirty="0">
                <a:solidFill>
                  <a:schemeClr val="tx1"/>
                </a:solidFill>
              </a:endParaRPr>
            </a:p>
          </p:txBody>
        </p:sp>
        <p:pic>
          <p:nvPicPr>
            <p:cNvPr id="243" name="Picture 24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776" y="4691299"/>
              <a:ext cx="480060" cy="255270"/>
            </a:xfrm>
            <a:prstGeom prst="rect">
              <a:avLst/>
            </a:prstGeom>
          </p:spPr>
        </p:pic>
        <p:cxnSp>
          <p:nvCxnSpPr>
            <p:cNvPr id="244" name="Straight Arrow Connector 243"/>
            <p:cNvCxnSpPr/>
            <p:nvPr/>
          </p:nvCxnSpPr>
          <p:spPr>
            <a:xfrm>
              <a:off x="5833141" y="4652113"/>
              <a:ext cx="6438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" name="Picture 24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313" y="4360364"/>
              <a:ext cx="257687" cy="196748"/>
            </a:xfrm>
            <a:prstGeom prst="rect">
              <a:avLst/>
            </a:prstGeom>
          </p:spPr>
        </p:pic>
        <p:pic>
          <p:nvPicPr>
            <p:cNvPr id="246" name="Picture 24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175297"/>
              <a:ext cx="356931" cy="147996"/>
            </a:xfrm>
            <a:prstGeom prst="rect">
              <a:avLst/>
            </a:prstGeom>
          </p:spPr>
        </p:pic>
        <p:pic>
          <p:nvPicPr>
            <p:cNvPr id="247" name="Picture 24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983" y="4358563"/>
              <a:ext cx="123620" cy="163666"/>
            </a:xfrm>
            <a:prstGeom prst="rect">
              <a:avLst/>
            </a:prstGeom>
          </p:spPr>
        </p:pic>
      </p:grpSp>
      <p:grpSp>
        <p:nvGrpSpPr>
          <p:cNvPr id="248" name="Group 247"/>
          <p:cNvGrpSpPr/>
          <p:nvPr/>
        </p:nvGrpSpPr>
        <p:grpSpPr>
          <a:xfrm>
            <a:off x="7137387" y="36624667"/>
            <a:ext cx="1714013" cy="1381125"/>
            <a:chOff x="7114710" y="3800475"/>
            <a:chExt cx="1714013" cy="1381125"/>
          </a:xfrm>
        </p:grpSpPr>
        <p:cxnSp>
          <p:nvCxnSpPr>
            <p:cNvPr id="249" name="Straight Arrow Connector 248"/>
            <p:cNvCxnSpPr/>
            <p:nvPr/>
          </p:nvCxnSpPr>
          <p:spPr>
            <a:xfrm>
              <a:off x="7114710" y="5095875"/>
              <a:ext cx="1219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/>
            <p:cNvCxnSpPr/>
            <p:nvPr/>
          </p:nvCxnSpPr>
          <p:spPr>
            <a:xfrm flipV="1">
              <a:off x="7114710" y="3820950"/>
              <a:ext cx="0" cy="12767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Freeform 250"/>
            <p:cNvSpPr/>
            <p:nvPr/>
          </p:nvSpPr>
          <p:spPr>
            <a:xfrm>
              <a:off x="7114711" y="4333875"/>
              <a:ext cx="914400" cy="685800"/>
            </a:xfrm>
            <a:custGeom>
              <a:avLst/>
              <a:gdLst>
                <a:gd name="connsiteX0" fmla="*/ 0 w 1042987"/>
                <a:gd name="connsiteY0" fmla="*/ 585787 h 685800"/>
                <a:gd name="connsiteX1" fmla="*/ 200025 w 1042987"/>
                <a:gd name="connsiteY1" fmla="*/ 685800 h 685800"/>
                <a:gd name="connsiteX2" fmla="*/ 357187 w 1042987"/>
                <a:gd name="connsiteY2" fmla="*/ 585787 h 685800"/>
                <a:gd name="connsiteX3" fmla="*/ 500062 w 1042987"/>
                <a:gd name="connsiteY3" fmla="*/ 614362 h 685800"/>
                <a:gd name="connsiteX4" fmla="*/ 571500 w 1042987"/>
                <a:gd name="connsiteY4" fmla="*/ 85725 h 685800"/>
                <a:gd name="connsiteX5" fmla="*/ 728662 w 1042987"/>
                <a:gd name="connsiteY5" fmla="*/ 28575 h 685800"/>
                <a:gd name="connsiteX6" fmla="*/ 1042987 w 1042987"/>
                <a:gd name="connsiteY6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2987" h="685800">
                  <a:moveTo>
                    <a:pt x="0" y="585787"/>
                  </a:moveTo>
                  <a:cubicBezTo>
                    <a:pt x="70247" y="635793"/>
                    <a:pt x="140494" y="685800"/>
                    <a:pt x="200025" y="685800"/>
                  </a:cubicBezTo>
                  <a:cubicBezTo>
                    <a:pt x="259556" y="685800"/>
                    <a:pt x="307181" y="597693"/>
                    <a:pt x="357187" y="585787"/>
                  </a:cubicBezTo>
                  <a:cubicBezTo>
                    <a:pt x="407193" y="573881"/>
                    <a:pt x="464343" y="697706"/>
                    <a:pt x="500062" y="614362"/>
                  </a:cubicBezTo>
                  <a:cubicBezTo>
                    <a:pt x="535781" y="531018"/>
                    <a:pt x="533400" y="183356"/>
                    <a:pt x="571500" y="85725"/>
                  </a:cubicBezTo>
                  <a:cubicBezTo>
                    <a:pt x="609600" y="-11906"/>
                    <a:pt x="650081" y="42862"/>
                    <a:pt x="728662" y="28575"/>
                  </a:cubicBezTo>
                  <a:cubicBezTo>
                    <a:pt x="807243" y="14288"/>
                    <a:pt x="925115" y="7144"/>
                    <a:pt x="1042987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2" name="Picture 25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200" y="3800475"/>
              <a:ext cx="499110" cy="255270"/>
            </a:xfrm>
            <a:prstGeom prst="rect">
              <a:avLst/>
            </a:prstGeom>
          </p:spPr>
        </p:pic>
        <p:cxnSp>
          <p:nvCxnSpPr>
            <p:cNvPr id="253" name="Straight Connector 252"/>
            <p:cNvCxnSpPr/>
            <p:nvPr/>
          </p:nvCxnSpPr>
          <p:spPr>
            <a:xfrm>
              <a:off x="7114710" y="4410075"/>
              <a:ext cx="1143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TextBox 253"/>
            <p:cNvSpPr txBox="1"/>
            <p:nvPr/>
          </p:nvSpPr>
          <p:spPr>
            <a:xfrm>
              <a:off x="7618135" y="4410075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</a:t>
              </a:r>
              <a:r>
                <a:rPr lang="en-US" sz="1800" dirty="0" smtClean="0"/>
                <a:t>hreshold</a:t>
              </a:r>
              <a:endParaRPr lang="en-US" sz="1800" dirty="0"/>
            </a:p>
          </p:txBody>
        </p:sp>
        <p:pic>
          <p:nvPicPr>
            <p:cNvPr id="255" name="Picture 25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0110" y="5019675"/>
              <a:ext cx="78105" cy="161925"/>
            </a:xfrm>
            <a:prstGeom prst="rect">
              <a:avLst/>
            </a:prstGeom>
          </p:spPr>
        </p:pic>
      </p:grpSp>
      <p:sp>
        <p:nvSpPr>
          <p:cNvPr id="256" name="Rectangle 30"/>
          <p:cNvSpPr txBox="1">
            <a:spLocks noChangeArrowheads="1"/>
          </p:cNvSpPr>
          <p:nvPr/>
        </p:nvSpPr>
        <p:spPr>
          <a:xfrm>
            <a:off x="7435850" y="38590537"/>
            <a:ext cx="3581400" cy="2711185"/>
          </a:xfrm>
          <a:prstGeom prst="rect">
            <a:avLst/>
          </a:prstGeom>
          <a:noFill/>
          <a:ln w="31750" cap="rnd">
            <a:solidFill>
              <a:schemeClr val="accent1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200"/>
              </a:spcAft>
              <a:buFont typeface="Arial" charset="0"/>
              <a:buNone/>
              <a:defRPr/>
            </a:pPr>
            <a:endParaRPr lang="zh-CN" altLang="zh-CN" smtClean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257" name="Picture 256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7512050" y="38666737"/>
            <a:ext cx="3429000" cy="2574471"/>
          </a:xfrm>
          <a:prstGeom prst="rect">
            <a:avLst/>
          </a:prstGeom>
        </p:spPr>
      </p:pic>
      <p:sp>
        <p:nvSpPr>
          <p:cNvPr id="258" name="Text Box 26"/>
          <p:cNvSpPr txBox="1">
            <a:spLocks noChangeArrowheads="1"/>
          </p:cNvSpPr>
          <p:nvPr/>
        </p:nvSpPr>
        <p:spPr bwMode="auto">
          <a:xfrm>
            <a:off x="8045450" y="38057137"/>
            <a:ext cx="24384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 algn="ctr">
            <a:solidFill>
              <a:schemeClr val="accent1"/>
            </a:solidFill>
            <a:miter lim="800000"/>
            <a:headEnd/>
            <a:tailEnd type="none" w="med" len="lg"/>
          </a:ln>
        </p:spPr>
        <p:txBody>
          <a:bodyPr anchor="ctr"/>
          <a:lstStyle>
            <a:lvl1pPr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 smtClean="0">
                <a:latin typeface="+mn-lt"/>
                <a:ea typeface="ＭＳ Ｐゴシック" charset="-128"/>
              </a:rPr>
              <a:t>State Trajectory with Physical Failures</a:t>
            </a:r>
            <a:endParaRPr lang="en-US" sz="1800" b="1" dirty="0">
              <a:latin typeface="+mn-lt"/>
              <a:ea typeface="ＭＳ Ｐゴシック" charset="-128"/>
            </a:endParaRPr>
          </a:p>
        </p:txBody>
      </p:sp>
      <p:sp>
        <p:nvSpPr>
          <p:cNvPr id="259" name="Rectangle 30"/>
          <p:cNvSpPr txBox="1">
            <a:spLocks noChangeArrowheads="1"/>
          </p:cNvSpPr>
          <p:nvPr/>
        </p:nvSpPr>
        <p:spPr>
          <a:xfrm>
            <a:off x="3625850" y="38590537"/>
            <a:ext cx="3429000" cy="2743200"/>
          </a:xfrm>
          <a:prstGeom prst="rect">
            <a:avLst/>
          </a:prstGeom>
          <a:noFill/>
          <a:ln w="31750" cap="rnd">
            <a:solidFill>
              <a:schemeClr val="accent1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200"/>
              </a:spcAft>
              <a:buFont typeface="Arial" charset="0"/>
              <a:buNone/>
              <a:defRPr/>
            </a:pPr>
            <a:endParaRPr lang="zh-CN" altLang="zh-CN" smtClean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260" name="Picture 259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3683710" y="38666738"/>
            <a:ext cx="3294939" cy="2590800"/>
          </a:xfrm>
          <a:prstGeom prst="rect">
            <a:avLst/>
          </a:prstGeom>
        </p:spPr>
      </p:pic>
      <p:sp>
        <p:nvSpPr>
          <p:cNvPr id="261" name="Text Box 26"/>
          <p:cNvSpPr txBox="1">
            <a:spLocks noChangeArrowheads="1"/>
          </p:cNvSpPr>
          <p:nvPr/>
        </p:nvSpPr>
        <p:spPr bwMode="auto">
          <a:xfrm>
            <a:off x="4311650" y="38057137"/>
            <a:ext cx="22098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 algn="ctr">
            <a:solidFill>
              <a:schemeClr val="accent1"/>
            </a:solidFill>
            <a:miter lim="800000"/>
            <a:headEnd/>
            <a:tailEnd type="none" w="med" len="lg"/>
          </a:ln>
        </p:spPr>
        <p:txBody>
          <a:bodyPr anchor="ctr"/>
          <a:lstStyle>
            <a:lvl1pPr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 smtClean="0">
                <a:latin typeface="+mn-lt"/>
                <a:ea typeface="ＭＳ Ｐゴシック" charset="-128"/>
              </a:rPr>
              <a:t>State Trajectory with Software Failures</a:t>
            </a:r>
            <a:endParaRPr lang="en-US" sz="1800" b="1" dirty="0">
              <a:latin typeface="+mn-lt"/>
              <a:ea typeface="ＭＳ Ｐゴシック" charset="-128"/>
            </a:endParaRPr>
          </a:p>
        </p:txBody>
      </p:sp>
      <p:sp>
        <p:nvSpPr>
          <p:cNvPr id="264" name="TextBox 34"/>
          <p:cNvSpPr txBox="1">
            <a:spLocks noChangeArrowheads="1"/>
          </p:cNvSpPr>
          <p:nvPr/>
        </p:nvSpPr>
        <p:spPr bwMode="auto">
          <a:xfrm>
            <a:off x="20226172" y="37063566"/>
            <a:ext cx="2578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 dirty="0"/>
              <a:t>- Credibility of sources</a:t>
            </a:r>
          </a:p>
          <a:p>
            <a:r>
              <a:rPr lang="en-US" sz="1800" i="1" dirty="0"/>
              <a:t>- Correctness of claims</a:t>
            </a:r>
          </a:p>
          <a:p>
            <a:r>
              <a:rPr lang="en-US" sz="1800" i="1" dirty="0"/>
              <a:t>- Confidence intervals</a:t>
            </a:r>
          </a:p>
        </p:txBody>
      </p:sp>
      <p:sp>
        <p:nvSpPr>
          <p:cNvPr id="265" name="Up Arrow 35"/>
          <p:cNvSpPr>
            <a:spLocks noChangeArrowheads="1"/>
          </p:cNvSpPr>
          <p:nvPr/>
        </p:nvSpPr>
        <p:spPr bwMode="auto">
          <a:xfrm>
            <a:off x="21256639" y="36142058"/>
            <a:ext cx="473075" cy="831850"/>
          </a:xfrm>
          <a:prstGeom prst="upArrow">
            <a:avLst>
              <a:gd name="adj1" fmla="val 50000"/>
              <a:gd name="adj2" fmla="val 5003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baseline="-250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66" name="TextBox 36"/>
          <p:cNvSpPr txBox="1">
            <a:spLocks noChangeArrowheads="1"/>
          </p:cNvSpPr>
          <p:nvPr/>
        </p:nvSpPr>
        <p:spPr bwMode="auto">
          <a:xfrm>
            <a:off x="20237450" y="34647679"/>
            <a:ext cx="34290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Reliable Physical State Estimation from Social Sensing</a:t>
            </a:r>
            <a:endParaRPr lang="en-US" sz="2400" b="1" dirty="0"/>
          </a:p>
        </p:txBody>
      </p:sp>
      <p:sp>
        <p:nvSpPr>
          <p:cNvPr id="267" name="Content Placeholder 2"/>
          <p:cNvSpPr txBox="1">
            <a:spLocks/>
          </p:cNvSpPr>
          <p:nvPr/>
        </p:nvSpPr>
        <p:spPr bwMode="auto">
          <a:xfrm>
            <a:off x="19781644" y="38198438"/>
            <a:ext cx="3773487" cy="16271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1778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latin typeface="+mn-lt"/>
                <a:cs typeface="+mn-cs"/>
              </a:rPr>
              <a:t>Formulate the fact-finding problem as one of maximum likelihood estimation</a:t>
            </a:r>
          </a:p>
          <a:p>
            <a:pPr marL="342900" indent="-1778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latin typeface="+mn-lt"/>
                <a:cs typeface="+mn-cs"/>
              </a:rPr>
              <a:t>Solve it using the </a:t>
            </a:r>
            <a:r>
              <a:rPr lang="en-US" sz="1600" i="1" kern="0" dirty="0">
                <a:latin typeface="+mn-lt"/>
                <a:cs typeface="+mn-cs"/>
              </a:rPr>
              <a:t>Expectation Maximization </a:t>
            </a:r>
            <a:r>
              <a:rPr lang="en-US" sz="1600" kern="0" dirty="0">
                <a:latin typeface="+mn-lt"/>
                <a:cs typeface="+mn-cs"/>
              </a:rPr>
              <a:t>(EM) algorithm</a:t>
            </a:r>
          </a:p>
          <a:p>
            <a:pPr marL="342900" indent="-1778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latin typeface="+mn-lt"/>
                <a:cs typeface="+mn-cs"/>
              </a:rPr>
              <a:t>Compute a bound on estimation accuracy (using the Cramer </a:t>
            </a:r>
            <a:r>
              <a:rPr lang="en-US" sz="1600" kern="0" dirty="0" err="1">
                <a:latin typeface="+mn-lt"/>
                <a:cs typeface="+mn-cs"/>
              </a:rPr>
              <a:t>Rao</a:t>
            </a:r>
            <a:r>
              <a:rPr lang="en-US" sz="1600" kern="0" dirty="0">
                <a:latin typeface="+mn-lt"/>
                <a:cs typeface="+mn-cs"/>
              </a:rPr>
              <a:t> Bound)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27643370" y="21818600"/>
            <a:ext cx="3827874" cy="3051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9221442" y="21819220"/>
            <a:ext cx="5434790" cy="2214493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7341809" y="24194855"/>
            <a:ext cx="2883658" cy="1518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7804330" y="33681851"/>
            <a:ext cx="3398717" cy="2998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1701565" y="34675495"/>
            <a:ext cx="8529043" cy="5486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*} &#10;\|\hat \sigma_F\|&#10;\end{eqnarray*}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*} &#10;t&#10;\end{eqnarray*}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*} &#10;\dot{\hat x} = A_0 x+B u+ \hat \sigma&#10;\end{eqnarray*}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*} &#10;\hat \sigma = -\Gamma (\hat x-x)&#10;\end{eqnarray*}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*} &#10;C(s)&#10;\end{eqnarray*}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*} &#10;\hat \sigma_F&#10;\end{eqnarray*}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*} &#10;x,u&#10;\end{eqnarray*}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*} &#10;\hat \sigma &#10;\end{eqnarray*}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4030</TotalTime>
  <Words>845</Words>
  <Application>Microsoft Office PowerPoint</Application>
  <PresentationFormat>Custom</PresentationFormat>
  <Paragraphs>104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 Unicode MS</vt:lpstr>
      <vt:lpstr>MS PGothic</vt:lpstr>
      <vt:lpstr>MS PGothic</vt:lpstr>
      <vt:lpstr>SimSun</vt:lpstr>
      <vt:lpstr>Arial</vt:lpstr>
      <vt:lpstr>Calibri</vt:lpstr>
      <vt:lpstr>Wingdings</vt:lpstr>
      <vt:lpstr>Office Theme</vt:lpstr>
      <vt:lpstr>Acrobat Document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zaher</dc:creator>
  <cp:lastModifiedBy>Abdelzaher, Tarek</cp:lastModifiedBy>
  <cp:revision>202</cp:revision>
  <dcterms:created xsi:type="dcterms:W3CDTF">2006-08-16T00:00:00Z</dcterms:created>
  <dcterms:modified xsi:type="dcterms:W3CDTF">2014-11-06T14:57:01Z</dcterms:modified>
</cp:coreProperties>
</file>