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5"/>
  </p:notesMasterIdLst>
  <p:sldIdLst>
    <p:sldId id="256" r:id="rId5"/>
    <p:sldId id="324" r:id="rId6"/>
    <p:sldId id="258" r:id="rId7"/>
    <p:sldId id="260" r:id="rId8"/>
    <p:sldId id="298" r:id="rId9"/>
    <p:sldId id="327" r:id="rId10"/>
    <p:sldId id="328" r:id="rId11"/>
    <p:sldId id="299" r:id="rId12"/>
    <p:sldId id="355" r:id="rId13"/>
    <p:sldId id="303" r:id="rId14"/>
    <p:sldId id="302" r:id="rId15"/>
    <p:sldId id="261" r:id="rId16"/>
    <p:sldId id="326" r:id="rId17"/>
    <p:sldId id="264" r:id="rId18"/>
    <p:sldId id="266" r:id="rId19"/>
    <p:sldId id="280" r:id="rId20"/>
    <p:sldId id="281" r:id="rId21"/>
    <p:sldId id="282" r:id="rId22"/>
    <p:sldId id="295" r:id="rId23"/>
    <p:sldId id="278" r:id="rId24"/>
    <p:sldId id="274" r:id="rId25"/>
    <p:sldId id="285" r:id="rId26"/>
    <p:sldId id="352" r:id="rId27"/>
    <p:sldId id="306" r:id="rId28"/>
    <p:sldId id="330" r:id="rId29"/>
    <p:sldId id="331" r:id="rId30"/>
    <p:sldId id="332" r:id="rId31"/>
    <p:sldId id="333" r:id="rId32"/>
    <p:sldId id="334" r:id="rId33"/>
    <p:sldId id="335" r:id="rId34"/>
    <p:sldId id="336" r:id="rId35"/>
    <p:sldId id="337" r:id="rId36"/>
    <p:sldId id="338" r:id="rId37"/>
    <p:sldId id="339" r:id="rId38"/>
    <p:sldId id="342" r:id="rId39"/>
    <p:sldId id="343" r:id="rId40"/>
    <p:sldId id="351" r:id="rId41"/>
    <p:sldId id="356" r:id="rId42"/>
    <p:sldId id="357" r:id="rId43"/>
    <p:sldId id="354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" id="{2196BE47-77AD-48D9-9EE2-EADC08F694A4}">
          <p14:sldIdLst>
            <p14:sldId id="256"/>
            <p14:sldId id="324"/>
            <p14:sldId id="258"/>
            <p14:sldId id="260"/>
            <p14:sldId id="298"/>
            <p14:sldId id="327"/>
            <p14:sldId id="328"/>
            <p14:sldId id="299"/>
            <p14:sldId id="355"/>
            <p14:sldId id="303"/>
            <p14:sldId id="302"/>
            <p14:sldId id="261"/>
            <p14:sldId id="326"/>
            <p14:sldId id="264"/>
            <p14:sldId id="266"/>
            <p14:sldId id="280"/>
            <p14:sldId id="281"/>
            <p14:sldId id="282"/>
            <p14:sldId id="295"/>
            <p14:sldId id="278"/>
            <p14:sldId id="274"/>
            <p14:sldId id="285"/>
            <p14:sldId id="352"/>
            <p14:sldId id="306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2"/>
            <p14:sldId id="343"/>
            <p14:sldId id="351"/>
            <p14:sldId id="356"/>
            <p14:sldId id="357"/>
            <p14:sldId id="35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281" autoAdjust="0"/>
    <p:restoredTop sz="94934" autoAdjust="0"/>
  </p:normalViewPr>
  <p:slideViewPr>
    <p:cSldViewPr snapToGrid="0">
      <p:cViewPr varScale="1">
        <p:scale>
          <a:sx n="74" d="100"/>
          <a:sy n="74" d="100"/>
        </p:scale>
        <p:origin x="6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/>
              <a:t>%</a:t>
            </a:r>
            <a:r>
              <a:rPr lang="en-US" sz="2400" b="1" baseline="0"/>
              <a:t> More Crashes Found by Caiipa</a:t>
            </a:r>
            <a:endParaRPr lang="en-US" sz="24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6788315629407323E-2"/>
          <c:y val="0.16336904255211343"/>
          <c:w val="0.67336421943839464"/>
          <c:h val="0.6160036583264929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Sheet2!$K$1</c:f>
              <c:strCache>
                <c:ptCount val="1"/>
                <c:pt idx="0">
                  <c:v>compared to Random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Sheet2!$J$2:$J$71</c:f>
              <c:numCache>
                <c:formatCode>General</c:formatCode>
                <c:ptCount val="70"/>
                <c:pt idx="0">
                  <c:v>4.1666666666666661</c:v>
                </c:pt>
                <c:pt idx="1">
                  <c:v>5.5555555555555554</c:v>
                </c:pt>
                <c:pt idx="2">
                  <c:v>6.9444444444444446</c:v>
                </c:pt>
                <c:pt idx="3">
                  <c:v>8.3333333333333321</c:v>
                </c:pt>
                <c:pt idx="4">
                  <c:v>9.7222222222222232</c:v>
                </c:pt>
                <c:pt idx="5">
                  <c:v>11.111111111111111</c:v>
                </c:pt>
                <c:pt idx="6">
                  <c:v>12.5</c:v>
                </c:pt>
                <c:pt idx="7">
                  <c:v>13.888888888888889</c:v>
                </c:pt>
                <c:pt idx="8">
                  <c:v>15.277777777777779</c:v>
                </c:pt>
                <c:pt idx="9">
                  <c:v>16.666666666666664</c:v>
                </c:pt>
                <c:pt idx="10">
                  <c:v>18.055555555555554</c:v>
                </c:pt>
                <c:pt idx="11">
                  <c:v>19.444444444444446</c:v>
                </c:pt>
                <c:pt idx="12">
                  <c:v>20.833333333333336</c:v>
                </c:pt>
                <c:pt idx="13">
                  <c:v>22.222222222222221</c:v>
                </c:pt>
                <c:pt idx="14">
                  <c:v>23.611111111111111</c:v>
                </c:pt>
                <c:pt idx="15">
                  <c:v>25</c:v>
                </c:pt>
                <c:pt idx="16">
                  <c:v>26.388888888888889</c:v>
                </c:pt>
                <c:pt idx="17">
                  <c:v>27.777777777777779</c:v>
                </c:pt>
                <c:pt idx="18">
                  <c:v>29.166666666666668</c:v>
                </c:pt>
                <c:pt idx="19">
                  <c:v>30.555555555555557</c:v>
                </c:pt>
                <c:pt idx="20">
                  <c:v>31.944444444444443</c:v>
                </c:pt>
                <c:pt idx="21">
                  <c:v>33.333333333333329</c:v>
                </c:pt>
                <c:pt idx="22">
                  <c:v>34.722222222222221</c:v>
                </c:pt>
                <c:pt idx="23">
                  <c:v>36.111111111111107</c:v>
                </c:pt>
                <c:pt idx="24">
                  <c:v>37.5</c:v>
                </c:pt>
                <c:pt idx="25">
                  <c:v>38.888888888888893</c:v>
                </c:pt>
                <c:pt idx="26">
                  <c:v>40.277777777777779</c:v>
                </c:pt>
                <c:pt idx="27">
                  <c:v>41.666666666666671</c:v>
                </c:pt>
                <c:pt idx="28">
                  <c:v>43.055555555555557</c:v>
                </c:pt>
                <c:pt idx="29">
                  <c:v>44.444444444444443</c:v>
                </c:pt>
                <c:pt idx="30">
                  <c:v>45.833333333333329</c:v>
                </c:pt>
                <c:pt idx="31">
                  <c:v>47.222222222222221</c:v>
                </c:pt>
                <c:pt idx="32">
                  <c:v>48.611111111111107</c:v>
                </c:pt>
                <c:pt idx="33">
                  <c:v>50</c:v>
                </c:pt>
                <c:pt idx="34">
                  <c:v>51.388888888888886</c:v>
                </c:pt>
                <c:pt idx="35">
                  <c:v>52.777777777777779</c:v>
                </c:pt>
                <c:pt idx="36">
                  <c:v>54.166666666666664</c:v>
                </c:pt>
                <c:pt idx="37">
                  <c:v>55.555555555555557</c:v>
                </c:pt>
                <c:pt idx="38">
                  <c:v>56.944444444444443</c:v>
                </c:pt>
                <c:pt idx="39">
                  <c:v>58.333333333333336</c:v>
                </c:pt>
                <c:pt idx="40">
                  <c:v>59.722222222222221</c:v>
                </c:pt>
                <c:pt idx="41">
                  <c:v>61.111111111111114</c:v>
                </c:pt>
                <c:pt idx="42">
                  <c:v>62.5</c:v>
                </c:pt>
                <c:pt idx="43">
                  <c:v>63.888888888888886</c:v>
                </c:pt>
                <c:pt idx="44">
                  <c:v>65.277777777777786</c:v>
                </c:pt>
                <c:pt idx="45">
                  <c:v>66.666666666666657</c:v>
                </c:pt>
                <c:pt idx="46">
                  <c:v>68.055555555555557</c:v>
                </c:pt>
                <c:pt idx="47">
                  <c:v>69.444444444444443</c:v>
                </c:pt>
                <c:pt idx="48">
                  <c:v>70.833333333333343</c:v>
                </c:pt>
                <c:pt idx="49">
                  <c:v>72.222222222222214</c:v>
                </c:pt>
                <c:pt idx="50">
                  <c:v>73.611111111111114</c:v>
                </c:pt>
                <c:pt idx="51">
                  <c:v>75</c:v>
                </c:pt>
                <c:pt idx="52">
                  <c:v>76.388888888888886</c:v>
                </c:pt>
                <c:pt idx="53">
                  <c:v>77.777777777777786</c:v>
                </c:pt>
                <c:pt idx="54">
                  <c:v>79.166666666666657</c:v>
                </c:pt>
                <c:pt idx="55">
                  <c:v>80.555555555555557</c:v>
                </c:pt>
                <c:pt idx="56">
                  <c:v>81.944444444444443</c:v>
                </c:pt>
                <c:pt idx="57">
                  <c:v>83.333333333333343</c:v>
                </c:pt>
                <c:pt idx="58">
                  <c:v>84.722222222222214</c:v>
                </c:pt>
                <c:pt idx="59">
                  <c:v>86.111111111111114</c:v>
                </c:pt>
                <c:pt idx="60">
                  <c:v>87.5</c:v>
                </c:pt>
                <c:pt idx="61">
                  <c:v>88.888888888888886</c:v>
                </c:pt>
                <c:pt idx="62">
                  <c:v>90.277777777777786</c:v>
                </c:pt>
                <c:pt idx="63">
                  <c:v>91.666666666666657</c:v>
                </c:pt>
                <c:pt idx="64">
                  <c:v>93.055555555555557</c:v>
                </c:pt>
                <c:pt idx="65">
                  <c:v>94.444444444444443</c:v>
                </c:pt>
                <c:pt idx="66">
                  <c:v>95.833333333333343</c:v>
                </c:pt>
                <c:pt idx="67">
                  <c:v>97.222222222222214</c:v>
                </c:pt>
                <c:pt idx="68">
                  <c:v>98.611111111111114</c:v>
                </c:pt>
                <c:pt idx="69">
                  <c:v>100</c:v>
                </c:pt>
              </c:numCache>
            </c:numRef>
          </c:xVal>
          <c:yVal>
            <c:numRef>
              <c:f>Sheet2!$K$2:$K$71</c:f>
              <c:numCache>
                <c:formatCode>General</c:formatCode>
                <c:ptCount val="70"/>
                <c:pt idx="0">
                  <c:v>32.806324131668994</c:v>
                </c:pt>
                <c:pt idx="1">
                  <c:v>35.177865617991223</c:v>
                </c:pt>
                <c:pt idx="2">
                  <c:v>39.446640311796166</c:v>
                </c:pt>
                <c:pt idx="3">
                  <c:v>47.035573110906284</c:v>
                </c:pt>
                <c:pt idx="4">
                  <c:v>46.357989849473341</c:v>
                </c:pt>
                <c:pt idx="5">
                  <c:v>47.62845850385883</c:v>
                </c:pt>
                <c:pt idx="6">
                  <c:v>47.035573122529648</c:v>
                </c:pt>
                <c:pt idx="7">
                  <c:v>45.138339916359278</c:v>
                </c:pt>
                <c:pt idx="8">
                  <c:v>42.2924901103964</c:v>
                </c:pt>
                <c:pt idx="9">
                  <c:v>41.106719373166264</c:v>
                </c:pt>
                <c:pt idx="10">
                  <c:v>36.819702038757313</c:v>
                </c:pt>
                <c:pt idx="11">
                  <c:v>37.210615469935505</c:v>
                </c:pt>
                <c:pt idx="12">
                  <c:v>34.703557269658965</c:v>
                </c:pt>
                <c:pt idx="13">
                  <c:v>34.288537602485597</c:v>
                </c:pt>
                <c:pt idx="14">
                  <c:v>36.433387609659775</c:v>
                </c:pt>
                <c:pt idx="15">
                  <c:v>38.339920948616601</c:v>
                </c:pt>
                <c:pt idx="16">
                  <c:v>39.296858724477332</c:v>
                </c:pt>
                <c:pt idx="17">
                  <c:v>38.735177821743825</c:v>
                </c:pt>
                <c:pt idx="18">
                  <c:v>38.22699043212355</c:v>
                </c:pt>
                <c:pt idx="19">
                  <c:v>37.765001806522832</c:v>
                </c:pt>
                <c:pt idx="20">
                  <c:v>37.961849105484653</c:v>
                </c:pt>
                <c:pt idx="21">
                  <c:v>39.920948588948427</c:v>
                </c:pt>
                <c:pt idx="22">
                  <c:v>40.584980272717139</c:v>
                </c:pt>
                <c:pt idx="23">
                  <c:v>39.008817286592738</c:v>
                </c:pt>
                <c:pt idx="24">
                  <c:v>40.184453227931485</c:v>
                </c:pt>
                <c:pt idx="25">
                  <c:v>41.784302637856094</c:v>
                </c:pt>
                <c:pt idx="26">
                  <c:v>40.329835051856662</c:v>
                </c:pt>
                <c:pt idx="27">
                  <c:v>39.920948638722685</c:v>
                </c:pt>
                <c:pt idx="28">
                  <c:v>39.538441929850244</c:v>
                </c:pt>
                <c:pt idx="29">
                  <c:v>37.401185763962388</c:v>
                </c:pt>
                <c:pt idx="30">
                  <c:v>34.962270911252276</c:v>
                </c:pt>
                <c:pt idx="31">
                  <c:v>33.503836341967691</c:v>
                </c:pt>
                <c:pt idx="32">
                  <c:v>32.128740836330095</c:v>
                </c:pt>
                <c:pt idx="33">
                  <c:v>30.434782608695656</c:v>
                </c:pt>
                <c:pt idx="34">
                  <c:v>27.678666798190037</c:v>
                </c:pt>
                <c:pt idx="35">
                  <c:v>26.190971478894788</c:v>
                </c:pt>
                <c:pt idx="36">
                  <c:v>24.779568273004511</c:v>
                </c:pt>
                <c:pt idx="37">
                  <c:v>23.794466408055108</c:v>
                </c:pt>
                <c:pt idx="38">
                  <c:v>22.857418292765555</c:v>
                </c:pt>
                <c:pt idx="39">
                  <c:v>20.948616587131717</c:v>
                </c:pt>
                <c:pt idx="40">
                  <c:v>20.121334699162983</c:v>
                </c:pt>
                <c:pt idx="41">
                  <c:v>19.008264471362445</c:v>
                </c:pt>
                <c:pt idx="42">
                  <c:v>17.312252964426879</c:v>
                </c:pt>
                <c:pt idx="43">
                  <c:v>15.68998108845574</c:v>
                </c:pt>
                <c:pt idx="44">
                  <c:v>14.439492037414587</c:v>
                </c:pt>
                <c:pt idx="45">
                  <c:v>13.537549418333752</c:v>
                </c:pt>
                <c:pt idx="46">
                  <c:v>14.124384935520665</c:v>
                </c:pt>
                <c:pt idx="47">
                  <c:v>13.549407111034018</c:v>
                </c:pt>
                <c:pt idx="48">
                  <c:v>11.880957906358431</c:v>
                </c:pt>
                <c:pt idx="49">
                  <c:v>12.192155684061067</c:v>
                </c:pt>
                <c:pt idx="50">
                  <c:v>12.760086515788513</c:v>
                </c:pt>
                <c:pt idx="51">
                  <c:v>11.725955204216074</c:v>
                </c:pt>
                <c:pt idx="52">
                  <c:v>11.764283141256808</c:v>
                </c:pt>
                <c:pt idx="53">
                  <c:v>10.784867294095443</c:v>
                </c:pt>
                <c:pt idx="54">
                  <c:v>9.8398169427784339</c:v>
                </c:pt>
                <c:pt idx="55">
                  <c:v>8.6820226280136801</c:v>
                </c:pt>
                <c:pt idx="56">
                  <c:v>7.3223018662203483</c:v>
                </c:pt>
                <c:pt idx="57">
                  <c:v>7.1936758808542525</c:v>
                </c:pt>
                <c:pt idx="58">
                  <c:v>6.3694680340951937</c:v>
                </c:pt>
                <c:pt idx="59">
                  <c:v>6.2603595617116152</c:v>
                </c:pt>
                <c:pt idx="60">
                  <c:v>5.4771315640880855</c:v>
                </c:pt>
                <c:pt idx="61">
                  <c:v>4.9407114572657695</c:v>
                </c:pt>
                <c:pt idx="62">
                  <c:v>3.9829735380740208</c:v>
                </c:pt>
                <c:pt idx="63">
                  <c:v>3.0542580023754424</c:v>
                </c:pt>
                <c:pt idx="64">
                  <c:v>2.5780189983500175</c:v>
                </c:pt>
                <c:pt idx="65">
                  <c:v>2.3250406858329487</c:v>
                </c:pt>
                <c:pt idx="66">
                  <c:v>2.0793950780491892</c:v>
                </c:pt>
                <c:pt idx="67">
                  <c:v>1.2309429792190556</c:v>
                </c:pt>
                <c:pt idx="68">
                  <c:v>0.40639091912961084</c:v>
                </c:pt>
                <c:pt idx="69">
                  <c:v>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Sheet2!$L$1</c:f>
              <c:strCache>
                <c:ptCount val="1"/>
                <c:pt idx="0">
                  <c:v>compared to Vote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Sheet2!$J$2:$J$71</c:f>
              <c:numCache>
                <c:formatCode>General</c:formatCode>
                <c:ptCount val="70"/>
                <c:pt idx="0">
                  <c:v>4.1666666666666661</c:v>
                </c:pt>
                <c:pt idx="1">
                  <c:v>5.5555555555555554</c:v>
                </c:pt>
                <c:pt idx="2">
                  <c:v>6.9444444444444446</c:v>
                </c:pt>
                <c:pt idx="3">
                  <c:v>8.3333333333333321</c:v>
                </c:pt>
                <c:pt idx="4">
                  <c:v>9.7222222222222232</c:v>
                </c:pt>
                <c:pt idx="5">
                  <c:v>11.111111111111111</c:v>
                </c:pt>
                <c:pt idx="6">
                  <c:v>12.5</c:v>
                </c:pt>
                <c:pt idx="7">
                  <c:v>13.888888888888889</c:v>
                </c:pt>
                <c:pt idx="8">
                  <c:v>15.277777777777779</c:v>
                </c:pt>
                <c:pt idx="9">
                  <c:v>16.666666666666664</c:v>
                </c:pt>
                <c:pt idx="10">
                  <c:v>18.055555555555554</c:v>
                </c:pt>
                <c:pt idx="11">
                  <c:v>19.444444444444446</c:v>
                </c:pt>
                <c:pt idx="12">
                  <c:v>20.833333333333336</c:v>
                </c:pt>
                <c:pt idx="13">
                  <c:v>22.222222222222221</c:v>
                </c:pt>
                <c:pt idx="14">
                  <c:v>23.611111111111111</c:v>
                </c:pt>
                <c:pt idx="15">
                  <c:v>25</c:v>
                </c:pt>
                <c:pt idx="16">
                  <c:v>26.388888888888889</c:v>
                </c:pt>
                <c:pt idx="17">
                  <c:v>27.777777777777779</c:v>
                </c:pt>
                <c:pt idx="18">
                  <c:v>29.166666666666668</c:v>
                </c:pt>
                <c:pt idx="19">
                  <c:v>30.555555555555557</c:v>
                </c:pt>
                <c:pt idx="20">
                  <c:v>31.944444444444443</c:v>
                </c:pt>
                <c:pt idx="21">
                  <c:v>33.333333333333329</c:v>
                </c:pt>
                <c:pt idx="22">
                  <c:v>34.722222222222221</c:v>
                </c:pt>
                <c:pt idx="23">
                  <c:v>36.111111111111107</c:v>
                </c:pt>
                <c:pt idx="24">
                  <c:v>37.5</c:v>
                </c:pt>
                <c:pt idx="25">
                  <c:v>38.888888888888893</c:v>
                </c:pt>
                <c:pt idx="26">
                  <c:v>40.277777777777779</c:v>
                </c:pt>
                <c:pt idx="27">
                  <c:v>41.666666666666671</c:v>
                </c:pt>
                <c:pt idx="28">
                  <c:v>43.055555555555557</c:v>
                </c:pt>
                <c:pt idx="29">
                  <c:v>44.444444444444443</c:v>
                </c:pt>
                <c:pt idx="30">
                  <c:v>45.833333333333329</c:v>
                </c:pt>
                <c:pt idx="31">
                  <c:v>47.222222222222221</c:v>
                </c:pt>
                <c:pt idx="32">
                  <c:v>48.611111111111107</c:v>
                </c:pt>
                <c:pt idx="33">
                  <c:v>50</c:v>
                </c:pt>
                <c:pt idx="34">
                  <c:v>51.388888888888886</c:v>
                </c:pt>
                <c:pt idx="35">
                  <c:v>52.777777777777779</c:v>
                </c:pt>
                <c:pt idx="36">
                  <c:v>54.166666666666664</c:v>
                </c:pt>
                <c:pt idx="37">
                  <c:v>55.555555555555557</c:v>
                </c:pt>
                <c:pt idx="38">
                  <c:v>56.944444444444443</c:v>
                </c:pt>
                <c:pt idx="39">
                  <c:v>58.333333333333336</c:v>
                </c:pt>
                <c:pt idx="40">
                  <c:v>59.722222222222221</c:v>
                </c:pt>
                <c:pt idx="41">
                  <c:v>61.111111111111114</c:v>
                </c:pt>
                <c:pt idx="42">
                  <c:v>62.5</c:v>
                </c:pt>
                <c:pt idx="43">
                  <c:v>63.888888888888886</c:v>
                </c:pt>
                <c:pt idx="44">
                  <c:v>65.277777777777786</c:v>
                </c:pt>
                <c:pt idx="45">
                  <c:v>66.666666666666657</c:v>
                </c:pt>
                <c:pt idx="46">
                  <c:v>68.055555555555557</c:v>
                </c:pt>
                <c:pt idx="47">
                  <c:v>69.444444444444443</c:v>
                </c:pt>
                <c:pt idx="48">
                  <c:v>70.833333333333343</c:v>
                </c:pt>
                <c:pt idx="49">
                  <c:v>72.222222222222214</c:v>
                </c:pt>
                <c:pt idx="50">
                  <c:v>73.611111111111114</c:v>
                </c:pt>
                <c:pt idx="51">
                  <c:v>75</c:v>
                </c:pt>
                <c:pt idx="52">
                  <c:v>76.388888888888886</c:v>
                </c:pt>
                <c:pt idx="53">
                  <c:v>77.777777777777786</c:v>
                </c:pt>
                <c:pt idx="54">
                  <c:v>79.166666666666657</c:v>
                </c:pt>
                <c:pt idx="55">
                  <c:v>80.555555555555557</c:v>
                </c:pt>
                <c:pt idx="56">
                  <c:v>81.944444444444443</c:v>
                </c:pt>
                <c:pt idx="57">
                  <c:v>83.333333333333343</c:v>
                </c:pt>
                <c:pt idx="58">
                  <c:v>84.722222222222214</c:v>
                </c:pt>
                <c:pt idx="59">
                  <c:v>86.111111111111114</c:v>
                </c:pt>
                <c:pt idx="60">
                  <c:v>87.5</c:v>
                </c:pt>
                <c:pt idx="61">
                  <c:v>88.888888888888886</c:v>
                </c:pt>
                <c:pt idx="62">
                  <c:v>90.277777777777786</c:v>
                </c:pt>
                <c:pt idx="63">
                  <c:v>91.666666666666657</c:v>
                </c:pt>
                <c:pt idx="64">
                  <c:v>93.055555555555557</c:v>
                </c:pt>
                <c:pt idx="65">
                  <c:v>94.444444444444443</c:v>
                </c:pt>
                <c:pt idx="66">
                  <c:v>95.833333333333343</c:v>
                </c:pt>
                <c:pt idx="67">
                  <c:v>97.222222222222214</c:v>
                </c:pt>
                <c:pt idx="68">
                  <c:v>98.611111111111114</c:v>
                </c:pt>
                <c:pt idx="69">
                  <c:v>100</c:v>
                </c:pt>
              </c:numCache>
            </c:numRef>
          </c:xVal>
          <c:yVal>
            <c:numRef>
              <c:f>Sheet2!$L$2:$L$71</c:f>
              <c:numCache>
                <c:formatCode>General</c:formatCode>
                <c:ptCount val="70"/>
                <c:pt idx="0">
                  <c:v>0</c:v>
                </c:pt>
                <c:pt idx="1">
                  <c:v>3</c:v>
                </c:pt>
                <c:pt idx="2">
                  <c:v>10</c:v>
                </c:pt>
                <c:pt idx="3">
                  <c:v>21.568627450980394</c:v>
                </c:pt>
                <c:pt idx="4">
                  <c:v>41.17647058823529</c:v>
                </c:pt>
                <c:pt idx="5">
                  <c:v>53.703703703703709</c:v>
                </c:pt>
                <c:pt idx="6">
                  <c:v>55.000000000000007</c:v>
                </c:pt>
                <c:pt idx="7">
                  <c:v>64.516129032258064</c:v>
                </c:pt>
                <c:pt idx="8">
                  <c:v>69.230769230769226</c:v>
                </c:pt>
                <c:pt idx="9">
                  <c:v>77.611940298507463</c:v>
                </c:pt>
                <c:pt idx="10">
                  <c:v>68.918918918918919</c:v>
                </c:pt>
                <c:pt idx="11">
                  <c:v>68.75</c:v>
                </c:pt>
                <c:pt idx="12">
                  <c:v>63.218390804597703</c:v>
                </c:pt>
                <c:pt idx="13">
                  <c:v>69.662921348314612</c:v>
                </c:pt>
                <c:pt idx="14">
                  <c:v>66.326530612244895</c:v>
                </c:pt>
                <c:pt idx="15">
                  <c:v>62.037037037037038</c:v>
                </c:pt>
                <c:pt idx="16">
                  <c:v>60.344827586206897</c:v>
                </c:pt>
                <c:pt idx="17">
                  <c:v>48.854961832061065</c:v>
                </c:pt>
                <c:pt idx="18">
                  <c:v>45.714285714285715</c:v>
                </c:pt>
                <c:pt idx="19">
                  <c:v>45.890410958904113</c:v>
                </c:pt>
                <c:pt idx="20">
                  <c:v>42.038216560509554</c:v>
                </c:pt>
                <c:pt idx="21">
                  <c:v>40.476190476190474</c:v>
                </c:pt>
                <c:pt idx="22">
                  <c:v>40.340909090909086</c:v>
                </c:pt>
                <c:pt idx="23">
                  <c:v>36.55913978494624</c:v>
                </c:pt>
                <c:pt idx="24">
                  <c:v>38.541666666666671</c:v>
                </c:pt>
                <c:pt idx="25">
                  <c:v>38.805970149253731</c:v>
                </c:pt>
                <c:pt idx="26">
                  <c:v>37.5</c:v>
                </c:pt>
                <c:pt idx="27">
                  <c:v>35.321100917431195</c:v>
                </c:pt>
                <c:pt idx="28">
                  <c:v>33.333333333333329</c:v>
                </c:pt>
                <c:pt idx="29">
                  <c:v>26.122448979591837</c:v>
                </c:pt>
                <c:pt idx="30">
                  <c:v>22.745098039215687</c:v>
                </c:pt>
                <c:pt idx="31">
                  <c:v>22.222222222222221</c:v>
                </c:pt>
                <c:pt idx="32">
                  <c:v>18.613138686131386</c:v>
                </c:pt>
                <c:pt idx="33">
                  <c:v>17.924528301886802</c:v>
                </c:pt>
                <c:pt idx="34">
                  <c:v>16.830103706286071</c:v>
                </c:pt>
                <c:pt idx="35">
                  <c:v>16.228271852728295</c:v>
                </c:pt>
                <c:pt idx="36">
                  <c:v>15.649939131610974</c:v>
                </c:pt>
                <c:pt idx="37">
                  <c:v>15.2419639830495</c:v>
                </c:pt>
                <c:pt idx="38">
                  <c:v>14.850542878092899</c:v>
                </c:pt>
                <c:pt idx="39">
                  <c:v>14.042933810375663</c:v>
                </c:pt>
                <c:pt idx="40">
                  <c:v>13.688562253485683</c:v>
                </c:pt>
                <c:pt idx="41">
                  <c:v>8.67924528658504</c:v>
                </c:pt>
                <c:pt idx="42">
                  <c:v>7.966533284830847</c:v>
                </c:pt>
                <c:pt idx="43">
                  <c:v>7.2743207678344621</c:v>
                </c:pt>
                <c:pt idx="44">
                  <c:v>6.7335973892790335</c:v>
                </c:pt>
                <c:pt idx="45">
                  <c:v>6.3396575560999828</c:v>
                </c:pt>
                <c:pt idx="46">
                  <c:v>6.5963458149893297</c:v>
                </c:pt>
                <c:pt idx="47">
                  <c:v>6.3448582342601423</c:v>
                </c:pt>
                <c:pt idx="48">
                  <c:v>5.607374090254134</c:v>
                </c:pt>
                <c:pt idx="49">
                  <c:v>5.7458088611976459</c:v>
                </c:pt>
                <c:pt idx="50">
                  <c:v>5.99740615110231</c:v>
                </c:pt>
                <c:pt idx="51">
                  <c:v>5.7356608478802995</c:v>
                </c:pt>
                <c:pt idx="52">
                  <c:v>6.1425061425061429</c:v>
                </c:pt>
                <c:pt idx="53">
                  <c:v>5.5690072639225177</c:v>
                </c:pt>
                <c:pt idx="54">
                  <c:v>4.7619047619047619</c:v>
                </c:pt>
                <c:pt idx="55">
                  <c:v>3.0232558139534884</c:v>
                </c:pt>
                <c:pt idx="56">
                  <c:v>3.4883720930232558</c:v>
                </c:pt>
                <c:pt idx="57">
                  <c:v>3.1963470319634704</c:v>
                </c:pt>
                <c:pt idx="58">
                  <c:v>2.9345372460496613</c:v>
                </c:pt>
                <c:pt idx="59">
                  <c:v>3.1180400890868598</c:v>
                </c:pt>
                <c:pt idx="60">
                  <c:v>2.8634361233480177</c:v>
                </c:pt>
                <c:pt idx="61">
                  <c:v>2.8322440087145968</c:v>
                </c:pt>
                <c:pt idx="62">
                  <c:v>1.7130620985010707</c:v>
                </c:pt>
                <c:pt idx="63">
                  <c:v>1.0570824524312896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4525872"/>
        <c:axId val="324526264"/>
      </c:scatterChart>
      <c:valAx>
        <c:axId val="324525872"/>
        <c:scaling>
          <c:orientation val="minMax"/>
          <c:max val="1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 smtClean="0"/>
                  <a:t>%</a:t>
                </a:r>
                <a:r>
                  <a:rPr lang="en-US" sz="1400" b="1" baseline="0" dirty="0" smtClean="0"/>
                  <a:t> of Test Cases to Pick</a:t>
                </a:r>
                <a:endParaRPr lang="en-US" sz="1400" b="1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526264"/>
        <c:crosses val="autoZero"/>
        <c:crossBetween val="midCat"/>
      </c:valAx>
      <c:valAx>
        <c:axId val="324526264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 smtClean="0"/>
                  <a:t>% More Crashes</a:t>
                </a:r>
                <a:endParaRPr lang="en-US" sz="1400" b="1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5258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24291-65AF-47A9-83B8-09E7EC844331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F2A71-50C5-43C0-AE98-832196D3D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2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17734-BEE5-486E-91B6-FE610873D57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670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F2A71-50C5-43C0-AE98-832196D3D31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08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F2A71-50C5-43C0-AE98-832196D3D31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120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F2A71-50C5-43C0-AE98-832196D3D31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489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F2A71-50C5-43C0-AE98-832196D3D31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49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F2A71-50C5-43C0-AE98-832196D3D31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911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F2A71-50C5-43C0-AE98-832196D3D31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99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F2A71-50C5-43C0-AE98-832196D3D31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015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F2A71-50C5-43C0-AE98-832196D3D31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935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F2A71-50C5-43C0-AE98-832196D3D31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01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F2A71-50C5-43C0-AE98-832196D3D31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51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E2BF0-3C71-4FA3-A3CE-A3A2182C886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6500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F2A71-50C5-43C0-AE98-832196D3D31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416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F2A71-50C5-43C0-AE98-832196D3D31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462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F2A71-50C5-43C0-AE98-832196D3D31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629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F2A71-50C5-43C0-AE98-832196D3D31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409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F2A71-50C5-43C0-AE98-832196D3D31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646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F2A71-50C5-43C0-AE98-832196D3D31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984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A2C93-B952-4BE2-856F-367E105E802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371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A2C93-B952-4BE2-856F-367E105E8024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61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F2A71-50C5-43C0-AE98-832196D3D3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21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F2A71-50C5-43C0-AE98-832196D3D3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5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0F075-0EA5-4BC4-A129-0BFFEBB4AB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24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0F075-0EA5-4BC4-A129-0BFFEBB4AB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59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0F075-0EA5-4BC4-A129-0BFFEBB4AB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25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F2A71-50C5-43C0-AE98-832196D3D31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89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F2A71-50C5-43C0-AE98-832196D3D31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50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40D7-614D-4C7E-B458-CE50A9591CCB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2123-A0CB-4ACE-8AD6-3F49C8D8C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54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40D7-614D-4C7E-B458-CE50A9591CCB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2123-A0CB-4ACE-8AD6-3F49C8D8C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33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40D7-614D-4C7E-B458-CE50A9591CCB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2123-A0CB-4ACE-8AD6-3F49C8D8C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825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40D7-614D-4C7E-B458-CE50A9591CCB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2123-A0CB-4ACE-8AD6-3F49C8D8C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03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40D7-614D-4C7E-B458-CE50A9591CCB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2123-A0CB-4ACE-8AD6-3F49C8D8C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69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40D7-614D-4C7E-B458-CE50A9591CCB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2123-A0CB-4ACE-8AD6-3F49C8D8C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09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40D7-614D-4C7E-B458-CE50A9591CCB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2123-A0CB-4ACE-8AD6-3F49C8D8C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6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40D7-614D-4C7E-B458-CE50A9591CCB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2123-A0CB-4ACE-8AD6-3F49C8D8C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49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40D7-614D-4C7E-B458-CE50A9591CCB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2123-A0CB-4ACE-8AD6-3F49C8D8C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36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40D7-614D-4C7E-B458-CE50A9591CCB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2123-A0CB-4ACE-8AD6-3F49C8D8C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66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40D7-614D-4C7E-B458-CE50A9591CCB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2123-A0CB-4ACE-8AD6-3F49C8D8C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4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740D7-614D-4C7E-B458-CE50A9591CCB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F2123-A0CB-4ACE-8AD6-3F49C8D8C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8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2272" y="1122363"/>
            <a:ext cx="10687456" cy="2387600"/>
          </a:xfrm>
        </p:spPr>
        <p:txBody>
          <a:bodyPr>
            <a:normAutofit/>
          </a:bodyPr>
          <a:lstStyle/>
          <a:p>
            <a:r>
              <a:rPr lang="en-US" b="1" dirty="0" smtClean="0"/>
              <a:t>Internet of Safe Things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01387"/>
            <a:ext cx="9144000" cy="2317886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Feng Zhao</a:t>
            </a:r>
          </a:p>
          <a:p>
            <a:r>
              <a:rPr lang="en-US" i="1" dirty="0" smtClean="0"/>
              <a:t>Collaborators: Borje Karlsson, Mike Liang, </a:t>
            </a:r>
            <a:r>
              <a:rPr lang="en-US" i="1" dirty="0" err="1" smtClean="0"/>
              <a:t>Nic</a:t>
            </a:r>
            <a:r>
              <a:rPr lang="en-US" i="1" dirty="0" smtClean="0"/>
              <a:t> Lane</a:t>
            </a:r>
            <a:endParaRPr lang="en-US" i="1" dirty="0" smtClean="0"/>
          </a:p>
          <a:p>
            <a:r>
              <a:rPr lang="en-US" dirty="0"/>
              <a:t>Microsoft Research Asia</a:t>
            </a:r>
          </a:p>
          <a:p>
            <a:endParaRPr lang="en-US" dirty="0"/>
          </a:p>
          <a:p>
            <a:r>
              <a:rPr lang="en-US" dirty="0" smtClean="0"/>
              <a:t>November 6, 2014</a:t>
            </a:r>
          </a:p>
        </p:txBody>
      </p:sp>
    </p:spTree>
    <p:extLst>
      <p:ext uri="{BB962C8B-B14F-4D97-AF65-F5344CB8AC3E}">
        <p14:creationId xmlns:p14="http://schemas.microsoft.com/office/powerpoint/2010/main" val="38351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testing in the wild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Complex </a:t>
            </a:r>
            <a:r>
              <a:rPr lang="en-US" dirty="0" smtClean="0"/>
              <a:t>interactions with the physical world and the users through networks, sensors, and user interfaces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This talk focuses on taming this complexity:</a:t>
            </a:r>
          </a:p>
          <a:p>
            <a:r>
              <a:rPr lang="en-US" b="1" dirty="0" smtClean="0"/>
              <a:t>Contextual Fuzzing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Automate mobile app testing with real world conditions at scale</a:t>
            </a:r>
          </a:p>
          <a:p>
            <a:r>
              <a:rPr lang="en-US" b="1" dirty="0" smtClean="0"/>
              <a:t>SIFT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Synthesize and verify key properties of </a:t>
            </a:r>
            <a:r>
              <a:rPr lang="en-US" dirty="0" err="1" smtClean="0"/>
              <a:t>IoT</a:t>
            </a:r>
            <a:r>
              <a:rPr lang="en-US" dirty="0" smtClean="0"/>
              <a:t> apps (e.g., safety, security)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61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2272" y="1122363"/>
            <a:ext cx="10687456" cy="2387600"/>
          </a:xfrm>
        </p:spPr>
        <p:txBody>
          <a:bodyPr>
            <a:normAutofit/>
          </a:bodyPr>
          <a:lstStyle/>
          <a:p>
            <a:r>
              <a:rPr lang="en-US" sz="5400" dirty="0"/>
              <a:t>Contextual </a:t>
            </a:r>
            <a:r>
              <a:rPr lang="en-US" sz="5400" dirty="0" smtClean="0"/>
              <a:t>Fuzzing: Automated</a:t>
            </a:r>
            <a:br>
              <a:rPr lang="en-US" sz="5400" dirty="0" smtClean="0"/>
            </a:br>
            <a:r>
              <a:rPr lang="en-US" sz="5400" dirty="0" smtClean="0"/>
              <a:t>Mobile App Testing at Scale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99183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Diverse Real-world Contexts to Consider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600" y="2475167"/>
            <a:ext cx="2600927" cy="26009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13173" y="4975456"/>
            <a:ext cx="29406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CPU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Memory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OS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8319389" y="1805428"/>
            <a:ext cx="3591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accent1">
                    <a:lumMod val="75000"/>
                  </a:schemeClr>
                </a:solidFill>
              </a:rPr>
              <a:t>Device configurations</a:t>
            </a:r>
            <a:endParaRPr lang="en-US" sz="28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391" y="2619945"/>
            <a:ext cx="2976950" cy="15094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82557" y="1814547"/>
            <a:ext cx="404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accent1">
                    <a:lumMod val="75000"/>
                  </a:schemeClr>
                </a:solidFill>
              </a:rPr>
              <a:t>Environmental conditions</a:t>
            </a:r>
            <a:endParaRPr lang="en-US" sz="28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7941" y="4963733"/>
            <a:ext cx="42195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Network conditions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Geo-location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Mobility trajectory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24526" y="1814547"/>
            <a:ext cx="2360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accent1">
                    <a:lumMod val="75000"/>
                  </a:schemeClr>
                </a:solidFill>
              </a:rPr>
              <a:t>Various inputs</a:t>
            </a:r>
            <a:endParaRPr lang="en-US" sz="28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874" y="3329354"/>
            <a:ext cx="2385648" cy="14225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41" y="2730216"/>
            <a:ext cx="2259306" cy="197057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1081" y="4963733"/>
            <a:ext cx="30143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User interactions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Sensor readings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 rot="19941087">
            <a:off x="1537758" y="3585080"/>
            <a:ext cx="8915057" cy="707886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Contextual Fuzzing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89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781" y="254288"/>
            <a:ext cx="10515600" cy="1325563"/>
          </a:xfrm>
        </p:spPr>
        <p:txBody>
          <a:bodyPr/>
          <a:lstStyle/>
          <a:p>
            <a:r>
              <a:rPr lang="en-US" dirty="0"/>
              <a:t>Our </a:t>
            </a:r>
            <a:r>
              <a:rPr lang="en-US" dirty="0" smtClean="0"/>
              <a:t>Cloud Testing </a:t>
            </a:r>
            <a:r>
              <a:rPr lang="en-US" dirty="0"/>
              <a:t>Service – </a:t>
            </a:r>
            <a:r>
              <a:rPr lang="en-US" i="1" dirty="0" err="1"/>
              <a:t>Caiipa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302609" y="1921163"/>
            <a:ext cx="4307500" cy="41855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Sample bugs found:</a:t>
            </a:r>
          </a:p>
          <a:p>
            <a:r>
              <a:rPr lang="en-US" sz="2400" dirty="0" smtClean="0"/>
              <a:t>Location</a:t>
            </a:r>
            <a:endParaRPr lang="en-US" sz="2400" dirty="0"/>
          </a:p>
          <a:p>
            <a:pPr lvl="1"/>
            <a:r>
              <a:rPr lang="en-US" sz="2000" dirty="0"/>
              <a:t>An app by a magazine publisher is 50% more likely to crash outside of US</a:t>
            </a:r>
          </a:p>
          <a:p>
            <a:pPr lvl="1"/>
            <a:endParaRPr lang="en-US" sz="2000" dirty="0"/>
          </a:p>
          <a:p>
            <a:r>
              <a:rPr lang="en-US" sz="2400" dirty="0"/>
              <a:t>Network transition</a:t>
            </a:r>
          </a:p>
          <a:p>
            <a:pPr lvl="1"/>
            <a:r>
              <a:rPr lang="en-US" sz="2000" dirty="0"/>
              <a:t>A chat app can crash when the smartphone transits from Wi-Fi to 3G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58" y="1755343"/>
            <a:ext cx="6464409" cy="444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Goals</a:t>
            </a:r>
            <a:endParaRPr lang="en-US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 rtl="0">
              <a:buFont typeface="+mj-lt"/>
              <a:buAutoNum type="arabicPeriod"/>
            </a:pPr>
            <a:r>
              <a:rPr lang="en-US" u="sng" dirty="0" smtClean="0"/>
              <a:t>Comprehensive</a:t>
            </a:r>
            <a:r>
              <a:rPr lang="en-US" dirty="0" smtClean="0"/>
              <a:t> testing coverage (with Contextual Fuzzing)</a:t>
            </a:r>
            <a:endParaRPr lang="en-US" dirty="0"/>
          </a:p>
          <a:p>
            <a:pPr lvl="1" rtl="0"/>
            <a:r>
              <a:rPr lang="en-US" dirty="0" smtClean="0"/>
              <a:t>Fuzz real-world contexts that impact an app’s behavior</a:t>
            </a:r>
          </a:p>
          <a:p>
            <a:pPr lvl="1" rtl="0"/>
            <a:endParaRPr lang="en-US" dirty="0" smtClean="0"/>
          </a:p>
          <a:p>
            <a:pPr marL="514350" lvl="0" indent="-514350" rtl="0">
              <a:buFont typeface="+mj-lt"/>
              <a:buAutoNum type="arabicPeriod"/>
            </a:pPr>
            <a:r>
              <a:rPr lang="en-US" dirty="0" smtClean="0"/>
              <a:t>Detect </a:t>
            </a:r>
            <a:r>
              <a:rPr lang="en-US" u="sng" dirty="0" smtClean="0"/>
              <a:t>unexpected problems</a:t>
            </a:r>
            <a:endParaRPr lang="en-US" dirty="0"/>
          </a:p>
          <a:p>
            <a:pPr lvl="1" rtl="0"/>
            <a:r>
              <a:rPr lang="en-US" dirty="0" smtClean="0"/>
              <a:t>In contrast to simply spot tests for specific failures</a:t>
            </a:r>
          </a:p>
          <a:p>
            <a:pPr lvl="1" rtl="0"/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u="sng" dirty="0" smtClean="0"/>
              <a:t>Timely</a:t>
            </a:r>
            <a:r>
              <a:rPr lang="en-US" dirty="0" smtClean="0"/>
              <a:t> and </a:t>
            </a:r>
            <a:r>
              <a:rPr lang="en-US" u="sng" dirty="0" smtClean="0"/>
              <a:t>actionable</a:t>
            </a:r>
            <a:r>
              <a:rPr lang="en-US" dirty="0" smtClean="0"/>
              <a:t> feedback </a:t>
            </a:r>
            <a:r>
              <a:rPr lang="en-US" dirty="0"/>
              <a:t>to users</a:t>
            </a:r>
          </a:p>
          <a:p>
            <a:pPr lvl="1"/>
            <a:r>
              <a:rPr lang="en-US" dirty="0"/>
              <a:t>Deal with test state space explosion from considering real-world </a:t>
            </a:r>
            <a:r>
              <a:rPr lang="en-US" dirty="0" smtClean="0"/>
              <a:t>contexts</a:t>
            </a:r>
          </a:p>
        </p:txBody>
      </p:sp>
    </p:spTree>
    <p:extLst>
      <p:ext uri="{BB962C8B-B14F-4D97-AF65-F5344CB8AC3E}">
        <p14:creationId xmlns:p14="http://schemas.microsoft.com/office/powerpoint/2010/main" val="361217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lowchart: Process 77"/>
          <p:cNvSpPr/>
          <p:nvPr/>
        </p:nvSpPr>
        <p:spPr>
          <a:xfrm rot="16200000">
            <a:off x="5818653" y="3183488"/>
            <a:ext cx="3294630" cy="483653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 AppHost</a:t>
            </a:r>
          </a:p>
        </p:txBody>
      </p:sp>
      <p:sp>
        <p:nvSpPr>
          <p:cNvPr id="77" name="Flowchart: Process 76"/>
          <p:cNvSpPr/>
          <p:nvPr/>
        </p:nvSpPr>
        <p:spPr>
          <a:xfrm rot="16200000">
            <a:off x="7809192" y="1198631"/>
            <a:ext cx="3189325" cy="4357092"/>
          </a:xfrm>
          <a:prstGeom prst="flowChartProcess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5" name="Flowchart: Process 54"/>
          <p:cNvSpPr/>
          <p:nvPr/>
        </p:nvSpPr>
        <p:spPr>
          <a:xfrm>
            <a:off x="2908840" y="2206255"/>
            <a:ext cx="1528214" cy="1527035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of </a:t>
            </a:r>
            <a:r>
              <a:rPr lang="en-US" i="1" dirty="0" err="1" smtClean="0"/>
              <a:t>Caiipa</a:t>
            </a:r>
            <a:endParaRPr lang="en-US" i="1" dirty="0"/>
          </a:p>
        </p:txBody>
      </p:sp>
      <p:sp>
        <p:nvSpPr>
          <p:cNvPr id="43" name="Flowchart: Process 42"/>
          <p:cNvSpPr/>
          <p:nvPr/>
        </p:nvSpPr>
        <p:spPr>
          <a:xfrm>
            <a:off x="3061241" y="2411200"/>
            <a:ext cx="1144999" cy="4320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Context Library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5" name="Flowchart: Multidocument 44"/>
          <p:cNvSpPr/>
          <p:nvPr/>
        </p:nvSpPr>
        <p:spPr>
          <a:xfrm>
            <a:off x="3098280" y="3016637"/>
            <a:ext cx="1198635" cy="618803"/>
          </a:xfrm>
          <a:prstGeom prst="flowChartMultidocumen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69027" y="3520923"/>
            <a:ext cx="17572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Context</a:t>
            </a:r>
          </a:p>
          <a:p>
            <a:pPr algn="ctr"/>
            <a:r>
              <a:rPr lang="en-US" sz="2400" dirty="0" smtClean="0"/>
              <a:t>data </a:t>
            </a:r>
            <a:r>
              <a:rPr lang="en-US" sz="2400" dirty="0"/>
              <a:t>sources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2558711" y="2968693"/>
            <a:ext cx="248530" cy="5643"/>
          </a:xfrm>
          <a:prstGeom prst="straightConnector1">
            <a:avLst/>
          </a:prstGeom>
          <a:ln w="31750">
            <a:solidFill>
              <a:schemeClr val="tx1"/>
            </a:solidFill>
            <a:headEnd w="med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879920" y="2078984"/>
            <a:ext cx="1527167" cy="1428751"/>
            <a:chOff x="164133" y="1405870"/>
            <a:chExt cx="1042227" cy="867696"/>
          </a:xfrm>
        </p:grpSpPr>
        <p:sp>
          <p:nvSpPr>
            <p:cNvPr id="52" name="Can 51"/>
            <p:cNvSpPr/>
            <p:nvPr/>
          </p:nvSpPr>
          <p:spPr>
            <a:xfrm>
              <a:off x="164133" y="1405870"/>
              <a:ext cx="737427" cy="533400"/>
            </a:xfrm>
            <a:prstGeom prst="can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3" name="Can 52"/>
            <p:cNvSpPr/>
            <p:nvPr/>
          </p:nvSpPr>
          <p:spPr>
            <a:xfrm>
              <a:off x="316533" y="1573018"/>
              <a:ext cx="737427" cy="533400"/>
            </a:xfrm>
            <a:prstGeom prst="can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4" name="Can 53"/>
            <p:cNvSpPr/>
            <p:nvPr/>
          </p:nvSpPr>
          <p:spPr>
            <a:xfrm>
              <a:off x="468933" y="1740166"/>
              <a:ext cx="737427" cy="533400"/>
            </a:xfrm>
            <a:prstGeom prst="can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56" name="Flowchart: Process 55"/>
          <p:cNvSpPr/>
          <p:nvPr/>
        </p:nvSpPr>
        <p:spPr>
          <a:xfrm>
            <a:off x="2756441" y="4430408"/>
            <a:ext cx="1552667" cy="903591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Context </a:t>
            </a:r>
            <a:r>
              <a:rPr lang="en-US" sz="2400" dirty="0" err="1" smtClean="0">
                <a:solidFill>
                  <a:schemeClr val="tx1"/>
                </a:solidFill>
              </a:rPr>
              <a:t>Prioritizer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7" name="Flowchart: Document 56"/>
          <p:cNvSpPr/>
          <p:nvPr/>
        </p:nvSpPr>
        <p:spPr>
          <a:xfrm>
            <a:off x="4939060" y="4449800"/>
            <a:ext cx="1196228" cy="629169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903744" y="3575211"/>
            <a:ext cx="1274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Next </a:t>
            </a:r>
            <a:br>
              <a:rPr lang="en-US" sz="2400" dirty="0"/>
            </a:br>
            <a:r>
              <a:rPr lang="en-US" sz="2400" dirty="0"/>
              <a:t>test </a:t>
            </a:r>
            <a:r>
              <a:rPr lang="en-US" sz="2400" dirty="0" smtClean="0"/>
              <a:t>case</a:t>
            </a:r>
            <a:endParaRPr lang="en-US" sz="2400" dirty="0"/>
          </a:p>
        </p:txBody>
      </p:sp>
      <p:cxnSp>
        <p:nvCxnSpPr>
          <p:cNvPr id="66" name="Straight Arrow Connector 65"/>
          <p:cNvCxnSpPr/>
          <p:nvPr/>
        </p:nvCxnSpPr>
        <p:spPr>
          <a:xfrm flipV="1">
            <a:off x="4384301" y="4757737"/>
            <a:ext cx="400154" cy="1"/>
          </a:xfrm>
          <a:prstGeom prst="straightConnector1">
            <a:avLst/>
          </a:prstGeom>
          <a:ln w="31750">
            <a:solidFill>
              <a:schemeClr val="tx1"/>
            </a:solidFill>
            <a:headEnd w="med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Flowchart: Process 75"/>
          <p:cNvSpPr/>
          <p:nvPr/>
        </p:nvSpPr>
        <p:spPr>
          <a:xfrm rot="16200000">
            <a:off x="7772967" y="1638708"/>
            <a:ext cx="3294630" cy="3961839"/>
          </a:xfrm>
          <a:prstGeom prst="flowChartProcess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7" name="Flowchart: Process 66"/>
          <p:cNvSpPr/>
          <p:nvPr/>
        </p:nvSpPr>
        <p:spPr>
          <a:xfrm rot="16200000">
            <a:off x="5550505" y="3377802"/>
            <a:ext cx="3294630" cy="483653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App Host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8" name="Flowchart: Process 67"/>
          <p:cNvSpPr/>
          <p:nvPr/>
        </p:nvSpPr>
        <p:spPr>
          <a:xfrm>
            <a:off x="7540769" y="2078984"/>
            <a:ext cx="1785681" cy="735353"/>
          </a:xfrm>
          <a:prstGeom prst="flowChart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User Model</a:t>
            </a:r>
          </a:p>
        </p:txBody>
      </p:sp>
      <p:sp>
        <p:nvSpPr>
          <p:cNvPr id="69" name="Flowchart: Process 68"/>
          <p:cNvSpPr/>
          <p:nvPr/>
        </p:nvSpPr>
        <p:spPr>
          <a:xfrm>
            <a:off x="7542301" y="4344357"/>
            <a:ext cx="1784022" cy="762289"/>
          </a:xfrm>
          <a:prstGeom prst="flowChart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System Perturbation</a:t>
            </a:r>
          </a:p>
        </p:txBody>
      </p:sp>
      <p:sp>
        <p:nvSpPr>
          <p:cNvPr id="70" name="Flowchart: Process 69"/>
          <p:cNvSpPr/>
          <p:nvPr/>
        </p:nvSpPr>
        <p:spPr>
          <a:xfrm>
            <a:off x="9448616" y="3219196"/>
            <a:ext cx="1804600" cy="786079"/>
          </a:xfrm>
          <a:prstGeom prst="flowChart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Performance Monitoring</a:t>
            </a:r>
          </a:p>
        </p:txBody>
      </p:sp>
      <p:cxnSp>
        <p:nvCxnSpPr>
          <p:cNvPr id="71" name="Straight Arrow Connector 37"/>
          <p:cNvCxnSpPr/>
          <p:nvPr/>
        </p:nvCxnSpPr>
        <p:spPr>
          <a:xfrm rot="5400000" flipH="1" flipV="1">
            <a:off x="7811927" y="3877229"/>
            <a:ext cx="465962" cy="308668"/>
          </a:xfrm>
          <a:prstGeom prst="bentConnector3">
            <a:avLst>
              <a:gd name="adj1" fmla="val 100355"/>
            </a:avLst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9046402" y="3616922"/>
            <a:ext cx="289758" cy="0"/>
          </a:xfrm>
          <a:prstGeom prst="straightConnector1">
            <a:avLst/>
          </a:prstGeom>
          <a:ln w="3175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016" y="3060700"/>
            <a:ext cx="651124" cy="1109700"/>
          </a:xfrm>
          <a:prstGeom prst="rect">
            <a:avLst/>
          </a:prstGeom>
        </p:spPr>
      </p:pic>
      <p:cxnSp>
        <p:nvCxnSpPr>
          <p:cNvPr id="74" name="Straight Arrow Connector 146"/>
          <p:cNvCxnSpPr/>
          <p:nvPr/>
        </p:nvCxnSpPr>
        <p:spPr>
          <a:xfrm rot="16200000" flipH="1">
            <a:off x="7772582" y="3038174"/>
            <a:ext cx="544650" cy="308669"/>
          </a:xfrm>
          <a:prstGeom prst="bentConnector3">
            <a:avLst>
              <a:gd name="adj1" fmla="val 100465"/>
            </a:avLst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6407230" y="4767903"/>
            <a:ext cx="400154" cy="1"/>
          </a:xfrm>
          <a:prstGeom prst="straightConnector1">
            <a:avLst/>
          </a:prstGeom>
          <a:ln w="31750">
            <a:solidFill>
              <a:schemeClr val="tx1"/>
            </a:solidFill>
            <a:headEnd w="med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Flowchart: Process 80"/>
          <p:cNvSpPr/>
          <p:nvPr/>
        </p:nvSpPr>
        <p:spPr>
          <a:xfrm>
            <a:off x="8692896" y="5558512"/>
            <a:ext cx="2186932" cy="1026108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Performance Analyzer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 flipH="1">
            <a:off x="10093626" y="4351920"/>
            <a:ext cx="1350" cy="1086760"/>
          </a:xfrm>
          <a:prstGeom prst="straightConnector1">
            <a:avLst/>
          </a:prstGeom>
          <a:ln w="31750">
            <a:solidFill>
              <a:schemeClr val="tx1"/>
            </a:solidFill>
            <a:headEnd w="med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44"/>
          <p:cNvCxnSpPr/>
          <p:nvPr/>
        </p:nvCxnSpPr>
        <p:spPr>
          <a:xfrm rot="10800000">
            <a:off x="3517888" y="5462152"/>
            <a:ext cx="4638856" cy="750273"/>
          </a:xfrm>
          <a:prstGeom prst="bentConnector3">
            <a:avLst>
              <a:gd name="adj1" fmla="val 99936"/>
            </a:avLst>
          </a:prstGeom>
          <a:ln w="31750">
            <a:solidFill>
              <a:schemeClr val="tx1"/>
            </a:solidFill>
            <a:headEnd w="med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2565216" y="1604694"/>
            <a:ext cx="545559" cy="5631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36" name="Oval 35"/>
          <p:cNvSpPr/>
          <p:nvPr/>
        </p:nvSpPr>
        <p:spPr>
          <a:xfrm>
            <a:off x="2565216" y="3826010"/>
            <a:ext cx="545559" cy="5631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</a:t>
            </a:r>
            <a:endParaRPr lang="en-US" sz="2400" b="1" dirty="0"/>
          </a:p>
        </p:txBody>
      </p:sp>
      <p:sp>
        <p:nvSpPr>
          <p:cNvPr id="37" name="Oval 36"/>
          <p:cNvSpPr/>
          <p:nvPr/>
        </p:nvSpPr>
        <p:spPr>
          <a:xfrm>
            <a:off x="6379339" y="1603274"/>
            <a:ext cx="545559" cy="5631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3</a:t>
            </a:r>
            <a:endParaRPr lang="en-US" sz="2400" b="1" dirty="0"/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3517887" y="3826010"/>
            <a:ext cx="3" cy="438534"/>
          </a:xfrm>
          <a:prstGeom prst="straightConnector1">
            <a:avLst/>
          </a:prstGeom>
          <a:ln w="31750">
            <a:solidFill>
              <a:schemeClr val="tx1"/>
            </a:solidFill>
            <a:headEnd w="med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42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of </a:t>
            </a:r>
            <a:r>
              <a:rPr lang="en-US" i="1" dirty="0" err="1" smtClean="0"/>
              <a:t>Caiipa</a:t>
            </a:r>
            <a:endParaRPr lang="en-US" i="1" dirty="0"/>
          </a:p>
        </p:txBody>
      </p:sp>
      <p:sp>
        <p:nvSpPr>
          <p:cNvPr id="37" name="Flowchart: Process 36"/>
          <p:cNvSpPr/>
          <p:nvPr/>
        </p:nvSpPr>
        <p:spPr>
          <a:xfrm rot="16200000">
            <a:off x="5818653" y="3183488"/>
            <a:ext cx="3294630" cy="483653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 AppHost</a:t>
            </a:r>
          </a:p>
        </p:txBody>
      </p:sp>
      <p:sp>
        <p:nvSpPr>
          <p:cNvPr id="38" name="Flowchart: Process 37"/>
          <p:cNvSpPr/>
          <p:nvPr/>
        </p:nvSpPr>
        <p:spPr>
          <a:xfrm rot="16200000">
            <a:off x="7809192" y="1198631"/>
            <a:ext cx="3189325" cy="4357092"/>
          </a:xfrm>
          <a:prstGeom prst="flowChartProcess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9" name="Flowchart: Process 38"/>
          <p:cNvSpPr/>
          <p:nvPr/>
        </p:nvSpPr>
        <p:spPr>
          <a:xfrm>
            <a:off x="2908840" y="2206255"/>
            <a:ext cx="1528214" cy="1527035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0" name="Flowchart: Process 39"/>
          <p:cNvSpPr/>
          <p:nvPr/>
        </p:nvSpPr>
        <p:spPr>
          <a:xfrm>
            <a:off x="3061241" y="2411200"/>
            <a:ext cx="1144999" cy="4320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Context Library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1" name="Flowchart: Multidocument 40"/>
          <p:cNvSpPr/>
          <p:nvPr/>
        </p:nvSpPr>
        <p:spPr>
          <a:xfrm>
            <a:off x="3098280" y="3016637"/>
            <a:ext cx="1198635" cy="618803"/>
          </a:xfrm>
          <a:prstGeom prst="flowChartMultidocumen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9027" y="3520923"/>
            <a:ext cx="17572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Context</a:t>
            </a:r>
          </a:p>
          <a:p>
            <a:pPr algn="ctr"/>
            <a:r>
              <a:rPr lang="en-US" sz="2400" dirty="0" smtClean="0"/>
              <a:t>data </a:t>
            </a:r>
            <a:r>
              <a:rPr lang="en-US" sz="2400" dirty="0"/>
              <a:t>sources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2558711" y="2968693"/>
            <a:ext cx="248530" cy="5643"/>
          </a:xfrm>
          <a:prstGeom prst="straightConnector1">
            <a:avLst/>
          </a:prstGeom>
          <a:ln w="31750">
            <a:solidFill>
              <a:schemeClr val="tx1"/>
            </a:solidFill>
            <a:headEnd w="med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879920" y="2078984"/>
            <a:ext cx="1527167" cy="1428751"/>
            <a:chOff x="164133" y="1405870"/>
            <a:chExt cx="1042227" cy="867696"/>
          </a:xfrm>
        </p:grpSpPr>
        <p:sp>
          <p:nvSpPr>
            <p:cNvPr id="47" name="Can 46"/>
            <p:cNvSpPr/>
            <p:nvPr/>
          </p:nvSpPr>
          <p:spPr>
            <a:xfrm>
              <a:off x="164133" y="1405870"/>
              <a:ext cx="737427" cy="533400"/>
            </a:xfrm>
            <a:prstGeom prst="can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8" name="Can 47"/>
            <p:cNvSpPr/>
            <p:nvPr/>
          </p:nvSpPr>
          <p:spPr>
            <a:xfrm>
              <a:off x="316533" y="1573018"/>
              <a:ext cx="737427" cy="533400"/>
            </a:xfrm>
            <a:prstGeom prst="can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8" name="Can 57"/>
            <p:cNvSpPr/>
            <p:nvPr/>
          </p:nvSpPr>
          <p:spPr>
            <a:xfrm>
              <a:off x="468933" y="1740166"/>
              <a:ext cx="737427" cy="533400"/>
            </a:xfrm>
            <a:prstGeom prst="can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59" name="Flowchart: Process 58"/>
          <p:cNvSpPr/>
          <p:nvPr/>
        </p:nvSpPr>
        <p:spPr>
          <a:xfrm>
            <a:off x="2756441" y="4430408"/>
            <a:ext cx="1552667" cy="903591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Context </a:t>
            </a:r>
            <a:r>
              <a:rPr lang="en-US" sz="2400" dirty="0" err="1" smtClean="0">
                <a:solidFill>
                  <a:schemeClr val="tx1"/>
                </a:solidFill>
              </a:rPr>
              <a:t>Prioritizer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1" name="Flowchart: Document 60"/>
          <p:cNvSpPr/>
          <p:nvPr/>
        </p:nvSpPr>
        <p:spPr>
          <a:xfrm>
            <a:off x="4939060" y="4449800"/>
            <a:ext cx="1196228" cy="629169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 flipH="1">
            <a:off x="3517887" y="3826010"/>
            <a:ext cx="3" cy="438534"/>
          </a:xfrm>
          <a:prstGeom prst="straightConnector1">
            <a:avLst/>
          </a:prstGeom>
          <a:ln w="31750">
            <a:solidFill>
              <a:schemeClr val="tx1"/>
            </a:solidFill>
            <a:headEnd w="med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903744" y="3575211"/>
            <a:ext cx="1274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Next </a:t>
            </a:r>
            <a:br>
              <a:rPr lang="en-US" sz="2400" dirty="0"/>
            </a:br>
            <a:r>
              <a:rPr lang="en-US" sz="2400" dirty="0"/>
              <a:t>test </a:t>
            </a:r>
            <a:r>
              <a:rPr lang="en-US" sz="2400" dirty="0" smtClean="0"/>
              <a:t>case</a:t>
            </a:r>
            <a:endParaRPr lang="en-US" sz="2400" dirty="0"/>
          </a:p>
        </p:txBody>
      </p:sp>
      <p:cxnSp>
        <p:nvCxnSpPr>
          <p:cNvPr id="64" name="Straight Arrow Connector 63"/>
          <p:cNvCxnSpPr/>
          <p:nvPr/>
        </p:nvCxnSpPr>
        <p:spPr>
          <a:xfrm flipV="1">
            <a:off x="4384301" y="4757737"/>
            <a:ext cx="400154" cy="1"/>
          </a:xfrm>
          <a:prstGeom prst="straightConnector1">
            <a:avLst/>
          </a:prstGeom>
          <a:ln w="31750">
            <a:solidFill>
              <a:schemeClr val="tx1"/>
            </a:solidFill>
            <a:headEnd w="med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Flowchart: Process 81"/>
          <p:cNvSpPr/>
          <p:nvPr/>
        </p:nvSpPr>
        <p:spPr>
          <a:xfrm rot="16200000">
            <a:off x="7772967" y="1638708"/>
            <a:ext cx="3294630" cy="3961839"/>
          </a:xfrm>
          <a:prstGeom prst="flowChartProcess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3" name="Flowchart: Process 82"/>
          <p:cNvSpPr/>
          <p:nvPr/>
        </p:nvSpPr>
        <p:spPr>
          <a:xfrm rot="16200000">
            <a:off x="5550505" y="3377802"/>
            <a:ext cx="3294630" cy="483653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App Host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5" name="Flowchart: Process 84"/>
          <p:cNvSpPr/>
          <p:nvPr/>
        </p:nvSpPr>
        <p:spPr>
          <a:xfrm>
            <a:off x="7540769" y="2078984"/>
            <a:ext cx="1785681" cy="735353"/>
          </a:xfrm>
          <a:prstGeom prst="flowChart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User Model</a:t>
            </a:r>
          </a:p>
        </p:txBody>
      </p:sp>
      <p:sp>
        <p:nvSpPr>
          <p:cNvPr id="87" name="Flowchart: Process 86"/>
          <p:cNvSpPr/>
          <p:nvPr/>
        </p:nvSpPr>
        <p:spPr>
          <a:xfrm>
            <a:off x="7542301" y="4344357"/>
            <a:ext cx="1784022" cy="762289"/>
          </a:xfrm>
          <a:prstGeom prst="flowChart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System Perturbation</a:t>
            </a:r>
          </a:p>
        </p:txBody>
      </p:sp>
      <p:sp>
        <p:nvSpPr>
          <p:cNvPr id="88" name="Flowchart: Process 87"/>
          <p:cNvSpPr/>
          <p:nvPr/>
        </p:nvSpPr>
        <p:spPr>
          <a:xfrm>
            <a:off x="9448616" y="3219196"/>
            <a:ext cx="1804600" cy="786079"/>
          </a:xfrm>
          <a:prstGeom prst="flowChart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Performance Monitoring</a:t>
            </a:r>
          </a:p>
        </p:txBody>
      </p:sp>
      <p:cxnSp>
        <p:nvCxnSpPr>
          <p:cNvPr id="89" name="Straight Arrow Connector 37"/>
          <p:cNvCxnSpPr/>
          <p:nvPr/>
        </p:nvCxnSpPr>
        <p:spPr>
          <a:xfrm rot="5400000" flipH="1" flipV="1">
            <a:off x="7811927" y="3877229"/>
            <a:ext cx="465962" cy="308668"/>
          </a:xfrm>
          <a:prstGeom prst="bentConnector3">
            <a:avLst>
              <a:gd name="adj1" fmla="val 100355"/>
            </a:avLst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9046402" y="3616922"/>
            <a:ext cx="289758" cy="0"/>
          </a:xfrm>
          <a:prstGeom prst="straightConnector1">
            <a:avLst/>
          </a:prstGeom>
          <a:ln w="3175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016" y="3060700"/>
            <a:ext cx="651124" cy="1109700"/>
          </a:xfrm>
          <a:prstGeom prst="rect">
            <a:avLst/>
          </a:prstGeom>
        </p:spPr>
      </p:pic>
      <p:cxnSp>
        <p:nvCxnSpPr>
          <p:cNvPr id="92" name="Straight Arrow Connector 146"/>
          <p:cNvCxnSpPr/>
          <p:nvPr/>
        </p:nvCxnSpPr>
        <p:spPr>
          <a:xfrm rot="16200000" flipH="1">
            <a:off x="7772582" y="3038174"/>
            <a:ext cx="544650" cy="308669"/>
          </a:xfrm>
          <a:prstGeom prst="bentConnector3">
            <a:avLst>
              <a:gd name="adj1" fmla="val 100465"/>
            </a:avLst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V="1">
            <a:off x="6407230" y="4767903"/>
            <a:ext cx="400154" cy="1"/>
          </a:xfrm>
          <a:prstGeom prst="straightConnector1">
            <a:avLst/>
          </a:prstGeom>
          <a:ln w="31750">
            <a:solidFill>
              <a:schemeClr val="tx1"/>
            </a:solidFill>
            <a:headEnd w="med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Flowchart: Process 94"/>
          <p:cNvSpPr/>
          <p:nvPr/>
        </p:nvSpPr>
        <p:spPr>
          <a:xfrm>
            <a:off x="8692896" y="5558512"/>
            <a:ext cx="2186932" cy="1026108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Performance Analyzer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96" name="Straight Arrow Connector 95"/>
          <p:cNvCxnSpPr/>
          <p:nvPr/>
        </p:nvCxnSpPr>
        <p:spPr>
          <a:xfrm flipH="1">
            <a:off x="10093626" y="4351920"/>
            <a:ext cx="1350" cy="1086760"/>
          </a:xfrm>
          <a:prstGeom prst="straightConnector1">
            <a:avLst/>
          </a:prstGeom>
          <a:ln w="31750">
            <a:solidFill>
              <a:schemeClr val="tx1"/>
            </a:solidFill>
            <a:headEnd w="med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44"/>
          <p:cNvCxnSpPr/>
          <p:nvPr/>
        </p:nvCxnSpPr>
        <p:spPr>
          <a:xfrm rot="10800000">
            <a:off x="3517888" y="5462152"/>
            <a:ext cx="4638856" cy="750273"/>
          </a:xfrm>
          <a:prstGeom prst="bentConnector3">
            <a:avLst>
              <a:gd name="adj1" fmla="val 99936"/>
            </a:avLst>
          </a:prstGeom>
          <a:ln w="31750">
            <a:solidFill>
              <a:schemeClr val="tx1"/>
            </a:solidFill>
            <a:headEnd w="med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2565216" y="1604694"/>
            <a:ext cx="545559" cy="5631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99" name="Oval 98"/>
          <p:cNvSpPr/>
          <p:nvPr/>
        </p:nvSpPr>
        <p:spPr>
          <a:xfrm>
            <a:off x="2565216" y="3826010"/>
            <a:ext cx="545559" cy="5631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</a:t>
            </a:r>
            <a:endParaRPr lang="en-US" sz="2400" b="1" dirty="0"/>
          </a:p>
        </p:txBody>
      </p:sp>
      <p:sp>
        <p:nvSpPr>
          <p:cNvPr id="100" name="Oval 99"/>
          <p:cNvSpPr/>
          <p:nvPr/>
        </p:nvSpPr>
        <p:spPr>
          <a:xfrm>
            <a:off x="6379339" y="1603274"/>
            <a:ext cx="545559" cy="5631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3</a:t>
            </a:r>
            <a:endParaRPr lang="en-US" sz="2400" b="1" dirty="0"/>
          </a:p>
        </p:txBody>
      </p:sp>
      <p:sp>
        <p:nvSpPr>
          <p:cNvPr id="3" name="Rectangular Callout 2"/>
          <p:cNvSpPr/>
          <p:nvPr/>
        </p:nvSpPr>
        <p:spPr>
          <a:xfrm>
            <a:off x="4985119" y="1437465"/>
            <a:ext cx="4961697" cy="1832812"/>
          </a:xfrm>
          <a:prstGeom prst="wedgeRectCallout">
            <a:avLst>
              <a:gd name="adj1" fmla="val -62110"/>
              <a:gd name="adj2" fmla="val 33056"/>
            </a:avLst>
          </a:prstGeom>
          <a:solidFill>
            <a:schemeClr val="bg1"/>
          </a:solidFill>
          <a:ln w="31750">
            <a:solidFill>
              <a:srgbClr val="FF0000"/>
            </a:solidFill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Store cases of real-world contexts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Network</a:t>
            </a:r>
            <a:r>
              <a:rPr lang="en-US" sz="2400" dirty="0" smtClean="0">
                <a:solidFill>
                  <a:schemeClr val="tx1"/>
                </a:solidFill>
              </a:rPr>
              <a:t> – E.g., loss rate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Geolocations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Sys </a:t>
            </a:r>
            <a:r>
              <a:rPr lang="en-US" sz="2400" b="1" dirty="0" err="1" smtClean="0">
                <a:solidFill>
                  <a:schemeClr val="tx1"/>
                </a:solidFill>
              </a:rPr>
              <a:t>config</a:t>
            </a:r>
            <a:r>
              <a:rPr lang="en-US" sz="2400" dirty="0" smtClean="0">
                <a:solidFill>
                  <a:schemeClr val="tx1"/>
                </a:solidFill>
              </a:rPr>
              <a:t> – E.g., memory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00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of </a:t>
            </a:r>
            <a:r>
              <a:rPr lang="en-US" i="1" dirty="0" err="1" smtClean="0"/>
              <a:t>Caiipa</a:t>
            </a:r>
            <a:endParaRPr lang="en-US" i="1" dirty="0"/>
          </a:p>
        </p:txBody>
      </p:sp>
      <p:sp>
        <p:nvSpPr>
          <p:cNvPr id="37" name="Flowchart: Process 36"/>
          <p:cNvSpPr/>
          <p:nvPr/>
        </p:nvSpPr>
        <p:spPr>
          <a:xfrm rot="16200000">
            <a:off x="5818653" y="3183488"/>
            <a:ext cx="3294630" cy="483653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 AppHost</a:t>
            </a:r>
          </a:p>
        </p:txBody>
      </p:sp>
      <p:sp>
        <p:nvSpPr>
          <p:cNvPr id="38" name="Flowchart: Process 37"/>
          <p:cNvSpPr/>
          <p:nvPr/>
        </p:nvSpPr>
        <p:spPr>
          <a:xfrm rot="16200000">
            <a:off x="7809192" y="1198631"/>
            <a:ext cx="3189325" cy="4357092"/>
          </a:xfrm>
          <a:prstGeom prst="flowChartProcess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9" name="Flowchart: Process 38"/>
          <p:cNvSpPr/>
          <p:nvPr/>
        </p:nvSpPr>
        <p:spPr>
          <a:xfrm>
            <a:off x="2908840" y="2206255"/>
            <a:ext cx="1528214" cy="1527035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0" name="Flowchart: Process 39"/>
          <p:cNvSpPr/>
          <p:nvPr/>
        </p:nvSpPr>
        <p:spPr>
          <a:xfrm>
            <a:off x="3061241" y="2411200"/>
            <a:ext cx="1144999" cy="4320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Context Library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1" name="Flowchart: Multidocument 40"/>
          <p:cNvSpPr/>
          <p:nvPr/>
        </p:nvSpPr>
        <p:spPr>
          <a:xfrm>
            <a:off x="3098280" y="3016637"/>
            <a:ext cx="1198635" cy="618803"/>
          </a:xfrm>
          <a:prstGeom prst="flowChartMultidocumen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9027" y="3520923"/>
            <a:ext cx="17572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Context</a:t>
            </a:r>
          </a:p>
          <a:p>
            <a:pPr algn="ctr"/>
            <a:r>
              <a:rPr lang="en-US" sz="2400" dirty="0" smtClean="0"/>
              <a:t>data </a:t>
            </a:r>
            <a:r>
              <a:rPr lang="en-US" sz="2400" dirty="0"/>
              <a:t>sources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2558711" y="2968693"/>
            <a:ext cx="248530" cy="5643"/>
          </a:xfrm>
          <a:prstGeom prst="straightConnector1">
            <a:avLst/>
          </a:prstGeom>
          <a:ln w="31750">
            <a:solidFill>
              <a:schemeClr val="tx1"/>
            </a:solidFill>
            <a:headEnd w="med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879920" y="2078984"/>
            <a:ext cx="1527167" cy="1428751"/>
            <a:chOff x="164133" y="1405870"/>
            <a:chExt cx="1042227" cy="867696"/>
          </a:xfrm>
        </p:grpSpPr>
        <p:sp>
          <p:nvSpPr>
            <p:cNvPr id="47" name="Can 46"/>
            <p:cNvSpPr/>
            <p:nvPr/>
          </p:nvSpPr>
          <p:spPr>
            <a:xfrm>
              <a:off x="164133" y="1405870"/>
              <a:ext cx="737427" cy="533400"/>
            </a:xfrm>
            <a:prstGeom prst="can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8" name="Can 47"/>
            <p:cNvSpPr/>
            <p:nvPr/>
          </p:nvSpPr>
          <p:spPr>
            <a:xfrm>
              <a:off x="316533" y="1573018"/>
              <a:ext cx="737427" cy="533400"/>
            </a:xfrm>
            <a:prstGeom prst="can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8" name="Can 57"/>
            <p:cNvSpPr/>
            <p:nvPr/>
          </p:nvSpPr>
          <p:spPr>
            <a:xfrm>
              <a:off x="468933" y="1740166"/>
              <a:ext cx="737427" cy="533400"/>
            </a:xfrm>
            <a:prstGeom prst="can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59" name="Flowchart: Process 58"/>
          <p:cNvSpPr/>
          <p:nvPr/>
        </p:nvSpPr>
        <p:spPr>
          <a:xfrm>
            <a:off x="2756441" y="4430408"/>
            <a:ext cx="1552667" cy="903591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Context </a:t>
            </a:r>
            <a:r>
              <a:rPr lang="en-US" sz="2400" dirty="0" err="1" smtClean="0">
                <a:solidFill>
                  <a:schemeClr val="tx1"/>
                </a:solidFill>
              </a:rPr>
              <a:t>Prioritizer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1" name="Flowchart: Document 60"/>
          <p:cNvSpPr/>
          <p:nvPr/>
        </p:nvSpPr>
        <p:spPr>
          <a:xfrm>
            <a:off x="4939060" y="4449800"/>
            <a:ext cx="1196228" cy="629169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903744" y="3575211"/>
            <a:ext cx="1274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Next </a:t>
            </a:r>
            <a:br>
              <a:rPr lang="en-US" sz="2400" dirty="0"/>
            </a:br>
            <a:r>
              <a:rPr lang="en-US" sz="2400" dirty="0"/>
              <a:t>test </a:t>
            </a:r>
            <a:r>
              <a:rPr lang="en-US" sz="2400" dirty="0" smtClean="0"/>
              <a:t>case</a:t>
            </a:r>
            <a:endParaRPr lang="en-US" sz="2400" dirty="0"/>
          </a:p>
        </p:txBody>
      </p:sp>
      <p:cxnSp>
        <p:nvCxnSpPr>
          <p:cNvPr id="64" name="Straight Arrow Connector 63"/>
          <p:cNvCxnSpPr/>
          <p:nvPr/>
        </p:nvCxnSpPr>
        <p:spPr>
          <a:xfrm flipV="1">
            <a:off x="4384301" y="4757737"/>
            <a:ext cx="400154" cy="1"/>
          </a:xfrm>
          <a:prstGeom prst="straightConnector1">
            <a:avLst/>
          </a:prstGeom>
          <a:ln w="31750">
            <a:solidFill>
              <a:schemeClr val="tx1"/>
            </a:solidFill>
            <a:headEnd w="med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Flowchart: Process 81"/>
          <p:cNvSpPr/>
          <p:nvPr/>
        </p:nvSpPr>
        <p:spPr>
          <a:xfrm rot="16200000">
            <a:off x="7772967" y="1638708"/>
            <a:ext cx="3294630" cy="3961839"/>
          </a:xfrm>
          <a:prstGeom prst="flowChartProcess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3" name="Flowchart: Process 82"/>
          <p:cNvSpPr/>
          <p:nvPr/>
        </p:nvSpPr>
        <p:spPr>
          <a:xfrm rot="16200000">
            <a:off x="5550505" y="3377802"/>
            <a:ext cx="3294630" cy="483653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App Host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5" name="Flowchart: Process 84"/>
          <p:cNvSpPr/>
          <p:nvPr/>
        </p:nvSpPr>
        <p:spPr>
          <a:xfrm>
            <a:off x="7540769" y="2078984"/>
            <a:ext cx="1785681" cy="735353"/>
          </a:xfrm>
          <a:prstGeom prst="flowChart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User Model</a:t>
            </a:r>
          </a:p>
        </p:txBody>
      </p:sp>
      <p:sp>
        <p:nvSpPr>
          <p:cNvPr id="87" name="Flowchart: Process 86"/>
          <p:cNvSpPr/>
          <p:nvPr/>
        </p:nvSpPr>
        <p:spPr>
          <a:xfrm>
            <a:off x="7542301" y="4344357"/>
            <a:ext cx="1784022" cy="762289"/>
          </a:xfrm>
          <a:prstGeom prst="flowChart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System Perturbation</a:t>
            </a:r>
          </a:p>
        </p:txBody>
      </p:sp>
      <p:sp>
        <p:nvSpPr>
          <p:cNvPr id="88" name="Flowchart: Process 87"/>
          <p:cNvSpPr/>
          <p:nvPr/>
        </p:nvSpPr>
        <p:spPr>
          <a:xfrm>
            <a:off x="9448616" y="3219196"/>
            <a:ext cx="1804600" cy="786079"/>
          </a:xfrm>
          <a:prstGeom prst="flowChart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Performance Monitoring</a:t>
            </a:r>
          </a:p>
        </p:txBody>
      </p:sp>
      <p:cxnSp>
        <p:nvCxnSpPr>
          <p:cNvPr id="89" name="Straight Arrow Connector 37"/>
          <p:cNvCxnSpPr/>
          <p:nvPr/>
        </p:nvCxnSpPr>
        <p:spPr>
          <a:xfrm rot="5400000" flipH="1" flipV="1">
            <a:off x="7811927" y="3877229"/>
            <a:ext cx="465962" cy="308668"/>
          </a:xfrm>
          <a:prstGeom prst="bentConnector3">
            <a:avLst>
              <a:gd name="adj1" fmla="val 100355"/>
            </a:avLst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9046402" y="3616922"/>
            <a:ext cx="289758" cy="0"/>
          </a:xfrm>
          <a:prstGeom prst="straightConnector1">
            <a:avLst/>
          </a:prstGeom>
          <a:ln w="3175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016" y="3060700"/>
            <a:ext cx="651124" cy="1109700"/>
          </a:xfrm>
          <a:prstGeom prst="rect">
            <a:avLst/>
          </a:prstGeom>
        </p:spPr>
      </p:pic>
      <p:cxnSp>
        <p:nvCxnSpPr>
          <p:cNvPr id="92" name="Straight Arrow Connector 146"/>
          <p:cNvCxnSpPr/>
          <p:nvPr/>
        </p:nvCxnSpPr>
        <p:spPr>
          <a:xfrm rot="16200000" flipH="1">
            <a:off x="7772582" y="3038174"/>
            <a:ext cx="544650" cy="308669"/>
          </a:xfrm>
          <a:prstGeom prst="bentConnector3">
            <a:avLst>
              <a:gd name="adj1" fmla="val 100465"/>
            </a:avLst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V="1">
            <a:off x="6407230" y="4767903"/>
            <a:ext cx="400154" cy="1"/>
          </a:xfrm>
          <a:prstGeom prst="straightConnector1">
            <a:avLst/>
          </a:prstGeom>
          <a:ln w="31750">
            <a:solidFill>
              <a:schemeClr val="tx1"/>
            </a:solidFill>
            <a:headEnd w="med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Flowchart: Process 94"/>
          <p:cNvSpPr/>
          <p:nvPr/>
        </p:nvSpPr>
        <p:spPr>
          <a:xfrm>
            <a:off x="8692896" y="5558512"/>
            <a:ext cx="2186932" cy="1026108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Performance Analyzer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96" name="Straight Arrow Connector 95"/>
          <p:cNvCxnSpPr/>
          <p:nvPr/>
        </p:nvCxnSpPr>
        <p:spPr>
          <a:xfrm flipH="1">
            <a:off x="10093626" y="4351920"/>
            <a:ext cx="1350" cy="1086760"/>
          </a:xfrm>
          <a:prstGeom prst="straightConnector1">
            <a:avLst/>
          </a:prstGeom>
          <a:ln w="31750">
            <a:solidFill>
              <a:schemeClr val="tx1"/>
            </a:solidFill>
            <a:headEnd w="med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44"/>
          <p:cNvCxnSpPr/>
          <p:nvPr/>
        </p:nvCxnSpPr>
        <p:spPr>
          <a:xfrm rot="10800000">
            <a:off x="3517888" y="5462152"/>
            <a:ext cx="4638856" cy="750273"/>
          </a:xfrm>
          <a:prstGeom prst="bentConnector3">
            <a:avLst>
              <a:gd name="adj1" fmla="val 99936"/>
            </a:avLst>
          </a:prstGeom>
          <a:ln w="31750">
            <a:solidFill>
              <a:schemeClr val="tx1"/>
            </a:solidFill>
            <a:headEnd w="med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2565216" y="1604694"/>
            <a:ext cx="545559" cy="5631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99" name="Oval 98"/>
          <p:cNvSpPr/>
          <p:nvPr/>
        </p:nvSpPr>
        <p:spPr>
          <a:xfrm>
            <a:off x="2565216" y="3826010"/>
            <a:ext cx="545559" cy="5631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</a:t>
            </a:r>
            <a:endParaRPr lang="en-US" sz="2400" b="1" dirty="0"/>
          </a:p>
        </p:txBody>
      </p:sp>
      <p:sp>
        <p:nvSpPr>
          <p:cNvPr id="100" name="Oval 99"/>
          <p:cNvSpPr/>
          <p:nvPr/>
        </p:nvSpPr>
        <p:spPr>
          <a:xfrm>
            <a:off x="6379339" y="1603274"/>
            <a:ext cx="545559" cy="5631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3</a:t>
            </a:r>
            <a:endParaRPr lang="en-US" sz="2400" b="1" dirty="0"/>
          </a:p>
        </p:txBody>
      </p:sp>
      <p:sp>
        <p:nvSpPr>
          <p:cNvPr id="35" name="Rectangular Callout 34"/>
          <p:cNvSpPr/>
          <p:nvPr/>
        </p:nvSpPr>
        <p:spPr>
          <a:xfrm>
            <a:off x="4360406" y="3073243"/>
            <a:ext cx="4893955" cy="1249318"/>
          </a:xfrm>
          <a:prstGeom prst="wedgeRectCallout">
            <a:avLst>
              <a:gd name="adj1" fmla="val -52923"/>
              <a:gd name="adj2" fmla="val 79642"/>
            </a:avLst>
          </a:prstGeom>
          <a:solidFill>
            <a:schemeClr val="bg1"/>
          </a:solidFill>
          <a:ln w="31750">
            <a:solidFill>
              <a:srgbClr val="FF0000"/>
            </a:solidFill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Prioritize pending test cases to run, by the potential of finding crashes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3517887" y="3815252"/>
            <a:ext cx="3" cy="438534"/>
          </a:xfrm>
          <a:prstGeom prst="straightConnector1">
            <a:avLst/>
          </a:prstGeom>
          <a:ln w="31750">
            <a:solidFill>
              <a:schemeClr val="tx1"/>
            </a:solidFill>
            <a:headEnd w="med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52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of </a:t>
            </a:r>
            <a:r>
              <a:rPr lang="en-US" i="1" dirty="0" err="1" smtClean="0"/>
              <a:t>Caiipa</a:t>
            </a:r>
            <a:endParaRPr lang="en-US" i="1" dirty="0"/>
          </a:p>
        </p:txBody>
      </p:sp>
      <p:sp>
        <p:nvSpPr>
          <p:cNvPr id="37" name="Flowchart: Process 36"/>
          <p:cNvSpPr/>
          <p:nvPr/>
        </p:nvSpPr>
        <p:spPr>
          <a:xfrm rot="16200000">
            <a:off x="5818653" y="3183488"/>
            <a:ext cx="3294630" cy="483653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 AppHost</a:t>
            </a:r>
          </a:p>
        </p:txBody>
      </p:sp>
      <p:sp>
        <p:nvSpPr>
          <p:cNvPr id="38" name="Flowchart: Process 37"/>
          <p:cNvSpPr/>
          <p:nvPr/>
        </p:nvSpPr>
        <p:spPr>
          <a:xfrm rot="16200000">
            <a:off x="7809192" y="1198631"/>
            <a:ext cx="3189325" cy="4357092"/>
          </a:xfrm>
          <a:prstGeom prst="flowChartProcess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9" name="Flowchart: Process 38"/>
          <p:cNvSpPr/>
          <p:nvPr/>
        </p:nvSpPr>
        <p:spPr>
          <a:xfrm>
            <a:off x="2908840" y="2206255"/>
            <a:ext cx="1528214" cy="1527035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0" name="Flowchart: Process 39"/>
          <p:cNvSpPr/>
          <p:nvPr/>
        </p:nvSpPr>
        <p:spPr>
          <a:xfrm>
            <a:off x="3061241" y="2411200"/>
            <a:ext cx="1144999" cy="4320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Context library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1" name="Flowchart: Multidocument 40"/>
          <p:cNvSpPr/>
          <p:nvPr/>
        </p:nvSpPr>
        <p:spPr>
          <a:xfrm>
            <a:off x="3098280" y="3016637"/>
            <a:ext cx="1198635" cy="618803"/>
          </a:xfrm>
          <a:prstGeom prst="flowChartMultidocumen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9027" y="3520923"/>
            <a:ext cx="17572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Context</a:t>
            </a:r>
          </a:p>
          <a:p>
            <a:pPr algn="ctr"/>
            <a:r>
              <a:rPr lang="en-US" sz="2400" dirty="0" smtClean="0"/>
              <a:t>data </a:t>
            </a:r>
            <a:r>
              <a:rPr lang="en-US" sz="2400" dirty="0"/>
              <a:t>sources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2558711" y="2968693"/>
            <a:ext cx="248530" cy="5643"/>
          </a:xfrm>
          <a:prstGeom prst="straightConnector1">
            <a:avLst/>
          </a:prstGeom>
          <a:ln w="31750">
            <a:solidFill>
              <a:schemeClr val="tx1"/>
            </a:solidFill>
            <a:headEnd w="med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879920" y="2078984"/>
            <a:ext cx="1527167" cy="1428751"/>
            <a:chOff x="164133" y="1405870"/>
            <a:chExt cx="1042227" cy="867696"/>
          </a:xfrm>
        </p:grpSpPr>
        <p:sp>
          <p:nvSpPr>
            <p:cNvPr id="47" name="Can 46"/>
            <p:cNvSpPr/>
            <p:nvPr/>
          </p:nvSpPr>
          <p:spPr>
            <a:xfrm>
              <a:off x="164133" y="1405870"/>
              <a:ext cx="737427" cy="533400"/>
            </a:xfrm>
            <a:prstGeom prst="can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8" name="Can 47"/>
            <p:cNvSpPr/>
            <p:nvPr/>
          </p:nvSpPr>
          <p:spPr>
            <a:xfrm>
              <a:off x="316533" y="1573018"/>
              <a:ext cx="737427" cy="533400"/>
            </a:xfrm>
            <a:prstGeom prst="can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8" name="Can 57"/>
            <p:cNvSpPr/>
            <p:nvPr/>
          </p:nvSpPr>
          <p:spPr>
            <a:xfrm>
              <a:off x="468933" y="1740166"/>
              <a:ext cx="737427" cy="533400"/>
            </a:xfrm>
            <a:prstGeom prst="can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59" name="Flowchart: Process 58"/>
          <p:cNvSpPr/>
          <p:nvPr/>
        </p:nvSpPr>
        <p:spPr>
          <a:xfrm>
            <a:off x="2756441" y="4430408"/>
            <a:ext cx="1552667" cy="903591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Context </a:t>
            </a:r>
            <a:r>
              <a:rPr lang="en-US" sz="2400" dirty="0" err="1" smtClean="0">
                <a:solidFill>
                  <a:schemeClr val="tx1"/>
                </a:solidFill>
              </a:rPr>
              <a:t>Prioritizer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1" name="Flowchart: Document 60"/>
          <p:cNvSpPr/>
          <p:nvPr/>
        </p:nvSpPr>
        <p:spPr>
          <a:xfrm>
            <a:off x="4939060" y="4449800"/>
            <a:ext cx="1196228" cy="629169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 flipH="1">
            <a:off x="3517888" y="3826010"/>
            <a:ext cx="1" cy="218253"/>
          </a:xfrm>
          <a:prstGeom prst="straightConnector1">
            <a:avLst/>
          </a:prstGeom>
          <a:ln w="31750">
            <a:solidFill>
              <a:schemeClr val="tx1"/>
            </a:solidFill>
            <a:headEnd w="med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903744" y="3575211"/>
            <a:ext cx="1274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Next </a:t>
            </a:r>
            <a:br>
              <a:rPr lang="en-US" sz="2400" dirty="0"/>
            </a:br>
            <a:r>
              <a:rPr lang="en-US" sz="2400" dirty="0"/>
              <a:t>test </a:t>
            </a:r>
            <a:r>
              <a:rPr lang="en-US" sz="2400" dirty="0" smtClean="0"/>
              <a:t>case</a:t>
            </a:r>
            <a:endParaRPr lang="en-US" sz="2400" dirty="0"/>
          </a:p>
        </p:txBody>
      </p:sp>
      <p:cxnSp>
        <p:nvCxnSpPr>
          <p:cNvPr id="64" name="Straight Arrow Connector 63"/>
          <p:cNvCxnSpPr/>
          <p:nvPr/>
        </p:nvCxnSpPr>
        <p:spPr>
          <a:xfrm flipV="1">
            <a:off x="4384301" y="4757737"/>
            <a:ext cx="400154" cy="1"/>
          </a:xfrm>
          <a:prstGeom prst="straightConnector1">
            <a:avLst/>
          </a:prstGeom>
          <a:ln w="31750">
            <a:solidFill>
              <a:schemeClr val="tx1"/>
            </a:solidFill>
            <a:headEnd w="med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Flowchart: Process 81"/>
          <p:cNvSpPr/>
          <p:nvPr/>
        </p:nvSpPr>
        <p:spPr>
          <a:xfrm rot="16200000">
            <a:off x="7772967" y="1638708"/>
            <a:ext cx="3294630" cy="3961839"/>
          </a:xfrm>
          <a:prstGeom prst="flowChartProcess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3" name="Flowchart: Process 82"/>
          <p:cNvSpPr/>
          <p:nvPr/>
        </p:nvSpPr>
        <p:spPr>
          <a:xfrm rot="16200000">
            <a:off x="5550505" y="3377802"/>
            <a:ext cx="3294630" cy="483653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App Host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5" name="Flowchart: Process 84"/>
          <p:cNvSpPr/>
          <p:nvPr/>
        </p:nvSpPr>
        <p:spPr>
          <a:xfrm>
            <a:off x="7540769" y="2078984"/>
            <a:ext cx="1785681" cy="735353"/>
          </a:xfrm>
          <a:prstGeom prst="flowChart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User Model</a:t>
            </a:r>
          </a:p>
        </p:txBody>
      </p:sp>
      <p:sp>
        <p:nvSpPr>
          <p:cNvPr id="87" name="Flowchart: Process 86"/>
          <p:cNvSpPr/>
          <p:nvPr/>
        </p:nvSpPr>
        <p:spPr>
          <a:xfrm>
            <a:off x="7542301" y="4344357"/>
            <a:ext cx="1784022" cy="762289"/>
          </a:xfrm>
          <a:prstGeom prst="flowChart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System Perturbation</a:t>
            </a:r>
          </a:p>
        </p:txBody>
      </p:sp>
      <p:sp>
        <p:nvSpPr>
          <p:cNvPr id="88" name="Flowchart: Process 87"/>
          <p:cNvSpPr/>
          <p:nvPr/>
        </p:nvSpPr>
        <p:spPr>
          <a:xfrm>
            <a:off x="9448616" y="3219196"/>
            <a:ext cx="1804600" cy="786079"/>
          </a:xfrm>
          <a:prstGeom prst="flowChart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Performance Monitoring</a:t>
            </a:r>
          </a:p>
        </p:txBody>
      </p:sp>
      <p:cxnSp>
        <p:nvCxnSpPr>
          <p:cNvPr id="89" name="Straight Arrow Connector 37"/>
          <p:cNvCxnSpPr/>
          <p:nvPr/>
        </p:nvCxnSpPr>
        <p:spPr>
          <a:xfrm rot="5400000" flipH="1" flipV="1">
            <a:off x="7811927" y="3877229"/>
            <a:ext cx="465962" cy="308668"/>
          </a:xfrm>
          <a:prstGeom prst="bentConnector3">
            <a:avLst>
              <a:gd name="adj1" fmla="val 100355"/>
            </a:avLst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9046402" y="3616922"/>
            <a:ext cx="289758" cy="0"/>
          </a:xfrm>
          <a:prstGeom prst="straightConnector1">
            <a:avLst/>
          </a:prstGeom>
          <a:ln w="3175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016" y="3060700"/>
            <a:ext cx="651124" cy="1109700"/>
          </a:xfrm>
          <a:prstGeom prst="rect">
            <a:avLst/>
          </a:prstGeom>
        </p:spPr>
      </p:pic>
      <p:cxnSp>
        <p:nvCxnSpPr>
          <p:cNvPr id="92" name="Straight Arrow Connector 146"/>
          <p:cNvCxnSpPr/>
          <p:nvPr/>
        </p:nvCxnSpPr>
        <p:spPr>
          <a:xfrm rot="16200000" flipH="1">
            <a:off x="7772582" y="3038174"/>
            <a:ext cx="544650" cy="308669"/>
          </a:xfrm>
          <a:prstGeom prst="bentConnector3">
            <a:avLst>
              <a:gd name="adj1" fmla="val 100465"/>
            </a:avLst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V="1">
            <a:off x="6407230" y="4767903"/>
            <a:ext cx="400154" cy="1"/>
          </a:xfrm>
          <a:prstGeom prst="straightConnector1">
            <a:avLst/>
          </a:prstGeom>
          <a:ln w="31750">
            <a:solidFill>
              <a:schemeClr val="tx1"/>
            </a:solidFill>
            <a:headEnd w="med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Flowchart: Process 94"/>
          <p:cNvSpPr/>
          <p:nvPr/>
        </p:nvSpPr>
        <p:spPr>
          <a:xfrm>
            <a:off x="8692896" y="5558512"/>
            <a:ext cx="2186932" cy="1026108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Performance Analyzer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96" name="Straight Arrow Connector 95"/>
          <p:cNvCxnSpPr/>
          <p:nvPr/>
        </p:nvCxnSpPr>
        <p:spPr>
          <a:xfrm flipH="1">
            <a:off x="10093626" y="4351920"/>
            <a:ext cx="1350" cy="1086760"/>
          </a:xfrm>
          <a:prstGeom prst="straightConnector1">
            <a:avLst/>
          </a:prstGeom>
          <a:ln w="31750">
            <a:solidFill>
              <a:schemeClr val="tx1"/>
            </a:solidFill>
            <a:headEnd w="med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44"/>
          <p:cNvCxnSpPr/>
          <p:nvPr/>
        </p:nvCxnSpPr>
        <p:spPr>
          <a:xfrm rot="10800000">
            <a:off x="3517888" y="5462152"/>
            <a:ext cx="4638856" cy="750273"/>
          </a:xfrm>
          <a:prstGeom prst="bentConnector3">
            <a:avLst>
              <a:gd name="adj1" fmla="val 99936"/>
            </a:avLst>
          </a:prstGeom>
          <a:ln w="31750">
            <a:solidFill>
              <a:schemeClr val="tx1"/>
            </a:solidFill>
            <a:headEnd w="med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2565216" y="1604694"/>
            <a:ext cx="545559" cy="5631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99" name="Oval 98"/>
          <p:cNvSpPr/>
          <p:nvPr/>
        </p:nvSpPr>
        <p:spPr>
          <a:xfrm>
            <a:off x="2565216" y="3826010"/>
            <a:ext cx="545559" cy="5631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</a:t>
            </a:r>
            <a:endParaRPr lang="en-US" sz="2400" b="1" dirty="0"/>
          </a:p>
        </p:txBody>
      </p:sp>
      <p:sp>
        <p:nvSpPr>
          <p:cNvPr id="100" name="Oval 99"/>
          <p:cNvSpPr/>
          <p:nvPr/>
        </p:nvSpPr>
        <p:spPr>
          <a:xfrm>
            <a:off x="6379339" y="1603274"/>
            <a:ext cx="545559" cy="5631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3</a:t>
            </a:r>
            <a:endParaRPr lang="en-US" sz="2400" b="1" dirty="0"/>
          </a:p>
        </p:txBody>
      </p:sp>
      <p:sp>
        <p:nvSpPr>
          <p:cNvPr id="35" name="Rectangular Callout 34"/>
          <p:cNvSpPr/>
          <p:nvPr/>
        </p:nvSpPr>
        <p:spPr>
          <a:xfrm>
            <a:off x="1103232" y="1527476"/>
            <a:ext cx="5142034" cy="4031036"/>
          </a:xfrm>
          <a:prstGeom prst="wedgeRectCallout">
            <a:avLst>
              <a:gd name="adj1" fmla="val 65917"/>
              <a:gd name="adj2" fmla="val 20897"/>
            </a:avLst>
          </a:prstGeom>
          <a:solidFill>
            <a:schemeClr val="bg1"/>
          </a:solidFill>
          <a:ln w="31750">
            <a:solidFill>
              <a:srgbClr val="FF0000"/>
            </a:solidFill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Perturb environmental and system configurations</a:t>
            </a: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Monitor system resource metrics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Network</a:t>
            </a:r>
            <a:r>
              <a:rPr lang="en-US" sz="2400" dirty="0" smtClean="0">
                <a:solidFill>
                  <a:schemeClr val="tx1"/>
                </a:solidFill>
              </a:rPr>
              <a:t> – E.g., TCP connection resets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CPU</a:t>
            </a:r>
            <a:r>
              <a:rPr lang="en-US" sz="2400" dirty="0" smtClean="0">
                <a:solidFill>
                  <a:schemeClr val="tx1"/>
                </a:solidFill>
              </a:rPr>
              <a:t> – E.g., user time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Memory</a:t>
            </a:r>
            <a:r>
              <a:rPr lang="en-US" sz="2400" dirty="0" smtClean="0">
                <a:solidFill>
                  <a:schemeClr val="tx1"/>
                </a:solidFill>
              </a:rPr>
              <a:t> – E.g., working set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Disk I/O</a:t>
            </a:r>
            <a:r>
              <a:rPr lang="en-US" sz="2400" dirty="0" smtClean="0">
                <a:solidFill>
                  <a:schemeClr val="tx1"/>
                </a:solidFill>
              </a:rPr>
              <a:t> – E.g., </a:t>
            </a:r>
            <a:r>
              <a:rPr lang="en-US" sz="2400" dirty="0" err="1" smtClean="0">
                <a:solidFill>
                  <a:schemeClr val="tx1"/>
                </a:solidFill>
              </a:rPr>
              <a:t>num</a:t>
            </a:r>
            <a:r>
              <a:rPr lang="en-US" sz="2400" dirty="0" smtClean="0">
                <a:solidFill>
                  <a:schemeClr val="tx1"/>
                </a:solidFill>
              </a:rPr>
              <a:t> bytes read/written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77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of Contextual Fuzzing: Scalability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   State </a:t>
            </a:r>
            <a:r>
              <a:rPr lang="en-US" b="1" dirty="0"/>
              <a:t>space explosion from numerous real-world contexts</a:t>
            </a:r>
          </a:p>
          <a:p>
            <a:pPr lvl="1"/>
            <a:r>
              <a:rPr lang="en-US" dirty="0"/>
              <a:t>10,504 contextual test cases currently in our library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Solution</a:t>
            </a:r>
            <a:r>
              <a:rPr lang="en-US" dirty="0" smtClean="0">
                <a:solidFill>
                  <a:srgbClr val="FF0000"/>
                </a:solidFill>
              </a:rPr>
              <a:t>: Test case prioritization with “app similarity sets”</a:t>
            </a:r>
          </a:p>
        </p:txBody>
      </p:sp>
    </p:spTree>
    <p:extLst>
      <p:ext uri="{BB962C8B-B14F-4D97-AF65-F5344CB8AC3E}">
        <p14:creationId xmlns:p14="http://schemas.microsoft.com/office/powerpoint/2010/main" val="75621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3" y="231321"/>
            <a:ext cx="10054047" cy="62837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523264"/>
            <a:ext cx="5886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Gartner Hype Cycle for Emerging Technologies 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2014</a:t>
            </a:r>
            <a:endParaRPr lang="en-US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645176" y="375860"/>
            <a:ext cx="1355271" cy="26942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062843" y="3811633"/>
            <a:ext cx="1355271" cy="26942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491843" y="2916643"/>
            <a:ext cx="1355271" cy="37150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740478" y="2647222"/>
            <a:ext cx="1355271" cy="26942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617795" y="980842"/>
            <a:ext cx="1477954" cy="26606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418113" y="4268130"/>
            <a:ext cx="1355271" cy="26942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491843" y="3398659"/>
            <a:ext cx="1149102" cy="41297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6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2" grpId="0" animBg="1"/>
      <p:bldP spid="13" grpId="1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545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 smtClean="0"/>
              <a:t>Idea</a:t>
            </a:r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Overview of steps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Run the current app under </a:t>
            </a:r>
            <a:r>
              <a:rPr lang="en-US" i="1" dirty="0" smtClean="0"/>
              <a:t>GPRS</a:t>
            </a:r>
            <a:r>
              <a:rPr lang="en-US" dirty="0" smtClean="0"/>
              <a:t>, </a:t>
            </a:r>
            <a:r>
              <a:rPr lang="en-US" i="1" dirty="0" smtClean="0"/>
              <a:t>802.11b</a:t>
            </a:r>
            <a:r>
              <a:rPr lang="en-US" dirty="0" smtClean="0"/>
              <a:t>, and </a:t>
            </a:r>
            <a:r>
              <a:rPr lang="en-US" i="1" dirty="0" smtClean="0"/>
              <a:t>4G</a:t>
            </a:r>
            <a:r>
              <a:rPr lang="en-US" dirty="0" smtClean="0"/>
              <a:t> test cases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Find resource-based similarity set, </a:t>
            </a:r>
            <a:r>
              <a:rPr lang="en-US" dirty="0" err="1" smtClean="0">
                <a:latin typeface="Book Antiqua" panose="02040602050305030304" pitchFamily="18" charset="0"/>
                <a:cs typeface="Rod" panose="02030509050101010101" pitchFamily="49" charset="-79"/>
              </a:rPr>
              <a:t>AppSimSet</a:t>
            </a:r>
            <a:r>
              <a:rPr lang="en-US" dirty="0" smtClean="0">
                <a:latin typeface="Book Antiqua" panose="02040602050305030304" pitchFamily="18" charset="0"/>
                <a:cs typeface="Rod" panose="02030509050101010101" pitchFamily="49" charset="-79"/>
              </a:rPr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Count crashes in pending test cases, as observed by </a:t>
            </a:r>
            <a:r>
              <a:rPr lang="en-US" dirty="0" err="1">
                <a:latin typeface="Book Antiqua" panose="02040602050305030304" pitchFamily="18" charset="0"/>
                <a:cs typeface="Rod" panose="02030509050101010101" pitchFamily="49" charset="-79"/>
              </a:rPr>
              <a:t>AppSimSet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Sort pending </a:t>
            </a:r>
            <a:r>
              <a:rPr lang="en-US" dirty="0"/>
              <a:t>cases </a:t>
            </a:r>
            <a:r>
              <a:rPr lang="en-US" dirty="0" smtClean="0"/>
              <a:t>in descending order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8222576" y="2777312"/>
            <a:ext cx="1274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Next </a:t>
            </a:r>
            <a:br>
              <a:rPr lang="en-US" sz="2400" dirty="0"/>
            </a:br>
            <a:r>
              <a:rPr lang="en-US" sz="2400" dirty="0"/>
              <a:t>test </a:t>
            </a:r>
            <a:r>
              <a:rPr lang="en-US" sz="2400" dirty="0" smtClean="0"/>
              <a:t>case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Case Prioritization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693773" y="2332496"/>
            <a:ext cx="3517900" cy="188727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65273" y="2923680"/>
            <a:ext cx="1778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17673" y="3139580"/>
            <a:ext cx="1778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417673" y="3368180"/>
            <a:ext cx="1778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798673" y="3012579"/>
            <a:ext cx="279400" cy="22679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697073" y="2641899"/>
            <a:ext cx="1778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287623" y="2718099"/>
            <a:ext cx="1778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747873" y="3787280"/>
            <a:ext cx="1778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039973" y="3228480"/>
            <a:ext cx="1778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14673" y="3930155"/>
            <a:ext cx="1778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636873" y="3634880"/>
            <a:ext cx="1778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636873" y="3076079"/>
            <a:ext cx="279400" cy="22679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233773" y="2936380"/>
            <a:ext cx="1778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357473" y="2422030"/>
            <a:ext cx="279400" cy="22679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722473" y="3380880"/>
            <a:ext cx="1778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814673" y="2669680"/>
            <a:ext cx="1778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113123" y="3317380"/>
            <a:ext cx="1778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179673" y="3838079"/>
            <a:ext cx="279400" cy="22679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163923" y="2555380"/>
            <a:ext cx="1778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538573" y="2936379"/>
            <a:ext cx="279400" cy="22679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538573" y="3558680"/>
            <a:ext cx="1778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262223" y="3421362"/>
            <a:ext cx="1778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049373" y="3368180"/>
            <a:ext cx="1778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303373" y="3711080"/>
            <a:ext cx="1778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0088614" y="3228863"/>
            <a:ext cx="1036184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App</a:t>
            </a:r>
            <a:endParaRPr lang="en-US" sz="2400" b="1" dirty="0"/>
          </a:p>
        </p:txBody>
      </p:sp>
      <p:sp>
        <p:nvSpPr>
          <p:cNvPr id="31" name="Flowchart: Process 30"/>
          <p:cNvSpPr/>
          <p:nvPr/>
        </p:nvSpPr>
        <p:spPr>
          <a:xfrm>
            <a:off x="6062572" y="1827456"/>
            <a:ext cx="1528214" cy="1527035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2" name="Flowchart: Process 31"/>
          <p:cNvSpPr/>
          <p:nvPr/>
        </p:nvSpPr>
        <p:spPr>
          <a:xfrm>
            <a:off x="6075273" y="3632509"/>
            <a:ext cx="1552667" cy="903591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Context </a:t>
            </a:r>
            <a:r>
              <a:rPr lang="en-US" sz="2400" dirty="0" err="1" smtClean="0">
                <a:solidFill>
                  <a:schemeClr val="tx1"/>
                </a:solidFill>
              </a:rPr>
              <a:t>Prioritizer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3" name="Flowchart: Document 32"/>
          <p:cNvSpPr/>
          <p:nvPr/>
        </p:nvSpPr>
        <p:spPr>
          <a:xfrm>
            <a:off x="8257892" y="3651901"/>
            <a:ext cx="1196228" cy="629169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7739229" y="3959838"/>
            <a:ext cx="400154" cy="1"/>
          </a:xfrm>
          <a:prstGeom prst="straightConnector1">
            <a:avLst/>
          </a:prstGeom>
          <a:ln w="31750">
            <a:solidFill>
              <a:schemeClr val="tx1"/>
            </a:solidFill>
            <a:headEnd w="med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lowchart: Process 35"/>
          <p:cNvSpPr/>
          <p:nvPr/>
        </p:nvSpPr>
        <p:spPr>
          <a:xfrm>
            <a:off x="6239866" y="2043389"/>
            <a:ext cx="1144999" cy="4320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Context Library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7" name="Flowchart: Multidocument 36"/>
          <p:cNvSpPr/>
          <p:nvPr/>
        </p:nvSpPr>
        <p:spPr>
          <a:xfrm>
            <a:off x="6276905" y="2648826"/>
            <a:ext cx="1198635" cy="618803"/>
          </a:xfrm>
          <a:prstGeom prst="flowChartMultidocumen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>
            <a:stCxn id="25" idx="6"/>
          </p:cNvCxnSpPr>
          <p:nvPr/>
        </p:nvCxnSpPr>
        <p:spPr>
          <a:xfrm>
            <a:off x="4817973" y="3049777"/>
            <a:ext cx="1257300" cy="950304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headEnd w="med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7" idx="6"/>
          </p:cNvCxnSpPr>
          <p:nvPr/>
        </p:nvCxnSpPr>
        <p:spPr>
          <a:xfrm>
            <a:off x="3916273" y="3189477"/>
            <a:ext cx="2159000" cy="810604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headEnd w="med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9" idx="6"/>
          </p:cNvCxnSpPr>
          <p:nvPr/>
        </p:nvCxnSpPr>
        <p:spPr>
          <a:xfrm>
            <a:off x="3636873" y="2535428"/>
            <a:ext cx="2438400" cy="1464653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headEnd w="med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9" idx="6"/>
          </p:cNvCxnSpPr>
          <p:nvPr/>
        </p:nvCxnSpPr>
        <p:spPr>
          <a:xfrm>
            <a:off x="3078073" y="3125977"/>
            <a:ext cx="2997200" cy="874104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headEnd w="med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9631273" y="3711080"/>
            <a:ext cx="415095" cy="243304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headEnd w="med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23" idx="6"/>
          </p:cNvCxnSpPr>
          <p:nvPr/>
        </p:nvCxnSpPr>
        <p:spPr>
          <a:xfrm>
            <a:off x="3459073" y="3951477"/>
            <a:ext cx="2616200" cy="48604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headEnd w="med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4121897" y="3671329"/>
            <a:ext cx="1778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3792653" y="1930179"/>
            <a:ext cx="1652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Tested apps</a:t>
            </a:r>
            <a:endParaRPr lang="en-US" sz="2400" dirty="0"/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6851606" y="3406352"/>
            <a:ext cx="1" cy="186206"/>
          </a:xfrm>
          <a:prstGeom prst="straightConnector1">
            <a:avLst/>
          </a:prstGeom>
          <a:ln w="31750">
            <a:solidFill>
              <a:schemeClr val="tx1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102061" y="5355364"/>
            <a:ext cx="6804266" cy="41954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9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Case Prioritization – App </a:t>
            </a:r>
            <a:r>
              <a:rPr lang="en-US" dirty="0"/>
              <a:t>Similar 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480964" cy="4727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Idea</a:t>
            </a:r>
            <a:r>
              <a:rPr lang="en-US" b="1" dirty="0"/>
              <a:t>: “Similar” apps consume system/network resources in a similar </a:t>
            </a:r>
            <a:r>
              <a:rPr lang="en-US" b="1" dirty="0" smtClean="0"/>
              <a:t>way</a:t>
            </a:r>
            <a:endParaRPr lang="en-US" b="1" dirty="0"/>
          </a:p>
          <a:p>
            <a:endParaRPr lang="en-US" dirty="0" smtClean="0"/>
          </a:p>
          <a:p>
            <a:endParaRPr lang="en-US" sz="100" dirty="0"/>
          </a:p>
          <a:p>
            <a:endParaRPr lang="en-US" sz="100" dirty="0" smtClean="0"/>
          </a:p>
          <a:p>
            <a:endParaRPr lang="en-US" sz="100" dirty="0"/>
          </a:p>
          <a:p>
            <a:endParaRPr lang="en-US" sz="100" dirty="0" smtClean="0"/>
          </a:p>
          <a:p>
            <a:endParaRPr lang="en-US" sz="100" dirty="0"/>
          </a:p>
          <a:p>
            <a:endParaRPr lang="en-US" sz="100" dirty="0" smtClean="0"/>
          </a:p>
          <a:p>
            <a:endParaRPr lang="en-US" sz="100" dirty="0"/>
          </a:p>
          <a:p>
            <a:endParaRPr lang="en-US" sz="100" dirty="0" smtClean="0"/>
          </a:p>
          <a:p>
            <a:endParaRPr lang="en-US" sz="100" dirty="0"/>
          </a:p>
          <a:p>
            <a:endParaRPr lang="en-US" sz="100" dirty="0" smtClean="0"/>
          </a:p>
          <a:p>
            <a:endParaRPr lang="en-US" sz="100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b="1" u="sng" dirty="0" smtClean="0"/>
              <a:t>Outputs</a:t>
            </a:r>
            <a:r>
              <a:rPr lang="en-US" b="1" dirty="0" smtClean="0"/>
              <a:t>: One set of similar apps per resource metric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2853676"/>
            <a:ext cx="5940085" cy="3313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Step 1: </a:t>
            </a:r>
            <a:r>
              <a:rPr lang="en-US" b="1" i="1" dirty="0" smtClean="0"/>
              <a:t>Extract</a:t>
            </a:r>
            <a:r>
              <a:rPr lang="en-US" b="1" dirty="0" smtClean="0"/>
              <a:t> features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Features</a:t>
            </a:r>
            <a:r>
              <a:rPr lang="en-US" dirty="0" smtClean="0"/>
              <a:t>: Changes in resource metrics after each UI click</a:t>
            </a:r>
          </a:p>
          <a:p>
            <a:endParaRPr lang="en-US" sz="100" dirty="0" smtClean="0"/>
          </a:p>
          <a:p>
            <a:pPr marL="0" indent="0">
              <a:buNone/>
            </a:pPr>
            <a:endParaRPr lang="en-US" sz="100" dirty="0" smtClean="0"/>
          </a:p>
          <a:p>
            <a:pPr marL="0" indent="0">
              <a:buNone/>
            </a:pPr>
            <a:r>
              <a:rPr lang="en-US" b="1" dirty="0" smtClean="0"/>
              <a:t>Step 2: </a:t>
            </a:r>
            <a:r>
              <a:rPr lang="en-US" b="1" i="1" dirty="0" smtClean="0"/>
              <a:t>Compare</a:t>
            </a:r>
            <a:r>
              <a:rPr lang="en-US" b="1" dirty="0" smtClean="0"/>
              <a:t> features across apps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Kolmogorov-Smirnov (KS) test</a:t>
            </a:r>
            <a:r>
              <a:rPr lang="en-US" dirty="0" smtClean="0"/>
              <a:t>: Comparing the CDF of two datasets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895558" y="2687786"/>
            <a:ext cx="4326623" cy="1473131"/>
            <a:chOff x="1918099" y="3611608"/>
            <a:chExt cx="3446860" cy="1300747"/>
          </a:xfrm>
        </p:grpSpPr>
        <p:sp>
          <p:nvSpPr>
            <p:cNvPr id="6" name="Oval 5"/>
            <p:cNvSpPr/>
            <p:nvPr/>
          </p:nvSpPr>
          <p:spPr bwMode="auto">
            <a:xfrm>
              <a:off x="3061372" y="4522447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anose="020B0502040504020203" pitchFamily="34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985585" y="3682301"/>
              <a:ext cx="2286000" cy="1023649"/>
              <a:chOff x="3810000" y="4996151"/>
              <a:chExt cx="2286000" cy="1023649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 flipV="1">
                <a:off x="3810001" y="4996151"/>
                <a:ext cx="2652" cy="102364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3810000" y="6019800"/>
                <a:ext cx="2286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/>
            <p:cNvSpPr txBox="1"/>
            <p:nvPr/>
          </p:nvSpPr>
          <p:spPr>
            <a:xfrm>
              <a:off x="3272258" y="4654182"/>
              <a:ext cx="2092701" cy="258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300" i="1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Click sequence</a:t>
              </a:r>
              <a:endParaRPr lang="en-US" sz="1300" i="1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3415885" y="4168243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anose="020B0502040504020203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3587335" y="4172475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anose="020B0502040504020203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18099" y="3611608"/>
              <a:ext cx="1020039" cy="611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sz="1300" i="1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Δ</a:t>
              </a:r>
              <a:r>
                <a:rPr lang="en-US" sz="1300" i="1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 app</a:t>
              </a:r>
            </a:p>
            <a:p>
              <a:pPr algn="r"/>
              <a:r>
                <a:rPr lang="en-US" sz="1300" i="1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performance counter</a:t>
              </a:r>
              <a:endParaRPr lang="en-US" sz="1300" i="1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3712835" y="3938169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anose="020B0502040504020203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3206335" y="4210650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anose="020B0502040504020203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3842804" y="3682301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anose="020B0502040504020203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3320635" y="3934261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anose="020B0502040504020203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4274482" y="4465720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anose="020B0502040504020203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4708736" y="4401150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anose="020B0502040504020203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4936535" y="4234674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anose="020B0502040504020203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4473962" y="4491066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anose="020B0502040504020203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4052385" y="4172550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anose="020B0502040504020203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4690796" y="4401150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anose="020B0502040504020203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4128585" y="4286850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anose="020B0502040504020203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5069655" y="4420200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anose="020B0502040504020203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3989029" y="3931328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anose="020B0502040504020203" pitchFamily="34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567055" y="4197930"/>
            <a:ext cx="4641271" cy="1564890"/>
            <a:chOff x="6567055" y="3962399"/>
            <a:chExt cx="4641271" cy="1564890"/>
          </a:xfrm>
        </p:grpSpPr>
        <p:sp>
          <p:nvSpPr>
            <p:cNvPr id="50" name="Oval 49"/>
            <p:cNvSpPr/>
            <p:nvPr/>
          </p:nvSpPr>
          <p:spPr bwMode="auto">
            <a:xfrm>
              <a:off x="8319469" y="5074114"/>
              <a:ext cx="143340" cy="139508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anose="020B0502040504020203" pitchFamily="34" charset="0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8224427" y="4048683"/>
              <a:ext cx="2866801" cy="1249404"/>
              <a:chOff x="3810000" y="4996151"/>
              <a:chExt cx="2286000" cy="1023649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flipV="1">
                <a:off x="3810001" y="4996151"/>
                <a:ext cx="2652" cy="102364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3810000" y="6019800"/>
                <a:ext cx="2286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TextBox 51"/>
            <p:cNvSpPr txBox="1"/>
            <p:nvPr/>
          </p:nvSpPr>
          <p:spPr>
            <a:xfrm>
              <a:off x="8583935" y="5234901"/>
              <a:ext cx="262439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300" i="1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App performance </a:t>
              </a:r>
              <a:r>
                <a:rPr lang="en-US" sz="1300" i="1" dirty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counter(s)</a:t>
              </a: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8799621" y="4982039"/>
              <a:ext cx="143340" cy="139508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anose="020B0502040504020203" pitchFamily="34" charset="0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8986083" y="4995820"/>
              <a:ext cx="143340" cy="139508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anose="020B0502040504020203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567055" y="3962399"/>
              <a:ext cx="1597871" cy="319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100" b="1" i="1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9116746" y="4999123"/>
              <a:ext cx="143340" cy="139508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anose="020B0502040504020203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8471055" y="4995820"/>
              <a:ext cx="143340" cy="139508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anose="020B0502040504020203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10649577" y="4162983"/>
              <a:ext cx="143340" cy="139508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anose="020B0502040504020203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9459227" y="4888100"/>
              <a:ext cx="143340" cy="139508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anose="020B0502040504020203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10019284" y="4452319"/>
              <a:ext cx="143340" cy="139508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anose="020B0502040504020203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10483960" y="4183635"/>
              <a:ext cx="143340" cy="139508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anose="020B0502040504020203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9273846" y="4982753"/>
              <a:ext cx="143340" cy="139508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anose="020B0502040504020203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10188483" y="4389256"/>
              <a:ext cx="143340" cy="139508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anose="020B0502040504020203" pitchFamily="34" charset="0"/>
              </a:endParaRP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9840793" y="4643404"/>
              <a:ext cx="143340" cy="139508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anose="020B0502040504020203" pitchFamily="34" charset="0"/>
              </a:endParaRP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10349128" y="4222123"/>
              <a:ext cx="143340" cy="139508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anose="020B0502040504020203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9657828" y="4786558"/>
              <a:ext cx="143340" cy="139508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anose="020B0502040504020203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8632361" y="4988040"/>
              <a:ext cx="143340" cy="139508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anose="020B0502040504020203" pitchFamily="34" charset="0"/>
              </a:endParaRPr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10829157" y="4121412"/>
              <a:ext cx="143340" cy="139508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anose="020B0502040504020203" pitchFamily="34" charset="0"/>
              </a:endParaRP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7187525" y="4295272"/>
            <a:ext cx="93039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CDF</a:t>
            </a:r>
            <a:r>
              <a:rPr lang="en-US" sz="11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(%)</a:t>
            </a:r>
            <a:endParaRPr lang="en-US" sz="1100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30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Context </a:t>
            </a:r>
            <a:r>
              <a:rPr lang="en-US" dirty="0" err="1" smtClean="0"/>
              <a:t>Prioritizer</a:t>
            </a:r>
            <a:r>
              <a:rPr lang="en-US" dirty="0" smtClean="0"/>
              <a:t> Perform?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847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Observations</a:t>
            </a:r>
          </a:p>
          <a:p>
            <a:r>
              <a:rPr lang="en-US" dirty="0" smtClean="0"/>
              <a:t>Given fixed time budget, </a:t>
            </a:r>
            <a:r>
              <a:rPr lang="en-US" i="1" dirty="0" err="1" smtClean="0"/>
              <a:t>Caiipa</a:t>
            </a:r>
            <a:r>
              <a:rPr lang="en-US" dirty="0" err="1" smtClean="0"/>
              <a:t>’s</a:t>
            </a:r>
            <a:r>
              <a:rPr lang="en-US" dirty="0" smtClean="0"/>
              <a:t> test </a:t>
            </a:r>
            <a:r>
              <a:rPr lang="en-US" dirty="0" err="1" smtClean="0"/>
              <a:t>prioritizer</a:t>
            </a:r>
            <a:r>
              <a:rPr lang="en-US" dirty="0" smtClean="0"/>
              <a:t> finds an average of 30% and 28% more crashes than </a:t>
            </a:r>
            <a:r>
              <a:rPr lang="en-US" i="1" dirty="0" smtClean="0"/>
              <a:t>Random</a:t>
            </a:r>
            <a:r>
              <a:rPr lang="en-US" dirty="0" smtClean="0"/>
              <a:t> and </a:t>
            </a:r>
            <a:r>
              <a:rPr lang="en-US" i="1" dirty="0" smtClean="0"/>
              <a:t>Vote </a:t>
            </a:r>
            <a:r>
              <a:rPr lang="en-US" dirty="0" smtClean="0"/>
              <a:t>respectively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5129059"/>
              </p:ext>
            </p:extLst>
          </p:nvPr>
        </p:nvGraphicFramePr>
        <p:xfrm>
          <a:off x="2121408" y="3462528"/>
          <a:ext cx="9067292" cy="3157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ular Callout 7"/>
          <p:cNvSpPr/>
          <p:nvPr/>
        </p:nvSpPr>
        <p:spPr>
          <a:xfrm>
            <a:off x="7541707" y="4483100"/>
            <a:ext cx="3795329" cy="826201"/>
          </a:xfrm>
          <a:prstGeom prst="wedgeRectCallout">
            <a:avLst>
              <a:gd name="adj1" fmla="val -31948"/>
              <a:gd name="adj2" fmla="val 95168"/>
            </a:avLst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As the time budget increases, there is a diminishing return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2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messages</a:t>
            </a:r>
            <a:endParaRPr lang="en-US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 rtl="0">
              <a:buFont typeface="+mj-lt"/>
              <a:buAutoNum type="arabicPeriod"/>
            </a:pPr>
            <a:r>
              <a:rPr lang="en-US" u="sng" dirty="0" smtClean="0"/>
              <a:t>Comprehensive</a:t>
            </a:r>
            <a:r>
              <a:rPr lang="en-US" dirty="0" smtClean="0"/>
              <a:t> testing coverage (with Contextual Fuzzing)</a:t>
            </a:r>
            <a:endParaRPr lang="en-US" dirty="0"/>
          </a:p>
          <a:p>
            <a:pPr lvl="1" rtl="0"/>
            <a:r>
              <a:rPr lang="en-US" dirty="0" smtClean="0"/>
              <a:t>Fuzz real-world contexts that impact an app’s behavior</a:t>
            </a:r>
          </a:p>
          <a:p>
            <a:pPr lvl="1" rtl="0"/>
            <a:r>
              <a:rPr lang="en-US" b="1" i="1" dirty="0" smtClean="0"/>
              <a:t>Result</a:t>
            </a:r>
            <a:r>
              <a:rPr lang="en-US" i="1" dirty="0" smtClean="0"/>
              <a:t>: Up to 11× more crashes found when considering real-world contexts</a:t>
            </a:r>
            <a:endParaRPr lang="en-US" i="1" dirty="0"/>
          </a:p>
          <a:p>
            <a:pPr marL="514350" lvl="0" indent="-514350" rtl="0">
              <a:buFont typeface="+mj-lt"/>
              <a:buAutoNum type="arabicPeriod"/>
            </a:pPr>
            <a:r>
              <a:rPr lang="en-US" dirty="0" smtClean="0"/>
              <a:t>Detect </a:t>
            </a:r>
            <a:r>
              <a:rPr lang="en-US" u="sng" dirty="0" smtClean="0"/>
              <a:t>unexpected problems</a:t>
            </a:r>
            <a:endParaRPr lang="en-US" dirty="0"/>
          </a:p>
          <a:p>
            <a:pPr lvl="1" rtl="0"/>
            <a:r>
              <a:rPr lang="en-US" dirty="0" smtClean="0"/>
              <a:t>In contrast to simply spot tests for specific failures</a:t>
            </a:r>
          </a:p>
          <a:p>
            <a:pPr lvl="1" rtl="0"/>
            <a:r>
              <a:rPr lang="en-US" b="1" i="1" dirty="0" smtClean="0"/>
              <a:t>Result</a:t>
            </a:r>
            <a:r>
              <a:rPr lang="en-US" i="1" dirty="0" smtClean="0"/>
              <a:t>: 351 crashes found so far (but not yet reported by users)</a:t>
            </a:r>
            <a:endParaRPr lang="en-US" i="1" dirty="0"/>
          </a:p>
          <a:p>
            <a:pPr marL="514350" lvl="0" indent="-514350">
              <a:buFont typeface="+mj-lt"/>
              <a:buAutoNum type="arabicPeriod"/>
            </a:pPr>
            <a:r>
              <a:rPr lang="en-US" u="sng" dirty="0" smtClean="0"/>
              <a:t>Timely</a:t>
            </a:r>
            <a:r>
              <a:rPr lang="en-US" dirty="0" smtClean="0"/>
              <a:t> and </a:t>
            </a:r>
            <a:r>
              <a:rPr lang="en-US" u="sng" dirty="0" smtClean="0"/>
              <a:t>actionable</a:t>
            </a:r>
            <a:r>
              <a:rPr lang="en-US" dirty="0" smtClean="0"/>
              <a:t> feedback </a:t>
            </a:r>
            <a:r>
              <a:rPr lang="en-US" dirty="0"/>
              <a:t>to users</a:t>
            </a:r>
          </a:p>
          <a:p>
            <a:pPr lvl="1"/>
            <a:r>
              <a:rPr lang="en-US" dirty="0"/>
              <a:t>Deal with test state space explosion from considering real-world </a:t>
            </a:r>
            <a:r>
              <a:rPr lang="en-US" dirty="0" smtClean="0"/>
              <a:t>contexts</a:t>
            </a:r>
          </a:p>
          <a:p>
            <a:pPr lvl="1"/>
            <a:r>
              <a:rPr lang="en-US" b="1" i="1" dirty="0" smtClean="0"/>
              <a:t>Result</a:t>
            </a:r>
            <a:r>
              <a:rPr lang="en-US" i="1" dirty="0"/>
              <a:t>: </a:t>
            </a:r>
            <a:r>
              <a:rPr lang="en-US" i="1" dirty="0" smtClean="0"/>
              <a:t>Up </a:t>
            </a:r>
            <a:r>
              <a:rPr lang="en-US" i="1" dirty="0"/>
              <a:t>to </a:t>
            </a:r>
            <a:r>
              <a:rPr lang="en-US" i="1" dirty="0" smtClean="0"/>
              <a:t>30% </a:t>
            </a:r>
            <a:r>
              <a:rPr lang="en-US" i="1" dirty="0"/>
              <a:t>more </a:t>
            </a:r>
            <a:r>
              <a:rPr lang="en-US" i="1" dirty="0" smtClean="0"/>
              <a:t>crashes found, under </a:t>
            </a:r>
            <a:r>
              <a:rPr lang="en-US" i="1" dirty="0"/>
              <a:t>a fixed </a:t>
            </a:r>
            <a:r>
              <a:rPr lang="en-US" i="1" dirty="0" smtClean="0"/>
              <a:t>time budget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080655" y="6127234"/>
            <a:ext cx="10196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Caiipa</a:t>
            </a:r>
            <a:r>
              <a:rPr lang="en-US" dirty="0"/>
              <a:t>: Automated Large-scale Mobile App Testing through Contextual </a:t>
            </a:r>
            <a:r>
              <a:rPr lang="en-US" dirty="0" smtClean="0"/>
              <a:t>Fuzzing, </a:t>
            </a:r>
            <a:r>
              <a:rPr lang="en-US" i="1" dirty="0" err="1" smtClean="0"/>
              <a:t>Mobicom</a:t>
            </a:r>
            <a:r>
              <a:rPr lang="en-US" dirty="0"/>
              <a:t> </a:t>
            </a:r>
            <a:r>
              <a:rPr lang="en-US" dirty="0" smtClean="0"/>
              <a:t>2014.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85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Calibri Light" panose="020F0302020204030204" pitchFamily="34" charset="0"/>
              </a:rPr>
              <a:t>SIFT: Tools for B</a:t>
            </a:r>
            <a:r>
              <a:rPr lang="en-US" sz="5400" dirty="0" smtClean="0">
                <a:latin typeface="Calibri Light" panose="020F0302020204030204" pitchFamily="34" charset="0"/>
              </a:rPr>
              <a:t>uilding </a:t>
            </a:r>
            <a:br>
              <a:rPr lang="en-US" sz="5400" dirty="0" smtClean="0">
                <a:latin typeface="Calibri Light" panose="020F0302020204030204" pitchFamily="34" charset="0"/>
              </a:rPr>
            </a:br>
            <a:r>
              <a:rPr lang="en-US" sz="5400" dirty="0" smtClean="0">
                <a:latin typeface="Calibri Light" panose="020F0302020204030204" pitchFamily="34" charset="0"/>
              </a:rPr>
              <a:t>Safe </a:t>
            </a:r>
            <a:r>
              <a:rPr lang="en-US" sz="5400" dirty="0" err="1" smtClean="0">
                <a:latin typeface="Calibri Light" panose="020F0302020204030204" pitchFamily="34" charset="0"/>
              </a:rPr>
              <a:t>IoT</a:t>
            </a:r>
            <a:endParaRPr lang="en-US" sz="54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9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IoT</a:t>
            </a:r>
            <a:r>
              <a:rPr lang="en-US" dirty="0" smtClean="0"/>
              <a:t> Programming Tool in Reality</a:t>
            </a:r>
            <a:endParaRPr lang="en-US" dirty="0"/>
          </a:p>
        </p:txBody>
      </p:sp>
      <p:pic>
        <p:nvPicPr>
          <p:cNvPr id="5" name="Picture 2" descr="http://cdn2.sbnation.com/entry_photo_images/4414171/IFTTT_recreation_large_verge_medium_landscap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3" t="9240" r="17973" b="57046"/>
          <a:stretch/>
        </p:blipFill>
        <p:spPr bwMode="auto">
          <a:xfrm>
            <a:off x="736600" y="1883130"/>
            <a:ext cx="1968500" cy="65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79650" y="1934570"/>
            <a:ext cx="2438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aseline="30000" dirty="0" smtClean="0"/>
              <a:t>Representative Consumer Automation</a:t>
            </a:r>
            <a:r>
              <a:rPr lang="en-US" dirty="0" smtClean="0"/>
              <a:t> </a:t>
            </a:r>
            <a:r>
              <a:rPr lang="en-US" baseline="30000" dirty="0"/>
              <a:t>Platform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3742" y="2701624"/>
            <a:ext cx="3646652" cy="7477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3742" y="5542660"/>
            <a:ext cx="3493644" cy="7326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1262" y="3411260"/>
            <a:ext cx="3466124" cy="711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3743" y="4837207"/>
            <a:ext cx="3493644" cy="7284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51262" y="4126861"/>
            <a:ext cx="3666988" cy="73574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85342" y="2783890"/>
            <a:ext cx="2438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u="sng" baseline="30000" dirty="0" smtClean="0"/>
              <a:t>Actual User Examples</a:t>
            </a:r>
            <a:endParaRPr lang="en-US" sz="2400" u="sng" baseline="30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/>
          <a:srcRect l="31369"/>
          <a:stretch/>
        </p:blipFill>
        <p:spPr>
          <a:xfrm>
            <a:off x="7575550" y="2073230"/>
            <a:ext cx="3511550" cy="36239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7016750" y="1712682"/>
            <a:ext cx="40703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dirty="0" smtClean="0"/>
              <a:t>Browser-based IFTTT Programming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0758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Growing </a:t>
            </a:r>
            <a:r>
              <a:rPr lang="en-US" i="1" u="sng" dirty="0" smtClean="0"/>
              <a:t>Safety Gap</a:t>
            </a:r>
            <a:r>
              <a:rPr lang="en-US" i="1" dirty="0" smtClean="0"/>
              <a:t> </a:t>
            </a:r>
            <a:r>
              <a:rPr lang="en-US" dirty="0" smtClean="0"/>
              <a:t>in </a:t>
            </a:r>
            <a:r>
              <a:rPr lang="en-US" dirty="0" err="1" smtClean="0"/>
              <a:t>IoT</a:t>
            </a:r>
            <a:r>
              <a:rPr lang="en-US" dirty="0" smtClean="0"/>
              <a:t> Programming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271212"/>
          </a:xfrm>
        </p:spPr>
        <p:txBody>
          <a:bodyPr/>
          <a:lstStyle/>
          <a:p>
            <a:r>
              <a:rPr lang="en-US" dirty="0"/>
              <a:t>Emerging safety concerns caused by </a:t>
            </a:r>
            <a:r>
              <a:rPr lang="en-US" dirty="0" err="1"/>
              <a:t>IoT</a:t>
            </a:r>
            <a:r>
              <a:rPr lang="en-US" dirty="0"/>
              <a:t> </a:t>
            </a:r>
            <a:r>
              <a:rPr lang="en-US" dirty="0" smtClean="0"/>
              <a:t>apps</a:t>
            </a:r>
            <a:endParaRPr lang="en-US" dirty="0"/>
          </a:p>
          <a:p>
            <a:pPr lvl="1"/>
            <a:r>
              <a:rPr lang="en-US" dirty="0" smtClean="0"/>
              <a:t>IFTTT Examples:</a:t>
            </a:r>
          </a:p>
          <a:p>
            <a:pPr lvl="2"/>
            <a:r>
              <a:rPr lang="en-US" dirty="0" smtClean="0"/>
              <a:t>How does a user </a:t>
            </a:r>
            <a:r>
              <a:rPr lang="en-US" dirty="0"/>
              <a:t>know if an </a:t>
            </a:r>
            <a:r>
              <a:rPr lang="en-US" dirty="0" err="1"/>
              <a:t>IoT</a:t>
            </a:r>
            <a:r>
              <a:rPr lang="en-US" dirty="0"/>
              <a:t> </a:t>
            </a:r>
            <a:r>
              <a:rPr lang="en-US" dirty="0" smtClean="0"/>
              <a:t>app </a:t>
            </a:r>
            <a:r>
              <a:rPr lang="en-US" dirty="0"/>
              <a:t>will </a:t>
            </a:r>
            <a:r>
              <a:rPr lang="en-US" dirty="0" smtClean="0"/>
              <a:t>run as expected </a:t>
            </a:r>
            <a:r>
              <a:rPr lang="en-US" dirty="0"/>
              <a:t>in </a:t>
            </a:r>
            <a:r>
              <a:rPr lang="en-US" dirty="0" smtClean="0"/>
              <a:t>their </a:t>
            </a:r>
            <a:r>
              <a:rPr lang="en-US" dirty="0"/>
              <a:t>home?</a:t>
            </a:r>
          </a:p>
          <a:p>
            <a:pPr lvl="2"/>
            <a:r>
              <a:rPr lang="en-US" dirty="0" smtClean="0"/>
              <a:t>What happens to </a:t>
            </a:r>
            <a:r>
              <a:rPr lang="en-US" dirty="0" err="1" smtClean="0"/>
              <a:t>IoT</a:t>
            </a:r>
            <a:r>
              <a:rPr lang="en-US" dirty="0" smtClean="0"/>
              <a:t> apps when a device failure occurs?</a:t>
            </a:r>
          </a:p>
          <a:p>
            <a:pPr lvl="2"/>
            <a:r>
              <a:rPr lang="en-US" dirty="0" smtClean="0"/>
              <a:t>If two users specify incompatible </a:t>
            </a:r>
            <a:r>
              <a:rPr lang="en-US" dirty="0" err="1" smtClean="0"/>
              <a:t>IoT</a:t>
            </a:r>
            <a:r>
              <a:rPr lang="en-US" dirty="0" smtClean="0"/>
              <a:t> app behaviors how is this resolved? </a:t>
            </a:r>
            <a:endParaRPr lang="en-US" dirty="0"/>
          </a:p>
          <a:p>
            <a:pPr lvl="1"/>
            <a:r>
              <a:rPr lang="en-US" dirty="0" smtClean="0"/>
              <a:t>More generally: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No debugging tools</a:t>
            </a:r>
          </a:p>
          <a:p>
            <a:pPr lvl="3"/>
            <a:r>
              <a:rPr lang="en-US" dirty="0" smtClean="0"/>
              <a:t>Manual checking for conflicting apps or race-conditions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No testing tools</a:t>
            </a:r>
          </a:p>
          <a:p>
            <a:pPr lvl="3"/>
            <a:r>
              <a:rPr lang="en-US" dirty="0" smtClean="0"/>
              <a:t>Will an </a:t>
            </a:r>
            <a:r>
              <a:rPr lang="en-US" dirty="0" err="1" smtClean="0"/>
              <a:t>IoT</a:t>
            </a:r>
            <a:r>
              <a:rPr lang="en-US" dirty="0" smtClean="0"/>
              <a:t> app push a device outside the hardware’s operation specifications?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No </a:t>
            </a:r>
            <a:r>
              <a:rPr lang="en-US" dirty="0" smtClean="0"/>
              <a:t>feedback </a:t>
            </a:r>
            <a:r>
              <a:rPr lang="en-US" dirty="0"/>
              <a:t>to user </a:t>
            </a:r>
            <a:endParaRPr lang="en-US" dirty="0" smtClean="0"/>
          </a:p>
          <a:p>
            <a:pPr lvl="3"/>
            <a:r>
              <a:rPr lang="en-US" dirty="0" smtClean="0"/>
              <a:t>Users must diagnose problems themselves </a:t>
            </a:r>
          </a:p>
        </p:txBody>
      </p:sp>
    </p:spTree>
    <p:extLst>
      <p:ext uri="{BB962C8B-B14F-4D97-AF65-F5344CB8AC3E}">
        <p14:creationId xmlns:p14="http://schemas.microsoft.com/office/powerpoint/2010/main" val="124448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SIFT Design Goals</a:t>
            </a:r>
            <a:endParaRPr lang="en-US" dirty="0"/>
          </a:p>
        </p:txBody>
      </p:sp>
      <p:sp>
        <p:nvSpPr>
          <p:cNvPr id="60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9800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Automated Scalable Model Checking of:</a:t>
            </a:r>
          </a:p>
          <a:p>
            <a:pPr lvl="1"/>
            <a:r>
              <a:rPr lang="en-US" dirty="0" smtClean="0"/>
              <a:t>Intra-app and Inter-app </a:t>
            </a:r>
            <a:r>
              <a:rPr lang="en-US" dirty="0" smtClean="0"/>
              <a:t>conflicts</a:t>
            </a:r>
            <a:endParaRPr lang="en-US" dirty="0" smtClean="0"/>
          </a:p>
          <a:p>
            <a:pPr lvl="1"/>
            <a:r>
              <a:rPr lang="en-US" dirty="0" smtClean="0"/>
              <a:t>Monitoring </a:t>
            </a:r>
            <a:r>
              <a:rPr lang="en-US" dirty="0" smtClean="0"/>
              <a:t>global </a:t>
            </a:r>
            <a:r>
              <a:rPr lang="en-US" dirty="0"/>
              <a:t>p</a:t>
            </a:r>
            <a:r>
              <a:rPr lang="en-US" dirty="0" smtClean="0"/>
              <a:t>olicy </a:t>
            </a:r>
            <a:r>
              <a:rPr lang="en-US" dirty="0"/>
              <a:t>v</a:t>
            </a:r>
            <a:r>
              <a:rPr lang="en-US" dirty="0" smtClean="0"/>
              <a:t>iolations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Safety-promoting Semantic Programming Assistance</a:t>
            </a:r>
          </a:p>
          <a:p>
            <a:pPr lvl="1"/>
            <a:r>
              <a:rPr lang="en-US" dirty="0" smtClean="0"/>
              <a:t>Simple syntax hiding device and deployment specific details</a:t>
            </a:r>
          </a:p>
          <a:p>
            <a:pPr lvl="1"/>
            <a:r>
              <a:rPr lang="en-US" dirty="0" smtClean="0"/>
              <a:t>Learning and recommending safety tested new </a:t>
            </a:r>
            <a:r>
              <a:rPr lang="en-US" dirty="0" err="1" smtClean="0"/>
              <a:t>IoT</a:t>
            </a:r>
            <a:r>
              <a:rPr lang="en-US" dirty="0" smtClean="0"/>
              <a:t> apps that automate regular user behavior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Intuitive User Safety Feedback</a:t>
            </a:r>
          </a:p>
          <a:p>
            <a:pPr lvl="1"/>
            <a:r>
              <a:rPr lang="en-US" dirty="0" smtClean="0"/>
              <a:t>Targeted information detailing how safety is compromised</a:t>
            </a:r>
          </a:p>
          <a:p>
            <a:pPr lvl="1"/>
            <a:r>
              <a:rPr lang="en-US" dirty="0" smtClean="0"/>
              <a:t>Suggested solution of safer alternatives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0418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SIFT: Safe Internet of Things</a:t>
            </a:r>
            <a:endParaRPr lang="en-US" dirty="0"/>
          </a:p>
        </p:txBody>
      </p:sp>
      <p:sp>
        <p:nvSpPr>
          <p:cNvPr id="33" name="Folded Corner 32"/>
          <p:cNvSpPr/>
          <p:nvPr/>
        </p:nvSpPr>
        <p:spPr>
          <a:xfrm>
            <a:off x="1528560" y="2600770"/>
            <a:ext cx="1240616" cy="1546636"/>
          </a:xfrm>
          <a:prstGeom prst="foldedCorner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34" name="Folded Corner 33"/>
          <p:cNvSpPr/>
          <p:nvPr/>
        </p:nvSpPr>
        <p:spPr>
          <a:xfrm>
            <a:off x="1421242" y="2743008"/>
            <a:ext cx="1240616" cy="1495573"/>
          </a:xfrm>
          <a:prstGeom prst="foldedCorner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i="1" dirty="0" err="1" smtClean="0"/>
              <a:t>IoT</a:t>
            </a:r>
            <a:r>
              <a:rPr lang="en-US" sz="2100" b="1" i="1" dirty="0" smtClean="0"/>
              <a:t> app</a:t>
            </a:r>
          </a:p>
          <a:p>
            <a:pPr algn="ctr"/>
            <a:r>
              <a:rPr lang="en-US" sz="1700" dirty="0" smtClean="0"/>
              <a:t>Rule #1</a:t>
            </a:r>
          </a:p>
          <a:p>
            <a:pPr algn="ctr"/>
            <a:r>
              <a:rPr lang="en-US" sz="1700" dirty="0" smtClean="0"/>
              <a:t>…</a:t>
            </a:r>
          </a:p>
          <a:p>
            <a:pPr algn="ctr"/>
            <a:r>
              <a:rPr lang="en-US" sz="1700" dirty="0" smtClean="0"/>
              <a:t>Rule #n</a:t>
            </a:r>
            <a:endParaRPr lang="en-US" sz="1700" dirty="0"/>
          </a:p>
        </p:txBody>
      </p:sp>
      <p:cxnSp>
        <p:nvCxnSpPr>
          <p:cNvPr id="35" name="Straight Arrow Connector 34"/>
          <p:cNvCxnSpPr>
            <a:stCxn id="34" idx="3"/>
            <a:endCxn id="36" idx="1"/>
          </p:cNvCxnSpPr>
          <p:nvPr/>
        </p:nvCxnSpPr>
        <p:spPr>
          <a:xfrm flipV="1">
            <a:off x="2661858" y="3465264"/>
            <a:ext cx="444268" cy="2553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106126" y="3223998"/>
            <a:ext cx="2756062" cy="4825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 smtClean="0">
                <a:solidFill>
                  <a:schemeClr val="tx1"/>
                </a:solidFill>
              </a:rPr>
              <a:t>Synthesis Engine</a:t>
            </a:r>
            <a:endParaRPr lang="en-US" sz="2100" b="1" dirty="0">
              <a:solidFill>
                <a:schemeClr val="tx1"/>
              </a:solidFill>
            </a:endParaRPr>
          </a:p>
        </p:txBody>
      </p:sp>
      <p:cxnSp>
        <p:nvCxnSpPr>
          <p:cNvPr id="37" name="Straight Arrow Connector 36"/>
          <p:cNvCxnSpPr>
            <a:stCxn id="42" idx="2"/>
            <a:endCxn id="36" idx="0"/>
          </p:cNvCxnSpPr>
          <p:nvPr/>
        </p:nvCxnSpPr>
        <p:spPr>
          <a:xfrm>
            <a:off x="4483458" y="2873620"/>
            <a:ext cx="699" cy="35037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olded Corner 37"/>
          <p:cNvSpPr/>
          <p:nvPr/>
        </p:nvSpPr>
        <p:spPr>
          <a:xfrm>
            <a:off x="6199138" y="2957972"/>
            <a:ext cx="1240616" cy="1006804"/>
          </a:xfrm>
          <a:prstGeom prst="foldedCorner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i="1" dirty="0" err="1" smtClean="0"/>
              <a:t>IoT</a:t>
            </a:r>
            <a:r>
              <a:rPr lang="en-US" sz="2100" b="1" i="1" dirty="0" smtClean="0"/>
              <a:t> app</a:t>
            </a:r>
            <a:endParaRPr lang="en-US" sz="2100" dirty="0" smtClean="0"/>
          </a:p>
          <a:p>
            <a:pPr algn="ctr"/>
            <a:r>
              <a:rPr lang="en-US" sz="1600" dirty="0" smtClean="0"/>
              <a:t>(Synthesized code)</a:t>
            </a:r>
            <a:endParaRPr lang="en-US" sz="1600" dirty="0"/>
          </a:p>
        </p:txBody>
      </p:sp>
      <p:cxnSp>
        <p:nvCxnSpPr>
          <p:cNvPr id="39" name="Straight Arrow Connector 38"/>
          <p:cNvCxnSpPr>
            <a:stCxn id="36" idx="3"/>
            <a:endCxn id="38" idx="1"/>
          </p:cNvCxnSpPr>
          <p:nvPr/>
        </p:nvCxnSpPr>
        <p:spPr>
          <a:xfrm flipV="1">
            <a:off x="5862188" y="3461374"/>
            <a:ext cx="336950" cy="389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172129" y="4240526"/>
            <a:ext cx="1244609" cy="480588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 smtClean="0"/>
              <a:t>Database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3105939" y="1813514"/>
            <a:ext cx="2755038" cy="1060106"/>
            <a:chOff x="2607537" y="1500612"/>
            <a:chExt cx="2918443" cy="1162050"/>
          </a:xfrm>
        </p:grpSpPr>
        <p:sp>
          <p:nvSpPr>
            <p:cNvPr id="42" name="Rectangle 41"/>
            <p:cNvSpPr/>
            <p:nvPr/>
          </p:nvSpPr>
          <p:spPr>
            <a:xfrm>
              <a:off x="2607537" y="1500612"/>
              <a:ext cx="2918443" cy="116205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641676" y="1529187"/>
              <a:ext cx="1262121" cy="394863"/>
            </a:xfrm>
            <a:prstGeom prst="rect">
              <a:avLst/>
            </a:prstGeom>
            <a:ln w="190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200" b="1" i="1" dirty="0" smtClean="0"/>
                <a:t>Registry</a:t>
              </a:r>
              <a:endParaRPr lang="en-US" sz="2200" b="1" i="1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672764" y="1949045"/>
              <a:ext cx="1341820" cy="66321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100" dirty="0" smtClean="0"/>
                <a:t>Device Metadata</a:t>
              </a:r>
              <a:endParaRPr lang="en-US" sz="2100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111410" y="1949045"/>
              <a:ext cx="1341820" cy="66321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100" dirty="0" smtClean="0"/>
                <a:t>Code Library</a:t>
              </a:r>
            </a:p>
          </p:txBody>
        </p:sp>
      </p:grpSp>
      <p:sp>
        <p:nvSpPr>
          <p:cNvPr id="46" name="Rectangle 45"/>
          <p:cNvSpPr/>
          <p:nvPr/>
        </p:nvSpPr>
        <p:spPr>
          <a:xfrm>
            <a:off x="7913468" y="4241020"/>
            <a:ext cx="2115418" cy="48253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 smtClean="0"/>
              <a:t>Execution Engine</a:t>
            </a:r>
            <a:endParaRPr lang="en-US" sz="2100" b="1" dirty="0"/>
          </a:p>
        </p:txBody>
      </p:sp>
      <p:cxnSp>
        <p:nvCxnSpPr>
          <p:cNvPr id="47" name="Straight Arrow Connector 46"/>
          <p:cNvCxnSpPr>
            <a:stCxn id="49" idx="2"/>
            <a:endCxn id="46" idx="0"/>
          </p:cNvCxnSpPr>
          <p:nvPr/>
        </p:nvCxnSpPr>
        <p:spPr>
          <a:xfrm flipH="1">
            <a:off x="8971177" y="3793188"/>
            <a:ext cx="1" cy="44783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0" idx="3"/>
            <a:endCxn id="46" idx="1"/>
          </p:cNvCxnSpPr>
          <p:nvPr/>
        </p:nvCxnSpPr>
        <p:spPr>
          <a:xfrm>
            <a:off x="7416738" y="4480820"/>
            <a:ext cx="496730" cy="1466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7870481" y="3140602"/>
            <a:ext cx="2201393" cy="652586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 smtClean="0"/>
              <a:t>Safety Verification Engine</a:t>
            </a:r>
            <a:endParaRPr lang="en-US" sz="2100" b="1" dirty="0"/>
          </a:p>
        </p:txBody>
      </p:sp>
      <p:sp>
        <p:nvSpPr>
          <p:cNvPr id="50" name="Rectangle 49"/>
          <p:cNvSpPr/>
          <p:nvPr/>
        </p:nvSpPr>
        <p:spPr>
          <a:xfrm>
            <a:off x="3104915" y="4166022"/>
            <a:ext cx="2756062" cy="61987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 smtClean="0"/>
              <a:t>App Recommendation Engine</a:t>
            </a:r>
            <a:endParaRPr lang="en-US" sz="2100" b="1" dirty="0"/>
          </a:p>
        </p:txBody>
      </p:sp>
      <p:cxnSp>
        <p:nvCxnSpPr>
          <p:cNvPr id="51" name="Straight Arrow Connector 50"/>
          <p:cNvCxnSpPr>
            <a:stCxn id="40" idx="1"/>
            <a:endCxn id="50" idx="3"/>
          </p:cNvCxnSpPr>
          <p:nvPr/>
        </p:nvCxnSpPr>
        <p:spPr>
          <a:xfrm flipH="1" flipV="1">
            <a:off x="5860977" y="4475958"/>
            <a:ext cx="311152" cy="486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6172129" y="5085475"/>
            <a:ext cx="1244609" cy="240294"/>
          </a:xfrm>
          <a:prstGeom prst="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Sensing</a:t>
            </a:r>
          </a:p>
        </p:txBody>
      </p:sp>
      <p:cxnSp>
        <p:nvCxnSpPr>
          <p:cNvPr id="53" name="Straight Arrow Connector 52"/>
          <p:cNvCxnSpPr>
            <a:stCxn id="52" idx="0"/>
            <a:endCxn id="40" idx="2"/>
          </p:cNvCxnSpPr>
          <p:nvPr/>
        </p:nvCxnSpPr>
        <p:spPr>
          <a:xfrm flipV="1">
            <a:off x="6794434" y="4721114"/>
            <a:ext cx="0" cy="364361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0" idx="1"/>
            <a:endCxn id="34" idx="2"/>
          </p:cNvCxnSpPr>
          <p:nvPr/>
        </p:nvCxnSpPr>
        <p:spPr>
          <a:xfrm flipH="1" flipV="1">
            <a:off x="2041550" y="4238581"/>
            <a:ext cx="1063365" cy="23737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38" idx="3"/>
            <a:endCxn id="49" idx="1"/>
          </p:cNvCxnSpPr>
          <p:nvPr/>
        </p:nvCxnSpPr>
        <p:spPr>
          <a:xfrm>
            <a:off x="7439754" y="3461374"/>
            <a:ext cx="430727" cy="552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8368291" y="5085475"/>
            <a:ext cx="1205771" cy="240294"/>
          </a:xfrm>
          <a:prstGeom prst="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Actuation</a:t>
            </a:r>
          </a:p>
        </p:txBody>
      </p:sp>
      <p:cxnSp>
        <p:nvCxnSpPr>
          <p:cNvPr id="57" name="Straight Arrow Connector 56"/>
          <p:cNvCxnSpPr>
            <a:stCxn id="46" idx="2"/>
            <a:endCxn id="56" idx="0"/>
          </p:cNvCxnSpPr>
          <p:nvPr/>
        </p:nvCxnSpPr>
        <p:spPr>
          <a:xfrm>
            <a:off x="8971177" y="4723552"/>
            <a:ext cx="0" cy="361923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9" idx="2"/>
            <a:endCxn id="49" idx="0"/>
          </p:cNvCxnSpPr>
          <p:nvPr/>
        </p:nvCxnSpPr>
        <p:spPr>
          <a:xfrm>
            <a:off x="8971177" y="2727178"/>
            <a:ext cx="1" cy="413424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olded Corner 58"/>
          <p:cNvSpPr/>
          <p:nvPr/>
        </p:nvSpPr>
        <p:spPr>
          <a:xfrm>
            <a:off x="7913468" y="2382862"/>
            <a:ext cx="2115418" cy="344316"/>
          </a:xfrm>
          <a:prstGeom prst="foldedCorner">
            <a:avLst>
              <a:gd name="adj" fmla="val 0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i="1" dirty="0" smtClean="0"/>
              <a:t>User Policies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00704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SIFT: Safe Internet of Things</a:t>
            </a:r>
            <a:endParaRPr lang="en-US" dirty="0"/>
          </a:p>
        </p:txBody>
      </p:sp>
      <p:sp>
        <p:nvSpPr>
          <p:cNvPr id="5" name="Folded Corner 4"/>
          <p:cNvSpPr/>
          <p:nvPr/>
        </p:nvSpPr>
        <p:spPr>
          <a:xfrm>
            <a:off x="1528560" y="2600770"/>
            <a:ext cx="1240616" cy="1546636"/>
          </a:xfrm>
          <a:prstGeom prst="foldedCorner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6" name="Folded Corner 5"/>
          <p:cNvSpPr/>
          <p:nvPr/>
        </p:nvSpPr>
        <p:spPr>
          <a:xfrm>
            <a:off x="1421242" y="2743008"/>
            <a:ext cx="1240616" cy="1495573"/>
          </a:xfrm>
          <a:prstGeom prst="foldedCorner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i="1" dirty="0" err="1" smtClean="0"/>
              <a:t>IoT</a:t>
            </a:r>
            <a:r>
              <a:rPr lang="en-US" sz="2100" b="1" i="1" dirty="0" smtClean="0"/>
              <a:t> app</a:t>
            </a:r>
          </a:p>
          <a:p>
            <a:pPr algn="ctr"/>
            <a:r>
              <a:rPr lang="en-US" sz="1700" dirty="0" smtClean="0"/>
              <a:t>Rule #1</a:t>
            </a:r>
          </a:p>
          <a:p>
            <a:pPr algn="ctr"/>
            <a:r>
              <a:rPr lang="en-US" sz="1700" dirty="0" smtClean="0"/>
              <a:t>…</a:t>
            </a:r>
          </a:p>
          <a:p>
            <a:pPr algn="ctr"/>
            <a:r>
              <a:rPr lang="en-US" sz="1700" dirty="0" smtClean="0"/>
              <a:t>Rule #n</a:t>
            </a:r>
            <a:endParaRPr lang="en-US" sz="1700" dirty="0"/>
          </a:p>
        </p:txBody>
      </p:sp>
      <p:cxnSp>
        <p:nvCxnSpPr>
          <p:cNvPr id="7" name="Straight Arrow Connector 6"/>
          <p:cNvCxnSpPr>
            <a:stCxn id="6" idx="3"/>
            <a:endCxn id="8" idx="1"/>
          </p:cNvCxnSpPr>
          <p:nvPr/>
        </p:nvCxnSpPr>
        <p:spPr>
          <a:xfrm flipV="1">
            <a:off x="2661858" y="3465264"/>
            <a:ext cx="444268" cy="2553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106126" y="3223998"/>
            <a:ext cx="2756062" cy="4825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 smtClean="0">
                <a:solidFill>
                  <a:srgbClr val="FF0000"/>
                </a:solidFill>
              </a:rPr>
              <a:t>Synthesis Engine</a:t>
            </a:r>
            <a:endParaRPr lang="en-US" sz="2100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>
            <a:stCxn id="14" idx="2"/>
            <a:endCxn id="8" idx="0"/>
          </p:cNvCxnSpPr>
          <p:nvPr/>
        </p:nvCxnSpPr>
        <p:spPr>
          <a:xfrm>
            <a:off x="4483458" y="2873620"/>
            <a:ext cx="699" cy="35037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lded Corner 9"/>
          <p:cNvSpPr/>
          <p:nvPr/>
        </p:nvSpPr>
        <p:spPr>
          <a:xfrm>
            <a:off x="6199138" y="2957972"/>
            <a:ext cx="1240616" cy="1006804"/>
          </a:xfrm>
          <a:prstGeom prst="foldedCorner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i="1" dirty="0" err="1" smtClean="0"/>
              <a:t>IoT</a:t>
            </a:r>
            <a:r>
              <a:rPr lang="en-US" sz="2100" b="1" i="1" dirty="0" smtClean="0"/>
              <a:t> app</a:t>
            </a:r>
            <a:endParaRPr lang="en-US" sz="2100" dirty="0" smtClean="0"/>
          </a:p>
          <a:p>
            <a:pPr algn="ctr"/>
            <a:r>
              <a:rPr lang="en-US" sz="1600" dirty="0" smtClean="0"/>
              <a:t>(Synthesized code)</a:t>
            </a:r>
            <a:endParaRPr lang="en-US" sz="1600" dirty="0"/>
          </a:p>
        </p:txBody>
      </p:sp>
      <p:cxnSp>
        <p:nvCxnSpPr>
          <p:cNvPr id="11" name="Straight Arrow Connector 10"/>
          <p:cNvCxnSpPr>
            <a:stCxn id="8" idx="3"/>
            <a:endCxn id="10" idx="1"/>
          </p:cNvCxnSpPr>
          <p:nvPr/>
        </p:nvCxnSpPr>
        <p:spPr>
          <a:xfrm flipV="1">
            <a:off x="5862188" y="3461374"/>
            <a:ext cx="336950" cy="389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172129" y="4240526"/>
            <a:ext cx="1244609" cy="480588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 smtClean="0"/>
              <a:t>Database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105939" y="1813514"/>
            <a:ext cx="2755038" cy="1060106"/>
            <a:chOff x="2607537" y="1500612"/>
            <a:chExt cx="2918443" cy="1162050"/>
          </a:xfrm>
        </p:grpSpPr>
        <p:sp>
          <p:nvSpPr>
            <p:cNvPr id="14" name="Rectangle 13"/>
            <p:cNvSpPr/>
            <p:nvPr/>
          </p:nvSpPr>
          <p:spPr>
            <a:xfrm>
              <a:off x="2607537" y="1500612"/>
              <a:ext cx="2918443" cy="116205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641676" y="1529187"/>
              <a:ext cx="1262121" cy="394863"/>
            </a:xfrm>
            <a:prstGeom prst="rect">
              <a:avLst/>
            </a:prstGeom>
            <a:ln w="190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200" b="1" i="1" dirty="0" smtClean="0"/>
                <a:t>Registry</a:t>
              </a:r>
              <a:endParaRPr lang="en-US" sz="2200" b="1" i="1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672764" y="1949045"/>
              <a:ext cx="1341820" cy="66321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100" dirty="0" smtClean="0"/>
                <a:t>Device Metadata</a:t>
              </a:r>
              <a:endParaRPr lang="en-US" sz="21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111410" y="1949045"/>
              <a:ext cx="1341820" cy="66321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100" dirty="0" smtClean="0"/>
                <a:t>Code Library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7913468" y="4241020"/>
            <a:ext cx="2115418" cy="48253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 smtClean="0"/>
              <a:t>Execution Engine</a:t>
            </a:r>
            <a:endParaRPr lang="en-US" sz="2100" b="1" dirty="0"/>
          </a:p>
        </p:txBody>
      </p:sp>
      <p:cxnSp>
        <p:nvCxnSpPr>
          <p:cNvPr id="19" name="Straight Arrow Connector 18"/>
          <p:cNvCxnSpPr>
            <a:stCxn id="21" idx="2"/>
            <a:endCxn id="18" idx="0"/>
          </p:cNvCxnSpPr>
          <p:nvPr/>
        </p:nvCxnSpPr>
        <p:spPr>
          <a:xfrm flipH="1">
            <a:off x="8971177" y="3793188"/>
            <a:ext cx="1" cy="44783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2" idx="3"/>
            <a:endCxn id="18" idx="1"/>
          </p:cNvCxnSpPr>
          <p:nvPr/>
        </p:nvCxnSpPr>
        <p:spPr>
          <a:xfrm>
            <a:off x="7416738" y="4480820"/>
            <a:ext cx="496730" cy="1466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870481" y="3140602"/>
            <a:ext cx="2201393" cy="652586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 smtClean="0"/>
              <a:t>Safety Verification Engine</a:t>
            </a:r>
            <a:endParaRPr lang="en-US" sz="2100" b="1" dirty="0"/>
          </a:p>
        </p:txBody>
      </p:sp>
      <p:sp>
        <p:nvSpPr>
          <p:cNvPr id="22" name="Rectangle 21"/>
          <p:cNvSpPr/>
          <p:nvPr/>
        </p:nvSpPr>
        <p:spPr>
          <a:xfrm>
            <a:off x="3104915" y="4166022"/>
            <a:ext cx="2756062" cy="61987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 smtClean="0"/>
              <a:t>App Recommendation Engine</a:t>
            </a:r>
            <a:endParaRPr lang="en-US" sz="2100" b="1" dirty="0"/>
          </a:p>
        </p:txBody>
      </p:sp>
      <p:cxnSp>
        <p:nvCxnSpPr>
          <p:cNvPr id="23" name="Straight Arrow Connector 22"/>
          <p:cNvCxnSpPr>
            <a:stCxn id="12" idx="1"/>
            <a:endCxn id="22" idx="3"/>
          </p:cNvCxnSpPr>
          <p:nvPr/>
        </p:nvCxnSpPr>
        <p:spPr>
          <a:xfrm flipH="1" flipV="1">
            <a:off x="5860977" y="4475958"/>
            <a:ext cx="311152" cy="486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172129" y="5085475"/>
            <a:ext cx="1244609" cy="240294"/>
          </a:xfrm>
          <a:prstGeom prst="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Sensing</a:t>
            </a:r>
          </a:p>
        </p:txBody>
      </p:sp>
      <p:cxnSp>
        <p:nvCxnSpPr>
          <p:cNvPr id="25" name="Straight Arrow Connector 24"/>
          <p:cNvCxnSpPr>
            <a:stCxn id="24" idx="0"/>
            <a:endCxn id="12" idx="2"/>
          </p:cNvCxnSpPr>
          <p:nvPr/>
        </p:nvCxnSpPr>
        <p:spPr>
          <a:xfrm flipV="1">
            <a:off x="6794434" y="4721114"/>
            <a:ext cx="0" cy="364361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2" idx="1"/>
            <a:endCxn id="6" idx="2"/>
          </p:cNvCxnSpPr>
          <p:nvPr/>
        </p:nvCxnSpPr>
        <p:spPr>
          <a:xfrm flipH="1" flipV="1">
            <a:off x="2041550" y="4238581"/>
            <a:ext cx="1063365" cy="23737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3"/>
            <a:endCxn id="21" idx="1"/>
          </p:cNvCxnSpPr>
          <p:nvPr/>
        </p:nvCxnSpPr>
        <p:spPr>
          <a:xfrm>
            <a:off x="7439754" y="3461374"/>
            <a:ext cx="430727" cy="552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8368291" y="5085475"/>
            <a:ext cx="1205771" cy="240294"/>
          </a:xfrm>
          <a:prstGeom prst="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Actuation</a:t>
            </a:r>
          </a:p>
        </p:txBody>
      </p:sp>
      <p:cxnSp>
        <p:nvCxnSpPr>
          <p:cNvPr id="29" name="Straight Arrow Connector 28"/>
          <p:cNvCxnSpPr>
            <a:stCxn id="18" idx="2"/>
            <a:endCxn id="28" idx="0"/>
          </p:cNvCxnSpPr>
          <p:nvPr/>
        </p:nvCxnSpPr>
        <p:spPr>
          <a:xfrm>
            <a:off x="8971177" y="4723552"/>
            <a:ext cx="0" cy="361923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1" idx="2"/>
            <a:endCxn id="21" idx="0"/>
          </p:cNvCxnSpPr>
          <p:nvPr/>
        </p:nvCxnSpPr>
        <p:spPr>
          <a:xfrm>
            <a:off x="8971177" y="2727178"/>
            <a:ext cx="1" cy="413424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olded Corner 30"/>
          <p:cNvSpPr/>
          <p:nvPr/>
        </p:nvSpPr>
        <p:spPr>
          <a:xfrm>
            <a:off x="7913468" y="2382862"/>
            <a:ext cx="2115418" cy="344316"/>
          </a:xfrm>
          <a:prstGeom prst="foldedCorner">
            <a:avLst>
              <a:gd name="adj" fmla="val 0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i="1" dirty="0" smtClean="0"/>
              <a:t>User Policies</a:t>
            </a:r>
            <a:endParaRPr lang="en-US" sz="2100" dirty="0"/>
          </a:p>
        </p:txBody>
      </p:sp>
      <p:sp>
        <p:nvSpPr>
          <p:cNvPr id="3" name="Rectangle 2"/>
          <p:cNvSpPr/>
          <p:nvPr/>
        </p:nvSpPr>
        <p:spPr>
          <a:xfrm>
            <a:off x="340887" y="5313210"/>
            <a:ext cx="9202391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 smtClean="0"/>
              <a:t>Safety Protection</a:t>
            </a:r>
          </a:p>
          <a:p>
            <a:pPr marL="457200" indent="-457200">
              <a:buAutoNum type="arabicParenBoth"/>
            </a:pPr>
            <a:r>
              <a:rPr lang="en-US" sz="2200" dirty="0" smtClean="0"/>
              <a:t>Robust to </a:t>
            </a:r>
            <a:r>
              <a:rPr lang="en-US" sz="2200" dirty="0" err="1" smtClean="0"/>
              <a:t>IoT</a:t>
            </a:r>
            <a:r>
              <a:rPr lang="en-US" sz="2200" dirty="0" smtClean="0"/>
              <a:t> device failures</a:t>
            </a:r>
          </a:p>
          <a:p>
            <a:pPr marL="457200" indent="-457200">
              <a:buAutoNum type="arabicParenBoth"/>
            </a:pPr>
            <a:r>
              <a:rPr lang="en-US" sz="2200" dirty="0" smtClean="0"/>
              <a:t>Users do not directly program devices – removing </a:t>
            </a:r>
            <a:r>
              <a:rPr lang="en-US" sz="2200" dirty="0" smtClean="0"/>
              <a:t>a source of safety </a:t>
            </a:r>
            <a:r>
              <a:rPr lang="en-US" sz="2200" dirty="0" smtClean="0"/>
              <a:t>errors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3703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2" y="3823"/>
            <a:ext cx="1525701" cy="1143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450" y="1143000"/>
            <a:ext cx="1525701" cy="1143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600" y="3823"/>
            <a:ext cx="1525701" cy="1143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300" y="1143000"/>
            <a:ext cx="1525701" cy="1143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750" y="0"/>
            <a:ext cx="1525701" cy="1143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300" y="3823"/>
            <a:ext cx="1525701" cy="1143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300" y="3823"/>
            <a:ext cx="1525701" cy="1143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253" y="3823"/>
            <a:ext cx="1525701" cy="1143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701" y="1143000"/>
            <a:ext cx="1525701" cy="1143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850" y="1143000"/>
            <a:ext cx="1525701" cy="1143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601" y="1146823"/>
            <a:ext cx="1525701" cy="1143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300" y="1146823"/>
            <a:ext cx="1525701" cy="1143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899" y="2286000"/>
            <a:ext cx="1525701" cy="1143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2" y="3429000"/>
            <a:ext cx="1525701" cy="1143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2" y="4572000"/>
            <a:ext cx="1525701" cy="1143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2" y="5715000"/>
            <a:ext cx="1525701" cy="1143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600" y="2291281"/>
            <a:ext cx="1525701" cy="1143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749" y="3434281"/>
            <a:ext cx="1525701" cy="1143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300" y="4577281"/>
            <a:ext cx="1525701" cy="1143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300" y="5715000"/>
            <a:ext cx="1525701" cy="1143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300" y="3434281"/>
            <a:ext cx="1525701" cy="1143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253" y="2291281"/>
            <a:ext cx="1525701" cy="1143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701" y="5715000"/>
            <a:ext cx="1525701" cy="1143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600" y="4572000"/>
            <a:ext cx="1525701" cy="1143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600" y="3429000"/>
            <a:ext cx="1525701" cy="11430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300" y="3434281"/>
            <a:ext cx="1525701" cy="11430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253" y="3434281"/>
            <a:ext cx="1525701" cy="11430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253" y="5715000"/>
            <a:ext cx="1525701" cy="11430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300" y="2289823"/>
            <a:ext cx="1525701" cy="11430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2291281"/>
            <a:ext cx="1525701" cy="11430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300" y="2291281"/>
            <a:ext cx="1525701" cy="11430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748" y="4572000"/>
            <a:ext cx="1525701" cy="11430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5720281"/>
            <a:ext cx="1525701" cy="11430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300" y="4572000"/>
            <a:ext cx="1525701" cy="11430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804" y="4572000"/>
            <a:ext cx="1525701" cy="11430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5715000"/>
            <a:ext cx="1525701" cy="1143000"/>
          </a:xfrm>
          <a:prstGeom prst="rect">
            <a:avLst/>
          </a:prstGeom>
        </p:spPr>
      </p:pic>
      <p:sp>
        <p:nvSpPr>
          <p:cNvPr id="51" name="Rounded Rectangle 50"/>
          <p:cNvSpPr/>
          <p:nvPr/>
        </p:nvSpPr>
        <p:spPr>
          <a:xfrm>
            <a:off x="3806190" y="3129483"/>
            <a:ext cx="4541520" cy="794819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&gt; </a:t>
            </a:r>
            <a:r>
              <a:rPr lang="en-US" sz="4000" dirty="0"/>
              <a:t>Two Million Apps</a:t>
            </a:r>
          </a:p>
        </p:txBody>
      </p:sp>
      <p:pic>
        <p:nvPicPr>
          <p:cNvPr id="2052" name="Picture 4" descr="http://thecustomizewindows.com/wp-content/uploads/2011/11/Best-Android-Apps-List-of-50-Free-Android-App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394" y="1562100"/>
            <a:ext cx="1188720" cy="11887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leimobile.com/wp-content/uploads/2012/01/Apple-App-Stor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830" y="1562101"/>
            <a:ext cx="1188720" cy="11887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wp7connect.com/wp-content/uploads/2011/08/windowsphone-mango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200" y="1562101"/>
            <a:ext cx="1188720" cy="11887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ounded Rectangle 49"/>
          <p:cNvSpPr/>
          <p:nvPr/>
        </p:nvSpPr>
        <p:spPr>
          <a:xfrm>
            <a:off x="3669648" y="4610101"/>
            <a:ext cx="4845702" cy="779721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&gt; 500,000 Developers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5701" cy="114300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7719"/>
            <a:ext cx="1525701" cy="11430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54" y="2280719"/>
            <a:ext cx="1525701" cy="114300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4615"/>
            <a:ext cx="1525701" cy="11430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1" y="4561859"/>
            <a:ext cx="1525701" cy="11430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" y="5710561"/>
            <a:ext cx="1525701" cy="114300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239" y="195"/>
            <a:ext cx="1525701" cy="114300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239" y="1137914"/>
            <a:ext cx="1525701" cy="114300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885" y="2280914"/>
            <a:ext cx="1525701" cy="11430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239" y="3414810"/>
            <a:ext cx="1525701" cy="114300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818" y="4562054"/>
            <a:ext cx="1525701" cy="114300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409" y="5710756"/>
            <a:ext cx="1525701" cy="1143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731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SIFT: Safe Internet of Things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340887" y="5313210"/>
            <a:ext cx="11200695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 smtClean="0"/>
              <a:t>Safety Protection</a:t>
            </a:r>
          </a:p>
          <a:p>
            <a:pPr marL="457200" indent="-457200">
              <a:buAutoNum type="arabicParenBoth"/>
            </a:pPr>
            <a:r>
              <a:rPr lang="en-US" sz="2200" dirty="0" smtClean="0"/>
              <a:t>Ensure policies (e.g., user privacy, device operating bounds) are </a:t>
            </a:r>
            <a:r>
              <a:rPr lang="en-US" sz="2200" dirty="0"/>
              <a:t>not violated  </a:t>
            </a:r>
            <a:endParaRPr lang="en-US" sz="2200" dirty="0" smtClean="0"/>
          </a:p>
          <a:p>
            <a:pPr marL="457200" indent="-457200">
              <a:buAutoNum type="arabicParenBoth"/>
            </a:pPr>
            <a:r>
              <a:rPr lang="en-US" sz="2200" dirty="0" smtClean="0"/>
              <a:t>Protect against </a:t>
            </a:r>
            <a:r>
              <a:rPr lang="en-US" sz="2200" dirty="0" err="1" smtClean="0"/>
              <a:t>IoT</a:t>
            </a:r>
            <a:r>
              <a:rPr lang="en-US" sz="2200" dirty="0" smtClean="0"/>
              <a:t> apps that cause logical inter-app conflicts and inconsistent device states </a:t>
            </a:r>
            <a:endParaRPr lang="en-US" sz="2200" dirty="0"/>
          </a:p>
        </p:txBody>
      </p:sp>
      <p:sp>
        <p:nvSpPr>
          <p:cNvPr id="33" name="Folded Corner 32"/>
          <p:cNvSpPr/>
          <p:nvPr/>
        </p:nvSpPr>
        <p:spPr>
          <a:xfrm>
            <a:off x="1528560" y="2600770"/>
            <a:ext cx="1240616" cy="1546636"/>
          </a:xfrm>
          <a:prstGeom prst="foldedCorner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34" name="Folded Corner 33"/>
          <p:cNvSpPr/>
          <p:nvPr/>
        </p:nvSpPr>
        <p:spPr>
          <a:xfrm>
            <a:off x="1421242" y="2743008"/>
            <a:ext cx="1240616" cy="1495573"/>
          </a:xfrm>
          <a:prstGeom prst="foldedCorner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i="1" dirty="0" err="1" smtClean="0"/>
              <a:t>IoT</a:t>
            </a:r>
            <a:r>
              <a:rPr lang="en-US" sz="2100" b="1" i="1" dirty="0" smtClean="0"/>
              <a:t> app</a:t>
            </a:r>
          </a:p>
          <a:p>
            <a:pPr algn="ctr"/>
            <a:r>
              <a:rPr lang="en-US" sz="1700" dirty="0" smtClean="0"/>
              <a:t>Rule #1</a:t>
            </a:r>
          </a:p>
          <a:p>
            <a:pPr algn="ctr"/>
            <a:r>
              <a:rPr lang="en-US" sz="1700" dirty="0" smtClean="0"/>
              <a:t>…</a:t>
            </a:r>
          </a:p>
          <a:p>
            <a:pPr algn="ctr"/>
            <a:r>
              <a:rPr lang="en-US" sz="1700" dirty="0" smtClean="0"/>
              <a:t>Rule #n</a:t>
            </a:r>
            <a:endParaRPr lang="en-US" sz="1700" dirty="0"/>
          </a:p>
        </p:txBody>
      </p:sp>
      <p:cxnSp>
        <p:nvCxnSpPr>
          <p:cNvPr id="35" name="Straight Arrow Connector 34"/>
          <p:cNvCxnSpPr>
            <a:stCxn id="34" idx="3"/>
            <a:endCxn id="36" idx="1"/>
          </p:cNvCxnSpPr>
          <p:nvPr/>
        </p:nvCxnSpPr>
        <p:spPr>
          <a:xfrm flipV="1">
            <a:off x="2661858" y="3465264"/>
            <a:ext cx="444268" cy="2553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106126" y="3223998"/>
            <a:ext cx="2756062" cy="4825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 smtClean="0">
                <a:solidFill>
                  <a:schemeClr val="tx1"/>
                </a:solidFill>
              </a:rPr>
              <a:t>Synthesis Engine</a:t>
            </a:r>
            <a:endParaRPr lang="en-US" sz="2100" b="1" dirty="0">
              <a:solidFill>
                <a:schemeClr val="tx1"/>
              </a:solidFill>
            </a:endParaRPr>
          </a:p>
        </p:txBody>
      </p:sp>
      <p:cxnSp>
        <p:nvCxnSpPr>
          <p:cNvPr id="37" name="Straight Arrow Connector 36"/>
          <p:cNvCxnSpPr>
            <a:stCxn id="42" idx="2"/>
            <a:endCxn id="36" idx="0"/>
          </p:cNvCxnSpPr>
          <p:nvPr/>
        </p:nvCxnSpPr>
        <p:spPr>
          <a:xfrm>
            <a:off x="4483458" y="2873620"/>
            <a:ext cx="699" cy="35037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olded Corner 37"/>
          <p:cNvSpPr/>
          <p:nvPr/>
        </p:nvSpPr>
        <p:spPr>
          <a:xfrm>
            <a:off x="6199138" y="2957972"/>
            <a:ext cx="1240616" cy="1006804"/>
          </a:xfrm>
          <a:prstGeom prst="foldedCorner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i="1" dirty="0" err="1" smtClean="0"/>
              <a:t>IoT</a:t>
            </a:r>
            <a:r>
              <a:rPr lang="en-US" sz="2100" b="1" i="1" dirty="0" smtClean="0"/>
              <a:t> app</a:t>
            </a:r>
            <a:endParaRPr lang="en-US" sz="2100" dirty="0" smtClean="0"/>
          </a:p>
          <a:p>
            <a:pPr algn="ctr"/>
            <a:r>
              <a:rPr lang="en-US" sz="1600" dirty="0" smtClean="0"/>
              <a:t>(Synthesized code)</a:t>
            </a:r>
            <a:endParaRPr lang="en-US" sz="1600" dirty="0"/>
          </a:p>
        </p:txBody>
      </p:sp>
      <p:cxnSp>
        <p:nvCxnSpPr>
          <p:cNvPr id="39" name="Straight Arrow Connector 38"/>
          <p:cNvCxnSpPr>
            <a:stCxn id="36" idx="3"/>
            <a:endCxn id="38" idx="1"/>
          </p:cNvCxnSpPr>
          <p:nvPr/>
        </p:nvCxnSpPr>
        <p:spPr>
          <a:xfrm flipV="1">
            <a:off x="5862188" y="3461374"/>
            <a:ext cx="336950" cy="389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172129" y="4240526"/>
            <a:ext cx="1244609" cy="480588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 smtClean="0"/>
              <a:t>Database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3105939" y="1813514"/>
            <a:ext cx="2755038" cy="1060106"/>
            <a:chOff x="2607537" y="1500612"/>
            <a:chExt cx="2918443" cy="1162050"/>
          </a:xfrm>
        </p:grpSpPr>
        <p:sp>
          <p:nvSpPr>
            <p:cNvPr id="42" name="Rectangle 41"/>
            <p:cNvSpPr/>
            <p:nvPr/>
          </p:nvSpPr>
          <p:spPr>
            <a:xfrm>
              <a:off x="2607537" y="1500612"/>
              <a:ext cx="2918443" cy="116205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641676" y="1529187"/>
              <a:ext cx="1262121" cy="394863"/>
            </a:xfrm>
            <a:prstGeom prst="rect">
              <a:avLst/>
            </a:prstGeom>
            <a:ln w="190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200" b="1" i="1" dirty="0" smtClean="0"/>
                <a:t>Registry</a:t>
              </a:r>
              <a:endParaRPr lang="en-US" sz="2200" b="1" i="1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672764" y="1949045"/>
              <a:ext cx="1341820" cy="66321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100" dirty="0" smtClean="0"/>
                <a:t>Device Metadata</a:t>
              </a:r>
              <a:endParaRPr lang="en-US" sz="2100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111410" y="1949045"/>
              <a:ext cx="1341820" cy="66321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100" dirty="0" smtClean="0"/>
                <a:t>Code Library</a:t>
              </a:r>
            </a:p>
          </p:txBody>
        </p:sp>
      </p:grpSp>
      <p:sp>
        <p:nvSpPr>
          <p:cNvPr id="46" name="Rectangle 45"/>
          <p:cNvSpPr/>
          <p:nvPr/>
        </p:nvSpPr>
        <p:spPr>
          <a:xfrm>
            <a:off x="7913468" y="4241020"/>
            <a:ext cx="2115418" cy="48253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 smtClean="0"/>
              <a:t>Execution Engine</a:t>
            </a:r>
            <a:endParaRPr lang="en-US" sz="2100" b="1" dirty="0"/>
          </a:p>
        </p:txBody>
      </p:sp>
      <p:cxnSp>
        <p:nvCxnSpPr>
          <p:cNvPr id="47" name="Straight Arrow Connector 46"/>
          <p:cNvCxnSpPr>
            <a:stCxn id="49" idx="2"/>
            <a:endCxn id="46" idx="0"/>
          </p:cNvCxnSpPr>
          <p:nvPr/>
        </p:nvCxnSpPr>
        <p:spPr>
          <a:xfrm flipH="1">
            <a:off x="8971177" y="3793188"/>
            <a:ext cx="1" cy="44783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0" idx="3"/>
            <a:endCxn id="46" idx="1"/>
          </p:cNvCxnSpPr>
          <p:nvPr/>
        </p:nvCxnSpPr>
        <p:spPr>
          <a:xfrm>
            <a:off x="7416738" y="4480820"/>
            <a:ext cx="496730" cy="1466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7870481" y="3140602"/>
            <a:ext cx="2201393" cy="652586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 smtClean="0">
                <a:solidFill>
                  <a:srgbClr val="FF0000"/>
                </a:solidFill>
              </a:rPr>
              <a:t>Safety Verification Engine</a:t>
            </a:r>
            <a:endParaRPr lang="en-US" sz="2100" b="1" dirty="0">
              <a:solidFill>
                <a:srgbClr val="FF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104915" y="4166022"/>
            <a:ext cx="2756062" cy="61987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 smtClean="0"/>
              <a:t>App Recommendation Engine</a:t>
            </a:r>
            <a:endParaRPr lang="en-US" sz="2100" b="1" dirty="0"/>
          </a:p>
        </p:txBody>
      </p:sp>
      <p:cxnSp>
        <p:nvCxnSpPr>
          <p:cNvPr id="51" name="Straight Arrow Connector 50"/>
          <p:cNvCxnSpPr>
            <a:stCxn id="40" idx="1"/>
            <a:endCxn id="50" idx="3"/>
          </p:cNvCxnSpPr>
          <p:nvPr/>
        </p:nvCxnSpPr>
        <p:spPr>
          <a:xfrm flipH="1" flipV="1">
            <a:off x="5860977" y="4475958"/>
            <a:ext cx="311152" cy="486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6172129" y="5085475"/>
            <a:ext cx="1244609" cy="240294"/>
          </a:xfrm>
          <a:prstGeom prst="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Sensing</a:t>
            </a:r>
          </a:p>
        </p:txBody>
      </p:sp>
      <p:cxnSp>
        <p:nvCxnSpPr>
          <p:cNvPr id="53" name="Straight Arrow Connector 52"/>
          <p:cNvCxnSpPr>
            <a:stCxn id="52" idx="0"/>
            <a:endCxn id="40" idx="2"/>
          </p:cNvCxnSpPr>
          <p:nvPr/>
        </p:nvCxnSpPr>
        <p:spPr>
          <a:xfrm flipV="1">
            <a:off x="6794434" y="4721114"/>
            <a:ext cx="0" cy="364361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0" idx="1"/>
            <a:endCxn id="34" idx="2"/>
          </p:cNvCxnSpPr>
          <p:nvPr/>
        </p:nvCxnSpPr>
        <p:spPr>
          <a:xfrm flipH="1" flipV="1">
            <a:off x="2041550" y="4238581"/>
            <a:ext cx="1063365" cy="23737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38" idx="3"/>
            <a:endCxn id="49" idx="1"/>
          </p:cNvCxnSpPr>
          <p:nvPr/>
        </p:nvCxnSpPr>
        <p:spPr>
          <a:xfrm>
            <a:off x="7439754" y="3461374"/>
            <a:ext cx="430727" cy="552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8368291" y="5085475"/>
            <a:ext cx="1205771" cy="240294"/>
          </a:xfrm>
          <a:prstGeom prst="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Actuation</a:t>
            </a:r>
          </a:p>
        </p:txBody>
      </p:sp>
      <p:cxnSp>
        <p:nvCxnSpPr>
          <p:cNvPr id="57" name="Straight Arrow Connector 56"/>
          <p:cNvCxnSpPr>
            <a:stCxn id="46" idx="2"/>
            <a:endCxn id="56" idx="0"/>
          </p:cNvCxnSpPr>
          <p:nvPr/>
        </p:nvCxnSpPr>
        <p:spPr>
          <a:xfrm>
            <a:off x="8971177" y="4723552"/>
            <a:ext cx="0" cy="361923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9" idx="2"/>
            <a:endCxn id="49" idx="0"/>
          </p:cNvCxnSpPr>
          <p:nvPr/>
        </p:nvCxnSpPr>
        <p:spPr>
          <a:xfrm>
            <a:off x="8971177" y="2727178"/>
            <a:ext cx="1" cy="413424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olded Corner 58"/>
          <p:cNvSpPr/>
          <p:nvPr/>
        </p:nvSpPr>
        <p:spPr>
          <a:xfrm>
            <a:off x="7913468" y="2382862"/>
            <a:ext cx="2115418" cy="344316"/>
          </a:xfrm>
          <a:prstGeom prst="foldedCorner">
            <a:avLst>
              <a:gd name="adj" fmla="val 0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i="1" dirty="0" smtClean="0"/>
              <a:t>User Policies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78384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SIFT: Safe Internet of Things</a:t>
            </a:r>
            <a:endParaRPr lang="en-US" dirty="0"/>
          </a:p>
        </p:txBody>
      </p:sp>
      <p:sp>
        <p:nvSpPr>
          <p:cNvPr id="32" name="Folded Corner 31"/>
          <p:cNvSpPr/>
          <p:nvPr/>
        </p:nvSpPr>
        <p:spPr>
          <a:xfrm>
            <a:off x="1528560" y="2600770"/>
            <a:ext cx="1240616" cy="1546636"/>
          </a:xfrm>
          <a:prstGeom prst="foldedCorner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33" name="Folded Corner 32"/>
          <p:cNvSpPr/>
          <p:nvPr/>
        </p:nvSpPr>
        <p:spPr>
          <a:xfrm>
            <a:off x="1421242" y="2743008"/>
            <a:ext cx="1240616" cy="1495573"/>
          </a:xfrm>
          <a:prstGeom prst="foldedCorner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i="1" dirty="0" err="1" smtClean="0"/>
              <a:t>IoT</a:t>
            </a:r>
            <a:r>
              <a:rPr lang="en-US" sz="2100" b="1" i="1" dirty="0" smtClean="0"/>
              <a:t> app</a:t>
            </a:r>
          </a:p>
          <a:p>
            <a:pPr algn="ctr"/>
            <a:r>
              <a:rPr lang="en-US" sz="1700" dirty="0" smtClean="0"/>
              <a:t>Rule #1</a:t>
            </a:r>
          </a:p>
          <a:p>
            <a:pPr algn="ctr"/>
            <a:r>
              <a:rPr lang="en-US" sz="1700" dirty="0" smtClean="0"/>
              <a:t>…</a:t>
            </a:r>
          </a:p>
          <a:p>
            <a:pPr algn="ctr"/>
            <a:r>
              <a:rPr lang="en-US" sz="1700" dirty="0" smtClean="0"/>
              <a:t>Rule #n</a:t>
            </a:r>
            <a:endParaRPr lang="en-US" sz="1700" dirty="0"/>
          </a:p>
        </p:txBody>
      </p:sp>
      <p:cxnSp>
        <p:nvCxnSpPr>
          <p:cNvPr id="34" name="Straight Arrow Connector 33"/>
          <p:cNvCxnSpPr>
            <a:stCxn id="33" idx="3"/>
            <a:endCxn id="35" idx="1"/>
          </p:cNvCxnSpPr>
          <p:nvPr/>
        </p:nvCxnSpPr>
        <p:spPr>
          <a:xfrm flipV="1">
            <a:off x="2661858" y="3465264"/>
            <a:ext cx="444268" cy="2553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106126" y="3223998"/>
            <a:ext cx="2756062" cy="4825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 smtClean="0">
                <a:solidFill>
                  <a:schemeClr val="tx1"/>
                </a:solidFill>
              </a:rPr>
              <a:t>Synthesis Engine</a:t>
            </a:r>
            <a:endParaRPr lang="en-US" sz="2100" b="1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>
            <a:stCxn id="41" idx="2"/>
            <a:endCxn id="35" idx="0"/>
          </p:cNvCxnSpPr>
          <p:nvPr/>
        </p:nvCxnSpPr>
        <p:spPr>
          <a:xfrm>
            <a:off x="4483458" y="2873620"/>
            <a:ext cx="699" cy="35037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olded Corner 36"/>
          <p:cNvSpPr/>
          <p:nvPr/>
        </p:nvSpPr>
        <p:spPr>
          <a:xfrm>
            <a:off x="6199138" y="2957972"/>
            <a:ext cx="1240616" cy="1006804"/>
          </a:xfrm>
          <a:prstGeom prst="foldedCorner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i="1" dirty="0" err="1" smtClean="0"/>
              <a:t>IoT</a:t>
            </a:r>
            <a:r>
              <a:rPr lang="en-US" sz="2100" b="1" i="1" dirty="0" smtClean="0"/>
              <a:t> app</a:t>
            </a:r>
            <a:endParaRPr lang="en-US" sz="2100" dirty="0" smtClean="0"/>
          </a:p>
          <a:p>
            <a:pPr algn="ctr"/>
            <a:r>
              <a:rPr lang="en-US" sz="1600" dirty="0" smtClean="0"/>
              <a:t>(Synthesized code)</a:t>
            </a:r>
            <a:endParaRPr lang="en-US" sz="1600" dirty="0"/>
          </a:p>
        </p:txBody>
      </p:sp>
      <p:cxnSp>
        <p:nvCxnSpPr>
          <p:cNvPr id="38" name="Straight Arrow Connector 37"/>
          <p:cNvCxnSpPr>
            <a:stCxn id="35" idx="3"/>
            <a:endCxn id="37" idx="1"/>
          </p:cNvCxnSpPr>
          <p:nvPr/>
        </p:nvCxnSpPr>
        <p:spPr>
          <a:xfrm flipV="1">
            <a:off x="5862188" y="3461374"/>
            <a:ext cx="336950" cy="389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6172129" y="4240526"/>
            <a:ext cx="1244609" cy="480588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 smtClean="0"/>
              <a:t>Database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3105939" y="1813514"/>
            <a:ext cx="2755038" cy="1060106"/>
            <a:chOff x="2607537" y="1500612"/>
            <a:chExt cx="2918443" cy="1162050"/>
          </a:xfrm>
        </p:grpSpPr>
        <p:sp>
          <p:nvSpPr>
            <p:cNvPr id="41" name="Rectangle 40"/>
            <p:cNvSpPr/>
            <p:nvPr/>
          </p:nvSpPr>
          <p:spPr>
            <a:xfrm>
              <a:off x="2607537" y="1500612"/>
              <a:ext cx="2918443" cy="116205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641676" y="1529187"/>
              <a:ext cx="1262121" cy="394863"/>
            </a:xfrm>
            <a:prstGeom prst="rect">
              <a:avLst/>
            </a:prstGeom>
            <a:ln w="190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200" b="1" i="1" dirty="0" smtClean="0"/>
                <a:t>Registry</a:t>
              </a:r>
              <a:endParaRPr lang="en-US" sz="2200" b="1" i="1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672764" y="1949045"/>
              <a:ext cx="1341820" cy="66321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100" dirty="0" smtClean="0"/>
                <a:t>Device Metadata</a:t>
              </a:r>
              <a:endParaRPr lang="en-US" sz="21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111410" y="1949045"/>
              <a:ext cx="1341820" cy="66321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100" dirty="0" smtClean="0"/>
                <a:t>Code Library</a:t>
              </a:r>
            </a:p>
          </p:txBody>
        </p:sp>
      </p:grpSp>
      <p:sp>
        <p:nvSpPr>
          <p:cNvPr id="45" name="Rectangle 44"/>
          <p:cNvSpPr/>
          <p:nvPr/>
        </p:nvSpPr>
        <p:spPr>
          <a:xfrm>
            <a:off x="7913468" y="4241020"/>
            <a:ext cx="2115418" cy="48253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 smtClean="0"/>
              <a:t>Execution Engine</a:t>
            </a:r>
            <a:endParaRPr lang="en-US" sz="2100" b="1" dirty="0"/>
          </a:p>
        </p:txBody>
      </p:sp>
      <p:cxnSp>
        <p:nvCxnSpPr>
          <p:cNvPr id="46" name="Straight Arrow Connector 45"/>
          <p:cNvCxnSpPr>
            <a:stCxn id="48" idx="2"/>
            <a:endCxn id="45" idx="0"/>
          </p:cNvCxnSpPr>
          <p:nvPr/>
        </p:nvCxnSpPr>
        <p:spPr>
          <a:xfrm flipH="1">
            <a:off x="8971177" y="3793188"/>
            <a:ext cx="1" cy="44783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9" idx="3"/>
            <a:endCxn id="45" idx="1"/>
          </p:cNvCxnSpPr>
          <p:nvPr/>
        </p:nvCxnSpPr>
        <p:spPr>
          <a:xfrm>
            <a:off x="7416738" y="4480820"/>
            <a:ext cx="496730" cy="1466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7870481" y="3140602"/>
            <a:ext cx="2201393" cy="652586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 smtClean="0">
                <a:solidFill>
                  <a:schemeClr val="tx1"/>
                </a:solidFill>
              </a:rPr>
              <a:t>Safety Verification Engine</a:t>
            </a:r>
            <a:endParaRPr lang="en-US" sz="2100" b="1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104915" y="4166022"/>
            <a:ext cx="2756062" cy="619872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 smtClean="0">
                <a:solidFill>
                  <a:srgbClr val="FF0000"/>
                </a:solidFill>
              </a:rPr>
              <a:t>App Recommendation Engine</a:t>
            </a:r>
            <a:endParaRPr lang="en-US" sz="2100" b="1" dirty="0">
              <a:solidFill>
                <a:srgbClr val="FF0000"/>
              </a:solidFill>
            </a:endParaRPr>
          </a:p>
        </p:txBody>
      </p:sp>
      <p:cxnSp>
        <p:nvCxnSpPr>
          <p:cNvPr id="50" name="Straight Arrow Connector 49"/>
          <p:cNvCxnSpPr>
            <a:stCxn id="39" idx="1"/>
            <a:endCxn id="49" idx="3"/>
          </p:cNvCxnSpPr>
          <p:nvPr/>
        </p:nvCxnSpPr>
        <p:spPr>
          <a:xfrm flipH="1" flipV="1">
            <a:off x="5860977" y="4475958"/>
            <a:ext cx="311152" cy="486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6172129" y="5085475"/>
            <a:ext cx="1244609" cy="240294"/>
          </a:xfrm>
          <a:prstGeom prst="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Sensing</a:t>
            </a:r>
          </a:p>
        </p:txBody>
      </p:sp>
      <p:cxnSp>
        <p:nvCxnSpPr>
          <p:cNvPr id="52" name="Straight Arrow Connector 51"/>
          <p:cNvCxnSpPr>
            <a:stCxn id="51" idx="0"/>
            <a:endCxn id="39" idx="2"/>
          </p:cNvCxnSpPr>
          <p:nvPr/>
        </p:nvCxnSpPr>
        <p:spPr>
          <a:xfrm flipV="1">
            <a:off x="6794434" y="4721114"/>
            <a:ext cx="0" cy="364361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9" idx="1"/>
            <a:endCxn id="33" idx="2"/>
          </p:cNvCxnSpPr>
          <p:nvPr/>
        </p:nvCxnSpPr>
        <p:spPr>
          <a:xfrm flipH="1" flipV="1">
            <a:off x="2041550" y="4238581"/>
            <a:ext cx="1063365" cy="23737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37" idx="3"/>
            <a:endCxn id="48" idx="1"/>
          </p:cNvCxnSpPr>
          <p:nvPr/>
        </p:nvCxnSpPr>
        <p:spPr>
          <a:xfrm>
            <a:off x="7439754" y="3461374"/>
            <a:ext cx="430727" cy="552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8368291" y="5085475"/>
            <a:ext cx="1205771" cy="240294"/>
          </a:xfrm>
          <a:prstGeom prst="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Actuation</a:t>
            </a:r>
          </a:p>
        </p:txBody>
      </p:sp>
      <p:cxnSp>
        <p:nvCxnSpPr>
          <p:cNvPr id="56" name="Straight Arrow Connector 55"/>
          <p:cNvCxnSpPr>
            <a:stCxn id="45" idx="2"/>
            <a:endCxn id="55" idx="0"/>
          </p:cNvCxnSpPr>
          <p:nvPr/>
        </p:nvCxnSpPr>
        <p:spPr>
          <a:xfrm>
            <a:off x="8971177" y="4723552"/>
            <a:ext cx="0" cy="361923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8" idx="2"/>
            <a:endCxn id="48" idx="0"/>
          </p:cNvCxnSpPr>
          <p:nvPr/>
        </p:nvCxnSpPr>
        <p:spPr>
          <a:xfrm>
            <a:off x="8971177" y="2727178"/>
            <a:ext cx="1" cy="413424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olded Corner 57"/>
          <p:cNvSpPr/>
          <p:nvPr/>
        </p:nvSpPr>
        <p:spPr>
          <a:xfrm>
            <a:off x="7913468" y="2382862"/>
            <a:ext cx="2115418" cy="344316"/>
          </a:xfrm>
          <a:prstGeom prst="foldedCorner">
            <a:avLst>
              <a:gd name="adj" fmla="val 0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i="1" dirty="0" smtClean="0"/>
              <a:t>User Policies</a:t>
            </a:r>
            <a:endParaRPr lang="en-US" sz="2100" dirty="0"/>
          </a:p>
        </p:txBody>
      </p:sp>
      <p:sp>
        <p:nvSpPr>
          <p:cNvPr id="59" name="Rectangle 58"/>
          <p:cNvSpPr/>
          <p:nvPr/>
        </p:nvSpPr>
        <p:spPr>
          <a:xfrm>
            <a:off x="340887" y="5313210"/>
            <a:ext cx="11726993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 smtClean="0"/>
              <a:t>Safety Protection</a:t>
            </a:r>
          </a:p>
          <a:p>
            <a:pPr marL="457200" indent="-457200">
              <a:buAutoNum type="arabicParenBoth"/>
            </a:pPr>
            <a:r>
              <a:rPr lang="en-US" sz="2200" dirty="0"/>
              <a:t>F</a:t>
            </a:r>
            <a:r>
              <a:rPr lang="en-US" sz="2200" dirty="0" smtClean="0"/>
              <a:t>eedback to u</a:t>
            </a:r>
            <a:r>
              <a:rPr lang="en-US" sz="2200" dirty="0" smtClean="0"/>
              <a:t>ser </a:t>
            </a:r>
            <a:r>
              <a:rPr lang="en-US" sz="2200" dirty="0"/>
              <a:t>– </a:t>
            </a:r>
            <a:r>
              <a:rPr lang="en-US" sz="2200" dirty="0" smtClean="0"/>
              <a:t>suggested safe app changes, including parameters, that result in safe </a:t>
            </a:r>
            <a:r>
              <a:rPr lang="en-US" sz="2200" dirty="0" err="1" smtClean="0"/>
              <a:t>IoT</a:t>
            </a:r>
            <a:r>
              <a:rPr lang="en-US" sz="2200" dirty="0" smtClean="0"/>
              <a:t> apps</a:t>
            </a:r>
          </a:p>
          <a:p>
            <a:pPr marL="457200" indent="-457200">
              <a:buAutoNum type="arabicParenBoth"/>
            </a:pPr>
            <a:r>
              <a:rPr lang="en-US" sz="2200" dirty="0" smtClean="0"/>
              <a:t>Suggested apps based on user behavior: automating repeated actions </a:t>
            </a:r>
            <a:r>
              <a:rPr lang="en-US" sz="2200" dirty="0" err="1" smtClean="0"/>
              <a:t>IoT</a:t>
            </a:r>
            <a:r>
              <a:rPr lang="en-US" sz="2200" dirty="0" smtClean="0"/>
              <a:t> system observes</a:t>
            </a:r>
          </a:p>
        </p:txBody>
      </p:sp>
    </p:spTree>
    <p:extLst>
      <p:ext uri="{BB962C8B-B14F-4D97-AF65-F5344CB8AC3E}">
        <p14:creationId xmlns:p14="http://schemas.microsoft.com/office/powerpoint/2010/main" val="124332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SIFT: Safety Verification Engine</a:t>
            </a:r>
            <a:endParaRPr lang="en-US" dirty="0"/>
          </a:p>
        </p:txBody>
      </p:sp>
      <p:sp>
        <p:nvSpPr>
          <p:cNvPr id="4" name="Folded Corner 3"/>
          <p:cNvSpPr/>
          <p:nvPr/>
        </p:nvSpPr>
        <p:spPr>
          <a:xfrm>
            <a:off x="1185543" y="2061448"/>
            <a:ext cx="2244018" cy="1086142"/>
          </a:xfrm>
          <a:prstGeom prst="foldedCorner">
            <a:avLst>
              <a:gd name="adj" fmla="val 11069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/>
              <a:t>Policies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679674" y="1668948"/>
            <a:ext cx="5973054" cy="2819944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3747914" y="1744017"/>
            <a:ext cx="3268777" cy="354218"/>
          </a:xfrm>
          <a:prstGeom prst="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i="1" dirty="0" smtClean="0"/>
              <a:t>Safety Verification Engine</a:t>
            </a:r>
            <a:endParaRPr lang="en-US" sz="2100" b="1" i="1" dirty="0"/>
          </a:p>
        </p:txBody>
      </p:sp>
      <p:sp>
        <p:nvSpPr>
          <p:cNvPr id="8" name="Folded Corner 7"/>
          <p:cNvSpPr/>
          <p:nvPr/>
        </p:nvSpPr>
        <p:spPr>
          <a:xfrm>
            <a:off x="1185543" y="3404163"/>
            <a:ext cx="2241030" cy="767959"/>
          </a:xfrm>
          <a:prstGeom prst="foldedCorner">
            <a:avLst>
              <a:gd name="adj" fmla="val 15160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i="1" dirty="0" err="1"/>
              <a:t>IoT</a:t>
            </a:r>
            <a:r>
              <a:rPr lang="en-US" sz="2000" b="1" i="1" dirty="0"/>
              <a:t> app</a:t>
            </a:r>
          </a:p>
          <a:p>
            <a:pPr algn="ctr"/>
            <a:r>
              <a:rPr lang="en-US" sz="1400" dirty="0"/>
              <a:t>(Synthesized code)</a:t>
            </a:r>
          </a:p>
        </p:txBody>
      </p:sp>
      <p:sp>
        <p:nvSpPr>
          <p:cNvPr id="10" name="Folded Corner 9"/>
          <p:cNvSpPr/>
          <p:nvPr/>
        </p:nvSpPr>
        <p:spPr>
          <a:xfrm>
            <a:off x="5886427" y="2214706"/>
            <a:ext cx="1860679" cy="778587"/>
          </a:xfrm>
          <a:prstGeom prst="foldedCorner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100" b="1" i="1" dirty="0" smtClean="0"/>
              <a:t>Intermediate c</a:t>
            </a:r>
            <a:r>
              <a:rPr lang="en-US" sz="2100" b="1" i="1" dirty="0" smtClean="0"/>
              <a:t>ode w/ flags</a:t>
            </a:r>
            <a:endParaRPr lang="en-US" sz="2100" dirty="0"/>
          </a:p>
        </p:txBody>
      </p:sp>
      <p:sp>
        <p:nvSpPr>
          <p:cNvPr id="12" name="Folded Corner 11"/>
          <p:cNvSpPr/>
          <p:nvPr/>
        </p:nvSpPr>
        <p:spPr>
          <a:xfrm>
            <a:off x="5874852" y="3195607"/>
            <a:ext cx="1860679" cy="1038642"/>
          </a:xfrm>
          <a:prstGeom prst="foldedCorner">
            <a:avLst>
              <a:gd name="adj" fmla="val 12400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100" b="1" i="1" dirty="0"/>
              <a:t>Intermediate c</a:t>
            </a:r>
            <a:r>
              <a:rPr lang="en-US" sz="2100" b="1" i="1" dirty="0" smtClean="0"/>
              <a:t>ode w/ flags, assertions</a:t>
            </a:r>
            <a:endParaRPr lang="en-US" sz="2100" dirty="0"/>
          </a:p>
        </p:txBody>
      </p:sp>
      <p:cxnSp>
        <p:nvCxnSpPr>
          <p:cNvPr id="13" name="Straight Arrow Connector 12"/>
          <p:cNvCxnSpPr>
            <a:stCxn id="4" idx="3"/>
            <a:endCxn id="10" idx="1"/>
          </p:cNvCxnSpPr>
          <p:nvPr/>
        </p:nvCxnSpPr>
        <p:spPr>
          <a:xfrm flipV="1">
            <a:off x="3429561" y="2604000"/>
            <a:ext cx="2456866" cy="51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2" idx="1"/>
          </p:cNvCxnSpPr>
          <p:nvPr/>
        </p:nvCxnSpPr>
        <p:spPr>
          <a:xfrm>
            <a:off x="4135425" y="3714928"/>
            <a:ext cx="173942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3"/>
            <a:endCxn id="17" idx="1"/>
          </p:cNvCxnSpPr>
          <p:nvPr/>
        </p:nvCxnSpPr>
        <p:spPr>
          <a:xfrm>
            <a:off x="7747106" y="2604000"/>
            <a:ext cx="2254324" cy="21674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3"/>
            <a:endCxn id="18" idx="1"/>
          </p:cNvCxnSpPr>
          <p:nvPr/>
        </p:nvCxnSpPr>
        <p:spPr>
          <a:xfrm flipV="1">
            <a:off x="7735531" y="3701069"/>
            <a:ext cx="2265899" cy="1385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0001430" y="2379247"/>
            <a:ext cx="2149234" cy="492854"/>
          </a:xfrm>
          <a:prstGeom prst="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100" dirty="0" smtClean="0"/>
              <a:t>App rule conflicts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001430" y="3454642"/>
            <a:ext cx="2014709" cy="492854"/>
          </a:xfrm>
          <a:prstGeom prst="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100" dirty="0" smtClean="0"/>
              <a:t>Policy violations</a:t>
            </a:r>
          </a:p>
        </p:txBody>
      </p:sp>
      <p:sp>
        <p:nvSpPr>
          <p:cNvPr id="19" name="Oval 18"/>
          <p:cNvSpPr/>
          <p:nvPr/>
        </p:nvSpPr>
        <p:spPr>
          <a:xfrm>
            <a:off x="10064130" y="2013220"/>
            <a:ext cx="415840" cy="40297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20" name="Oval 19"/>
          <p:cNvSpPr/>
          <p:nvPr/>
        </p:nvSpPr>
        <p:spPr>
          <a:xfrm>
            <a:off x="10064130" y="3074017"/>
            <a:ext cx="415840" cy="40297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</a:t>
            </a:r>
            <a:endParaRPr lang="en-US" sz="2400" b="1" dirty="0"/>
          </a:p>
        </p:txBody>
      </p:sp>
      <p:cxnSp>
        <p:nvCxnSpPr>
          <p:cNvPr id="21" name="Straight Connector 20"/>
          <p:cNvCxnSpPr>
            <a:stCxn id="4" idx="3"/>
          </p:cNvCxnSpPr>
          <p:nvPr/>
        </p:nvCxnSpPr>
        <p:spPr>
          <a:xfrm>
            <a:off x="3429561" y="2604519"/>
            <a:ext cx="705864" cy="11104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8" idx="3"/>
          </p:cNvCxnSpPr>
          <p:nvPr/>
        </p:nvCxnSpPr>
        <p:spPr>
          <a:xfrm flipV="1">
            <a:off x="3426573" y="3714929"/>
            <a:ext cx="708852" cy="732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973890" y="2214706"/>
            <a:ext cx="1593156" cy="2019543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 smtClean="0"/>
              <a:t>White-box Exploration Tool</a:t>
            </a:r>
          </a:p>
        </p:txBody>
      </p:sp>
      <p:sp>
        <p:nvSpPr>
          <p:cNvPr id="9" name="Rectangle 8"/>
          <p:cNvSpPr/>
          <p:nvPr/>
        </p:nvSpPr>
        <p:spPr>
          <a:xfrm>
            <a:off x="3778263" y="2214706"/>
            <a:ext cx="1832216" cy="2019543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 smtClean="0"/>
              <a:t>Code Transformer</a:t>
            </a:r>
          </a:p>
        </p:txBody>
      </p:sp>
    </p:spTree>
    <p:extLst>
      <p:ext uri="{BB962C8B-B14F-4D97-AF65-F5344CB8AC3E}">
        <p14:creationId xmlns:p14="http://schemas.microsoft.com/office/powerpoint/2010/main" val="92035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SIFT: Safety Verification Engine</a:t>
            </a:r>
            <a:endParaRPr lang="en-US" dirty="0"/>
          </a:p>
        </p:txBody>
      </p:sp>
      <p:sp>
        <p:nvSpPr>
          <p:cNvPr id="4" name="Folded Corner 3"/>
          <p:cNvSpPr/>
          <p:nvPr/>
        </p:nvSpPr>
        <p:spPr>
          <a:xfrm>
            <a:off x="1185543" y="2061448"/>
            <a:ext cx="2244018" cy="1086142"/>
          </a:xfrm>
          <a:prstGeom prst="foldedCorner">
            <a:avLst>
              <a:gd name="adj" fmla="val 11069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/>
              <a:t>Policies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679674" y="1668948"/>
            <a:ext cx="5973054" cy="2819944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3747914" y="1744017"/>
            <a:ext cx="3268777" cy="354218"/>
          </a:xfrm>
          <a:prstGeom prst="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i="1" dirty="0" smtClean="0"/>
              <a:t>Safety Verification Engine</a:t>
            </a:r>
            <a:endParaRPr lang="en-US" sz="2100" b="1" i="1" dirty="0"/>
          </a:p>
        </p:txBody>
      </p:sp>
      <p:sp>
        <p:nvSpPr>
          <p:cNvPr id="8" name="Folded Corner 7"/>
          <p:cNvSpPr/>
          <p:nvPr/>
        </p:nvSpPr>
        <p:spPr>
          <a:xfrm>
            <a:off x="1185543" y="3404163"/>
            <a:ext cx="2241030" cy="767959"/>
          </a:xfrm>
          <a:prstGeom prst="foldedCorner">
            <a:avLst>
              <a:gd name="adj" fmla="val 15160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i="1" dirty="0" err="1"/>
              <a:t>IoT</a:t>
            </a:r>
            <a:r>
              <a:rPr lang="en-US" sz="2000" b="1" i="1" dirty="0"/>
              <a:t> app</a:t>
            </a:r>
          </a:p>
          <a:p>
            <a:pPr algn="ctr"/>
            <a:r>
              <a:rPr lang="en-US" sz="1400" dirty="0"/>
              <a:t>(Synthesized code)</a:t>
            </a:r>
          </a:p>
        </p:txBody>
      </p:sp>
      <p:sp>
        <p:nvSpPr>
          <p:cNvPr id="10" name="Folded Corner 9"/>
          <p:cNvSpPr/>
          <p:nvPr/>
        </p:nvSpPr>
        <p:spPr>
          <a:xfrm>
            <a:off x="5886427" y="2214706"/>
            <a:ext cx="1860679" cy="778587"/>
          </a:xfrm>
          <a:prstGeom prst="foldedCorner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100" b="1" i="1" dirty="0" smtClean="0"/>
              <a:t>Intermediate c</a:t>
            </a:r>
            <a:r>
              <a:rPr lang="en-US" sz="2100" b="1" i="1" dirty="0" smtClean="0"/>
              <a:t>ode w/ flags</a:t>
            </a:r>
            <a:endParaRPr lang="en-US" sz="2100" dirty="0"/>
          </a:p>
        </p:txBody>
      </p:sp>
      <p:sp>
        <p:nvSpPr>
          <p:cNvPr id="12" name="Folded Corner 11"/>
          <p:cNvSpPr/>
          <p:nvPr/>
        </p:nvSpPr>
        <p:spPr>
          <a:xfrm>
            <a:off x="5874852" y="3195607"/>
            <a:ext cx="1860679" cy="1038642"/>
          </a:xfrm>
          <a:prstGeom prst="foldedCorner">
            <a:avLst>
              <a:gd name="adj" fmla="val 12400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100" b="1" i="1" dirty="0"/>
              <a:t>Intermediate c</a:t>
            </a:r>
            <a:r>
              <a:rPr lang="en-US" sz="2100" b="1" i="1" dirty="0" smtClean="0"/>
              <a:t>ode w/ flags, assertions</a:t>
            </a:r>
            <a:endParaRPr lang="en-US" sz="2100" dirty="0"/>
          </a:p>
        </p:txBody>
      </p:sp>
      <p:cxnSp>
        <p:nvCxnSpPr>
          <p:cNvPr id="13" name="Straight Arrow Connector 12"/>
          <p:cNvCxnSpPr>
            <a:stCxn id="4" idx="3"/>
            <a:endCxn id="10" idx="1"/>
          </p:cNvCxnSpPr>
          <p:nvPr/>
        </p:nvCxnSpPr>
        <p:spPr>
          <a:xfrm flipV="1">
            <a:off x="3429561" y="2604000"/>
            <a:ext cx="2456866" cy="51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2" idx="1"/>
          </p:cNvCxnSpPr>
          <p:nvPr/>
        </p:nvCxnSpPr>
        <p:spPr>
          <a:xfrm>
            <a:off x="4135425" y="3714928"/>
            <a:ext cx="173942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3"/>
            <a:endCxn id="17" idx="1"/>
          </p:cNvCxnSpPr>
          <p:nvPr/>
        </p:nvCxnSpPr>
        <p:spPr>
          <a:xfrm>
            <a:off x="7747106" y="2604000"/>
            <a:ext cx="2254324" cy="21674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3"/>
            <a:endCxn id="18" idx="1"/>
          </p:cNvCxnSpPr>
          <p:nvPr/>
        </p:nvCxnSpPr>
        <p:spPr>
          <a:xfrm flipV="1">
            <a:off x="7735531" y="3701069"/>
            <a:ext cx="2265899" cy="1385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0001430" y="2379247"/>
            <a:ext cx="2149234" cy="492854"/>
          </a:xfrm>
          <a:prstGeom prst="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100" dirty="0" smtClean="0"/>
              <a:t>App rule conflicts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001430" y="3454642"/>
            <a:ext cx="2014709" cy="492854"/>
          </a:xfrm>
          <a:prstGeom prst="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100" dirty="0" smtClean="0"/>
              <a:t>Policy violations</a:t>
            </a:r>
          </a:p>
        </p:txBody>
      </p:sp>
      <p:sp>
        <p:nvSpPr>
          <p:cNvPr id="19" name="Oval 18"/>
          <p:cNvSpPr/>
          <p:nvPr/>
        </p:nvSpPr>
        <p:spPr>
          <a:xfrm>
            <a:off x="10064130" y="2013220"/>
            <a:ext cx="415840" cy="40297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20" name="Oval 19"/>
          <p:cNvSpPr/>
          <p:nvPr/>
        </p:nvSpPr>
        <p:spPr>
          <a:xfrm>
            <a:off x="10064130" y="3074017"/>
            <a:ext cx="415840" cy="40297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</a:t>
            </a:r>
            <a:endParaRPr lang="en-US" sz="2400" b="1" dirty="0"/>
          </a:p>
        </p:txBody>
      </p:sp>
      <p:cxnSp>
        <p:nvCxnSpPr>
          <p:cNvPr id="21" name="Straight Connector 20"/>
          <p:cNvCxnSpPr>
            <a:stCxn id="4" idx="3"/>
          </p:cNvCxnSpPr>
          <p:nvPr/>
        </p:nvCxnSpPr>
        <p:spPr>
          <a:xfrm>
            <a:off x="3429561" y="2604519"/>
            <a:ext cx="705864" cy="11104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8" idx="3"/>
          </p:cNvCxnSpPr>
          <p:nvPr/>
        </p:nvCxnSpPr>
        <p:spPr>
          <a:xfrm flipV="1">
            <a:off x="3426573" y="3714929"/>
            <a:ext cx="708852" cy="732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973890" y="2214706"/>
            <a:ext cx="1593156" cy="2019543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 smtClean="0"/>
              <a:t>White-box Exploration Tool</a:t>
            </a:r>
          </a:p>
        </p:txBody>
      </p:sp>
      <p:sp>
        <p:nvSpPr>
          <p:cNvPr id="9" name="Rectangle 8"/>
          <p:cNvSpPr/>
          <p:nvPr/>
        </p:nvSpPr>
        <p:spPr>
          <a:xfrm>
            <a:off x="3778263" y="2214706"/>
            <a:ext cx="1832216" cy="2019543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 smtClean="0"/>
              <a:t>Code Transformer</a:t>
            </a:r>
          </a:p>
        </p:txBody>
      </p:sp>
      <p:sp>
        <p:nvSpPr>
          <p:cNvPr id="23" name="Right Brace 22"/>
          <p:cNvSpPr/>
          <p:nvPr/>
        </p:nvSpPr>
        <p:spPr>
          <a:xfrm rot="16200000">
            <a:off x="1726658" y="4625349"/>
            <a:ext cx="181138" cy="120271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" name="Right Brace 23"/>
          <p:cNvSpPr/>
          <p:nvPr/>
        </p:nvSpPr>
        <p:spPr>
          <a:xfrm rot="5400000">
            <a:off x="3280899" y="5654721"/>
            <a:ext cx="217221" cy="3326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" name="TextBox 24"/>
          <p:cNvSpPr txBox="1"/>
          <p:nvPr/>
        </p:nvSpPr>
        <p:spPr>
          <a:xfrm>
            <a:off x="935383" y="5292689"/>
            <a:ext cx="3967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IF</a:t>
            </a:r>
            <a:r>
              <a:rPr lang="en-US" sz="2000" dirty="0"/>
              <a:t> Temp &gt;= 25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THEN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>Cool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111638" y="4712123"/>
            <a:ext cx="4177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THIS</a:t>
            </a:r>
            <a:r>
              <a:rPr lang="en-US" dirty="0"/>
              <a:t> : </a:t>
            </a:r>
            <a:r>
              <a:rPr lang="en-US" dirty="0" smtClean="0"/>
              <a:t>Sensing or </a:t>
            </a:r>
            <a:r>
              <a:rPr lang="en-US" dirty="0"/>
              <a:t>Label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56001" y="5984359"/>
            <a:ext cx="4158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THAT</a:t>
            </a:r>
            <a:r>
              <a:rPr lang="en-US" dirty="0"/>
              <a:t> : Label or Action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9878" y="5299676"/>
            <a:ext cx="881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Too hot</a:t>
            </a:r>
            <a:r>
              <a:rPr lang="en-US" sz="1600" dirty="0" smtClean="0"/>
              <a:t>: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2062136" y="4312012"/>
            <a:ext cx="297936" cy="314203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010358" y="4869517"/>
            <a:ext cx="4312399" cy="1754326"/>
          </a:xfrm>
          <a:prstGeom prst="rect">
            <a:avLst/>
          </a:prstGeom>
          <a:noFill/>
          <a:ln w="31750"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define-fun</a:t>
            </a:r>
            <a:r>
              <a:rPr lang="en-US" dirty="0"/>
              <a:t> conjecture-c1 ()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Bool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/>
              <a:t>	(=&gt; (&gt;= 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25</a:t>
            </a:r>
            <a:r>
              <a:rPr lang="en-US" dirty="0"/>
              <a:t>)</a:t>
            </a:r>
          </a:p>
          <a:p>
            <a:r>
              <a:rPr lang="en-US" dirty="0"/>
              <a:t>		(and (=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true</a:t>
            </a:r>
            <a:r>
              <a:rPr lang="en-US" dirty="0"/>
              <a:t> </a:t>
            </a:r>
            <a:r>
              <a:rPr lang="en-US" dirty="0" err="1"/>
              <a:t>ac_on</a:t>
            </a:r>
            <a:r>
              <a:rPr lang="en-US" dirty="0"/>
              <a:t>) (c1))</a:t>
            </a:r>
          </a:p>
          <a:p>
            <a:r>
              <a:rPr lang="en-US" dirty="0" smtClean="0"/>
              <a:t>)</a:t>
            </a:r>
          </a:p>
          <a:p>
            <a:endParaRPr lang="pt-BR" dirty="0"/>
          </a:p>
          <a:p>
            <a:r>
              <a:rPr lang="pt-BR" dirty="0" smtClean="0"/>
              <a:t>(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assert</a:t>
            </a:r>
            <a:r>
              <a:rPr lang="pt-BR" dirty="0" smtClean="0"/>
              <a:t> conjecture-c1)</a:t>
            </a:r>
            <a:endParaRPr lang="en-US" dirty="0"/>
          </a:p>
        </p:txBody>
      </p:sp>
      <p:sp>
        <p:nvSpPr>
          <p:cNvPr id="38" name="Down Arrow 37"/>
          <p:cNvSpPr/>
          <p:nvPr/>
        </p:nvSpPr>
        <p:spPr>
          <a:xfrm>
            <a:off x="6656223" y="4385119"/>
            <a:ext cx="297936" cy="314203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6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196507" y="1522668"/>
            <a:ext cx="1188768" cy="890591"/>
            <a:chOff x="7331390" y="852751"/>
            <a:chExt cx="1188768" cy="890591"/>
          </a:xfrm>
        </p:grpSpPr>
        <p:sp>
          <p:nvSpPr>
            <p:cNvPr id="5" name="Bent Arrow 4"/>
            <p:cNvSpPr/>
            <p:nvPr/>
          </p:nvSpPr>
          <p:spPr bwMode="auto">
            <a:xfrm>
              <a:off x="7561220" y="961206"/>
              <a:ext cx="958938" cy="713788"/>
            </a:xfrm>
            <a:prstGeom prst="bentArrow">
              <a:avLst>
                <a:gd name="adj1" fmla="val 15687"/>
                <a:gd name="adj2" fmla="val 14357"/>
                <a:gd name="adj3" fmla="val 17018"/>
                <a:gd name="adj4" fmla="val 43750"/>
              </a:avLst>
            </a:pr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accent1"/>
                </a:gs>
              </a:gsLst>
            </a:gradFill>
            <a:ln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0" rIns="109728" bIns="54864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0969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331390" y="852751"/>
              <a:ext cx="504774" cy="8905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 rot="5400000">
            <a:off x="2341670" y="1468550"/>
            <a:ext cx="1188768" cy="890591"/>
            <a:chOff x="7331390" y="852751"/>
            <a:chExt cx="1188768" cy="890591"/>
          </a:xfrm>
        </p:grpSpPr>
        <p:sp>
          <p:nvSpPr>
            <p:cNvPr id="8" name="Bent Arrow 7"/>
            <p:cNvSpPr/>
            <p:nvPr/>
          </p:nvSpPr>
          <p:spPr bwMode="auto">
            <a:xfrm>
              <a:off x="7561220" y="961206"/>
              <a:ext cx="958938" cy="713788"/>
            </a:xfrm>
            <a:prstGeom prst="bentArrow">
              <a:avLst>
                <a:gd name="adj1" fmla="val 15687"/>
                <a:gd name="adj2" fmla="val 14357"/>
                <a:gd name="adj3" fmla="val 17018"/>
                <a:gd name="adj4" fmla="val 43750"/>
              </a:avLst>
            </a:pr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accent1"/>
                </a:gs>
              </a:gsLst>
            </a:gradFill>
            <a:ln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0" rIns="109728" bIns="54864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0969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331390" y="852751"/>
              <a:ext cx="504774" cy="8905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01476" y="1734896"/>
            <a:ext cx="1188768" cy="890591"/>
            <a:chOff x="7331390" y="852751"/>
            <a:chExt cx="1188768" cy="890591"/>
          </a:xfrm>
        </p:grpSpPr>
        <p:sp>
          <p:nvSpPr>
            <p:cNvPr id="11" name="Bent Arrow 10"/>
            <p:cNvSpPr/>
            <p:nvPr/>
          </p:nvSpPr>
          <p:spPr bwMode="auto">
            <a:xfrm>
              <a:off x="7561220" y="961206"/>
              <a:ext cx="958938" cy="713788"/>
            </a:xfrm>
            <a:prstGeom prst="bentArrow">
              <a:avLst>
                <a:gd name="adj1" fmla="val 15687"/>
                <a:gd name="adj2" fmla="val 14357"/>
                <a:gd name="adj3" fmla="val 17018"/>
                <a:gd name="adj4" fmla="val 43750"/>
              </a:avLst>
            </a:pr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accent1"/>
                </a:gs>
              </a:gsLst>
            </a:gradFill>
            <a:ln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0" rIns="109728" bIns="54864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0969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31390" y="852751"/>
              <a:ext cx="504774" cy="8905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 rot="5400000">
            <a:off x="2998619" y="3431321"/>
            <a:ext cx="3388149" cy="890591"/>
            <a:chOff x="7331390" y="852751"/>
            <a:chExt cx="1162380" cy="890591"/>
          </a:xfrm>
        </p:grpSpPr>
        <p:sp>
          <p:nvSpPr>
            <p:cNvPr id="14" name="Bent Arrow 13"/>
            <p:cNvSpPr/>
            <p:nvPr/>
          </p:nvSpPr>
          <p:spPr bwMode="auto">
            <a:xfrm>
              <a:off x="7534832" y="961206"/>
              <a:ext cx="958938" cy="713788"/>
            </a:xfrm>
            <a:prstGeom prst="bentArrow">
              <a:avLst>
                <a:gd name="adj1" fmla="val 15687"/>
                <a:gd name="adj2" fmla="val 14357"/>
                <a:gd name="adj3" fmla="val 17018"/>
                <a:gd name="adj4" fmla="val 43750"/>
              </a:avLst>
            </a:pr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accent1"/>
                </a:gs>
              </a:gsLst>
            </a:gradFill>
            <a:ln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0" rIns="109728" bIns="54864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0969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331390" y="852751"/>
              <a:ext cx="504774" cy="8905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Bent Arrow 15"/>
          <p:cNvSpPr/>
          <p:nvPr/>
        </p:nvSpPr>
        <p:spPr bwMode="auto">
          <a:xfrm rot="10800000">
            <a:off x="5792202" y="2675376"/>
            <a:ext cx="1246266" cy="713788"/>
          </a:xfrm>
          <a:prstGeom prst="bentArrow">
            <a:avLst>
              <a:gd name="adj1" fmla="val 15687"/>
              <a:gd name="adj2" fmla="val 14357"/>
              <a:gd name="adj3" fmla="val 17018"/>
              <a:gd name="adj4" fmla="val 43750"/>
            </a:avLst>
          </a:prstGeom>
          <a:gradFill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accent1"/>
              </a:gs>
            </a:gsLst>
          </a:gra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0" rIns="109728" bIns="54864" numCol="1" rtlCol="0" anchor="t" anchorCtr="0" compatLnSpc="1">
            <a:prstTxWarp prst="textNoShape">
              <a:avLst/>
            </a:prstTxWarp>
          </a:bodyPr>
          <a:lstStyle/>
          <a:p>
            <a:pPr algn="ctr" defTabSz="109696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311448" y="1326118"/>
            <a:ext cx="1188768" cy="890591"/>
            <a:chOff x="7331390" y="852751"/>
            <a:chExt cx="1188768" cy="890591"/>
          </a:xfrm>
        </p:grpSpPr>
        <p:sp>
          <p:nvSpPr>
            <p:cNvPr id="18" name="Bent Arrow 17"/>
            <p:cNvSpPr/>
            <p:nvPr/>
          </p:nvSpPr>
          <p:spPr bwMode="auto">
            <a:xfrm>
              <a:off x="7561220" y="961206"/>
              <a:ext cx="958938" cy="713788"/>
            </a:xfrm>
            <a:prstGeom prst="bentArrow">
              <a:avLst>
                <a:gd name="adj1" fmla="val 15687"/>
                <a:gd name="adj2" fmla="val 14357"/>
                <a:gd name="adj3" fmla="val 17018"/>
                <a:gd name="adj4" fmla="val 43750"/>
              </a:avLst>
            </a:pr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accent1"/>
                </a:gs>
              </a:gsLst>
            </a:gradFill>
            <a:ln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0" rIns="109728" bIns="54864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0969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331390" y="852751"/>
              <a:ext cx="504774" cy="8905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Bent Arrow 19"/>
          <p:cNvSpPr/>
          <p:nvPr/>
        </p:nvSpPr>
        <p:spPr bwMode="auto">
          <a:xfrm rot="10800000" flipH="1">
            <a:off x="3079373" y="2666603"/>
            <a:ext cx="1059571" cy="713788"/>
          </a:xfrm>
          <a:prstGeom prst="bentArrow">
            <a:avLst>
              <a:gd name="adj1" fmla="val 15687"/>
              <a:gd name="adj2" fmla="val 14357"/>
              <a:gd name="adj3" fmla="val 17018"/>
              <a:gd name="adj4" fmla="val 43750"/>
            </a:avLst>
          </a:prstGeom>
          <a:gradFill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accent1"/>
              </a:gs>
            </a:gsLst>
          </a:gra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0" rIns="109728" bIns="54864" numCol="1" rtlCol="0" anchor="t" anchorCtr="0" compatLnSpc="1">
            <a:prstTxWarp prst="textNoShape">
              <a:avLst/>
            </a:prstTxWarp>
          </a:bodyPr>
          <a:lstStyle/>
          <a:p>
            <a:pPr algn="ctr" defTabSz="109696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 rot="5400000">
            <a:off x="6128203" y="1473311"/>
            <a:ext cx="1188768" cy="890591"/>
            <a:chOff x="7331390" y="852751"/>
            <a:chExt cx="1188768" cy="890591"/>
          </a:xfrm>
        </p:grpSpPr>
        <p:sp>
          <p:nvSpPr>
            <p:cNvPr id="22" name="Bent Arrow 21"/>
            <p:cNvSpPr/>
            <p:nvPr/>
          </p:nvSpPr>
          <p:spPr bwMode="auto">
            <a:xfrm>
              <a:off x="7561220" y="961206"/>
              <a:ext cx="958938" cy="713788"/>
            </a:xfrm>
            <a:prstGeom prst="bentArrow">
              <a:avLst>
                <a:gd name="adj1" fmla="val 15687"/>
                <a:gd name="adj2" fmla="val 14357"/>
                <a:gd name="adj3" fmla="val 17018"/>
                <a:gd name="adj4" fmla="val 43750"/>
              </a:avLst>
            </a:pr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accent1"/>
                </a:gs>
              </a:gsLst>
            </a:gradFill>
            <a:ln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0" rIns="109728" bIns="54864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0969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331390" y="852751"/>
              <a:ext cx="504774" cy="8905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088523" y="1548649"/>
            <a:ext cx="1188768" cy="890591"/>
            <a:chOff x="7331390" y="852751"/>
            <a:chExt cx="1188768" cy="890591"/>
          </a:xfrm>
        </p:grpSpPr>
        <p:sp>
          <p:nvSpPr>
            <p:cNvPr id="25" name="Bent Arrow 24"/>
            <p:cNvSpPr/>
            <p:nvPr/>
          </p:nvSpPr>
          <p:spPr bwMode="auto">
            <a:xfrm>
              <a:off x="7561220" y="961206"/>
              <a:ext cx="958938" cy="713788"/>
            </a:xfrm>
            <a:prstGeom prst="bentArrow">
              <a:avLst>
                <a:gd name="adj1" fmla="val 15687"/>
                <a:gd name="adj2" fmla="val 14357"/>
                <a:gd name="adj3" fmla="val 17018"/>
                <a:gd name="adj4" fmla="val 43750"/>
              </a:avLst>
            </a:pr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accent1"/>
                </a:gs>
              </a:gsLst>
            </a:gradFill>
            <a:ln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0" rIns="109728" bIns="54864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0969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331390" y="852751"/>
              <a:ext cx="504774" cy="8905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509634" y="1317572"/>
            <a:ext cx="1596639" cy="387046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Safety policies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411172" y="1546969"/>
            <a:ext cx="1179319" cy="3870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C# 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309693" y="1462562"/>
            <a:ext cx="1256232" cy="604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Compiler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508762" y="2533673"/>
            <a:ext cx="1339177" cy="3870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Logic model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386606" y="2533673"/>
            <a:ext cx="1179319" cy="3870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MSIL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177047" y="2992215"/>
            <a:ext cx="1589517" cy="604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Safety engine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3" name="Picture 32" descr="z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5188" y="4451227"/>
            <a:ext cx="1213872" cy="701903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923128" y="1796584"/>
            <a:ext cx="1179319" cy="387046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IoT</a:t>
            </a:r>
            <a:r>
              <a:rPr lang="en-US" dirty="0" smtClean="0">
                <a:solidFill>
                  <a:schemeClr val="tx1"/>
                </a:solidFill>
              </a:rPr>
              <a:t> apps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534659" y="1446247"/>
            <a:ext cx="1256232" cy="604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Translator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5918353" y="3833562"/>
            <a:ext cx="4948081" cy="2418460"/>
            <a:chOff x="5467272" y="3225462"/>
            <a:chExt cx="4948081" cy="2418460"/>
          </a:xfrm>
        </p:grpSpPr>
        <p:grpSp>
          <p:nvGrpSpPr>
            <p:cNvPr id="37" name="Group 36"/>
            <p:cNvGrpSpPr/>
            <p:nvPr/>
          </p:nvGrpSpPr>
          <p:grpSpPr>
            <a:xfrm>
              <a:off x="7001161" y="4552117"/>
              <a:ext cx="822829" cy="781547"/>
              <a:chOff x="6226656" y="4559080"/>
              <a:chExt cx="1276779" cy="917827"/>
            </a:xfrm>
          </p:grpSpPr>
          <p:sp>
            <p:nvSpPr>
              <p:cNvPr id="53" name="Bent Arrow 52"/>
              <p:cNvSpPr/>
              <p:nvPr/>
            </p:nvSpPr>
            <p:spPr bwMode="auto">
              <a:xfrm rot="10800000">
                <a:off x="6226656" y="4621332"/>
                <a:ext cx="1215032" cy="778121"/>
              </a:xfrm>
              <a:prstGeom prst="bentArrow">
                <a:avLst>
                  <a:gd name="adj1" fmla="val 15687"/>
                  <a:gd name="adj2" fmla="val 14357"/>
                  <a:gd name="adj3" fmla="val 17018"/>
                  <a:gd name="adj4" fmla="val 43750"/>
                </a:avLst>
              </a:prstGeom>
              <a:gradFill>
                <a:gsLst>
                  <a:gs pos="0">
                    <a:schemeClr val="accent1"/>
                  </a:gs>
                  <a:gs pos="50000">
                    <a:schemeClr val="accent1"/>
                  </a:gs>
                  <a:gs pos="100000">
                    <a:schemeClr val="accent1"/>
                  </a:gs>
                </a:gsLst>
              </a:gradFill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109728" tIns="0" rIns="109728" bIns="54864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109696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7063517" y="4559080"/>
                <a:ext cx="439918" cy="9178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Rounded Rectangle 37"/>
            <p:cNvSpPr/>
            <p:nvPr/>
          </p:nvSpPr>
          <p:spPr>
            <a:xfrm>
              <a:off x="5467272" y="3225462"/>
              <a:ext cx="4616765" cy="2418460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8"/>
            <p:cNvSpPr>
              <a:spLocks noChangeArrowheads="1"/>
            </p:cNvSpPr>
            <p:nvPr/>
          </p:nvSpPr>
          <p:spPr bwMode="auto">
            <a:xfrm>
              <a:off x="7494478" y="3443281"/>
              <a:ext cx="1005187" cy="50719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Execution Path</a:t>
              </a:r>
            </a:p>
          </p:txBody>
        </p:sp>
        <p:sp>
          <p:nvSpPr>
            <p:cNvPr id="40" name="Bent Arrow 39"/>
            <p:cNvSpPr/>
            <p:nvPr/>
          </p:nvSpPr>
          <p:spPr bwMode="auto">
            <a:xfrm>
              <a:off x="6394516" y="3580919"/>
              <a:ext cx="1057933" cy="410747"/>
            </a:xfrm>
            <a:prstGeom prst="bentArrow">
              <a:avLst/>
            </a:pr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accent1"/>
                </a:gs>
              </a:gsLst>
            </a:gradFill>
            <a:ln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0" rIns="109728" bIns="54864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0969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41" name="Bent Arrow 40"/>
            <p:cNvSpPr/>
            <p:nvPr/>
          </p:nvSpPr>
          <p:spPr bwMode="auto">
            <a:xfrm rot="5400000">
              <a:off x="8859528" y="3325036"/>
              <a:ext cx="436306" cy="1059561"/>
            </a:xfrm>
            <a:prstGeom prst="bentArrow">
              <a:avLst>
                <a:gd name="adj1" fmla="val 20519"/>
                <a:gd name="adj2" fmla="val 17245"/>
                <a:gd name="adj3" fmla="val 23074"/>
                <a:gd name="adj4" fmla="val 46831"/>
              </a:avLst>
            </a:pr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accent1"/>
                </a:gs>
              </a:gsLst>
            </a:gradFill>
            <a:ln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0" rIns="109728" bIns="54864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0969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42" name="TextBox 15"/>
            <p:cNvSpPr txBox="1">
              <a:spLocks noChangeArrowheads="1"/>
            </p:cNvSpPr>
            <p:nvPr/>
          </p:nvSpPr>
          <p:spPr bwMode="auto">
            <a:xfrm>
              <a:off x="5801466" y="3327280"/>
              <a:ext cx="160274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latin typeface="Calibri" pitchFamily="34" charset="0"/>
                </a:rPr>
                <a:t>Symbolic execution</a:t>
              </a:r>
              <a:endParaRPr lang="en-US" sz="1400" dirty="0">
                <a:latin typeface="Calibri" pitchFamily="34" charset="0"/>
              </a:endParaRPr>
            </a:p>
          </p:txBody>
        </p:sp>
        <p:sp>
          <p:nvSpPr>
            <p:cNvPr id="43" name="TextBox 16"/>
            <p:cNvSpPr txBox="1">
              <a:spLocks noChangeArrowheads="1"/>
            </p:cNvSpPr>
            <p:nvPr/>
          </p:nvSpPr>
          <p:spPr bwMode="auto">
            <a:xfrm>
              <a:off x="8547900" y="3329932"/>
              <a:ext cx="186745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Calibri" pitchFamily="34" charset="0"/>
                </a:rPr>
                <a:t>Path </a:t>
              </a:r>
              <a:r>
                <a:rPr lang="en-US" sz="1400" dirty="0" smtClean="0">
                  <a:latin typeface="Calibri" pitchFamily="34" charset="0"/>
                </a:rPr>
                <a:t>condition</a:t>
              </a:r>
              <a:endParaRPr lang="en-US" sz="1400" dirty="0">
                <a:latin typeface="Calibri" pitchFamily="34" charset="0"/>
              </a:endParaRPr>
            </a:p>
          </p:txBody>
        </p:sp>
        <p:sp>
          <p:nvSpPr>
            <p:cNvPr id="44" name="TextBox 17"/>
            <p:cNvSpPr txBox="1">
              <a:spLocks noChangeArrowheads="1"/>
            </p:cNvSpPr>
            <p:nvPr/>
          </p:nvSpPr>
          <p:spPr bwMode="auto">
            <a:xfrm>
              <a:off x="8580143" y="5201875"/>
              <a:ext cx="161157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sz="1400" dirty="0">
                  <a:latin typeface="Calibri" pitchFamily="34" charset="0"/>
                </a:rPr>
                <a:t>Unexplored path</a:t>
              </a:r>
            </a:p>
          </p:txBody>
        </p:sp>
        <p:sp>
          <p:nvSpPr>
            <p:cNvPr id="45" name="TextBox 18"/>
            <p:cNvSpPr txBox="1">
              <a:spLocks noChangeArrowheads="1"/>
            </p:cNvSpPr>
            <p:nvPr/>
          </p:nvSpPr>
          <p:spPr bwMode="auto">
            <a:xfrm>
              <a:off x="6967265" y="4815981"/>
              <a:ext cx="128778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Calibri" pitchFamily="34" charset="0"/>
                </a:rPr>
                <a:t>Solve</a:t>
              </a:r>
            </a:p>
          </p:txBody>
        </p:sp>
        <p:sp>
          <p:nvSpPr>
            <p:cNvPr id="46" name="TextBox 18"/>
            <p:cNvSpPr txBox="1">
              <a:spLocks noChangeArrowheads="1"/>
            </p:cNvSpPr>
            <p:nvPr/>
          </p:nvSpPr>
          <p:spPr bwMode="auto">
            <a:xfrm>
              <a:off x="5496714" y="4539786"/>
              <a:ext cx="139865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Calibri" pitchFamily="34" charset="0"/>
                </a:rPr>
                <a:t>New input</a:t>
              </a:r>
            </a:p>
          </p:txBody>
        </p:sp>
        <p:sp>
          <p:nvSpPr>
            <p:cNvPr id="47" name="Rounded Rectangle 6"/>
            <p:cNvSpPr>
              <a:spLocks noChangeArrowheads="1"/>
            </p:cNvSpPr>
            <p:nvPr/>
          </p:nvSpPr>
          <p:spPr bwMode="auto">
            <a:xfrm>
              <a:off x="5848001" y="4057617"/>
              <a:ext cx="1196845" cy="34860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MSIL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Rounded Rectangle 7"/>
            <p:cNvSpPr>
              <a:spLocks noChangeArrowheads="1"/>
            </p:cNvSpPr>
            <p:nvPr/>
          </p:nvSpPr>
          <p:spPr bwMode="auto">
            <a:xfrm>
              <a:off x="7583645" y="4875692"/>
              <a:ext cx="1001977" cy="58384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Constraint System</a:t>
              </a:r>
            </a:p>
          </p:txBody>
        </p:sp>
        <p:sp>
          <p:nvSpPr>
            <p:cNvPr id="49" name="Up Arrow 48"/>
            <p:cNvSpPr/>
            <p:nvPr/>
          </p:nvSpPr>
          <p:spPr bwMode="auto">
            <a:xfrm>
              <a:off x="6326141" y="4458924"/>
              <a:ext cx="226116" cy="370415"/>
            </a:xfrm>
            <a:prstGeom prst="upArrow">
              <a:avLst/>
            </a:pr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accent1"/>
                </a:gs>
              </a:gsLst>
            </a:gradFill>
            <a:ln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0" rIns="109728" bIns="54864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096963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pic>
          <p:nvPicPr>
            <p:cNvPr id="50" name="Picture 49" descr="z3.png"/>
            <p:cNvPicPr>
              <a:picLocks noChangeAspect="1"/>
            </p:cNvPicPr>
            <p:nvPr/>
          </p:nvPicPr>
          <p:blipFill rotWithShape="1">
            <a:blip r:embed="rId3"/>
            <a:srcRect r="3958"/>
            <a:stretch/>
          </p:blipFill>
          <p:spPr>
            <a:xfrm>
              <a:off x="5979645" y="4928882"/>
              <a:ext cx="1023921" cy="616467"/>
            </a:xfrm>
            <a:prstGeom prst="rect">
              <a:avLst/>
            </a:prstGeom>
          </p:spPr>
        </p:pic>
        <p:sp>
          <p:nvSpPr>
            <p:cNvPr id="51" name="Can 9"/>
            <p:cNvSpPr>
              <a:spLocks noChangeArrowheads="1"/>
            </p:cNvSpPr>
            <p:nvPr/>
          </p:nvSpPr>
          <p:spPr bwMode="auto">
            <a:xfrm>
              <a:off x="9090670" y="4102146"/>
              <a:ext cx="832661" cy="684660"/>
            </a:xfrm>
            <a:prstGeom prst="can">
              <a:avLst>
                <a:gd name="adj" fmla="val 250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Known</a:t>
              </a:r>
              <a:br>
                <a:rPr lang="en-US" sz="1400" dirty="0">
                  <a:solidFill>
                    <a:schemeClr val="tx1"/>
                  </a:solidFill>
                </a:rPr>
              </a:br>
              <a:r>
                <a:rPr lang="en-US" sz="1400" dirty="0">
                  <a:solidFill>
                    <a:schemeClr val="tx1"/>
                  </a:solidFill>
                </a:rPr>
                <a:t>Paths</a:t>
              </a:r>
            </a:p>
          </p:txBody>
        </p:sp>
        <p:sp>
          <p:nvSpPr>
            <p:cNvPr id="52" name="Bent Arrow 51"/>
            <p:cNvSpPr/>
            <p:nvPr/>
          </p:nvSpPr>
          <p:spPr bwMode="auto">
            <a:xfrm rot="10800000">
              <a:off x="8624615" y="4815981"/>
              <a:ext cx="947298" cy="411025"/>
            </a:xfrm>
            <a:prstGeom prst="bentArrow">
              <a:avLst>
                <a:gd name="adj1" fmla="val 20519"/>
                <a:gd name="adj2" fmla="val 17245"/>
                <a:gd name="adj3" fmla="val 23074"/>
                <a:gd name="adj4" fmla="val 46831"/>
              </a:avLst>
            </a:pr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accent1"/>
                </a:gs>
              </a:gsLst>
            </a:gradFill>
            <a:ln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0" rIns="109728" bIns="54864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09696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</p:grpSp>
      <p:pic>
        <p:nvPicPr>
          <p:cNvPr id="55" name="Picture 54" descr="PexWe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8896" y="4458968"/>
            <a:ext cx="1159412" cy="649973"/>
          </a:xfrm>
          <a:prstGeom prst="rect">
            <a:avLst/>
          </a:prstGeom>
        </p:spPr>
      </p:pic>
      <p:cxnSp>
        <p:nvCxnSpPr>
          <p:cNvPr id="56" name="Straight Arrow Connector 55"/>
          <p:cNvCxnSpPr/>
          <p:nvPr/>
        </p:nvCxnSpPr>
        <p:spPr>
          <a:xfrm flipH="1">
            <a:off x="4112175" y="3697400"/>
            <a:ext cx="298998" cy="669331"/>
          </a:xfrm>
          <a:prstGeom prst="straightConnector1">
            <a:avLst/>
          </a:prstGeom>
          <a:ln w="88900" cap="flat"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5508992" y="3660256"/>
            <a:ext cx="222049" cy="733632"/>
          </a:xfrm>
          <a:prstGeom prst="straightConnector1">
            <a:avLst/>
          </a:prstGeom>
          <a:ln w="88900" cap="flat"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4310190" y="5655188"/>
            <a:ext cx="1179319" cy="387046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Conflicts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838199" y="365125"/>
            <a:ext cx="10688053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SIFT: Model Checking Workflow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34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42870" y="1689054"/>
            <a:ext cx="3252528" cy="4409861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Explorations with SIFT prototype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726" y="2656106"/>
            <a:ext cx="2782146" cy="20934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11546" y="5731217"/>
            <a:ext cx="2449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Home-based User Study</a:t>
            </a:r>
            <a:endParaRPr lang="en-US" dirty="0"/>
          </a:p>
        </p:txBody>
      </p:sp>
      <p:pic>
        <p:nvPicPr>
          <p:cNvPr id="1026" name="Picture 2" descr="http://cdn2.sbnation.com/entry_photo_images/4414171/IFTTT_recreation_large_verge_medium_landscap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7" t="9240" r="11236" b="11169"/>
          <a:stretch/>
        </p:blipFill>
        <p:spPr bwMode="auto">
          <a:xfrm>
            <a:off x="8342355" y="2560240"/>
            <a:ext cx="3060740" cy="20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342355" y="5720446"/>
            <a:ext cx="315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Large-scale IFTTT.com workload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61717" y="5703921"/>
            <a:ext cx="3205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Office Environment Deployment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540535" y="1690688"/>
            <a:ext cx="3252528" cy="4409861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38200" y="1690688"/>
            <a:ext cx="3252528" cy="4409861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51" y="2270357"/>
            <a:ext cx="2271523" cy="306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0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Scalable Detection of Logical Conflicts in Large-scale </a:t>
            </a:r>
            <a:r>
              <a:rPr lang="en-US" dirty="0" err="1" smtClean="0"/>
              <a:t>IoT</a:t>
            </a:r>
            <a:r>
              <a:rPr lang="en-US" dirty="0"/>
              <a:t> </a:t>
            </a:r>
            <a:r>
              <a:rPr lang="en-US" dirty="0" smtClean="0"/>
              <a:t>App Dataset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10"/>
          <a:stretch/>
        </p:blipFill>
        <p:spPr>
          <a:xfrm>
            <a:off x="162069" y="2261936"/>
            <a:ext cx="11871370" cy="39062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4" t="88294" r="40430"/>
          <a:stretch/>
        </p:blipFill>
        <p:spPr>
          <a:xfrm>
            <a:off x="162069" y="1949116"/>
            <a:ext cx="1989222" cy="4732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94831" y="6168189"/>
            <a:ext cx="2836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Workload Mixture Trials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880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95" y="365125"/>
            <a:ext cx="11005851" cy="1325563"/>
          </a:xfrm>
        </p:spPr>
        <p:txBody>
          <a:bodyPr/>
          <a:lstStyle/>
          <a:p>
            <a:r>
              <a:rPr lang="en-US" dirty="0"/>
              <a:t>Internet of safe </a:t>
            </a:r>
            <a:r>
              <a:rPr lang="en-US" dirty="0" smtClean="0"/>
              <a:t>things: software </a:t>
            </a:r>
            <a:r>
              <a:rPr lang="en-US" dirty="0" smtClean="0"/>
              <a:t>testing at </a:t>
            </a:r>
            <a:r>
              <a:rPr lang="en-US" dirty="0" smtClean="0"/>
              <a:t>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Contextual Fuzzing</a:t>
            </a:r>
            <a:r>
              <a:rPr lang="en-US" dirty="0" smtClean="0"/>
              <a:t>: Automate </a:t>
            </a:r>
            <a:r>
              <a:rPr lang="en-US" dirty="0"/>
              <a:t>mobile app testing with real world conditions at scale</a:t>
            </a:r>
          </a:p>
          <a:p>
            <a:pPr lvl="1"/>
            <a:r>
              <a:rPr lang="en-US" dirty="0" smtClean="0"/>
              <a:t>Emulate real-world conditions</a:t>
            </a:r>
            <a:endParaRPr lang="en-US" dirty="0"/>
          </a:p>
          <a:p>
            <a:pPr lvl="1"/>
            <a:r>
              <a:rPr lang="en-US" dirty="0" smtClean="0"/>
              <a:t>Tackle state space explosion </a:t>
            </a:r>
            <a:r>
              <a:rPr lang="en-US" dirty="0"/>
              <a:t>by leveraging app similarity</a:t>
            </a:r>
          </a:p>
          <a:p>
            <a:pPr lvl="1"/>
            <a:r>
              <a:rPr lang="en-US" dirty="0" smtClean="0"/>
              <a:t>Found more crashes and faster</a:t>
            </a:r>
          </a:p>
          <a:p>
            <a:r>
              <a:rPr lang="en-US" b="1" dirty="0" smtClean="0"/>
              <a:t>SIFT</a:t>
            </a:r>
            <a:r>
              <a:rPr lang="en-US" dirty="0" smtClean="0"/>
              <a:t>: </a:t>
            </a:r>
            <a:r>
              <a:rPr lang="en-US" dirty="0"/>
              <a:t>P</a:t>
            </a:r>
            <a:r>
              <a:rPr lang="en-US" dirty="0" smtClean="0"/>
              <a:t>rovide </a:t>
            </a:r>
            <a:r>
              <a:rPr lang="en-US" dirty="0"/>
              <a:t>safe </a:t>
            </a:r>
            <a:r>
              <a:rPr lang="en-US" dirty="0" err="1"/>
              <a:t>IoT</a:t>
            </a:r>
            <a:r>
              <a:rPr lang="en-US" dirty="0"/>
              <a:t> development and execution addressing common safety concerns</a:t>
            </a:r>
          </a:p>
          <a:p>
            <a:pPr lvl="1"/>
            <a:r>
              <a:rPr lang="en-US" dirty="0"/>
              <a:t>Automated </a:t>
            </a:r>
            <a:r>
              <a:rPr lang="en-US" dirty="0" smtClean="0"/>
              <a:t>scalable </a:t>
            </a:r>
            <a:r>
              <a:rPr lang="en-US" dirty="0"/>
              <a:t>m</a:t>
            </a:r>
            <a:r>
              <a:rPr lang="en-US" dirty="0" smtClean="0"/>
              <a:t>odel </a:t>
            </a:r>
            <a:r>
              <a:rPr lang="en-US" dirty="0"/>
              <a:t>c</a:t>
            </a:r>
            <a:r>
              <a:rPr lang="en-US" dirty="0" smtClean="0"/>
              <a:t>hecking </a:t>
            </a:r>
            <a:r>
              <a:rPr lang="en-US" dirty="0" smtClean="0"/>
              <a:t>and </a:t>
            </a:r>
            <a:r>
              <a:rPr lang="en-US" dirty="0" smtClean="0"/>
              <a:t>policy </a:t>
            </a:r>
            <a:r>
              <a:rPr lang="en-US" dirty="0"/>
              <a:t>v</a:t>
            </a:r>
            <a:r>
              <a:rPr lang="en-US" dirty="0" smtClean="0"/>
              <a:t>erification</a:t>
            </a:r>
            <a:endParaRPr lang="en-US" dirty="0"/>
          </a:p>
          <a:p>
            <a:pPr lvl="1"/>
            <a:r>
              <a:rPr lang="en-US" dirty="0"/>
              <a:t>Safety </a:t>
            </a:r>
            <a:r>
              <a:rPr lang="en-US" dirty="0" smtClean="0"/>
              <a:t>promoting </a:t>
            </a:r>
            <a:r>
              <a:rPr lang="en-US" dirty="0"/>
              <a:t>p</a:t>
            </a:r>
            <a:r>
              <a:rPr lang="en-US" dirty="0" smtClean="0"/>
              <a:t>rograming </a:t>
            </a:r>
            <a:r>
              <a:rPr lang="en-US" dirty="0"/>
              <a:t>a</a:t>
            </a:r>
            <a:r>
              <a:rPr lang="en-US" dirty="0" smtClean="0"/>
              <a:t>ssistance</a:t>
            </a:r>
            <a:endParaRPr lang="en-US" dirty="0"/>
          </a:p>
          <a:p>
            <a:pPr lvl="1"/>
            <a:r>
              <a:rPr lang="en-US" dirty="0"/>
              <a:t>User </a:t>
            </a:r>
            <a:r>
              <a:rPr lang="en-US" dirty="0" smtClean="0"/>
              <a:t>safety feedback </a:t>
            </a:r>
            <a:r>
              <a:rPr lang="en-US" dirty="0"/>
              <a:t>(and suggested fixes)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14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-858"/>
            <a:ext cx="9144000" cy="77724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80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524001" y="172017"/>
            <a:ext cx="9143999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MSR Expedition on Safe CPS</a:t>
            </a:r>
            <a:endParaRPr lang="en-US" sz="2800" dirty="0">
              <a:solidFill>
                <a:schemeClr val="bg1"/>
              </a:solidFill>
              <a:latin typeface="Dotum" panose="020B0600000101010101" pitchFamily="34" charset="-127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943452" y="5595041"/>
            <a:ext cx="8590068" cy="1151059"/>
            <a:chOff x="419452" y="5595040"/>
            <a:chExt cx="8590068" cy="115105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452" y="5595040"/>
              <a:ext cx="1339011" cy="1137594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2488654" y="5595040"/>
              <a:ext cx="6520866" cy="1151059"/>
              <a:chOff x="2430099" y="5691753"/>
              <a:chExt cx="6713901" cy="1151059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2442804" y="5691753"/>
                <a:ext cx="667202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Dotum" panose="020B0600000101010101" pitchFamily="34" charset="-127"/>
                    <a:ea typeface="Dotum" panose="020B0600000101010101" pitchFamily="34" charset="-127"/>
                  </a:rPr>
                  <a:t>From Verve operating system to RTOS</a:t>
                </a:r>
                <a:endParaRPr lang="en-US" sz="1600" dirty="0">
                  <a:latin typeface="Dotum" panose="020B0600000101010101" pitchFamily="34" charset="-127"/>
                  <a:ea typeface="Dotum" panose="020B0600000101010101" pitchFamily="34" charset="-127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430099" y="6011815"/>
                <a:ext cx="671390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Dotum" panose="020B0600000101010101" pitchFamily="34" charset="-127"/>
                    <a:ea typeface="Dotum" panose="020B0600000101010101" pitchFamily="34" charset="-127"/>
                  </a:rPr>
                  <a:t>Verve is only OS with concurrent garbage collection and </a:t>
                </a:r>
                <a:r>
                  <a:rPr 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Dotum" panose="020B0600000101010101" pitchFamily="34" charset="-127"/>
                    <a:ea typeface="Dotum" panose="020B0600000101010101" pitchFamily="34" charset="-127"/>
                  </a:rPr>
                  <a:t>p</a:t>
                </a:r>
                <a:r>
                  <a:rPr 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Dotum" panose="020B0600000101010101" pitchFamily="34" charset="-127"/>
                    <a:ea typeface="Dotum" panose="020B0600000101010101" pitchFamily="34" charset="-127"/>
                  </a:rPr>
                  <a:t>rovably memory safe. Would give a TCB for CPS and allow better programming languages (e.g. managed languages).</a:t>
                </a:r>
                <a:endPara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Dotum" panose="020B0600000101010101" pitchFamily="34" charset="-127"/>
                  <a:ea typeface="Dotum" panose="020B0600000101010101" pitchFamily="34" charset="-127"/>
                </a:endParaRP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1766553" y="4216604"/>
            <a:ext cx="8901447" cy="1151059"/>
            <a:chOff x="242552" y="4075374"/>
            <a:chExt cx="8901448" cy="1151059"/>
          </a:xfrm>
        </p:grpSpPr>
        <p:pic>
          <p:nvPicPr>
            <p:cNvPr id="17" name="Picture 16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52" y="4075374"/>
              <a:ext cx="1692809" cy="95307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" name="Group 11"/>
            <p:cNvGrpSpPr/>
            <p:nvPr/>
          </p:nvGrpSpPr>
          <p:grpSpPr>
            <a:xfrm>
              <a:off x="2500994" y="4075374"/>
              <a:ext cx="6643006" cy="1151059"/>
              <a:chOff x="2500994" y="4075374"/>
              <a:chExt cx="6643006" cy="1151059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2513256" y="4075374"/>
                <a:ext cx="66015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Dotum" panose="020B0600000101010101" pitchFamily="34" charset="-127"/>
                    <a:ea typeface="Dotum" panose="020B0600000101010101" pitchFamily="34" charset="-127"/>
                  </a:rPr>
                  <a:t>From P Language to CPS controllers</a:t>
                </a:r>
                <a:endParaRPr lang="en-US" sz="1600" dirty="0">
                  <a:latin typeface="Dotum" panose="020B0600000101010101" pitchFamily="34" charset="-127"/>
                  <a:ea typeface="Dotum" panose="020B0600000101010101" pitchFamily="34" charset="-127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500994" y="4395436"/>
                <a:ext cx="664300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Dotum" panose="020B0600000101010101" pitchFamily="34" charset="-127"/>
                    <a:ea typeface="Dotum" panose="020B0600000101010101" pitchFamily="34" charset="-127"/>
                  </a:rPr>
                  <a:t>P already used for industrial strength device drivers. Adding new features for distributed controllers and exploring new verification and </a:t>
                </a:r>
                <a:r>
                  <a:rPr lang="en-US" sz="16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Dotum" panose="020B0600000101010101" pitchFamily="34" charset="-127"/>
                    <a:ea typeface="Dotum" panose="020B0600000101010101" pitchFamily="34" charset="-127"/>
                  </a:rPr>
                  <a:t>whitebox</a:t>
                </a:r>
                <a:r>
                  <a:rPr 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Dotum" panose="020B0600000101010101" pitchFamily="34" charset="-127"/>
                    <a:ea typeface="Dotum" panose="020B0600000101010101" pitchFamily="34" charset="-127"/>
                  </a:rPr>
                  <a:t> testing techniques.</a:t>
                </a:r>
                <a:endPara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Dotum" panose="020B0600000101010101" pitchFamily="34" charset="-127"/>
                  <a:ea typeface="Dotum" panose="020B0600000101010101" pitchFamily="34" charset="-127"/>
                </a:endParaRP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1849344" y="2804764"/>
            <a:ext cx="8684176" cy="1161024"/>
            <a:chOff x="325346" y="2652068"/>
            <a:chExt cx="8684176" cy="1161024"/>
          </a:xfrm>
        </p:grpSpPr>
        <p:pic>
          <p:nvPicPr>
            <p:cNvPr id="18" name="Picture 17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346" y="2885808"/>
              <a:ext cx="1527219" cy="729296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2513256" y="2652068"/>
              <a:ext cx="6496266" cy="1161024"/>
              <a:chOff x="2513256" y="2652068"/>
              <a:chExt cx="6496266" cy="1161024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2513256" y="2652068"/>
                <a:ext cx="64962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Dotum" panose="020B0600000101010101" pitchFamily="34" charset="-127"/>
                    <a:ea typeface="Dotum" panose="020B0600000101010101" pitchFamily="34" charset="-127"/>
                  </a:rPr>
                  <a:t>From program verification to CPS verification </a:t>
                </a:r>
                <a:endParaRPr lang="en-US" sz="1600" dirty="0">
                  <a:latin typeface="Dotum" panose="020B0600000101010101" pitchFamily="34" charset="-127"/>
                  <a:ea typeface="Dotum" panose="020B0600000101010101" pitchFamily="34" charset="-127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513256" y="2982095"/>
                <a:ext cx="639355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Dotum" panose="020B0600000101010101" pitchFamily="34" charset="-127"/>
                    <a:ea typeface="Dotum" panose="020B0600000101010101" pitchFamily="34" charset="-127"/>
                  </a:rPr>
                  <a:t>For CPS </a:t>
                </a:r>
                <a:r>
                  <a:rPr 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Dotum" panose="020B0600000101010101" pitchFamily="34" charset="-127"/>
                    <a:ea typeface="Dotum" panose="020B0600000101010101" pitchFamily="34" charset="-127"/>
                  </a:rPr>
                  <a:t>m</a:t>
                </a:r>
                <a:r>
                  <a:rPr 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Dotum" panose="020B0600000101010101" pitchFamily="34" charset="-127"/>
                    <a:ea typeface="Dotum" panose="020B0600000101010101" pitchFamily="34" charset="-127"/>
                  </a:rPr>
                  <a:t>ust consider physical dynamics. Combining best SMT solver (Z3) with ODE solvers for better symbolic model checking of hybrid systems.</a:t>
                </a:r>
                <a:endPara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Dotum" panose="020B0600000101010101" pitchFamily="34" charset="-127"/>
                  <a:ea typeface="Dotum" panose="020B0600000101010101" pitchFamily="34" charset="-127"/>
                </a:endParaRPr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1943453" y="1573979"/>
            <a:ext cx="8398655" cy="1018102"/>
            <a:chOff x="610865" y="1343088"/>
            <a:chExt cx="8398655" cy="101810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0865" y="1472170"/>
              <a:ext cx="1242294" cy="889020"/>
            </a:xfrm>
            <a:prstGeom prst="rect">
              <a:avLst/>
            </a:prstGeom>
          </p:spPr>
        </p:pic>
        <p:grpSp>
          <p:nvGrpSpPr>
            <p:cNvPr id="33" name="Group 32"/>
            <p:cNvGrpSpPr/>
            <p:nvPr/>
          </p:nvGrpSpPr>
          <p:grpSpPr>
            <a:xfrm>
              <a:off x="2614435" y="1343088"/>
              <a:ext cx="6395085" cy="914083"/>
              <a:chOff x="2614436" y="2652068"/>
              <a:chExt cx="6395085" cy="914083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2614436" y="2652068"/>
                <a:ext cx="639508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Dotum" panose="020B0600000101010101" pitchFamily="34" charset="-127"/>
                    <a:ea typeface="Dotum" panose="020B0600000101010101" pitchFamily="34" charset="-127"/>
                  </a:rPr>
                  <a:t>From inference to awareness</a:t>
                </a:r>
                <a:endParaRPr lang="en-US" sz="1600" dirty="0">
                  <a:latin typeface="Dotum" panose="020B0600000101010101" pitchFamily="34" charset="-127"/>
                  <a:ea typeface="Dotum" panose="020B0600000101010101" pitchFamily="34" charset="-127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614436" y="2981376"/>
                <a:ext cx="625049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Dotum" panose="020B0600000101010101" pitchFamily="34" charset="-127"/>
                    <a:ea typeface="Dotum" panose="020B0600000101010101" pitchFamily="34" charset="-127"/>
                  </a:rPr>
                  <a:t>How to reason about uncertainty when applying ML and vision libraries to perform sensor fusion?</a:t>
                </a:r>
                <a:endPara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Dotum" panose="020B0600000101010101" pitchFamily="34" charset="-127"/>
                  <a:ea typeface="Dotum" panose="020B0600000101010101" pitchFamily="34" charset="-127"/>
                </a:endParaRPr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1524000" y="787200"/>
            <a:ext cx="9144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Dotum" panose="020B0600000101010101" pitchFamily="34" charset="-127"/>
                <a:ea typeface="Dotum" panose="020B0600000101010101" pitchFamily="34" charset="-127"/>
              </a:rPr>
              <a:t>Use MSR’s deep technology stack to build safe and reliable </a:t>
            </a:r>
            <a:r>
              <a:rPr lang="en-US" sz="2000">
                <a:latin typeface="Dotum" panose="020B0600000101010101" pitchFamily="34" charset="-127"/>
                <a:ea typeface="Dotum" panose="020B0600000101010101" pitchFamily="34" charset="-127"/>
              </a:rPr>
              <a:t>CPS </a:t>
            </a:r>
            <a:r>
              <a:rPr lang="en-US" sz="2000" smtClean="0">
                <a:latin typeface="Dotum" panose="020B0600000101010101" pitchFamily="34" charset="-127"/>
                <a:ea typeface="Dotum" panose="020B0600000101010101" pitchFamily="34" charset="-127"/>
              </a:rPr>
              <a:t>quickly</a:t>
            </a:r>
            <a:endParaRPr lang="en-US" sz="2000" b="1"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86864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524000" y="-858"/>
            <a:ext cx="9144000" cy="77724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80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524001" y="172016"/>
            <a:ext cx="9143999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While Exploring Disruptive Applications</a:t>
            </a:r>
            <a:endParaRPr lang="en-US" sz="2800" dirty="0">
              <a:solidFill>
                <a:schemeClr val="bg1"/>
              </a:solidFill>
              <a:latin typeface="Dotum" panose="020B0600000101010101" pitchFamily="34" charset="-127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46" y="3190340"/>
            <a:ext cx="2625216" cy="148060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746421" y="3283739"/>
            <a:ext cx="46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Dotum" panose="020B0600000101010101" pitchFamily="34" charset="-127"/>
                <a:ea typeface="Dotum" panose="020B0600000101010101" pitchFamily="34" charset="-127"/>
              </a:rPr>
              <a:t>Pollution monitoring in urban environments</a:t>
            </a:r>
            <a:endParaRPr lang="en-US" sz="1600"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46421" y="3603802"/>
            <a:ext cx="4648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Small particulate air pollution estimated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to cause 3.7 million premature deaths worldwide in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2012. Let’s fix this.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46" y="5082004"/>
            <a:ext cx="2644704" cy="148764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746421" y="5173461"/>
            <a:ext cx="46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Dotum" panose="020B0600000101010101" pitchFamily="34" charset="-127"/>
                <a:ea typeface="Dotum" panose="020B0600000101010101" pitchFamily="34" charset="-127"/>
              </a:rPr>
              <a:t>3D imaging of complex environments</a:t>
            </a:r>
            <a:endParaRPr lang="en-US" sz="1600"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46421" y="5493524"/>
            <a:ext cx="4648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Autonomous systems that provide detailed 3D maps for indoor gaming and outdoor interactions.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725656"/>
            <a:ext cx="91440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Dotum" panose="020B0600000101010101" pitchFamily="34" charset="-127"/>
                <a:ea typeface="Dotum" panose="020B0600000101010101" pitchFamily="34" charset="-127"/>
              </a:rPr>
              <a:t>Will be developing disruptive test-beds. Collaborators welcome!</a:t>
            </a:r>
          </a:p>
          <a:p>
            <a:pPr algn="ctr"/>
            <a:r>
              <a:rPr lang="en-US" dirty="0">
                <a:latin typeface="Dotum" panose="020B0600000101010101" pitchFamily="34" charset="-127"/>
                <a:ea typeface="Dotum" panose="020B0600000101010101" pitchFamily="34" charset="-127"/>
              </a:rPr>
              <a:t>(POC: Ethan Jackson, ejackson@microsoft.com)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00246" y="1475922"/>
            <a:ext cx="2625216" cy="14806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46421" y="1548272"/>
            <a:ext cx="46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Dotum" panose="020B0600000101010101" pitchFamily="34" charset="-127"/>
                <a:ea typeface="Dotum" panose="020B0600000101010101" pitchFamily="34" charset="-127"/>
              </a:rPr>
              <a:t>Ubiquitous pathogen surveillance</a:t>
            </a:r>
            <a:endParaRPr lang="en-US" sz="1600"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46421" y="1868335"/>
            <a:ext cx="4648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Using UAVs to monitor pathogens in the environment, trying to see outbreaks, such as Ebola, before they happen. 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3776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Health of the App Eco-system Drives the Mobile Platform Success… </a:t>
            </a:r>
            <a:r>
              <a:rPr lang="en-US" i="1" dirty="0" smtClean="0"/>
              <a:t>But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11025" y="2047602"/>
            <a:ext cx="6096000" cy="1261884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/>
              </a:rPr>
              <a:t>Music download apps not working </a:t>
            </a:r>
          </a:p>
          <a:p>
            <a:r>
              <a:rPr lang="en-US" sz="1400" dirty="0" smtClean="0">
                <a:effectLst/>
              </a:rPr>
              <a:t>Saturday 17th of March 2012</a:t>
            </a:r>
            <a:br>
              <a:rPr lang="en-US" sz="1400" dirty="0" smtClean="0">
                <a:effectLst/>
              </a:rPr>
            </a:br>
            <a:r>
              <a:rPr lang="en-US" sz="1400" dirty="0" smtClean="0">
                <a:effectLst/>
              </a:rPr>
              <a:t>Has anyone noticed their music download apps not working the last few days? I have Music Junk &amp; a couple of others. When I look for a song I get a "Network Error" message. Wondering if it's just me, the phone or Sprint.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1085222" y="3563342"/>
            <a:ext cx="9167205" cy="169277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mobile banking apps not working </a:t>
            </a:r>
          </a:p>
          <a:p>
            <a:r>
              <a:rPr lang="en-US" sz="1400" dirty="0" smtClean="0"/>
              <a:t>Thursday 05th of May 2011 / forums.androidcentral.com </a:t>
            </a:r>
            <a:br>
              <a:rPr lang="en-US" sz="1400" dirty="0" smtClean="0"/>
            </a:br>
            <a:r>
              <a:rPr lang="en-US" sz="1400" dirty="0" smtClean="0"/>
              <a:t>Following the 4.1.83 update, I can no longer log into my Bank of America app. It appears that the apps from some other banks(Chase, Discover, American Express) have stopped working, as well. Anyone know of a workaround? My guess is that it's some kind of security certificate problem inside the app, because I can log into my account via the web browser, but now it flashes a security certificate error. I'd prefer to use the app, rather than the browser.</a:t>
            </a:r>
            <a:br>
              <a:rPr lang="en-US" sz="1400" dirty="0" smtClean="0"/>
            </a:br>
            <a:r>
              <a:rPr lang="en-US" sz="1400" dirty="0" smtClean="0">
                <a:effectLst/>
              </a:rPr>
              <a:t>posted on: Android Devices</a:t>
            </a:r>
            <a:endParaRPr lang="en-US" sz="1400" dirty="0">
              <a:effectLst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34505" y="4248086"/>
            <a:ext cx="9167205" cy="169277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mobile banking apps not working </a:t>
            </a:r>
          </a:p>
          <a:p>
            <a:r>
              <a:rPr lang="en-US" sz="1400" dirty="0" smtClean="0"/>
              <a:t>Thursday 05th of May 2011</a:t>
            </a:r>
            <a:br>
              <a:rPr lang="en-US" sz="1400" dirty="0" smtClean="0"/>
            </a:br>
            <a:r>
              <a:rPr lang="en-US" sz="1400" dirty="0" smtClean="0"/>
              <a:t>Following the 4.1.83 update, I can no longer log into my Bank of America app. It appears that the apps from some other banks(Chase, Discover, American Express) have stopped working, as well. Anyone know of a workaround? My guess is that it's some kind of security certificate problem inside the app, because I can log into my account via the web browser, but now it flashes a security certificate error. I'd prefer to use the app, rather than the browser.</a:t>
            </a:r>
            <a:br>
              <a:rPr lang="en-US" sz="1400" dirty="0" smtClean="0"/>
            </a:br>
            <a:r>
              <a:rPr lang="en-US" sz="1400" dirty="0" smtClean="0">
                <a:effectLst/>
              </a:rPr>
              <a:t>posted on: Android Devices</a:t>
            </a:r>
            <a:endParaRPr lang="en-US" sz="1400" dirty="0">
              <a:effectLst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339" y="1818135"/>
            <a:ext cx="5020995" cy="275479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5533" y="2784482"/>
            <a:ext cx="4956920" cy="2719635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3323" y="3728564"/>
            <a:ext cx="4933381" cy="27419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1872183" y="3417694"/>
            <a:ext cx="7593281" cy="156966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Apps Not Working Over 3G, But Work Normally Over </a:t>
            </a:r>
            <a:r>
              <a:rPr lang="en-US" sz="2000" b="1" dirty="0" err="1" smtClean="0">
                <a:solidFill>
                  <a:srgbClr val="FF0000"/>
                </a:solidFill>
              </a:rPr>
              <a:t>WiFi</a:t>
            </a:r>
            <a:r>
              <a:rPr lang="en-US" sz="2000" b="1" dirty="0" smtClean="0">
                <a:solidFill>
                  <a:srgbClr val="FF0000"/>
                </a:solidFill>
              </a:rPr>
              <a:t> on Galaxy Note!</a:t>
            </a:r>
          </a:p>
          <a:p>
            <a:r>
              <a:rPr lang="en-US" sz="1400" dirty="0" smtClean="0"/>
              <a:t>Sunday 12th of August 2012</a:t>
            </a:r>
            <a:br>
              <a:rPr lang="en-US" sz="1400" dirty="0" smtClean="0"/>
            </a:br>
            <a:r>
              <a:rPr lang="en-US" sz="1400" dirty="0" smtClean="0"/>
              <a:t>All my android apps are working on </a:t>
            </a:r>
            <a:r>
              <a:rPr lang="en-US" sz="1400" dirty="0" err="1" smtClean="0"/>
              <a:t>Wifi</a:t>
            </a:r>
            <a:r>
              <a:rPr lang="en-US" sz="1400" dirty="0" smtClean="0"/>
              <a:t> beautifully but not at all on 3g on Samsung Note GT-N7000 (Carrier - Vodafone IN)And this happened after my recent trip to Bangalore. As soon as I landed there the problem started.</a:t>
            </a:r>
            <a:endParaRPr 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5661764" y="2047602"/>
            <a:ext cx="1553228" cy="48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507025" y="2928936"/>
            <a:ext cx="1553228" cy="48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547379" y="3970145"/>
            <a:ext cx="1553228" cy="48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8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Towards Internet of Safe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</a:t>
            </a:r>
            <a:r>
              <a:rPr lang="en-US" dirty="0" smtClean="0"/>
              <a:t>omputing </a:t>
            </a:r>
            <a:r>
              <a:rPr lang="en-US" dirty="0"/>
              <a:t>systems </a:t>
            </a:r>
            <a:r>
              <a:rPr lang="en-US" dirty="0" smtClean="0"/>
              <a:t>interact </a:t>
            </a:r>
            <a:r>
              <a:rPr lang="en-US" dirty="0"/>
              <a:t>with the physical world in increasingly new and complex </a:t>
            </a:r>
            <a:r>
              <a:rPr lang="en-US" dirty="0" smtClean="0"/>
              <a:t>ways</a:t>
            </a:r>
          </a:p>
          <a:p>
            <a:endParaRPr lang="en-US" dirty="0" smtClean="0"/>
          </a:p>
          <a:p>
            <a:r>
              <a:rPr lang="en-US" dirty="0" smtClean="0"/>
              <a:t>Software </a:t>
            </a:r>
            <a:r>
              <a:rPr lang="en-US" dirty="0"/>
              <a:t>flaws expose many risks, </a:t>
            </a:r>
            <a:r>
              <a:rPr lang="en-US" dirty="0" smtClean="0"/>
              <a:t>the physical world magnify </a:t>
            </a:r>
            <a:r>
              <a:rPr lang="en-US" dirty="0"/>
              <a:t>them</a:t>
            </a:r>
          </a:p>
          <a:p>
            <a:endParaRPr lang="en-US" dirty="0" smtClean="0"/>
          </a:p>
          <a:p>
            <a:r>
              <a:rPr lang="en-US" dirty="0" smtClean="0"/>
              <a:t>The CPS community must develop the foundations, platforms and tools to enable building safer and more reliable systems, helping transitioning the technology to mass market production and adoption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Questions:  zhao@microsoft.com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01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6" y="1284251"/>
            <a:ext cx="12168187" cy="52006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97267"/>
            <a:ext cx="10515600" cy="1325563"/>
          </a:xfrm>
        </p:spPr>
        <p:txBody>
          <a:bodyPr/>
          <a:lstStyle/>
          <a:p>
            <a:r>
              <a:rPr lang="en-US" dirty="0" smtClean="0"/>
              <a:t>Smart, connected 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63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080" y="365125"/>
            <a:ext cx="10930719" cy="1325563"/>
          </a:xfrm>
        </p:spPr>
        <p:txBody>
          <a:bodyPr/>
          <a:lstStyle/>
          <a:p>
            <a:r>
              <a:rPr lang="en-US" dirty="0" smtClean="0"/>
              <a:t>Internet </a:t>
            </a:r>
            <a:r>
              <a:rPr lang="en-US" dirty="0" smtClean="0"/>
              <a:t>of Things </a:t>
            </a:r>
            <a:r>
              <a:rPr lang="en-US" dirty="0" smtClean="0"/>
              <a:t>Ecosystem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11265569" cy="3756859"/>
          </a:xfrm>
        </p:spPr>
        <p:txBody>
          <a:bodyPr>
            <a:normAutofit/>
          </a:bodyPr>
          <a:lstStyle/>
          <a:p>
            <a:r>
              <a:rPr lang="en-US" dirty="0" smtClean="0"/>
              <a:t>Open Programmable Devices and Objects are here</a:t>
            </a:r>
          </a:p>
          <a:p>
            <a:pPr lvl="1"/>
            <a:r>
              <a:rPr lang="en-US" sz="2200" dirty="0" smtClean="0"/>
              <a:t>By 2020, 26B smart devices: lights, locks, security sensors …</a:t>
            </a:r>
          </a:p>
          <a:p>
            <a:pPr lvl="1"/>
            <a:r>
              <a:rPr lang="en-US" sz="2200" dirty="0" smtClean="0"/>
              <a:t>By 2019, 70% homes with </a:t>
            </a:r>
            <a:r>
              <a:rPr lang="en-US" sz="2200" dirty="0" err="1" smtClean="0"/>
              <a:t>IoT</a:t>
            </a:r>
            <a:r>
              <a:rPr lang="en-US" sz="2200" dirty="0" smtClean="0"/>
              <a:t> devices</a:t>
            </a:r>
          </a:p>
          <a:p>
            <a:r>
              <a:rPr lang="en-US" sz="2600" dirty="0" smtClean="0"/>
              <a:t>Industry standards promise simple </a:t>
            </a:r>
            <a:r>
              <a:rPr lang="en-US" sz="2600" dirty="0" err="1" smtClean="0"/>
              <a:t>IoT</a:t>
            </a:r>
            <a:r>
              <a:rPr lang="en-US" sz="2600" dirty="0" smtClean="0"/>
              <a:t> inter-operability</a:t>
            </a:r>
          </a:p>
          <a:p>
            <a:pPr lvl="1"/>
            <a:r>
              <a:rPr lang="en-US" sz="2200" dirty="0" smtClean="0"/>
              <a:t>Examples: </a:t>
            </a:r>
            <a:r>
              <a:rPr lang="en-US" sz="2200" dirty="0" err="1" smtClean="0"/>
              <a:t>AllJoyn</a:t>
            </a:r>
            <a:r>
              <a:rPr lang="en-US" sz="2200" dirty="0" smtClean="0"/>
              <a:t>, Thread, </a:t>
            </a:r>
            <a:r>
              <a:rPr lang="en-US" sz="2200" dirty="0" err="1" smtClean="0"/>
              <a:t>SmartThings</a:t>
            </a:r>
            <a:r>
              <a:rPr lang="en-US" sz="2200" dirty="0" smtClean="0"/>
              <a:t>, Open Interconnect, …</a:t>
            </a:r>
          </a:p>
          <a:p>
            <a:r>
              <a:rPr lang="en-US" dirty="0" smtClean="0"/>
              <a:t>Developers and </a:t>
            </a:r>
            <a:r>
              <a:rPr lang="en-US" dirty="0" err="1" smtClean="0"/>
              <a:t>IoT</a:t>
            </a:r>
            <a:r>
              <a:rPr lang="en-US" dirty="0" smtClean="0"/>
              <a:t> Apps are coming!</a:t>
            </a:r>
          </a:p>
          <a:p>
            <a:pPr lvl="1"/>
            <a:r>
              <a:rPr lang="en-US" sz="2200" dirty="0" smtClean="0"/>
              <a:t>1,400 global developer survey – 40% working on </a:t>
            </a:r>
            <a:r>
              <a:rPr lang="en-US" sz="2200" dirty="0" err="1" smtClean="0"/>
              <a:t>IoT</a:t>
            </a:r>
            <a:r>
              <a:rPr lang="en-US" sz="2200" dirty="0" smtClean="0"/>
              <a:t> apps today </a:t>
            </a:r>
            <a:r>
              <a:rPr lang="en-US" sz="1600" baseline="-25000" dirty="0" smtClean="0"/>
              <a:t>[</a:t>
            </a:r>
            <a:r>
              <a:rPr lang="en-US" sz="1600" i="1" baseline="-25000" dirty="0" smtClean="0"/>
              <a:t>Source:</a:t>
            </a:r>
            <a:r>
              <a:rPr lang="en-US" sz="1600" i="1" dirty="0" smtClean="0"/>
              <a:t> </a:t>
            </a:r>
            <a:r>
              <a:rPr lang="en-US" sz="1600" baseline="-25000" dirty="0" smtClean="0"/>
              <a:t>Evans Data Corporation]</a:t>
            </a:r>
          </a:p>
          <a:p>
            <a:pPr lvl="1"/>
            <a:r>
              <a:rPr lang="en-US" sz="2200" dirty="0" smtClean="0"/>
              <a:t>IFTTT.com: 8,000 users targeting </a:t>
            </a:r>
            <a:r>
              <a:rPr lang="en-US" sz="2200" dirty="0" err="1" smtClean="0"/>
              <a:t>IoT</a:t>
            </a:r>
            <a:r>
              <a:rPr lang="en-US" sz="2200" dirty="0" smtClean="0"/>
              <a:t> apps; 34,000 apps built already 											             </a:t>
            </a:r>
            <a:r>
              <a:rPr lang="en-US" sz="1600" baseline="30000" dirty="0" smtClean="0"/>
              <a:t>[</a:t>
            </a:r>
            <a:r>
              <a:rPr lang="en-US" sz="1600" i="1" baseline="30000" dirty="0" smtClean="0"/>
              <a:t>Source</a:t>
            </a:r>
            <a:r>
              <a:rPr lang="en-US" sz="1600" i="1" baseline="30000" dirty="0"/>
              <a:t>: </a:t>
            </a:r>
            <a:r>
              <a:rPr lang="en-US" sz="1600" baseline="30000" dirty="0" smtClean="0"/>
              <a:t>IFTTT.com]</a:t>
            </a:r>
            <a:endParaRPr lang="en-US" sz="1600" baseline="30000" dirty="0"/>
          </a:p>
          <a:p>
            <a:pPr marL="457200" lvl="1" indent="0">
              <a:buNone/>
            </a:pPr>
            <a:endParaRPr lang="en-US" sz="2200" dirty="0" smtClean="0"/>
          </a:p>
          <a:p>
            <a:pPr lvl="1"/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6764" y="219071"/>
            <a:ext cx="1663231" cy="13577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b="8682"/>
          <a:stretch/>
        </p:blipFill>
        <p:spPr>
          <a:xfrm>
            <a:off x="10970830" y="1887464"/>
            <a:ext cx="1138277" cy="12494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8525" y="5582484"/>
            <a:ext cx="1943643" cy="12755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30643" y="2512182"/>
            <a:ext cx="1724255" cy="2564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1600" baseline="30000" dirty="0" smtClean="0"/>
              <a:t>    [</a:t>
            </a:r>
            <a:r>
              <a:rPr lang="en-US" sz="1600" i="1" baseline="30000" dirty="0"/>
              <a:t>Source: </a:t>
            </a:r>
            <a:r>
              <a:rPr lang="en-US" sz="1600" baseline="30000" dirty="0" smtClean="0"/>
              <a:t>Gartner]</a:t>
            </a:r>
            <a:endParaRPr lang="en-US" sz="1600" baseline="30000" dirty="0"/>
          </a:p>
        </p:txBody>
      </p:sp>
      <p:sp>
        <p:nvSpPr>
          <p:cNvPr id="11" name="Rectangle 10"/>
          <p:cNvSpPr/>
          <p:nvPr/>
        </p:nvSpPr>
        <p:spPr>
          <a:xfrm>
            <a:off x="5178521" y="2839365"/>
            <a:ext cx="24200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1600" baseline="30000" dirty="0" smtClean="0"/>
              <a:t>    [</a:t>
            </a:r>
            <a:r>
              <a:rPr lang="en-US" sz="1600" i="1" baseline="30000" dirty="0"/>
              <a:t>Source: </a:t>
            </a:r>
            <a:r>
              <a:rPr lang="en-US" sz="1600" baseline="30000" dirty="0" smtClean="0"/>
              <a:t>Accenture –</a:t>
            </a:r>
            <a:r>
              <a:rPr lang="en-US" sz="1600" dirty="0" smtClean="0"/>
              <a:t> </a:t>
            </a:r>
            <a:r>
              <a:rPr lang="en-US" sz="1600" baseline="30000" dirty="0" err="1" smtClean="0"/>
              <a:t>Acquity</a:t>
            </a:r>
            <a:r>
              <a:rPr lang="en-US" sz="1600" baseline="30000" dirty="0" smtClean="0"/>
              <a:t>]</a:t>
            </a:r>
            <a:endParaRPr lang="en-US" sz="1600" baseline="30000" dirty="0"/>
          </a:p>
        </p:txBody>
      </p:sp>
    </p:spTree>
    <p:extLst>
      <p:ext uri="{BB962C8B-B14F-4D97-AF65-F5344CB8AC3E}">
        <p14:creationId xmlns:p14="http://schemas.microsoft.com/office/powerpoint/2010/main" val="61977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080" y="365125"/>
            <a:ext cx="10930719" cy="1325563"/>
          </a:xfrm>
        </p:spPr>
        <p:txBody>
          <a:bodyPr/>
          <a:lstStyle/>
          <a:p>
            <a:r>
              <a:rPr lang="en-US" u="sng" dirty="0" smtClean="0"/>
              <a:t>Unsafe</a:t>
            </a:r>
            <a:r>
              <a:rPr lang="en-US" dirty="0" smtClean="0"/>
              <a:t> Internet of Things Environments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81049" y="1212850"/>
            <a:ext cx="9213851" cy="551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But! </a:t>
            </a:r>
            <a:r>
              <a:rPr lang="en-US" dirty="0" smtClean="0"/>
              <a:t>Today’s </a:t>
            </a:r>
            <a:r>
              <a:rPr lang="en-US" dirty="0" err="1" smtClean="0"/>
              <a:t>IoT</a:t>
            </a:r>
            <a:r>
              <a:rPr lang="en-US" dirty="0" smtClean="0"/>
              <a:t> systems are fundamentally unsafe and subject to a range of vulnerabilities</a:t>
            </a:r>
          </a:p>
          <a:p>
            <a:pPr lvl="1"/>
            <a:r>
              <a:rPr lang="en-US" sz="2200" dirty="0" smtClean="0"/>
              <a:t>Study of top 10 </a:t>
            </a:r>
            <a:r>
              <a:rPr lang="en-US" sz="2200" dirty="0" err="1" smtClean="0"/>
              <a:t>IoT</a:t>
            </a:r>
            <a:r>
              <a:rPr lang="en-US" sz="2200" dirty="0" smtClean="0"/>
              <a:t> devices across multiple categories finds vulnerabilities in 70% of </a:t>
            </a:r>
            <a:r>
              <a:rPr lang="en-US" sz="2200" dirty="0" smtClean="0"/>
              <a:t>devices</a:t>
            </a:r>
            <a:endParaRPr lang="en-US" sz="2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6764" y="219071"/>
            <a:ext cx="1663231" cy="13577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8525" y="5582484"/>
            <a:ext cx="1943643" cy="127551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690500" y="2795073"/>
            <a:ext cx="1445332" cy="2564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1600" baseline="30000" dirty="0" smtClean="0"/>
              <a:t>    [</a:t>
            </a:r>
            <a:r>
              <a:rPr lang="en-US" sz="1600" i="1" baseline="30000" dirty="0"/>
              <a:t>Source: </a:t>
            </a:r>
            <a:r>
              <a:rPr lang="en-US" sz="1600" i="1" baseline="30000" dirty="0" smtClean="0"/>
              <a:t>HP</a:t>
            </a:r>
            <a:r>
              <a:rPr lang="en-US" sz="1600" baseline="30000" dirty="0"/>
              <a:t>]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b="8682"/>
          <a:stretch/>
        </p:blipFill>
        <p:spPr>
          <a:xfrm>
            <a:off x="10970830" y="1887464"/>
            <a:ext cx="1138277" cy="124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3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284" y="1"/>
            <a:ext cx="9264213" cy="6855208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6271491" y="1976582"/>
            <a:ext cx="32789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24896" y="2363157"/>
            <a:ext cx="1236997" cy="9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38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080" y="365125"/>
            <a:ext cx="10930719" cy="1325563"/>
          </a:xfrm>
        </p:spPr>
        <p:txBody>
          <a:bodyPr/>
          <a:lstStyle/>
          <a:p>
            <a:r>
              <a:rPr lang="en-US" u="sng" dirty="0" smtClean="0"/>
              <a:t>Unsafe</a:t>
            </a:r>
            <a:r>
              <a:rPr lang="en-US" dirty="0" smtClean="0"/>
              <a:t> Internet of Things Environments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81049" y="1212850"/>
            <a:ext cx="9213851" cy="551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But! </a:t>
            </a:r>
            <a:r>
              <a:rPr lang="en-US" dirty="0" smtClean="0"/>
              <a:t>Today’s </a:t>
            </a:r>
            <a:r>
              <a:rPr lang="en-US" dirty="0" err="1" smtClean="0"/>
              <a:t>IoT</a:t>
            </a:r>
            <a:r>
              <a:rPr lang="en-US" dirty="0" smtClean="0"/>
              <a:t> systems are fundamentally unsafe and subject to a range of vulnerabilities</a:t>
            </a:r>
          </a:p>
          <a:p>
            <a:pPr lvl="1"/>
            <a:r>
              <a:rPr lang="en-US" sz="2200" dirty="0" smtClean="0"/>
              <a:t>Study of top 10 </a:t>
            </a:r>
            <a:r>
              <a:rPr lang="en-US" sz="2200" dirty="0" err="1" smtClean="0"/>
              <a:t>IoT</a:t>
            </a:r>
            <a:r>
              <a:rPr lang="en-US" sz="2200" dirty="0" smtClean="0"/>
              <a:t> devices across multiple categories finds vulnerabilities in 70% of devices</a:t>
            </a:r>
          </a:p>
          <a:p>
            <a:pPr lvl="1"/>
            <a:r>
              <a:rPr lang="en-US" sz="2200" dirty="0" smtClean="0"/>
              <a:t>March 2014: “Remote-steering” attack demonstrated on recent car models</a:t>
            </a:r>
          </a:p>
          <a:p>
            <a:pPr lvl="1"/>
            <a:r>
              <a:rPr lang="en-US" sz="2200" dirty="0" smtClean="0"/>
              <a:t>August 2014: </a:t>
            </a:r>
            <a:r>
              <a:rPr lang="en-US" sz="2200" dirty="0" err="1" smtClean="0"/>
              <a:t>IoT</a:t>
            </a:r>
            <a:r>
              <a:rPr lang="en-US" sz="2200" dirty="0" smtClean="0"/>
              <a:t> baby monitor in Texas hacked; parents enter room to find strangers swearing and yelling remotely at two-year old girl</a:t>
            </a:r>
          </a:p>
          <a:p>
            <a:pPr lvl="1"/>
            <a:r>
              <a:rPr lang="en-US" sz="2200" dirty="0" smtClean="0"/>
              <a:t>October 2014: “First cyber-death [</a:t>
            </a:r>
            <a:r>
              <a:rPr lang="en-US" sz="2200" dirty="0" err="1" smtClean="0"/>
              <a:t>IoT</a:t>
            </a:r>
            <a:r>
              <a:rPr lang="en-US" sz="2200" dirty="0" smtClean="0"/>
              <a:t> related] will happen this year</a:t>
            </a:r>
            <a:r>
              <a:rPr lang="en-US" sz="2200" dirty="0" smtClean="0"/>
              <a:t>”</a:t>
            </a:r>
          </a:p>
          <a:p>
            <a:pPr lvl="1"/>
            <a:r>
              <a:rPr lang="en-US" sz="2200" dirty="0" smtClean="0"/>
              <a:t>…</a:t>
            </a:r>
            <a:endParaRPr lang="en-US" sz="2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6764" y="219071"/>
            <a:ext cx="1663231" cy="13577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8525" y="5582484"/>
            <a:ext cx="1943643" cy="127551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690500" y="2795073"/>
            <a:ext cx="1445332" cy="2564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1600" baseline="30000" dirty="0" smtClean="0"/>
              <a:t>    [</a:t>
            </a:r>
            <a:r>
              <a:rPr lang="en-US" sz="1600" i="1" baseline="30000" dirty="0"/>
              <a:t>Source: </a:t>
            </a:r>
            <a:r>
              <a:rPr lang="en-US" sz="1600" i="1" baseline="30000" dirty="0" smtClean="0"/>
              <a:t>HP</a:t>
            </a:r>
            <a:r>
              <a:rPr lang="en-US" sz="1600" baseline="30000" dirty="0"/>
              <a:t>]</a:t>
            </a:r>
          </a:p>
        </p:txBody>
      </p:sp>
      <p:sp>
        <p:nvSpPr>
          <p:cNvPr id="10" name="Rectangle 9"/>
          <p:cNvSpPr/>
          <p:nvPr/>
        </p:nvSpPr>
        <p:spPr>
          <a:xfrm>
            <a:off x="8644013" y="4155938"/>
            <a:ext cx="1538306" cy="2564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1600" baseline="30000" dirty="0" smtClean="0"/>
              <a:t>    [</a:t>
            </a:r>
            <a:r>
              <a:rPr lang="en-US" sz="1600" i="1" baseline="30000" dirty="0"/>
              <a:t>Source: </a:t>
            </a:r>
            <a:r>
              <a:rPr lang="en-US" sz="1600" i="1" baseline="30000" dirty="0" smtClean="0"/>
              <a:t>CNN</a:t>
            </a:r>
            <a:r>
              <a:rPr lang="en-US" sz="1600" baseline="30000" dirty="0" smtClean="0"/>
              <a:t>]</a:t>
            </a:r>
            <a:endParaRPr lang="en-US" sz="1600" baseline="30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b="8682"/>
          <a:stretch/>
        </p:blipFill>
        <p:spPr>
          <a:xfrm>
            <a:off x="10970830" y="1887464"/>
            <a:ext cx="1138277" cy="124943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968760" y="4792507"/>
            <a:ext cx="23080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1600" baseline="30000" dirty="0" smtClean="0"/>
              <a:t>    [</a:t>
            </a:r>
            <a:r>
              <a:rPr lang="en-US" sz="1600" i="1" baseline="30000" dirty="0"/>
              <a:t>Source: </a:t>
            </a:r>
            <a:r>
              <a:rPr lang="en-US" sz="1600" i="1" baseline="30000" dirty="0" smtClean="0"/>
              <a:t>Independent</a:t>
            </a:r>
            <a:r>
              <a:rPr lang="en-US" sz="1600" i="1" dirty="0" smtClean="0"/>
              <a:t> </a:t>
            </a:r>
            <a:r>
              <a:rPr lang="en-US" sz="1600" i="1" baseline="30000" dirty="0"/>
              <a:t>(UK</a:t>
            </a:r>
            <a:r>
              <a:rPr lang="en-US" sz="1600" i="1" baseline="30000" dirty="0" smtClean="0"/>
              <a:t>) ]</a:t>
            </a:r>
            <a:endParaRPr lang="en-US" sz="1600" i="1" baseline="30000" dirty="0"/>
          </a:p>
        </p:txBody>
      </p:sp>
      <p:sp>
        <p:nvSpPr>
          <p:cNvPr id="15" name="Rectangle 14"/>
          <p:cNvSpPr/>
          <p:nvPr/>
        </p:nvSpPr>
        <p:spPr>
          <a:xfrm>
            <a:off x="8479353" y="3450750"/>
            <a:ext cx="1656479" cy="2564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1600" baseline="30000" dirty="0" smtClean="0"/>
              <a:t>    [</a:t>
            </a:r>
            <a:r>
              <a:rPr lang="en-US" sz="1600" i="1" baseline="30000" dirty="0"/>
              <a:t>Source: </a:t>
            </a:r>
            <a:r>
              <a:rPr lang="en-US" sz="1600" i="1" baseline="30000" dirty="0" smtClean="0"/>
              <a:t>Forbes</a:t>
            </a:r>
            <a:r>
              <a:rPr lang="en-US" sz="1600" baseline="30000" dirty="0" smtClean="0"/>
              <a:t>]</a:t>
            </a:r>
            <a:endParaRPr lang="en-US" sz="1600" baseline="30000" dirty="0"/>
          </a:p>
        </p:txBody>
      </p:sp>
    </p:spTree>
    <p:extLst>
      <p:ext uri="{BB962C8B-B14F-4D97-AF65-F5344CB8AC3E}">
        <p14:creationId xmlns:p14="http://schemas.microsoft.com/office/powerpoint/2010/main" val="252578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9.5|2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72f4a6b-000e-465b-9079-9fea03198f4c">
      <UserInfo>
        <DisplayName>Everyone except external users</DisplayName>
        <AccountId>4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D6FE701C92BA45B53BA9EA8A826848" ma:contentTypeVersion="1" ma:contentTypeDescription="Create a new document." ma:contentTypeScope="" ma:versionID="c3e326a9a175ceb6cb386f59eb129142">
  <xsd:schema xmlns:xsd="http://www.w3.org/2001/XMLSchema" xmlns:xs="http://www.w3.org/2001/XMLSchema" xmlns:p="http://schemas.microsoft.com/office/2006/metadata/properties" xmlns:ns3="c72f4a6b-000e-465b-9079-9fea03198f4c" targetNamespace="http://schemas.microsoft.com/office/2006/metadata/properties" ma:root="true" ma:fieldsID="1ee2345034f59a4980f026f9f8b427dd" ns3:_="">
    <xsd:import namespace="c72f4a6b-000e-465b-9079-9fea03198f4c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2f4a6b-000e-465b-9079-9fea03198f4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5E99E1-33F9-41F2-B346-437812AF85BC}">
  <ds:schemaRefs>
    <ds:schemaRef ds:uri="http://schemas.microsoft.com/office/2006/documentManagement/types"/>
    <ds:schemaRef ds:uri="c72f4a6b-000e-465b-9079-9fea03198f4c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E972E34-AF16-4D4F-AB7B-9356DC8590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2f4a6b-000e-465b-9079-9fea03198f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111694D-E75A-4486-ABAD-A8C70E8CFF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8924</TotalTime>
  <Words>2009</Words>
  <Application>Microsoft Office PowerPoint</Application>
  <PresentationFormat>Widescreen</PresentationFormat>
  <Paragraphs>459</Paragraphs>
  <Slides>40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Dotum</vt:lpstr>
      <vt:lpstr>Segoe</vt:lpstr>
      <vt:lpstr>宋体</vt:lpstr>
      <vt:lpstr>Arial</vt:lpstr>
      <vt:lpstr>Book Antiqua</vt:lpstr>
      <vt:lpstr>Calibri</vt:lpstr>
      <vt:lpstr>Calibri Light</vt:lpstr>
      <vt:lpstr>Rod</vt:lpstr>
      <vt:lpstr>Segoe UI</vt:lpstr>
      <vt:lpstr>Office Theme</vt:lpstr>
      <vt:lpstr>Internet of Safe Things</vt:lpstr>
      <vt:lpstr>PowerPoint Presentation</vt:lpstr>
      <vt:lpstr>PowerPoint Presentation</vt:lpstr>
      <vt:lpstr>The Health of the App Eco-system Drives the Mobile Platform Success… But…</vt:lpstr>
      <vt:lpstr>Smart, connected home</vt:lpstr>
      <vt:lpstr>Internet of Things Ecosystem</vt:lpstr>
      <vt:lpstr>Unsafe Internet of Things Environments</vt:lpstr>
      <vt:lpstr>PowerPoint Presentation</vt:lpstr>
      <vt:lpstr>Unsafe Internet of Things Environments</vt:lpstr>
      <vt:lpstr>Software testing in the wild</vt:lpstr>
      <vt:lpstr>Contextual Fuzzing: Automated Mobile App Testing at Scale</vt:lpstr>
      <vt:lpstr>Diverse Real-world Contexts to Consider</vt:lpstr>
      <vt:lpstr>Our Cloud Testing Service – Caiipa</vt:lpstr>
      <vt:lpstr>Design Goals</vt:lpstr>
      <vt:lpstr>Architecture of Caiipa</vt:lpstr>
      <vt:lpstr>Architecture of Caiipa</vt:lpstr>
      <vt:lpstr>Architecture of Caiipa</vt:lpstr>
      <vt:lpstr>Architecture of Caiipa</vt:lpstr>
      <vt:lpstr>Challenges of Contextual Fuzzing: Scalability</vt:lpstr>
      <vt:lpstr>Test Case Prioritization</vt:lpstr>
      <vt:lpstr>Test Case Prioritization – App Similar Set</vt:lpstr>
      <vt:lpstr>How Does Context Prioritizer Perform?</vt:lpstr>
      <vt:lpstr>Take home messages</vt:lpstr>
      <vt:lpstr>SIFT: Tools for Building  Safe IoT</vt:lpstr>
      <vt:lpstr>IoT Programming Tool in Reality</vt:lpstr>
      <vt:lpstr>Growing Safety Gap in IoT Programming Tools</vt:lpstr>
      <vt:lpstr>SIFT Design Goals</vt:lpstr>
      <vt:lpstr>SIFT: Safe Internet of Things</vt:lpstr>
      <vt:lpstr>SIFT: Safe Internet of Things</vt:lpstr>
      <vt:lpstr>SIFT: Safe Internet of Things</vt:lpstr>
      <vt:lpstr>SIFT: Safe Internet of Things</vt:lpstr>
      <vt:lpstr>SIFT: Safety Verification Engine</vt:lpstr>
      <vt:lpstr>SIFT: Safety Verification Engine</vt:lpstr>
      <vt:lpstr>PowerPoint Presentation</vt:lpstr>
      <vt:lpstr>Explorations with SIFT prototype</vt:lpstr>
      <vt:lpstr>Scalable Detection of Logical Conflicts in Large-scale IoT App Dataset</vt:lpstr>
      <vt:lpstr>Internet of safe things: software testing at scale</vt:lpstr>
      <vt:lpstr>PowerPoint Presentation</vt:lpstr>
      <vt:lpstr>PowerPoint Presentation</vt:lpstr>
      <vt:lpstr>Towards Internet of Safe Things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Chieh-Jan Liang</dc:creator>
  <cp:lastModifiedBy>Feng Zhao</cp:lastModifiedBy>
  <cp:revision>462</cp:revision>
  <dcterms:created xsi:type="dcterms:W3CDTF">2014-09-03T00:02:02Z</dcterms:created>
  <dcterms:modified xsi:type="dcterms:W3CDTF">2014-11-06T13:00:10Z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0x010100FBD6FE701C92BA45B53BA9EA8A826848</vt:lpwstr>
  </property>
  <property fmtid="{D5CDD505-2E9C-101B-9397-08002B2CF9AE}" pid="3" name="IsMyDocuments">
    <vt:bool>true</vt:bool>
  </property>
</Properties>
</file>