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6576000" cy="27432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200" b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200" b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200" b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200" b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200" b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200" b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200" b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200" b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200" b="1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F9991"/>
    <a:srgbClr val="FDFFB5"/>
    <a:srgbClr val="C5FFA3"/>
    <a:srgbClr val="CCECFF"/>
    <a:srgbClr val="FFF1C5"/>
    <a:srgbClr val="FFECAF"/>
    <a:srgbClr val="822222"/>
    <a:srgbClr val="996600"/>
    <a:srgbClr val="CC99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67" autoAdjust="0"/>
  </p:normalViewPr>
  <p:slideViewPr>
    <p:cSldViewPr snapToGrid="0">
      <p:cViewPr varScale="1">
        <p:scale>
          <a:sx n="33" d="100"/>
          <a:sy n="33" d="100"/>
        </p:scale>
        <p:origin x="-1296" y="-144"/>
      </p:cViewPr>
      <p:guideLst>
        <p:guide orient="horz" pos="8640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5" d="100"/>
          <a:sy n="25" d="100"/>
        </p:scale>
        <p:origin x="-1950" y="-19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719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3409" tIns="11704" rIns="23409" bIns="11704" numCol="1" anchor="t" anchorCtr="0" compatLnSpc="1">
            <a:prstTxWarp prst="textNoShape">
              <a:avLst/>
            </a:prstTxWarp>
          </a:bodyPr>
          <a:lstStyle>
            <a:lvl1pPr>
              <a:defRPr sz="3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67" y="0"/>
            <a:ext cx="2971719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3409" tIns="11704" rIns="23409" bIns="11704" numCol="1" anchor="t" anchorCtr="0" compatLnSpc="1">
            <a:prstTxWarp prst="textNoShape">
              <a:avLst/>
            </a:prstTxWarp>
          </a:bodyPr>
          <a:lstStyle>
            <a:lvl1pPr algn="r">
              <a:defRPr sz="3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783"/>
            <a:ext cx="2971719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3409" tIns="11704" rIns="23409" bIns="11704" numCol="1" anchor="b" anchorCtr="0" compatLnSpc="1">
            <a:prstTxWarp prst="textNoShape">
              <a:avLst/>
            </a:prstTxWarp>
          </a:bodyPr>
          <a:lstStyle>
            <a:lvl1pPr>
              <a:defRPr sz="3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67" y="8829783"/>
            <a:ext cx="2971719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3409" tIns="11704" rIns="23409" bIns="11704" numCol="1" anchor="b" anchorCtr="0" compatLnSpc="1">
            <a:prstTxWarp prst="textNoShape">
              <a:avLst/>
            </a:prstTxWarp>
          </a:bodyPr>
          <a:lstStyle>
            <a:lvl1pPr algn="r">
              <a:defRPr sz="300" b="0">
                <a:solidFill>
                  <a:schemeClr val="tx1"/>
                </a:solidFill>
              </a:defRPr>
            </a:lvl1pPr>
          </a:lstStyle>
          <a:p>
            <a:fld id="{3A0464C7-F8AD-4A50-AD27-40D0FDC12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719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3409" tIns="11704" rIns="23409" bIns="11704" numCol="1" anchor="t" anchorCtr="0" compatLnSpc="1">
            <a:prstTxWarp prst="textNoShape">
              <a:avLst/>
            </a:prstTxWarp>
          </a:bodyPr>
          <a:lstStyle>
            <a:lvl1pPr>
              <a:defRPr sz="3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67" y="0"/>
            <a:ext cx="2971719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3409" tIns="11704" rIns="23409" bIns="11704" numCol="1" anchor="t" anchorCtr="0" compatLnSpc="1">
            <a:prstTxWarp prst="textNoShape">
              <a:avLst/>
            </a:prstTxWarp>
          </a:bodyPr>
          <a:lstStyle>
            <a:lvl1pPr algn="r">
              <a:defRPr sz="3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720" y="4415708"/>
            <a:ext cx="5486561" cy="41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3409" tIns="11704" rIns="23409" bIns="11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783"/>
            <a:ext cx="2971719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3409" tIns="11704" rIns="23409" bIns="11704" numCol="1" anchor="b" anchorCtr="0" compatLnSpc="1">
            <a:prstTxWarp prst="textNoShape">
              <a:avLst/>
            </a:prstTxWarp>
          </a:bodyPr>
          <a:lstStyle>
            <a:lvl1pPr>
              <a:defRPr sz="3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67" y="8829783"/>
            <a:ext cx="2971719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3409" tIns="11704" rIns="23409" bIns="11704" numCol="1" anchor="b" anchorCtr="0" compatLnSpc="1">
            <a:prstTxWarp prst="textNoShape">
              <a:avLst/>
            </a:prstTxWarp>
          </a:bodyPr>
          <a:lstStyle>
            <a:lvl1pPr algn="r">
              <a:defRPr sz="300" b="0">
                <a:solidFill>
                  <a:schemeClr val="tx1"/>
                </a:solidFill>
              </a:defRPr>
            </a:lvl1pPr>
          </a:lstStyle>
          <a:p>
            <a:fld id="{13B7A587-E767-4728-95DE-8FD9E2FC05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24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383E2C-7DC3-4361-99A7-75D0B99CDBFE}" type="slidenum">
              <a:rPr lang="en-US"/>
              <a:pPr/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8521700"/>
            <a:ext cx="3108960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2008</a:t>
            </a:r>
          </a:p>
        </p:txBody>
      </p:sp>
      <p:sp>
        <p:nvSpPr>
          <p:cNvPr id="5" name="Rectangle 2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Hybrid and Embedded Software Systems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2008</a:t>
            </a:r>
          </a:p>
        </p:txBody>
      </p:sp>
      <p:sp>
        <p:nvSpPr>
          <p:cNvPr id="5" name="Rectangle 2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Hybrid and Embedded Software Systems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594175" y="165100"/>
            <a:ext cx="5070475" cy="3124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82750" y="165100"/>
            <a:ext cx="15059025" cy="3124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2008</a:t>
            </a:r>
          </a:p>
        </p:txBody>
      </p:sp>
      <p:sp>
        <p:nvSpPr>
          <p:cNvPr id="5" name="Rectangle 2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Hybrid and Embedded Software Systems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2008</a:t>
            </a:r>
          </a:p>
        </p:txBody>
      </p:sp>
      <p:sp>
        <p:nvSpPr>
          <p:cNvPr id="5" name="Rectangle 2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Hybrid and Embedded Software Systems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0" y="17627600"/>
            <a:ext cx="31089600" cy="54483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0" y="11626850"/>
            <a:ext cx="31089600" cy="60007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2008</a:t>
            </a:r>
          </a:p>
        </p:txBody>
      </p:sp>
      <p:sp>
        <p:nvSpPr>
          <p:cNvPr id="5" name="Rectangle 2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Hybrid and Embedded Software Systems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10100" y="165100"/>
            <a:ext cx="2251075" cy="250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13575" y="165100"/>
            <a:ext cx="2251075" cy="250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2008</a:t>
            </a:r>
          </a:p>
        </p:txBody>
      </p:sp>
      <p:sp>
        <p:nvSpPr>
          <p:cNvPr id="6" name="Rectangle 2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Hybrid and Embedded Software Systems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98550"/>
            <a:ext cx="32918400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140450"/>
            <a:ext cx="16160750" cy="2559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699500"/>
            <a:ext cx="16160750" cy="15805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0" y="6140450"/>
            <a:ext cx="16167100" cy="2559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0" y="8699500"/>
            <a:ext cx="16167100" cy="15805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2008</a:t>
            </a:r>
          </a:p>
        </p:txBody>
      </p:sp>
      <p:sp>
        <p:nvSpPr>
          <p:cNvPr id="8" name="Rectangle 2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Hybrid and Embedded Software Systems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2008</a:t>
            </a:r>
          </a:p>
        </p:txBody>
      </p:sp>
      <p:sp>
        <p:nvSpPr>
          <p:cNvPr id="4" name="Rectangle 2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Hybrid and Embedded Software Systems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2008</a:t>
            </a:r>
          </a:p>
        </p:txBody>
      </p:sp>
      <p:sp>
        <p:nvSpPr>
          <p:cNvPr id="3" name="Rectangle 2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Hybrid and Embedded Software Systems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92200"/>
            <a:ext cx="12033250" cy="464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92200"/>
            <a:ext cx="20447000" cy="23412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740400"/>
            <a:ext cx="12033250" cy="18764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2008</a:t>
            </a:r>
          </a:p>
        </p:txBody>
      </p:sp>
      <p:sp>
        <p:nvSpPr>
          <p:cNvPr id="6" name="Rectangle 2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Hybrid and Embedded Software Systems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0" y="19202400"/>
            <a:ext cx="21945600" cy="2266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0" y="2451100"/>
            <a:ext cx="21945600" cy="16459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0" y="21469350"/>
            <a:ext cx="21945600" cy="3219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21, 2008</a:t>
            </a:r>
          </a:p>
        </p:txBody>
      </p:sp>
      <p:sp>
        <p:nvSpPr>
          <p:cNvPr id="6" name="Rectangle 2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Hybrid and Embedded Software Systems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wmf"/><Relationship Id="rId15" Type="http://schemas.openxmlformats.org/officeDocument/2006/relationships/image" Target="../media/image3.wmf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Text Box 184"/>
          <p:cNvSpPr txBox="1">
            <a:spLocks noChangeArrowheads="1"/>
          </p:cNvSpPr>
          <p:nvPr/>
        </p:nvSpPr>
        <p:spPr bwMode="auto">
          <a:xfrm>
            <a:off x="6927850" y="603250"/>
            <a:ext cx="257683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765550"/>
            <a:endParaRPr lang="en-US" sz="4000" b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2051" name="Picture 19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36576000" cy="27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00" descr="nsfc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402800" y="34480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01" descr="ucbseal_line_k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780750" y="34480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06" descr="campanileTransparent"/>
          <p:cNvPicPr>
            <a:picLocks noChangeAspect="1" noChangeArrowheads="1"/>
          </p:cNvPicPr>
          <p:nvPr/>
        </p:nvPicPr>
        <p:blipFill>
          <a:blip r:embed="rId16" cstate="print"/>
          <a:srcRect r="14394"/>
          <a:stretch>
            <a:fillRect/>
          </a:stretch>
        </p:blipFill>
        <p:spPr bwMode="auto">
          <a:xfrm>
            <a:off x="35134550" y="22250400"/>
            <a:ext cx="14414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207"/>
          <p:cNvSpPr>
            <a:spLocks noGrp="1" noChangeArrowheads="1"/>
          </p:cNvSpPr>
          <p:nvPr>
            <p:ph type="title"/>
          </p:nvPr>
        </p:nvSpPr>
        <p:spPr bwMode="auto">
          <a:xfrm>
            <a:off x="14382750" y="793750"/>
            <a:ext cx="156019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228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32" name="Rectangle 2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26771600"/>
            <a:ext cx="85344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February 21, 2008</a:t>
            </a:r>
          </a:p>
        </p:txBody>
      </p:sp>
      <p:sp>
        <p:nvSpPr>
          <p:cNvPr id="1233" name="Rectangle 2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36050" y="26777950"/>
            <a:ext cx="201993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3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Center for Hybrid and Embedded Software Systems</a:t>
            </a:r>
          </a:p>
        </p:txBody>
      </p:sp>
      <p:sp>
        <p:nvSpPr>
          <p:cNvPr id="2058" name="Rectangle 2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10100" y="165100"/>
            <a:ext cx="465455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</p:txBody>
      </p:sp>
      <p:sp>
        <p:nvSpPr>
          <p:cNvPr id="1236" name="Text Box 212"/>
          <p:cNvSpPr txBox="1">
            <a:spLocks noChangeArrowheads="1"/>
          </p:cNvSpPr>
          <p:nvPr/>
        </p:nvSpPr>
        <p:spPr bwMode="auto">
          <a:xfrm>
            <a:off x="14954250" y="3416300"/>
            <a:ext cx="6940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765550">
              <a:defRPr/>
            </a:pPr>
            <a:r>
              <a:rPr lang="en-US" sz="3600">
                <a:solidFill>
                  <a:srgbClr val="FFCC00"/>
                </a:solidFill>
              </a:rPr>
              <a:t>http://chess.eecs.berkeley.edu/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l" defTabSz="3765550" rtl="0" eaLnBrk="0" fontAlgn="base" hangingPunct="0">
        <a:spcBef>
          <a:spcPct val="0"/>
        </a:spcBef>
        <a:spcAft>
          <a:spcPct val="0"/>
        </a:spcAft>
        <a:defRPr sz="7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3765550" rtl="0" eaLnBrk="0" fontAlgn="base" hangingPunct="0">
        <a:spcBef>
          <a:spcPct val="0"/>
        </a:spcBef>
        <a:spcAft>
          <a:spcPct val="0"/>
        </a:spcAft>
        <a:defRPr sz="7600" b="1">
          <a:solidFill>
            <a:schemeClr val="tx2"/>
          </a:solidFill>
          <a:latin typeface="Arial" charset="0"/>
        </a:defRPr>
      </a:lvl2pPr>
      <a:lvl3pPr algn="l" defTabSz="3765550" rtl="0" eaLnBrk="0" fontAlgn="base" hangingPunct="0">
        <a:spcBef>
          <a:spcPct val="0"/>
        </a:spcBef>
        <a:spcAft>
          <a:spcPct val="0"/>
        </a:spcAft>
        <a:defRPr sz="7600" b="1">
          <a:solidFill>
            <a:schemeClr val="tx2"/>
          </a:solidFill>
          <a:latin typeface="Arial" charset="0"/>
        </a:defRPr>
      </a:lvl3pPr>
      <a:lvl4pPr algn="l" defTabSz="3765550" rtl="0" eaLnBrk="0" fontAlgn="base" hangingPunct="0">
        <a:spcBef>
          <a:spcPct val="0"/>
        </a:spcBef>
        <a:spcAft>
          <a:spcPct val="0"/>
        </a:spcAft>
        <a:defRPr sz="7600" b="1">
          <a:solidFill>
            <a:schemeClr val="tx2"/>
          </a:solidFill>
          <a:latin typeface="Arial" charset="0"/>
        </a:defRPr>
      </a:lvl4pPr>
      <a:lvl5pPr algn="l" defTabSz="3765550" rtl="0" eaLnBrk="0" fontAlgn="base" hangingPunct="0">
        <a:spcBef>
          <a:spcPct val="0"/>
        </a:spcBef>
        <a:spcAft>
          <a:spcPct val="0"/>
        </a:spcAft>
        <a:defRPr sz="7600" b="1">
          <a:solidFill>
            <a:schemeClr val="tx2"/>
          </a:solidFill>
          <a:latin typeface="Arial" charset="0"/>
        </a:defRPr>
      </a:lvl5pPr>
      <a:lvl6pPr marL="457200" algn="l" defTabSz="3765550" rtl="0" fontAlgn="base">
        <a:spcBef>
          <a:spcPct val="0"/>
        </a:spcBef>
        <a:spcAft>
          <a:spcPct val="0"/>
        </a:spcAft>
        <a:defRPr sz="7600" b="1">
          <a:solidFill>
            <a:schemeClr val="tx2"/>
          </a:solidFill>
          <a:latin typeface="Arial" charset="0"/>
        </a:defRPr>
      </a:lvl6pPr>
      <a:lvl7pPr marL="914400" algn="l" defTabSz="3765550" rtl="0" fontAlgn="base">
        <a:spcBef>
          <a:spcPct val="0"/>
        </a:spcBef>
        <a:spcAft>
          <a:spcPct val="0"/>
        </a:spcAft>
        <a:defRPr sz="7600" b="1">
          <a:solidFill>
            <a:schemeClr val="tx2"/>
          </a:solidFill>
          <a:latin typeface="Arial" charset="0"/>
        </a:defRPr>
      </a:lvl7pPr>
      <a:lvl8pPr marL="1371600" algn="l" defTabSz="3765550" rtl="0" fontAlgn="base">
        <a:spcBef>
          <a:spcPct val="0"/>
        </a:spcBef>
        <a:spcAft>
          <a:spcPct val="0"/>
        </a:spcAft>
        <a:defRPr sz="7600" b="1">
          <a:solidFill>
            <a:schemeClr val="tx2"/>
          </a:solidFill>
          <a:latin typeface="Arial" charset="0"/>
        </a:defRPr>
      </a:lvl8pPr>
      <a:lvl9pPr marL="1828800" algn="l" defTabSz="3765550" rtl="0" fontAlgn="base">
        <a:spcBef>
          <a:spcPct val="0"/>
        </a:spcBef>
        <a:spcAft>
          <a:spcPct val="0"/>
        </a:spcAft>
        <a:defRPr sz="7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3765550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3054350" indent="-1174750" algn="l" defTabSz="3765550" rtl="0" eaLnBrk="0" fontAlgn="base" hangingPunct="0">
        <a:spcBef>
          <a:spcPct val="20000"/>
        </a:spcBef>
        <a:spcAft>
          <a:spcPct val="0"/>
        </a:spcAft>
        <a:buChar char="–"/>
        <a:defRPr sz="11600">
          <a:solidFill>
            <a:schemeClr val="tx1"/>
          </a:solidFill>
          <a:latin typeface="+mn-lt"/>
        </a:defRPr>
      </a:lvl2pPr>
      <a:lvl3pPr marL="4705350" indent="-939800" algn="l" defTabSz="3765550" rtl="0" eaLnBrk="0" fontAlgn="base" hangingPunct="0">
        <a:spcBef>
          <a:spcPct val="20000"/>
        </a:spcBef>
        <a:spcAft>
          <a:spcPct val="0"/>
        </a:spcAft>
        <a:buChar char="•"/>
        <a:defRPr sz="10000">
          <a:solidFill>
            <a:schemeClr val="tx1"/>
          </a:solidFill>
          <a:latin typeface="+mn-lt"/>
        </a:defRPr>
      </a:lvl3pPr>
      <a:lvl4pPr marL="6584950" indent="-939800" algn="l" defTabSz="3765550" rtl="0" eaLnBrk="0" fontAlgn="base" hangingPunct="0">
        <a:spcBef>
          <a:spcPct val="20000"/>
        </a:spcBef>
        <a:spcAft>
          <a:spcPct val="0"/>
        </a:spcAft>
        <a:buChar char="–"/>
        <a:defRPr sz="8400">
          <a:solidFill>
            <a:schemeClr val="tx1"/>
          </a:solidFill>
          <a:latin typeface="+mn-lt"/>
        </a:defRPr>
      </a:lvl4pPr>
      <a:lvl5pPr marL="8464550" indent="-939800" algn="l" defTabSz="3765550" rtl="0" eaLnBrk="0" fontAlgn="base" hangingPunct="0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5pPr>
      <a:lvl6pPr marL="8921750" indent="-939800" algn="l" defTabSz="3765550" rtl="0" fontAlgn="base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6pPr>
      <a:lvl7pPr marL="9378950" indent="-939800" algn="l" defTabSz="3765550" rtl="0" fontAlgn="base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7pPr>
      <a:lvl8pPr marL="9836150" indent="-939800" algn="l" defTabSz="3765550" rtl="0" fontAlgn="base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8pPr>
      <a:lvl9pPr marL="10293350" indent="-939800" algn="l" defTabSz="3765550" rtl="0" fontAlgn="base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ounded Rectangle 194"/>
          <p:cNvSpPr/>
          <p:nvPr/>
        </p:nvSpPr>
        <p:spPr bwMode="auto">
          <a:xfrm>
            <a:off x="1221990" y="4961565"/>
            <a:ext cx="14951008" cy="16591816"/>
          </a:xfrm>
          <a:prstGeom prst="roundRect">
            <a:avLst>
              <a:gd name="adj" fmla="val 4357"/>
            </a:avLst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765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01" name="Rounded Rectangle 200"/>
          <p:cNvSpPr/>
          <p:nvPr/>
        </p:nvSpPr>
        <p:spPr bwMode="auto">
          <a:xfrm>
            <a:off x="21775653" y="5404882"/>
            <a:ext cx="13446371" cy="11255098"/>
          </a:xfrm>
          <a:prstGeom prst="roundRect">
            <a:avLst>
              <a:gd name="adj" fmla="val 6141"/>
            </a:avLst>
          </a:prstGeom>
          <a:solidFill>
            <a:srgbClr val="C5FF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2000" b="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02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10/17/2013</a:t>
            </a:r>
            <a:endParaRPr lang="en-US" dirty="0" smtClean="0"/>
          </a:p>
        </p:txBody>
      </p:sp>
      <p:sp>
        <p:nvSpPr>
          <p:cNvPr id="10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CPS PI Meeting </a:t>
            </a:r>
            <a:r>
              <a:rPr lang="en-US" dirty="0" smtClean="0"/>
              <a:t>2013</a:t>
            </a:r>
            <a:endParaRPr lang="en-US" dirty="0" smtClean="0"/>
          </a:p>
        </p:txBody>
      </p:sp>
      <p:sp>
        <p:nvSpPr>
          <p:cNvPr id="1033" name="Rectangle 184"/>
          <p:cNvSpPr>
            <a:spLocks noGrp="1" noChangeArrowheads="1"/>
          </p:cNvSpPr>
          <p:nvPr>
            <p:ph type="title"/>
          </p:nvPr>
        </p:nvSpPr>
        <p:spPr>
          <a:xfrm>
            <a:off x="14239769" y="846726"/>
            <a:ext cx="16125576" cy="2442573"/>
          </a:xfrm>
        </p:spPr>
        <p:txBody>
          <a:bodyPr/>
          <a:lstStyle/>
          <a:p>
            <a:pPr eaLnBrk="1" hangingPunct="1"/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CNS 1035672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CPS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: Medium: Timing-Centric Software</a:t>
            </a:r>
            <a:endParaRPr lang="en-US" sz="6400" dirty="0" smtClean="0"/>
          </a:p>
        </p:txBody>
      </p:sp>
      <p:sp>
        <p:nvSpPr>
          <p:cNvPr id="1034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30149800" y="165099"/>
            <a:ext cx="4584700" cy="2489201"/>
          </a:xfrm>
        </p:spPr>
        <p:txBody>
          <a:bodyPr/>
          <a:lstStyle/>
          <a:p>
            <a:pPr marL="0" indent="0"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Edward A. Lee (PI)</a:t>
            </a:r>
          </a:p>
          <a:p>
            <a:pPr marL="0" indent="0" eaLnBrk="1" hangingPunct="1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Sanjit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Seshia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(co-PI)</a:t>
            </a:r>
          </a:p>
        </p:txBody>
      </p:sp>
      <p:sp>
        <p:nvSpPr>
          <p:cNvPr id="190" name="Title 1"/>
          <p:cNvSpPr txBox="1">
            <a:spLocks/>
          </p:cNvSpPr>
          <p:nvPr/>
        </p:nvSpPr>
        <p:spPr bwMode="auto">
          <a:xfrm>
            <a:off x="13187182" y="5833886"/>
            <a:ext cx="401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228600" numCol="1" anchor="ctr" anchorCtr="0" compatLnSpc="1">
            <a:prstTxWarp prst="textNoShape">
              <a:avLst/>
            </a:prstTxWarp>
            <a:normAutofit fontScale="90000"/>
          </a:bodyPr>
          <a:lstStyle>
            <a:lvl1pPr algn="l" defTabSz="3765550" rtl="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3765550" rtl="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chemeClr val="tx2"/>
                </a:solidFill>
                <a:latin typeface="Arial" charset="0"/>
              </a:defRPr>
            </a:lvl2pPr>
            <a:lvl3pPr algn="l" defTabSz="3765550" rtl="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chemeClr val="tx2"/>
                </a:solidFill>
                <a:latin typeface="Arial" charset="0"/>
              </a:defRPr>
            </a:lvl3pPr>
            <a:lvl4pPr algn="l" defTabSz="3765550" rtl="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chemeClr val="tx2"/>
                </a:solidFill>
                <a:latin typeface="Arial" charset="0"/>
              </a:defRPr>
            </a:lvl4pPr>
            <a:lvl5pPr algn="l" defTabSz="3765550" rtl="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chemeClr val="tx2"/>
                </a:solidFill>
                <a:latin typeface="Arial" charset="0"/>
              </a:defRPr>
            </a:lvl5pPr>
            <a:lvl6pPr marL="457200" algn="l" defTabSz="3765550" rtl="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chemeClr val="tx2"/>
                </a:solidFill>
                <a:latin typeface="Arial" charset="0"/>
              </a:defRPr>
            </a:lvl6pPr>
            <a:lvl7pPr marL="914400" algn="l" defTabSz="3765550" rtl="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chemeClr val="tx2"/>
                </a:solidFill>
                <a:latin typeface="Arial" charset="0"/>
              </a:defRPr>
            </a:lvl7pPr>
            <a:lvl8pPr marL="1371600" algn="l" defTabSz="3765550" rtl="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chemeClr val="tx2"/>
                </a:solidFill>
                <a:latin typeface="Arial" charset="0"/>
              </a:defRPr>
            </a:lvl8pPr>
            <a:lvl9pPr marL="1828800" algn="l" defTabSz="3765550" rtl="0" fontAlgn="base">
              <a:spcBef>
                <a:spcPct val="0"/>
              </a:spcBef>
              <a:spcAft>
                <a:spcPct val="0"/>
              </a:spcAft>
              <a:defRPr sz="7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smtClean="0">
                <a:cs typeface="Times New Roman"/>
              </a:rPr>
              <a:t>PTIDES Workflow</a:t>
            </a:r>
            <a:endParaRPr lang="en-US" sz="3600" dirty="0">
              <a:cs typeface="Times New Roman"/>
            </a:endParaRPr>
          </a:p>
        </p:txBody>
      </p:sp>
      <p:grpSp>
        <p:nvGrpSpPr>
          <p:cNvPr id="320" name="Group 319"/>
          <p:cNvGrpSpPr/>
          <p:nvPr/>
        </p:nvGrpSpPr>
        <p:grpSpPr>
          <a:xfrm>
            <a:off x="13407052" y="6703205"/>
            <a:ext cx="7995145" cy="7826728"/>
            <a:chOff x="14960093" y="5942342"/>
            <a:chExt cx="7509647" cy="7351457"/>
          </a:xfrm>
        </p:grpSpPr>
        <p:sp>
          <p:nvSpPr>
            <p:cNvPr id="198" name="Rounded Rectangle 197"/>
            <p:cNvSpPr/>
            <p:nvPr/>
          </p:nvSpPr>
          <p:spPr bwMode="auto">
            <a:xfrm>
              <a:off x="14965993" y="9835324"/>
              <a:ext cx="2084496" cy="3458475"/>
            </a:xfrm>
            <a:prstGeom prst="roundRect">
              <a:avLst/>
            </a:prstGeom>
            <a:solidFill>
              <a:srgbClr val="FDFFB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3765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2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Rounded Rectangle 198"/>
            <p:cNvSpPr/>
            <p:nvPr/>
          </p:nvSpPr>
          <p:spPr bwMode="auto">
            <a:xfrm>
              <a:off x="19780368" y="10813455"/>
              <a:ext cx="2642041" cy="2474982"/>
            </a:xfrm>
            <a:prstGeom prst="roundRect">
              <a:avLst/>
            </a:prstGeom>
            <a:solidFill>
              <a:srgbClr val="FFECA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3765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2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97" name="Rounded Rectangle 196"/>
            <p:cNvSpPr/>
            <p:nvPr/>
          </p:nvSpPr>
          <p:spPr bwMode="auto">
            <a:xfrm>
              <a:off x="17207180" y="8072141"/>
              <a:ext cx="5262560" cy="2622990"/>
            </a:xfrm>
            <a:prstGeom prst="roundRect">
              <a:avLst>
                <a:gd name="adj" fmla="val 6141"/>
              </a:avLst>
            </a:prstGeom>
            <a:solidFill>
              <a:srgbClr val="C5FF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3765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2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Rounded Rectangle 195"/>
            <p:cNvSpPr/>
            <p:nvPr/>
          </p:nvSpPr>
          <p:spPr bwMode="auto">
            <a:xfrm>
              <a:off x="14960093" y="5942342"/>
              <a:ext cx="7509647" cy="1936722"/>
            </a:xfrm>
            <a:prstGeom prst="roundRect">
              <a:avLst/>
            </a:prstGeom>
            <a:solidFill>
              <a:srgbClr val="CF9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3765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2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Rounded Rectangle 193"/>
            <p:cNvSpPr/>
            <p:nvPr/>
          </p:nvSpPr>
          <p:spPr bwMode="auto">
            <a:xfrm>
              <a:off x="17211630" y="10801655"/>
              <a:ext cx="2316966" cy="2481731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3765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2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4964386" y="8069616"/>
              <a:ext cx="2046046" cy="15287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3765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2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158" name="Straight Arrow Connector 157"/>
            <p:cNvCxnSpPr>
              <a:cxnSpLocks noChangeShapeType="1"/>
              <a:stCxn id="160" idx="0"/>
              <a:endCxn id="173" idx="2"/>
            </p:cNvCxnSpPr>
            <p:nvPr/>
          </p:nvCxnSpPr>
          <p:spPr bwMode="auto">
            <a:xfrm flipV="1">
              <a:off x="18416960" y="7543363"/>
              <a:ext cx="1073472" cy="17891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59" name="Trapezoid 16"/>
            <p:cNvSpPr>
              <a:spLocks noChangeArrowheads="1"/>
            </p:cNvSpPr>
            <p:nvPr/>
          </p:nvSpPr>
          <p:spPr bwMode="auto">
            <a:xfrm>
              <a:off x="19401288" y="8951475"/>
              <a:ext cx="2590800" cy="990600"/>
            </a:xfrm>
            <a:custGeom>
              <a:avLst/>
              <a:gdLst>
                <a:gd name="T0" fmla="*/ 1295400 w 2590800"/>
                <a:gd name="T1" fmla="*/ 0 h 990600"/>
                <a:gd name="T2" fmla="*/ 162765 w 2590800"/>
                <a:gd name="T3" fmla="*/ 495300 h 990600"/>
                <a:gd name="T4" fmla="*/ 1295400 w 2590800"/>
                <a:gd name="T5" fmla="*/ 990600 h 990600"/>
                <a:gd name="T6" fmla="*/ 2428035 w 2590800"/>
                <a:gd name="T7" fmla="*/ 495300 h 9906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217021 w 2590800"/>
                <a:gd name="T13" fmla="*/ 82978 h 990600"/>
                <a:gd name="T14" fmla="*/ 2373779 w 2590800"/>
                <a:gd name="T15" fmla="*/ 990600 h 990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90800" h="990600">
                  <a:moveTo>
                    <a:pt x="0" y="990600"/>
                  </a:moveTo>
                  <a:lnTo>
                    <a:pt x="325531" y="0"/>
                  </a:lnTo>
                  <a:lnTo>
                    <a:pt x="2265269" y="0"/>
                  </a:lnTo>
                  <a:lnTo>
                    <a:pt x="2590800" y="9906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1400" b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ctr"/>
              <a:endParaRPr lang="en-US" sz="1400" b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ctr"/>
              <a:endParaRPr lang="en-US" sz="1400" b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0" name="Multidocument 4"/>
            <p:cNvSpPr>
              <a:spLocks noChangeArrowheads="1"/>
            </p:cNvSpPr>
            <p:nvPr/>
          </p:nvSpPr>
          <p:spPr bwMode="auto">
            <a:xfrm>
              <a:off x="17420088" y="9332475"/>
              <a:ext cx="1752600" cy="1143000"/>
            </a:xfrm>
            <a:prstGeom prst="flowChartMultidocumen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b="0" dirty="0">
                  <a:latin typeface="Arial"/>
                  <a:cs typeface="Arial"/>
                </a:rPr>
                <a:t>Software Component Library</a:t>
              </a:r>
            </a:p>
          </p:txBody>
        </p:sp>
        <p:sp>
          <p:nvSpPr>
            <p:cNvPr id="161" name="Document 5"/>
            <p:cNvSpPr>
              <a:spLocks noChangeArrowheads="1"/>
            </p:cNvSpPr>
            <p:nvPr/>
          </p:nvSpPr>
          <p:spPr bwMode="auto">
            <a:xfrm>
              <a:off x="15299432" y="8341875"/>
              <a:ext cx="1524000" cy="762000"/>
            </a:xfrm>
            <a:prstGeom prst="flowChartDocumen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b="0" dirty="0" err="1">
                  <a:latin typeface="Arial"/>
                  <a:cs typeface="Arial"/>
                </a:rPr>
                <a:t>Ptides</a:t>
              </a:r>
              <a:r>
                <a:rPr lang="en-US" sz="1400" b="0" dirty="0">
                  <a:latin typeface="Arial"/>
                  <a:cs typeface="Arial"/>
                </a:rPr>
                <a:t> Model</a:t>
              </a:r>
            </a:p>
          </p:txBody>
        </p:sp>
        <p:sp>
          <p:nvSpPr>
            <p:cNvPr id="162" name="Process 7"/>
            <p:cNvSpPr/>
            <p:nvPr/>
          </p:nvSpPr>
          <p:spPr>
            <a:xfrm>
              <a:off x="17801088" y="8418075"/>
              <a:ext cx="1219200" cy="609600"/>
            </a:xfrm>
            <a:prstGeom prst="flowChartProcess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b="0" dirty="0">
                  <a:solidFill>
                    <a:srgbClr val="000000"/>
                  </a:solidFill>
                  <a:latin typeface="Arial"/>
                  <a:ea typeface="MS PGothic" pitchFamily="34" charset="-128"/>
                  <a:cs typeface="Arial"/>
                </a:rPr>
                <a:t>Code Generator</a:t>
              </a:r>
            </a:p>
          </p:txBody>
        </p:sp>
        <p:sp>
          <p:nvSpPr>
            <p:cNvPr id="163" name="Trapezoid 8"/>
            <p:cNvSpPr>
              <a:spLocks noChangeArrowheads="1"/>
            </p:cNvSpPr>
            <p:nvPr/>
          </p:nvSpPr>
          <p:spPr bwMode="auto">
            <a:xfrm>
              <a:off x="19782288" y="8570475"/>
              <a:ext cx="1828800" cy="1066800"/>
            </a:xfrm>
            <a:custGeom>
              <a:avLst/>
              <a:gdLst>
                <a:gd name="T0" fmla="*/ 914400 w 1828800"/>
                <a:gd name="T1" fmla="*/ 0 h 1066800"/>
                <a:gd name="T2" fmla="*/ 133350 w 1828800"/>
                <a:gd name="T3" fmla="*/ 533400 h 1066800"/>
                <a:gd name="T4" fmla="*/ 914400 w 1828800"/>
                <a:gd name="T5" fmla="*/ 1066800 h 1066800"/>
                <a:gd name="T6" fmla="*/ 1695450 w 1828800"/>
                <a:gd name="T7" fmla="*/ 533400 h 10668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177800 w 1828800"/>
                <a:gd name="T13" fmla="*/ 103717 h 1066800"/>
                <a:gd name="T14" fmla="*/ 1651000 w 1828800"/>
                <a:gd name="T15" fmla="*/ 1066800 h 10668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28800" h="1066800">
                  <a:moveTo>
                    <a:pt x="0" y="1066800"/>
                  </a:moveTo>
                  <a:lnTo>
                    <a:pt x="266700" y="0"/>
                  </a:lnTo>
                  <a:lnTo>
                    <a:pt x="1562100" y="0"/>
                  </a:lnTo>
                  <a:lnTo>
                    <a:pt x="1828800" y="10668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1400" b="0" dirty="0" smtClean="0">
                <a:latin typeface="Arial"/>
                <a:cs typeface="Arial"/>
              </a:endParaRPr>
            </a:p>
            <a:p>
              <a:pPr algn="ctr"/>
              <a:r>
                <a:rPr lang="en-US" sz="1400" b="0" dirty="0" err="1" smtClean="0">
                  <a:latin typeface="Arial"/>
                  <a:cs typeface="Arial"/>
                </a:rPr>
                <a:t>PtidyOS</a:t>
              </a:r>
              <a:endParaRPr lang="en-US" sz="1400" b="0" dirty="0">
                <a:latin typeface="Arial"/>
                <a:cs typeface="Arial"/>
              </a:endParaRPr>
            </a:p>
          </p:txBody>
        </p:sp>
        <p:sp>
          <p:nvSpPr>
            <p:cNvPr id="164" name="Parallelogram 163"/>
            <p:cNvSpPr>
              <a:spLocks noChangeArrowheads="1"/>
            </p:cNvSpPr>
            <p:nvPr/>
          </p:nvSpPr>
          <p:spPr bwMode="auto">
            <a:xfrm>
              <a:off x="20239488" y="8341875"/>
              <a:ext cx="914400" cy="762000"/>
            </a:xfrm>
            <a:prstGeom prst="parallelogram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b="0">
                  <a:latin typeface="Arial"/>
                  <a:cs typeface="Arial"/>
                </a:rPr>
                <a:t>Code</a:t>
              </a:r>
            </a:p>
          </p:txBody>
        </p:sp>
        <p:cxnSp>
          <p:nvCxnSpPr>
            <p:cNvPr id="165" name="Straight Arrow Connector 164"/>
            <p:cNvCxnSpPr>
              <a:cxnSpLocks noChangeShapeType="1"/>
              <a:stCxn id="162" idx="3"/>
              <a:endCxn id="164" idx="5"/>
            </p:cNvCxnSpPr>
            <p:nvPr/>
          </p:nvCxnSpPr>
          <p:spPr bwMode="auto">
            <a:xfrm>
              <a:off x="19020288" y="8722875"/>
              <a:ext cx="131445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66" name="Document 17"/>
            <p:cNvSpPr>
              <a:spLocks noChangeArrowheads="1"/>
            </p:cNvSpPr>
            <p:nvPr/>
          </p:nvSpPr>
          <p:spPr bwMode="auto">
            <a:xfrm>
              <a:off x="17575168" y="11217963"/>
              <a:ext cx="1524000" cy="762000"/>
            </a:xfrm>
            <a:prstGeom prst="flowChartDocumen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b="0" dirty="0">
                  <a:solidFill>
                    <a:srgbClr val="000000"/>
                  </a:solidFill>
                  <a:latin typeface="Arial"/>
                  <a:cs typeface="Arial"/>
                </a:rPr>
                <a:t>Plant Model</a:t>
              </a:r>
            </a:p>
          </p:txBody>
        </p:sp>
        <p:cxnSp>
          <p:nvCxnSpPr>
            <p:cNvPr id="167" name="Straight Arrow Connector 166"/>
            <p:cNvCxnSpPr>
              <a:cxnSpLocks noChangeShapeType="1"/>
              <a:stCxn id="161" idx="3"/>
              <a:endCxn id="162" idx="1"/>
            </p:cNvCxnSpPr>
            <p:nvPr/>
          </p:nvCxnSpPr>
          <p:spPr bwMode="auto">
            <a:xfrm>
              <a:off x="16823432" y="8722875"/>
              <a:ext cx="977656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68" name="Straight Arrow Connector 167"/>
            <p:cNvCxnSpPr>
              <a:cxnSpLocks noChangeShapeType="1"/>
              <a:stCxn id="160" idx="0"/>
              <a:endCxn id="162" idx="2"/>
            </p:cNvCxnSpPr>
            <p:nvPr/>
          </p:nvCxnSpPr>
          <p:spPr bwMode="auto">
            <a:xfrm rot="16200000" flipV="1">
              <a:off x="18261463" y="9176900"/>
              <a:ext cx="304800" cy="63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69" name="Document 26"/>
            <p:cNvSpPr>
              <a:spLocks noChangeArrowheads="1"/>
            </p:cNvSpPr>
            <p:nvPr/>
          </p:nvSpPr>
          <p:spPr bwMode="auto">
            <a:xfrm>
              <a:off x="17575168" y="12260656"/>
              <a:ext cx="1524000" cy="762000"/>
            </a:xfrm>
            <a:prstGeom prst="flowChartDocumen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b="0">
                  <a:solidFill>
                    <a:srgbClr val="000000"/>
                  </a:solidFill>
                  <a:latin typeface="Arial"/>
                  <a:cs typeface="Arial"/>
                </a:rPr>
                <a:t>Network Model</a:t>
              </a:r>
            </a:p>
          </p:txBody>
        </p:sp>
        <p:sp>
          <p:nvSpPr>
            <p:cNvPr id="170" name="Process 27"/>
            <p:cNvSpPr>
              <a:spLocks noChangeArrowheads="1"/>
            </p:cNvSpPr>
            <p:nvPr/>
          </p:nvSpPr>
          <p:spPr bwMode="auto">
            <a:xfrm>
              <a:off x="20374801" y="11220267"/>
              <a:ext cx="1219200" cy="762000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b="0" dirty="0">
                  <a:solidFill>
                    <a:srgbClr val="000000"/>
                  </a:solidFill>
                  <a:latin typeface="Arial"/>
                  <a:cs typeface="Arial"/>
                </a:rPr>
                <a:t>HW in the Loop Simulator</a:t>
              </a:r>
            </a:p>
          </p:txBody>
        </p:sp>
        <p:sp>
          <p:nvSpPr>
            <p:cNvPr id="171" name="Process 28"/>
            <p:cNvSpPr>
              <a:spLocks noChangeArrowheads="1"/>
            </p:cNvSpPr>
            <p:nvPr/>
          </p:nvSpPr>
          <p:spPr bwMode="auto">
            <a:xfrm>
              <a:off x="16366232" y="7008375"/>
              <a:ext cx="1524000" cy="533400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1400" b="0" dirty="0">
                  <a:solidFill>
                    <a:srgbClr val="000000"/>
                  </a:solidFill>
                  <a:latin typeface="Arial"/>
                  <a:cs typeface="Arial"/>
                </a:rPr>
                <a:t>Causality Analysis</a:t>
              </a:r>
            </a:p>
          </p:txBody>
        </p:sp>
        <p:cxnSp>
          <p:nvCxnSpPr>
            <p:cNvPr id="172" name="Elbow Connector 30"/>
            <p:cNvCxnSpPr>
              <a:cxnSpLocks noChangeShapeType="1"/>
              <a:stCxn id="161" idx="0"/>
              <a:endCxn id="171" idx="1"/>
            </p:cNvCxnSpPr>
            <p:nvPr/>
          </p:nvCxnSpPr>
          <p:spPr bwMode="auto">
            <a:xfrm rot="5400000" flipH="1" flipV="1">
              <a:off x="15680432" y="7656075"/>
              <a:ext cx="1066800" cy="304800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73" name="Process 37"/>
            <p:cNvSpPr>
              <a:spLocks noChangeArrowheads="1"/>
            </p:cNvSpPr>
            <p:nvPr/>
          </p:nvSpPr>
          <p:spPr bwMode="auto">
            <a:xfrm>
              <a:off x="18728432" y="7009963"/>
              <a:ext cx="1524000" cy="533400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b="0" dirty="0">
                  <a:solidFill>
                    <a:srgbClr val="000000"/>
                  </a:solidFill>
                  <a:latin typeface="Arial"/>
                  <a:cs typeface="Arial"/>
                </a:rPr>
                <a:t>Program Analysis</a:t>
              </a:r>
            </a:p>
          </p:txBody>
        </p:sp>
        <p:cxnSp>
          <p:nvCxnSpPr>
            <p:cNvPr id="174" name="Straight Arrow Connector 173"/>
            <p:cNvCxnSpPr>
              <a:cxnSpLocks noChangeShapeType="1"/>
              <a:stCxn id="173" idx="1"/>
              <a:endCxn id="171" idx="3"/>
            </p:cNvCxnSpPr>
            <p:nvPr/>
          </p:nvCxnSpPr>
          <p:spPr bwMode="auto">
            <a:xfrm rot="10800000">
              <a:off x="17890232" y="7275075"/>
              <a:ext cx="8382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75" name="Elbow Connector 174"/>
            <p:cNvCxnSpPr>
              <a:cxnSpLocks noChangeShapeType="1"/>
              <a:stCxn id="171" idx="2"/>
              <a:endCxn id="162" idx="0"/>
            </p:cNvCxnSpPr>
            <p:nvPr/>
          </p:nvCxnSpPr>
          <p:spPr bwMode="auto">
            <a:xfrm rot="16200000" flipH="1">
              <a:off x="17331310" y="7338697"/>
              <a:ext cx="876300" cy="1282456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76" name="Process 50"/>
            <p:cNvSpPr>
              <a:spLocks noChangeArrowheads="1"/>
            </p:cNvSpPr>
            <p:nvPr/>
          </p:nvSpPr>
          <p:spPr bwMode="auto">
            <a:xfrm>
              <a:off x="17433032" y="6362263"/>
              <a:ext cx="1524000" cy="531812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b="0" dirty="0">
                  <a:solidFill>
                    <a:srgbClr val="000000"/>
                  </a:solidFill>
                  <a:latin typeface="Arial"/>
                  <a:cs typeface="Arial"/>
                </a:rPr>
                <a:t>Schedulability Analysis</a:t>
              </a:r>
            </a:p>
          </p:txBody>
        </p:sp>
        <p:cxnSp>
          <p:nvCxnSpPr>
            <p:cNvPr id="177" name="Shape 66"/>
            <p:cNvCxnSpPr>
              <a:cxnSpLocks noChangeShapeType="1"/>
              <a:stCxn id="171" idx="0"/>
              <a:endCxn id="176" idx="1"/>
            </p:cNvCxnSpPr>
            <p:nvPr/>
          </p:nvCxnSpPr>
          <p:spPr bwMode="auto">
            <a:xfrm rot="5400000" flipH="1" flipV="1">
              <a:off x="17090132" y="6665475"/>
              <a:ext cx="381000" cy="304800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78" name="Shape 67"/>
            <p:cNvCxnSpPr>
              <a:cxnSpLocks noChangeShapeType="1"/>
              <a:stCxn id="173" idx="0"/>
              <a:endCxn id="176" idx="3"/>
            </p:cNvCxnSpPr>
            <p:nvPr/>
          </p:nvCxnSpPr>
          <p:spPr bwMode="auto">
            <a:xfrm rot="16200000" flipV="1">
              <a:off x="19032438" y="6551969"/>
              <a:ext cx="382588" cy="533400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80" name="Process 68"/>
            <p:cNvSpPr>
              <a:spLocks noChangeArrowheads="1"/>
            </p:cNvSpPr>
            <p:nvPr/>
          </p:nvSpPr>
          <p:spPr bwMode="auto">
            <a:xfrm>
              <a:off x="15451832" y="11220275"/>
              <a:ext cx="1219200" cy="762000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b="0">
                  <a:solidFill>
                    <a:srgbClr val="000000"/>
                  </a:solidFill>
                  <a:latin typeface="Arial"/>
                  <a:cs typeface="Arial"/>
                </a:rPr>
                <a:t>Mixed Simulator</a:t>
              </a:r>
            </a:p>
          </p:txBody>
        </p:sp>
        <p:cxnSp>
          <p:nvCxnSpPr>
            <p:cNvPr id="181" name="Straight Arrow Connector 180"/>
            <p:cNvCxnSpPr>
              <a:cxnSpLocks noChangeShapeType="1"/>
              <a:stCxn id="161" idx="2"/>
              <a:endCxn id="180" idx="0"/>
            </p:cNvCxnSpPr>
            <p:nvPr/>
          </p:nvCxnSpPr>
          <p:spPr bwMode="auto">
            <a:xfrm>
              <a:off x="16061432" y="9053498"/>
              <a:ext cx="0" cy="216677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82" name="Elbow Connector 181"/>
            <p:cNvCxnSpPr>
              <a:cxnSpLocks noChangeShapeType="1"/>
              <a:stCxn id="166" idx="1"/>
              <a:endCxn id="180" idx="3"/>
            </p:cNvCxnSpPr>
            <p:nvPr/>
          </p:nvCxnSpPr>
          <p:spPr bwMode="auto">
            <a:xfrm rot="10800000" flipV="1">
              <a:off x="16671032" y="11598963"/>
              <a:ext cx="904136" cy="2312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83" name="Elbow Connector 182"/>
            <p:cNvCxnSpPr>
              <a:cxnSpLocks noChangeShapeType="1"/>
              <a:stCxn id="166" idx="3"/>
              <a:endCxn id="170" idx="1"/>
            </p:cNvCxnSpPr>
            <p:nvPr/>
          </p:nvCxnSpPr>
          <p:spPr bwMode="auto">
            <a:xfrm>
              <a:off x="19099168" y="11598963"/>
              <a:ext cx="1275633" cy="2304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84" name="Shape 73"/>
            <p:cNvCxnSpPr>
              <a:cxnSpLocks noChangeShapeType="1"/>
              <a:stCxn id="169" idx="1"/>
              <a:endCxn id="180" idx="2"/>
            </p:cNvCxnSpPr>
            <p:nvPr/>
          </p:nvCxnSpPr>
          <p:spPr bwMode="auto">
            <a:xfrm rot="10800000">
              <a:off x="16061432" y="11982276"/>
              <a:ext cx="1513736" cy="659381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85" name="Shape 74"/>
            <p:cNvCxnSpPr>
              <a:cxnSpLocks noChangeShapeType="1"/>
              <a:stCxn id="169" idx="3"/>
              <a:endCxn id="170" idx="2"/>
            </p:cNvCxnSpPr>
            <p:nvPr/>
          </p:nvCxnSpPr>
          <p:spPr bwMode="auto">
            <a:xfrm flipV="1">
              <a:off x="19099168" y="11982267"/>
              <a:ext cx="1885233" cy="659389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86" name="Straight Arrow Connector 185"/>
            <p:cNvCxnSpPr>
              <a:cxnSpLocks noChangeShapeType="1"/>
              <a:endCxn id="170" idx="0"/>
            </p:cNvCxnSpPr>
            <p:nvPr/>
          </p:nvCxnSpPr>
          <p:spPr bwMode="auto">
            <a:xfrm>
              <a:off x="20965146" y="9923415"/>
              <a:ext cx="19255" cy="129685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87" name="Elbow Connector 186"/>
            <p:cNvCxnSpPr>
              <a:cxnSpLocks noChangeShapeType="1"/>
              <a:stCxn id="159" idx="3"/>
              <a:endCxn id="173" idx="3"/>
            </p:cNvCxnSpPr>
            <p:nvPr/>
          </p:nvCxnSpPr>
          <p:spPr bwMode="auto">
            <a:xfrm flipH="1" flipV="1">
              <a:off x="20252432" y="7276663"/>
              <a:ext cx="1576891" cy="2170112"/>
            </a:xfrm>
            <a:prstGeom prst="bentConnector3">
              <a:avLst>
                <a:gd name="adj1" fmla="val -631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88" name="Shape 77"/>
            <p:cNvCxnSpPr>
              <a:cxnSpLocks noChangeShapeType="1"/>
              <a:stCxn id="169" idx="3"/>
              <a:endCxn id="176" idx="0"/>
            </p:cNvCxnSpPr>
            <p:nvPr/>
          </p:nvCxnSpPr>
          <p:spPr bwMode="auto">
            <a:xfrm flipH="1" flipV="1">
              <a:off x="18195032" y="6362263"/>
              <a:ext cx="904136" cy="6279393"/>
            </a:xfrm>
            <a:prstGeom prst="bentConnector4">
              <a:avLst>
                <a:gd name="adj1" fmla="val -345479"/>
                <a:gd name="adj2" fmla="val 10364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5" name="Rectangle 14"/>
            <p:cNvSpPr/>
            <p:nvPr/>
          </p:nvSpPr>
          <p:spPr>
            <a:xfrm>
              <a:off x="20109617" y="9632488"/>
              <a:ext cx="1129101" cy="2890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0" dirty="0">
                  <a:solidFill>
                    <a:srgbClr val="000000"/>
                  </a:solidFill>
                  <a:latin typeface="Arial"/>
                  <a:cs typeface="Arial"/>
                </a:rPr>
                <a:t>HW Platform</a:t>
              </a:r>
            </a:p>
          </p:txBody>
        </p:sp>
      </p:grpSp>
      <p:sp>
        <p:nvSpPr>
          <p:cNvPr id="284" name="TextBox 67"/>
          <p:cNvSpPr txBox="1">
            <a:spLocks noChangeArrowheads="1"/>
          </p:cNvSpPr>
          <p:nvPr/>
        </p:nvSpPr>
        <p:spPr bwMode="auto">
          <a:xfrm>
            <a:off x="1038539" y="17807106"/>
            <a:ext cx="10702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+mj-lt"/>
                <a:cs typeface="Times New Roman" pitchFamily="18" charset="0"/>
              </a:rPr>
              <a:t>Simulation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1266806" y="18299111"/>
            <a:ext cx="9312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0" dirty="0" smtClean="0">
                <a:latin typeface="+mj-lt"/>
                <a:cs typeface="Times New Roman"/>
              </a:rPr>
              <a:t>Simulation framework: Ptolemy II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0" dirty="0" err="1" smtClean="0">
                <a:latin typeface="+mj-lt"/>
                <a:cs typeface="Times New Roman"/>
              </a:rPr>
              <a:t>Ptides</a:t>
            </a:r>
            <a:r>
              <a:rPr lang="en-US" sz="2400" b="0" dirty="0" smtClean="0">
                <a:latin typeface="+mj-lt"/>
                <a:cs typeface="Times New Roman"/>
              </a:rPr>
              <a:t> director based on DE director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0" dirty="0" err="1" smtClean="0">
                <a:latin typeface="+mj-lt"/>
                <a:cs typeface="Times New Roman"/>
              </a:rPr>
              <a:t>Ptides</a:t>
            </a:r>
            <a:r>
              <a:rPr lang="en-US" sz="2400" b="0" dirty="0" smtClean="0">
                <a:latin typeface="+mj-lt"/>
                <a:cs typeface="Times New Roman"/>
              </a:rPr>
              <a:t> platform: Composite actor with local (platform)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0" dirty="0" smtClean="0">
                <a:latin typeface="+mj-lt"/>
                <a:cs typeface="Times New Roman"/>
              </a:rPr>
              <a:t>Top level coordination by DE director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0" dirty="0" smtClean="0">
                <a:latin typeface="+mj-lt"/>
                <a:cs typeface="Times New Roman"/>
              </a:rPr>
              <a:t>Interaction with continuous plant models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0" dirty="0" smtClean="0">
                <a:latin typeface="+mj-lt"/>
                <a:cs typeface="Times New Roman"/>
              </a:rPr>
              <a:t>Sensor/Actuator/Network ports</a:t>
            </a:r>
            <a:endParaRPr lang="en-US" sz="2500" b="0" dirty="0">
              <a:latin typeface="+mj-lt"/>
              <a:cs typeface="Times New Roman"/>
            </a:endParaRPr>
          </a:p>
        </p:txBody>
      </p:sp>
      <p:sp>
        <p:nvSpPr>
          <p:cNvPr id="134" name="Rectangle 185"/>
          <p:cNvSpPr txBox="1">
            <a:spLocks noChangeArrowheads="1"/>
          </p:cNvSpPr>
          <p:nvPr/>
        </p:nvSpPr>
        <p:spPr bwMode="auto">
          <a:xfrm>
            <a:off x="25438100" y="3378199"/>
            <a:ext cx="5448300" cy="158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42900" indent="-342900" algn="l" defTabSz="3765550" rtl="0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54350" indent="-1174750" algn="l" defTabSz="37655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600">
                <a:solidFill>
                  <a:schemeClr val="tx1"/>
                </a:solidFill>
                <a:latin typeface="+mn-lt"/>
              </a:defRPr>
            </a:lvl2pPr>
            <a:lvl3pPr marL="4705350" indent="-939800" algn="l" defTabSz="37655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0">
                <a:solidFill>
                  <a:schemeClr val="tx1"/>
                </a:solidFill>
                <a:latin typeface="+mn-lt"/>
              </a:defRPr>
            </a:lvl3pPr>
            <a:lvl4pPr marL="6584950" indent="-939800" algn="l" defTabSz="37655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400">
                <a:solidFill>
                  <a:schemeClr val="tx1"/>
                </a:solidFill>
                <a:latin typeface="+mn-lt"/>
              </a:defRPr>
            </a:lvl4pPr>
            <a:lvl5pPr marL="8464550" indent="-939800" algn="l" defTabSz="37655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400">
                <a:solidFill>
                  <a:schemeClr val="tx1"/>
                </a:solidFill>
                <a:latin typeface="+mn-lt"/>
              </a:defRPr>
            </a:lvl5pPr>
            <a:lvl6pPr marL="8921750" indent="-939800" algn="l" defTabSz="3765550" rtl="0" fontAlgn="base">
              <a:spcBef>
                <a:spcPct val="20000"/>
              </a:spcBef>
              <a:spcAft>
                <a:spcPct val="0"/>
              </a:spcAft>
              <a:buChar char="»"/>
              <a:defRPr sz="8400">
                <a:solidFill>
                  <a:schemeClr val="tx1"/>
                </a:solidFill>
                <a:latin typeface="+mn-lt"/>
              </a:defRPr>
            </a:lvl6pPr>
            <a:lvl7pPr marL="9378950" indent="-939800" algn="l" defTabSz="3765550" rtl="0" fontAlgn="base">
              <a:spcBef>
                <a:spcPct val="20000"/>
              </a:spcBef>
              <a:spcAft>
                <a:spcPct val="0"/>
              </a:spcAft>
              <a:buChar char="»"/>
              <a:defRPr sz="8400">
                <a:solidFill>
                  <a:schemeClr val="tx1"/>
                </a:solidFill>
                <a:latin typeface="+mn-lt"/>
              </a:defRPr>
            </a:lvl7pPr>
            <a:lvl8pPr marL="9836150" indent="-939800" algn="l" defTabSz="3765550" rtl="0" fontAlgn="base">
              <a:spcBef>
                <a:spcPct val="20000"/>
              </a:spcBef>
              <a:spcAft>
                <a:spcPct val="0"/>
              </a:spcAft>
              <a:buChar char="»"/>
              <a:defRPr sz="8400">
                <a:solidFill>
                  <a:schemeClr val="tx1"/>
                </a:solidFill>
                <a:latin typeface="+mn-lt"/>
              </a:defRPr>
            </a:lvl8pPr>
            <a:lvl9pPr marL="10293350" indent="-939800" algn="l" defTabSz="3765550" rtl="0" fontAlgn="base">
              <a:spcBef>
                <a:spcPct val="20000"/>
              </a:spcBef>
              <a:spcAft>
                <a:spcPct val="0"/>
              </a:spcAft>
              <a:buChar char="»"/>
              <a:defRPr sz="8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Patricia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Derler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(postdoc)</a:t>
            </a:r>
          </a:p>
          <a:p>
            <a:pPr marL="0" indent="0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John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Eidson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(VIF)</a:t>
            </a:r>
          </a:p>
          <a:p>
            <a:pPr marL="0" indent="0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Jonathan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Kotker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(PhD student)</a:t>
            </a:r>
          </a:p>
        </p:txBody>
      </p:sp>
      <p:sp>
        <p:nvSpPr>
          <p:cNvPr id="135" name="Rectangle 185"/>
          <p:cNvSpPr txBox="1">
            <a:spLocks noChangeArrowheads="1"/>
          </p:cNvSpPr>
          <p:nvPr/>
        </p:nvSpPr>
        <p:spPr bwMode="auto">
          <a:xfrm>
            <a:off x="29933900" y="3505199"/>
            <a:ext cx="5448300" cy="133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42900" indent="-342900" algn="l" defTabSz="3765550" rtl="0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54350" indent="-1174750" algn="l" defTabSz="37655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600">
                <a:solidFill>
                  <a:schemeClr val="tx1"/>
                </a:solidFill>
                <a:latin typeface="+mn-lt"/>
              </a:defRPr>
            </a:lvl2pPr>
            <a:lvl3pPr marL="4705350" indent="-939800" algn="l" defTabSz="37655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0">
                <a:solidFill>
                  <a:schemeClr val="tx1"/>
                </a:solidFill>
                <a:latin typeface="+mn-lt"/>
              </a:defRPr>
            </a:lvl3pPr>
            <a:lvl4pPr marL="6584950" indent="-939800" algn="l" defTabSz="37655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400">
                <a:solidFill>
                  <a:schemeClr val="tx1"/>
                </a:solidFill>
                <a:latin typeface="+mn-lt"/>
              </a:defRPr>
            </a:lvl4pPr>
            <a:lvl5pPr marL="8464550" indent="-939800" algn="l" defTabSz="37655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400">
                <a:solidFill>
                  <a:schemeClr val="tx1"/>
                </a:solidFill>
                <a:latin typeface="+mn-lt"/>
              </a:defRPr>
            </a:lvl5pPr>
            <a:lvl6pPr marL="8921750" indent="-939800" algn="l" defTabSz="3765550" rtl="0" fontAlgn="base">
              <a:spcBef>
                <a:spcPct val="20000"/>
              </a:spcBef>
              <a:spcAft>
                <a:spcPct val="0"/>
              </a:spcAft>
              <a:buChar char="»"/>
              <a:defRPr sz="8400">
                <a:solidFill>
                  <a:schemeClr val="tx1"/>
                </a:solidFill>
                <a:latin typeface="+mn-lt"/>
              </a:defRPr>
            </a:lvl6pPr>
            <a:lvl7pPr marL="9378950" indent="-939800" algn="l" defTabSz="3765550" rtl="0" fontAlgn="base">
              <a:spcBef>
                <a:spcPct val="20000"/>
              </a:spcBef>
              <a:spcAft>
                <a:spcPct val="0"/>
              </a:spcAft>
              <a:buChar char="»"/>
              <a:defRPr sz="8400">
                <a:solidFill>
                  <a:schemeClr val="tx1"/>
                </a:solidFill>
                <a:latin typeface="+mn-lt"/>
              </a:defRPr>
            </a:lvl7pPr>
            <a:lvl8pPr marL="9836150" indent="-939800" algn="l" defTabSz="3765550" rtl="0" fontAlgn="base">
              <a:spcBef>
                <a:spcPct val="20000"/>
              </a:spcBef>
              <a:spcAft>
                <a:spcPct val="0"/>
              </a:spcAft>
              <a:buChar char="»"/>
              <a:defRPr sz="8400">
                <a:solidFill>
                  <a:schemeClr val="tx1"/>
                </a:solidFill>
                <a:latin typeface="+mn-lt"/>
              </a:defRPr>
            </a:lvl8pPr>
            <a:lvl9pPr marL="10293350" indent="-939800" algn="l" defTabSz="3765550" rtl="0" fontAlgn="base">
              <a:spcBef>
                <a:spcPct val="20000"/>
              </a:spcBef>
              <a:spcAft>
                <a:spcPct val="0"/>
              </a:spcAft>
              <a:buChar char="»"/>
              <a:defRPr sz="8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Eleftherios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Matsikoudis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(postdoc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Christos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Stergiou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(PhD student)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Zach Wasson (PhD student)</a:t>
            </a:r>
          </a:p>
          <a:p>
            <a:pPr marL="0" indent="0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Michael Zimmer (PhD student)</a:t>
            </a:r>
          </a:p>
        </p:txBody>
      </p:sp>
      <p:sp>
        <p:nvSpPr>
          <p:cNvPr id="136" name="Text Box 106"/>
          <p:cNvSpPr txBox="1">
            <a:spLocks noChangeArrowheads="1"/>
          </p:cNvSpPr>
          <p:nvPr/>
        </p:nvSpPr>
        <p:spPr bwMode="auto">
          <a:xfrm>
            <a:off x="1308518" y="5174164"/>
            <a:ext cx="11276357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400" b="0" dirty="0" err="1" smtClean="0">
                <a:solidFill>
                  <a:schemeClr val="tx1"/>
                </a:solidFill>
                <a:latin typeface="Arial Black" charset="0"/>
              </a:rPr>
              <a:t>Ptides</a:t>
            </a:r>
            <a:r>
              <a:rPr lang="en-US" sz="4400" b="0" dirty="0" smtClean="0">
                <a:solidFill>
                  <a:schemeClr val="tx1"/>
                </a:solidFill>
                <a:latin typeface="Arial Black" charset="0"/>
              </a:rPr>
              <a:t>. </a:t>
            </a:r>
            <a:r>
              <a:rPr lang="en-US" sz="2800" b="0" dirty="0" err="1" smtClean="0">
                <a:solidFill>
                  <a:schemeClr val="tx1"/>
                </a:solidFill>
                <a:latin typeface="Book Antiqua" charset="0"/>
              </a:rPr>
              <a:t>Ptides</a:t>
            </a:r>
            <a:r>
              <a:rPr lang="en-US" sz="2800" b="0" dirty="0" smtClean="0">
                <a:solidFill>
                  <a:schemeClr val="tx1"/>
                </a:solidFill>
                <a:latin typeface="Book Antiqua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latin typeface="Book Antiqua" charset="0"/>
              </a:rPr>
              <a:t>is a programming model for the design of distributed real-time embedded systems. It is based on a discrete-event formalism augmented with real-time semantics. </a:t>
            </a:r>
            <a:r>
              <a:rPr lang="en-US" sz="2800" b="0" dirty="0" err="1">
                <a:solidFill>
                  <a:schemeClr val="tx1"/>
                </a:solidFill>
                <a:latin typeface="Book Antiqua" charset="0"/>
              </a:rPr>
              <a:t>Ptides</a:t>
            </a:r>
            <a:r>
              <a:rPr lang="en-US" sz="2800" b="0" dirty="0">
                <a:solidFill>
                  <a:schemeClr val="tx1"/>
                </a:solidFill>
                <a:latin typeface="Book Antiqua" charset="0"/>
              </a:rPr>
              <a:t> features explicit temporal semantics through the use of time-stamped events as well as the determinacy of execution.</a:t>
            </a:r>
          </a:p>
        </p:txBody>
      </p:sp>
      <p:sp>
        <p:nvSpPr>
          <p:cNvPr id="137" name="Text Box 106"/>
          <p:cNvSpPr txBox="1">
            <a:spLocks noChangeArrowheads="1"/>
          </p:cNvSpPr>
          <p:nvPr/>
        </p:nvSpPr>
        <p:spPr bwMode="auto">
          <a:xfrm>
            <a:off x="21925056" y="5646358"/>
            <a:ext cx="13259617" cy="688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400" b="0" dirty="0" err="1">
                <a:solidFill>
                  <a:schemeClr val="tx1"/>
                </a:solidFill>
                <a:latin typeface="Arial Black" charset="0"/>
              </a:rPr>
              <a:t>Schedulability</a:t>
            </a:r>
            <a:r>
              <a:rPr lang="en-US" sz="4400" b="0" dirty="0">
                <a:solidFill>
                  <a:schemeClr val="tx1"/>
                </a:solidFill>
                <a:latin typeface="Arial Black" charset="0"/>
              </a:rPr>
              <a:t> problem</a:t>
            </a:r>
            <a:endParaRPr lang="en-US" sz="5600" b="0" dirty="0">
              <a:solidFill>
                <a:schemeClr val="tx1"/>
              </a:solidFill>
              <a:latin typeface="Arial Black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n-US" sz="2800" b="0" dirty="0">
                <a:solidFill>
                  <a:schemeClr val="tx1"/>
                </a:solidFill>
                <a:latin typeface="Book Antiqua" charset="0"/>
              </a:rPr>
              <a:t>A </a:t>
            </a:r>
            <a:r>
              <a:rPr lang="en-US" sz="2800" b="0" dirty="0" err="1">
                <a:solidFill>
                  <a:schemeClr val="tx1"/>
                </a:solidFill>
                <a:latin typeface="Book Antiqua" charset="0"/>
              </a:rPr>
              <a:t>Ptides</a:t>
            </a:r>
            <a:r>
              <a:rPr lang="en-US" sz="2800" b="0" dirty="0">
                <a:solidFill>
                  <a:schemeClr val="tx1"/>
                </a:solidFill>
                <a:latin typeface="Book Antiqua" charset="0"/>
              </a:rPr>
              <a:t> model captures the timing requirements of an application. The question of whether the program can meet those requirements when executed on a specific platform is the </a:t>
            </a:r>
            <a:r>
              <a:rPr lang="en-US" sz="2800" b="0" dirty="0" err="1">
                <a:solidFill>
                  <a:schemeClr val="tx1"/>
                </a:solidFill>
                <a:latin typeface="Book Antiqua" charset="0"/>
              </a:rPr>
              <a:t>schedulability</a:t>
            </a:r>
            <a:r>
              <a:rPr lang="en-US" sz="2800" b="0" dirty="0">
                <a:solidFill>
                  <a:schemeClr val="tx1"/>
                </a:solidFill>
                <a:latin typeface="Book Antiqua" charset="0"/>
              </a:rPr>
              <a:t> problem. The execution platform determines worst-case execution times WCET for each actor and event models for the sensor and network inputs (sporadic, periodic, minimum inter-arrival times etc.) The </a:t>
            </a:r>
            <a:r>
              <a:rPr lang="en-US" sz="2800" b="0" dirty="0" err="1">
                <a:solidFill>
                  <a:schemeClr val="tx1"/>
                </a:solidFill>
                <a:latin typeface="Book Antiqua" charset="0"/>
              </a:rPr>
              <a:t>schedulability</a:t>
            </a:r>
            <a:r>
              <a:rPr lang="en-US" sz="2800" b="0" dirty="0">
                <a:solidFill>
                  <a:schemeClr val="tx1"/>
                </a:solidFill>
                <a:latin typeface="Book Antiqua" charset="0"/>
              </a:rPr>
              <a:t> problem turns out to be rather idiosyncratic, involving complex, time-dependent release predicates and precedence. In this work we reduce the </a:t>
            </a:r>
            <a:r>
              <a:rPr lang="en-US" sz="2800" b="0" dirty="0" err="1">
                <a:solidFill>
                  <a:schemeClr val="tx1"/>
                </a:solidFill>
                <a:latin typeface="Book Antiqua" charset="0"/>
              </a:rPr>
              <a:t>schedulability</a:t>
            </a:r>
            <a:r>
              <a:rPr lang="en-US" sz="2800" b="0" dirty="0">
                <a:solidFill>
                  <a:schemeClr val="tx1"/>
                </a:solidFill>
                <a:latin typeface="Book Antiqua" charset="0"/>
              </a:rPr>
              <a:t> problem to a reachability problem for timed automata. </a:t>
            </a:r>
          </a:p>
          <a:p>
            <a:pPr eaLnBrk="1" hangingPunct="1">
              <a:spcAft>
                <a:spcPct val="50000"/>
              </a:spcAft>
            </a:pPr>
            <a:endParaRPr lang="en-US" sz="2800" b="0" dirty="0">
              <a:solidFill>
                <a:schemeClr val="tx1"/>
              </a:solidFill>
              <a:latin typeface="Book Antiqu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1242" y="10197708"/>
            <a:ext cx="10754012" cy="6020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830" y="7962404"/>
            <a:ext cx="13614400" cy="128143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V="1">
            <a:off x="17949333" y="6163445"/>
            <a:ext cx="3938373" cy="1100956"/>
          </a:xfrm>
          <a:prstGeom prst="straightConnector1">
            <a:avLst/>
          </a:prstGeom>
          <a:noFill/>
          <a:ln w="762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Straight Arrow Connector 146"/>
          <p:cNvCxnSpPr/>
          <p:nvPr/>
        </p:nvCxnSpPr>
        <p:spPr bwMode="auto">
          <a:xfrm flipH="1" flipV="1">
            <a:off x="11006667" y="11006667"/>
            <a:ext cx="2793999" cy="1744134"/>
          </a:xfrm>
          <a:prstGeom prst="straightConnector1">
            <a:avLst/>
          </a:prstGeom>
          <a:noFill/>
          <a:ln w="762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9" name="Straight Arrow Connector 148"/>
          <p:cNvCxnSpPr/>
          <p:nvPr/>
        </p:nvCxnSpPr>
        <p:spPr bwMode="auto">
          <a:xfrm flipH="1">
            <a:off x="12141201" y="10126133"/>
            <a:ext cx="1727199" cy="5875867"/>
          </a:xfrm>
          <a:prstGeom prst="straightConnector1">
            <a:avLst/>
          </a:prstGeom>
          <a:noFill/>
          <a:ln w="762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2" name="Straight Arrow Connector 151"/>
          <p:cNvCxnSpPr/>
          <p:nvPr/>
        </p:nvCxnSpPr>
        <p:spPr bwMode="auto">
          <a:xfrm flipH="1">
            <a:off x="10645045" y="10197700"/>
            <a:ext cx="3174839" cy="3660713"/>
          </a:xfrm>
          <a:prstGeom prst="straightConnector1">
            <a:avLst/>
          </a:prstGeom>
          <a:noFill/>
          <a:ln w="762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9" name="Group 268"/>
          <p:cNvGrpSpPr/>
          <p:nvPr/>
        </p:nvGrpSpPr>
        <p:grpSpPr>
          <a:xfrm>
            <a:off x="15521650" y="16838218"/>
            <a:ext cx="12699352" cy="3063046"/>
            <a:chOff x="18210925" y="17876196"/>
            <a:chExt cx="12699352" cy="3063046"/>
          </a:xfrm>
        </p:grpSpPr>
        <p:sp>
          <p:nvSpPr>
            <p:cNvPr id="204" name="Document 203"/>
            <p:cNvSpPr/>
            <p:nvPr/>
          </p:nvSpPr>
          <p:spPr bwMode="auto">
            <a:xfrm>
              <a:off x="18210925" y="17876196"/>
              <a:ext cx="12699352" cy="3063046"/>
            </a:xfrm>
            <a:prstGeom prst="flowChartDocument">
              <a:avLst/>
            </a:prstGeom>
            <a:solidFill>
              <a:srgbClr val="FFFFFF"/>
            </a:solidFill>
            <a:ln w="9525" cap="flat" cmpd="sng" algn="ctr">
              <a:solidFill>
                <a:srgbClr val="224B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3765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2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246" name="Picture 2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31972" y="17963194"/>
              <a:ext cx="11912600" cy="1130300"/>
            </a:xfrm>
            <a:prstGeom prst="rect">
              <a:avLst/>
            </a:prstGeom>
          </p:spPr>
        </p:pic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221375" y="19215295"/>
              <a:ext cx="6832600" cy="431800"/>
            </a:xfrm>
            <a:prstGeom prst="rect">
              <a:avLst/>
            </a:prstGeom>
          </p:spPr>
        </p:pic>
        <p:pic>
          <p:nvPicPr>
            <p:cNvPr id="268" name="Picture 26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394681" y="19720333"/>
              <a:ext cx="5600700" cy="990600"/>
            </a:xfrm>
            <a:prstGeom prst="rect">
              <a:avLst/>
            </a:prstGeom>
          </p:spPr>
        </p:pic>
      </p:grpSp>
      <p:grpSp>
        <p:nvGrpSpPr>
          <p:cNvPr id="273" name="Group 272"/>
          <p:cNvGrpSpPr/>
          <p:nvPr/>
        </p:nvGrpSpPr>
        <p:grpSpPr>
          <a:xfrm>
            <a:off x="21490282" y="18661061"/>
            <a:ext cx="12699352" cy="3063046"/>
            <a:chOff x="21644224" y="18545589"/>
            <a:chExt cx="12699352" cy="3063046"/>
          </a:xfrm>
        </p:grpSpPr>
        <p:sp>
          <p:nvSpPr>
            <p:cNvPr id="206" name="Document 205"/>
            <p:cNvSpPr/>
            <p:nvPr/>
          </p:nvSpPr>
          <p:spPr bwMode="auto">
            <a:xfrm>
              <a:off x="21644224" y="18545589"/>
              <a:ext cx="12699352" cy="3063046"/>
            </a:xfrm>
            <a:prstGeom prst="flowChartDocument">
              <a:avLst/>
            </a:prstGeom>
            <a:solidFill>
              <a:srgbClr val="FFFFFF"/>
            </a:solidFill>
            <a:ln w="9525" cap="flat" cmpd="sng" algn="ctr">
              <a:solidFill>
                <a:srgbClr val="224B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3765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2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270" name="Picture 26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471024" y="18740152"/>
              <a:ext cx="11417300" cy="635000"/>
            </a:xfrm>
            <a:prstGeom prst="rect">
              <a:avLst/>
            </a:prstGeom>
          </p:spPr>
        </p:pic>
        <p:pic>
          <p:nvPicPr>
            <p:cNvPr id="271" name="Picture 27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607620" y="19464074"/>
              <a:ext cx="6858000" cy="444500"/>
            </a:xfrm>
            <a:prstGeom prst="rect">
              <a:avLst/>
            </a:prstGeom>
          </p:spPr>
        </p:pic>
        <p:pic>
          <p:nvPicPr>
            <p:cNvPr id="272" name="Picture 27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728498" y="20046804"/>
              <a:ext cx="10960100" cy="711200"/>
            </a:xfrm>
            <a:prstGeom prst="rect">
              <a:avLst/>
            </a:prstGeom>
          </p:spPr>
        </p:pic>
      </p:grpSp>
      <p:grpSp>
        <p:nvGrpSpPr>
          <p:cNvPr id="283" name="Group 282"/>
          <p:cNvGrpSpPr/>
          <p:nvPr/>
        </p:nvGrpSpPr>
        <p:grpSpPr>
          <a:xfrm>
            <a:off x="8994082" y="20275585"/>
            <a:ext cx="12699352" cy="3471231"/>
            <a:chOff x="5068521" y="21507187"/>
            <a:chExt cx="12699352" cy="3471231"/>
          </a:xfrm>
        </p:grpSpPr>
        <p:sp>
          <p:nvSpPr>
            <p:cNvPr id="207" name="Document 206"/>
            <p:cNvSpPr/>
            <p:nvPr/>
          </p:nvSpPr>
          <p:spPr bwMode="auto">
            <a:xfrm>
              <a:off x="5068521" y="21507187"/>
              <a:ext cx="12699352" cy="3471231"/>
            </a:xfrm>
            <a:prstGeom prst="flowChartDocument">
              <a:avLst/>
            </a:prstGeom>
            <a:solidFill>
              <a:srgbClr val="FFFFFF"/>
            </a:solidFill>
            <a:ln w="9525" cap="flat" cmpd="sng" algn="ctr">
              <a:solidFill>
                <a:srgbClr val="224B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3765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2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274" name="Picture 27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28861" y="21727611"/>
              <a:ext cx="11125200" cy="1206500"/>
            </a:xfrm>
            <a:prstGeom prst="rect">
              <a:avLst/>
            </a:prstGeom>
          </p:spPr>
        </p:pic>
        <p:pic>
          <p:nvPicPr>
            <p:cNvPr id="276" name="Picture 27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60175" y="22852962"/>
              <a:ext cx="11785600" cy="508000"/>
            </a:xfrm>
            <a:prstGeom prst="rect">
              <a:avLst/>
            </a:prstGeom>
          </p:spPr>
        </p:pic>
        <p:pic>
          <p:nvPicPr>
            <p:cNvPr id="277" name="Picture 27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17740" y="23380638"/>
              <a:ext cx="8978900" cy="825500"/>
            </a:xfrm>
            <a:prstGeom prst="rect">
              <a:avLst/>
            </a:prstGeom>
          </p:spPr>
        </p:pic>
      </p:grpSp>
      <p:grpSp>
        <p:nvGrpSpPr>
          <p:cNvPr id="240" name="Group 239"/>
          <p:cNvGrpSpPr/>
          <p:nvPr/>
        </p:nvGrpSpPr>
        <p:grpSpPr>
          <a:xfrm>
            <a:off x="19898712" y="20964306"/>
            <a:ext cx="12699352" cy="3063046"/>
            <a:chOff x="18342353" y="18866860"/>
            <a:chExt cx="12699352" cy="3063046"/>
          </a:xfrm>
        </p:grpSpPr>
        <p:sp>
          <p:nvSpPr>
            <p:cNvPr id="189" name="Document 188"/>
            <p:cNvSpPr/>
            <p:nvPr/>
          </p:nvSpPr>
          <p:spPr bwMode="auto">
            <a:xfrm>
              <a:off x="18342353" y="18866860"/>
              <a:ext cx="12699352" cy="3063046"/>
            </a:xfrm>
            <a:prstGeom prst="flowChartDocument">
              <a:avLst/>
            </a:prstGeom>
            <a:solidFill>
              <a:srgbClr val="FFFFFF"/>
            </a:solidFill>
            <a:ln w="9525" cap="flat" cmpd="sng" algn="ctr">
              <a:solidFill>
                <a:srgbClr val="224B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3765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2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9072829" y="18984457"/>
              <a:ext cx="11341100" cy="11176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9279774" y="20074442"/>
              <a:ext cx="10566400" cy="419100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8602440" y="20784171"/>
              <a:ext cx="2209800" cy="431800"/>
            </a:xfrm>
            <a:prstGeom prst="rect">
              <a:avLst/>
            </a:prstGeom>
          </p:spPr>
        </p:pic>
      </p:grpSp>
      <p:grpSp>
        <p:nvGrpSpPr>
          <p:cNvPr id="244" name="Group 243"/>
          <p:cNvGrpSpPr/>
          <p:nvPr/>
        </p:nvGrpSpPr>
        <p:grpSpPr>
          <a:xfrm>
            <a:off x="22416294" y="22639995"/>
            <a:ext cx="12699352" cy="3063046"/>
            <a:chOff x="21252738" y="21926922"/>
            <a:chExt cx="12699352" cy="3063046"/>
          </a:xfrm>
        </p:grpSpPr>
        <p:sp>
          <p:nvSpPr>
            <p:cNvPr id="25" name="Document 24"/>
            <p:cNvSpPr/>
            <p:nvPr/>
          </p:nvSpPr>
          <p:spPr bwMode="auto">
            <a:xfrm>
              <a:off x="21252738" y="21926922"/>
              <a:ext cx="12699352" cy="3063046"/>
            </a:xfrm>
            <a:prstGeom prst="flowChartDocument">
              <a:avLst/>
            </a:prstGeom>
            <a:solidFill>
              <a:srgbClr val="FFFFFF"/>
            </a:solidFill>
            <a:ln w="9525" cap="flat" cmpd="sng" algn="ctr">
              <a:solidFill>
                <a:srgbClr val="224B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3765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2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1529823" y="23644764"/>
              <a:ext cx="9652000" cy="7493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1505109" y="21945156"/>
              <a:ext cx="12153900" cy="13843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4594920" y="23261503"/>
              <a:ext cx="6870700" cy="46990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9856449" y="23397688"/>
            <a:ext cx="12699352" cy="3063046"/>
            <a:chOff x="-13004152" y="21858181"/>
            <a:chExt cx="12699352" cy="3063046"/>
          </a:xfrm>
        </p:grpSpPr>
        <p:sp>
          <p:nvSpPr>
            <p:cNvPr id="191" name="Document 190"/>
            <p:cNvSpPr/>
            <p:nvPr/>
          </p:nvSpPr>
          <p:spPr bwMode="auto">
            <a:xfrm>
              <a:off x="-13004152" y="21858181"/>
              <a:ext cx="12699352" cy="3063046"/>
            </a:xfrm>
            <a:prstGeom prst="flowChartDocument">
              <a:avLst/>
            </a:prstGeom>
            <a:solidFill>
              <a:srgbClr val="FFFFFF"/>
            </a:solidFill>
            <a:ln w="9525" cap="flat" cmpd="sng" algn="ctr">
              <a:solidFill>
                <a:srgbClr val="224B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3765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2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-12862682" y="22046661"/>
              <a:ext cx="12103100" cy="8763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-12812334" y="22993824"/>
              <a:ext cx="6845300" cy="45720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-12948913" y="23598087"/>
              <a:ext cx="10287000" cy="711200"/>
            </a:xfrm>
            <a:prstGeom prst="rect">
              <a:avLst/>
            </a:prstGeom>
          </p:spPr>
        </p:pic>
      </p:grpSp>
      <p:sp>
        <p:nvSpPr>
          <p:cNvPr id="208" name="Text Box 106"/>
          <p:cNvSpPr txBox="1">
            <a:spLocks noChangeArrowheads="1"/>
          </p:cNvSpPr>
          <p:nvPr/>
        </p:nvSpPr>
        <p:spPr bwMode="auto">
          <a:xfrm>
            <a:off x="1460918" y="22107135"/>
            <a:ext cx="7660231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3765550" eaLnBrk="0" hangingPunct="0"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376555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400" b="0" dirty="0" smtClean="0">
                <a:solidFill>
                  <a:schemeClr val="tx1"/>
                </a:solidFill>
                <a:latin typeface="Arial Black" charset="0"/>
              </a:rPr>
              <a:t>Theory of Timed Systems. </a:t>
            </a:r>
            <a:r>
              <a:rPr lang="en-US" sz="2800" b="0" dirty="0" smtClean="0">
                <a:solidFill>
                  <a:schemeClr val="tx1"/>
                </a:solidFill>
                <a:latin typeface="Book Antiqua" charset="0"/>
              </a:rPr>
              <a:t>A major thrust in this project is to develop a formal theory of timed systems to complement process algebras and programming language semantics. Some of the resulting papers published in the last year are shown on the right.</a:t>
            </a:r>
            <a:endParaRPr lang="en-US" sz="2800" b="0" dirty="0">
              <a:solidFill>
                <a:schemeClr val="tx1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udent Research Day">
  <a:themeElements>
    <a:clrScheme name="Student Research Day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CC"/>
      </a:hlink>
      <a:folHlink>
        <a:srgbClr val="99CC00"/>
      </a:folHlink>
    </a:clrScheme>
    <a:fontScheme name="Student Research D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37655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37655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ent Research D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 Research Da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 Research Da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 Research Da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 Research Da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 Research Da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 Research Da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 Research Da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 Research Da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 Research Da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 Research Da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 Research Da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 Research Day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chessPosterTemplate2</Template>
  <TotalTime>13546</TotalTime>
  <Words>341</Words>
  <Application>Microsoft Macintosh PowerPoint</Application>
  <PresentationFormat>Custom</PresentationFormat>
  <Paragraphs>40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Student Research Day</vt:lpstr>
      <vt:lpstr>CNS 1035672 CPS: Medium: Timing-Centric Software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cxh</dc:creator>
  <cp:lastModifiedBy>Edward A. Lee</cp:lastModifiedBy>
  <cp:revision>223</cp:revision>
  <cp:lastPrinted>2012-08-18T20:51:28Z</cp:lastPrinted>
  <dcterms:created xsi:type="dcterms:W3CDTF">2003-04-17T03:47:31Z</dcterms:created>
  <dcterms:modified xsi:type="dcterms:W3CDTF">2013-10-01T14:43:53Z</dcterms:modified>
</cp:coreProperties>
</file>