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custDataLst>
    <p:tags r:id="rId5"/>
  </p:custDataLst>
  <p:defaultTextStyle>
    <a:defPPr>
      <a:defRPr lang="en-US"/>
    </a:defPPr>
    <a:lvl1pPr marL="0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18331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36662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54995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73326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091657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09988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28319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46652" algn="l" defTabSz="3636662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BF"/>
    <a:srgbClr val="D9DEF5"/>
    <a:srgbClr val="B5EF89"/>
    <a:srgbClr val="48E0E0"/>
    <a:srgbClr val="B1F9DE"/>
    <a:srgbClr val="A5E9E3"/>
    <a:srgbClr val="A0E4D7"/>
    <a:srgbClr val="B3CDC6"/>
    <a:srgbClr val="CFDFDB"/>
    <a:srgbClr val="CBE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624" autoAdjust="0"/>
  </p:normalViewPr>
  <p:slideViewPr>
    <p:cSldViewPr>
      <p:cViewPr>
        <p:scale>
          <a:sx n="23" d="100"/>
          <a:sy n="23" d="100"/>
        </p:scale>
        <p:origin x="-504" y="-344"/>
      </p:cViewPr>
      <p:guideLst>
        <p:guide orient="horz" pos="10371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tags" Target="tags/tag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DD70-FE75-40E7-922F-820F6AF141E7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BDA50-6834-4EB8-B533-DAAD7BB8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18331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36662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54995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273326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091657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09988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728319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546652" algn="l" defTabSz="363666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BDA50-6834-4EB8-B533-DAAD7BB8A9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1" y="10226047"/>
            <a:ext cx="37307520" cy="70561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3" y="18653762"/>
            <a:ext cx="30723841" cy="84124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1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3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54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73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91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09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2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4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5"/>
            <a:ext cx="9875519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124"/>
            <a:ext cx="37307520" cy="6537958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227"/>
            <a:ext cx="37307520" cy="7200896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1833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3666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54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7332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09165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0998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28319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4665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2" y="7680965"/>
            <a:ext cx="19385279" cy="21724623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5"/>
            <a:ext cx="19385279" cy="21724623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6"/>
            <a:ext cx="19392902" cy="3070857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18331" indent="0">
              <a:buNone/>
              <a:defRPr sz="8000" b="1"/>
            </a:lvl2pPr>
            <a:lvl3pPr marL="3636662" indent="0">
              <a:buNone/>
              <a:defRPr sz="7200" b="1"/>
            </a:lvl3pPr>
            <a:lvl4pPr marL="5454995" indent="0">
              <a:buNone/>
              <a:defRPr sz="6400" b="1"/>
            </a:lvl4pPr>
            <a:lvl5pPr marL="7273326" indent="0">
              <a:buNone/>
              <a:defRPr sz="6400" b="1"/>
            </a:lvl5pPr>
            <a:lvl6pPr marL="9091657" indent="0">
              <a:buNone/>
              <a:defRPr sz="6400" b="1"/>
            </a:lvl6pPr>
            <a:lvl7pPr marL="10909988" indent="0">
              <a:buNone/>
              <a:defRPr sz="6400" b="1"/>
            </a:lvl7pPr>
            <a:lvl8pPr marL="12728319" indent="0">
              <a:buNone/>
              <a:defRPr sz="6400" b="1"/>
            </a:lvl8pPr>
            <a:lvl9pPr marL="14546652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5"/>
            <a:ext cx="19392902" cy="1896618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6" y="7368546"/>
            <a:ext cx="19400519" cy="3070857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18331" indent="0">
              <a:buNone/>
              <a:defRPr sz="8000" b="1"/>
            </a:lvl2pPr>
            <a:lvl3pPr marL="3636662" indent="0">
              <a:buNone/>
              <a:defRPr sz="7200" b="1"/>
            </a:lvl3pPr>
            <a:lvl4pPr marL="5454995" indent="0">
              <a:buNone/>
              <a:defRPr sz="6400" b="1"/>
            </a:lvl4pPr>
            <a:lvl5pPr marL="7273326" indent="0">
              <a:buNone/>
              <a:defRPr sz="6400" b="1"/>
            </a:lvl5pPr>
            <a:lvl6pPr marL="9091657" indent="0">
              <a:buNone/>
              <a:defRPr sz="6400" b="1"/>
            </a:lvl6pPr>
            <a:lvl7pPr marL="10909988" indent="0">
              <a:buNone/>
              <a:defRPr sz="6400" b="1"/>
            </a:lvl7pPr>
            <a:lvl8pPr marL="12728319" indent="0">
              <a:buNone/>
              <a:defRPr sz="6400" b="1"/>
            </a:lvl8pPr>
            <a:lvl9pPr marL="14546652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6" y="10439405"/>
            <a:ext cx="19400519" cy="1896618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1310641"/>
            <a:ext cx="14439903" cy="557784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6888486"/>
            <a:ext cx="14439903" cy="22517102"/>
          </a:xfrm>
        </p:spPr>
        <p:txBody>
          <a:bodyPr/>
          <a:lstStyle>
            <a:lvl1pPr marL="0" indent="0">
              <a:buNone/>
              <a:defRPr sz="5600"/>
            </a:lvl1pPr>
            <a:lvl2pPr marL="1818331" indent="0">
              <a:buNone/>
              <a:defRPr sz="4800"/>
            </a:lvl2pPr>
            <a:lvl3pPr marL="3636662" indent="0">
              <a:buNone/>
              <a:defRPr sz="4000"/>
            </a:lvl3pPr>
            <a:lvl4pPr marL="5454995" indent="0">
              <a:buNone/>
              <a:defRPr sz="3500"/>
            </a:lvl4pPr>
            <a:lvl5pPr marL="7273326" indent="0">
              <a:buNone/>
              <a:defRPr sz="3500"/>
            </a:lvl5pPr>
            <a:lvl6pPr marL="9091657" indent="0">
              <a:buNone/>
              <a:defRPr sz="3500"/>
            </a:lvl6pPr>
            <a:lvl7pPr marL="10909988" indent="0">
              <a:buNone/>
              <a:defRPr sz="3500"/>
            </a:lvl7pPr>
            <a:lvl8pPr marL="12728319" indent="0">
              <a:buNone/>
              <a:defRPr sz="3500"/>
            </a:lvl8pPr>
            <a:lvl9pPr marL="1454665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3042887"/>
            <a:ext cx="26334720" cy="2720341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941323"/>
            <a:ext cx="26334720" cy="19751041"/>
          </a:xfrm>
        </p:spPr>
        <p:txBody>
          <a:bodyPr/>
          <a:lstStyle>
            <a:lvl1pPr marL="0" indent="0">
              <a:buNone/>
              <a:defRPr sz="12800"/>
            </a:lvl1pPr>
            <a:lvl2pPr marL="1818331" indent="0">
              <a:buNone/>
              <a:defRPr sz="11200"/>
            </a:lvl2pPr>
            <a:lvl3pPr marL="3636662" indent="0">
              <a:buNone/>
              <a:defRPr sz="9600"/>
            </a:lvl3pPr>
            <a:lvl4pPr marL="5454995" indent="0">
              <a:buNone/>
              <a:defRPr sz="8000"/>
            </a:lvl4pPr>
            <a:lvl5pPr marL="7273326" indent="0">
              <a:buNone/>
              <a:defRPr sz="8000"/>
            </a:lvl5pPr>
            <a:lvl6pPr marL="9091657" indent="0">
              <a:buNone/>
              <a:defRPr sz="8000"/>
            </a:lvl6pPr>
            <a:lvl7pPr marL="10909988" indent="0">
              <a:buNone/>
              <a:defRPr sz="8000"/>
            </a:lvl7pPr>
            <a:lvl8pPr marL="12728319" indent="0">
              <a:buNone/>
              <a:defRPr sz="8000"/>
            </a:lvl8pPr>
            <a:lvl9pPr marL="14546652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5763224"/>
            <a:ext cx="26334720" cy="3863336"/>
          </a:xfrm>
        </p:spPr>
        <p:txBody>
          <a:bodyPr/>
          <a:lstStyle>
            <a:lvl1pPr marL="0" indent="0">
              <a:buNone/>
              <a:defRPr sz="5600"/>
            </a:lvl1pPr>
            <a:lvl2pPr marL="1818331" indent="0">
              <a:buNone/>
              <a:defRPr sz="4800"/>
            </a:lvl2pPr>
            <a:lvl3pPr marL="3636662" indent="0">
              <a:buNone/>
              <a:defRPr sz="4000"/>
            </a:lvl3pPr>
            <a:lvl4pPr marL="5454995" indent="0">
              <a:buNone/>
              <a:defRPr sz="3500"/>
            </a:lvl4pPr>
            <a:lvl5pPr marL="7273326" indent="0">
              <a:buNone/>
              <a:defRPr sz="3500"/>
            </a:lvl5pPr>
            <a:lvl6pPr marL="9091657" indent="0">
              <a:buNone/>
              <a:defRPr sz="3500"/>
            </a:lvl6pPr>
            <a:lvl7pPr marL="10909988" indent="0">
              <a:buNone/>
              <a:defRPr sz="3500"/>
            </a:lvl7pPr>
            <a:lvl8pPr marL="12728319" indent="0">
              <a:buNone/>
              <a:defRPr sz="3500"/>
            </a:lvl8pPr>
            <a:lvl9pPr marL="14546652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1" cy="5486401"/>
          </a:xfrm>
          <a:prstGeom prst="rect">
            <a:avLst/>
          </a:prstGeom>
        </p:spPr>
        <p:txBody>
          <a:bodyPr vert="horz" lIns="363667" tIns="181833" rIns="363667" bIns="18183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1" cy="21724623"/>
          </a:xfrm>
          <a:prstGeom prst="rect">
            <a:avLst/>
          </a:prstGeom>
        </p:spPr>
        <p:txBody>
          <a:bodyPr vert="horz" lIns="363667" tIns="181833" rIns="363667" bIns="1818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4" y="30510483"/>
            <a:ext cx="10241280" cy="1752601"/>
          </a:xfrm>
          <a:prstGeom prst="rect">
            <a:avLst/>
          </a:prstGeom>
        </p:spPr>
        <p:txBody>
          <a:bodyPr vert="horz" lIns="363667" tIns="181833" rIns="363667" bIns="181833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2400-4B7E-469B-9359-0A63D0995072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4" y="30510483"/>
            <a:ext cx="13898879" cy="1752601"/>
          </a:xfrm>
          <a:prstGeom prst="rect">
            <a:avLst/>
          </a:prstGeom>
        </p:spPr>
        <p:txBody>
          <a:bodyPr vert="horz" lIns="363667" tIns="181833" rIns="363667" bIns="181833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2" y="30510483"/>
            <a:ext cx="10241280" cy="1752601"/>
          </a:xfrm>
          <a:prstGeom prst="rect">
            <a:avLst/>
          </a:prstGeom>
        </p:spPr>
        <p:txBody>
          <a:bodyPr vert="horz" lIns="363667" tIns="181833" rIns="363667" bIns="181833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B499-41FE-466C-8E00-855BB77F2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36662" rtl="0" eaLnBrk="1" latinLnBrk="0" hangingPunct="1">
        <a:spcBef>
          <a:spcPct val="0"/>
        </a:spcBef>
        <a:buNone/>
        <a:defRPr sz="1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3748" indent="-1363748" algn="l" defTabSz="3636662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54789" indent="-1136458" algn="l" defTabSz="3636662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45829" indent="-909166" algn="l" defTabSz="3636662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64160" indent="-909166" algn="l" defTabSz="3636662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82491" indent="-909166" algn="l" defTabSz="3636662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00823" indent="-909166" algn="l" defTabSz="3636662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19154" indent="-909166" algn="l" defTabSz="3636662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37486" indent="-909166" algn="l" defTabSz="3636662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55817" indent="-909166" algn="l" defTabSz="3636662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18331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36662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54995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73326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91657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9988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8319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46652" algn="l" defTabSz="3636662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20" Type="http://schemas.openxmlformats.org/officeDocument/2006/relationships/image" Target="../media/image15.png"/><Relationship Id="rId21" Type="http://schemas.openxmlformats.org/officeDocument/2006/relationships/image" Target="../media/image16.tiff"/><Relationship Id="rId22" Type="http://schemas.openxmlformats.org/officeDocument/2006/relationships/image" Target="../media/image17.jpe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emf"/><Relationship Id="rId26" Type="http://schemas.openxmlformats.org/officeDocument/2006/relationships/image" Target="../media/image21.emf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jpeg"/><Relationship Id="rId10" Type="http://schemas.microsoft.com/office/2007/relationships/hdphoto" Target="../media/hdphoto1.wdp"/><Relationship Id="rId11" Type="http://schemas.openxmlformats.org/officeDocument/2006/relationships/image" Target="../media/image6.jpeg"/><Relationship Id="rId12" Type="http://schemas.openxmlformats.org/officeDocument/2006/relationships/image" Target="../media/image7.jpe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圆角矩形 134"/>
          <p:cNvSpPr/>
          <p:nvPr/>
        </p:nvSpPr>
        <p:spPr>
          <a:xfrm>
            <a:off x="703240" y="13388698"/>
            <a:ext cx="16119372" cy="18794088"/>
          </a:xfrm>
          <a:prstGeom prst="roundRect">
            <a:avLst>
              <a:gd name="adj" fmla="val 6537"/>
            </a:avLst>
          </a:prstGeom>
          <a:solidFill>
            <a:srgbClr val="D9DEF5">
              <a:alpha val="80000"/>
            </a:srgbClr>
          </a:solidFill>
          <a:ln w="1460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5400000" sx="30000" sy="30000" algn="ctr" rotWithShape="0">
              <a:schemeClr val="bg1">
                <a:alpha val="43000"/>
              </a:schemeClr>
            </a:outerShdw>
            <a:softEdge rad="1092200"/>
          </a:effectLst>
          <a:scene3d>
            <a:camera prst="orthographicFront"/>
            <a:lightRig rig="threePt" dir="t"/>
          </a:scene3d>
          <a:sp3d>
            <a:bevelT w="1524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7" name="Content Placeholder 1"/>
          <p:cNvSpPr txBox="1">
            <a:spLocks/>
          </p:cNvSpPr>
          <p:nvPr/>
        </p:nvSpPr>
        <p:spPr>
          <a:xfrm>
            <a:off x="1063280" y="14540826"/>
            <a:ext cx="14967244" cy="6912768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marR="0" lvl="0" algn="l" defTabSz="363666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endParaRPr lang="en-US" sz="3200" i="1" dirty="0" smtClean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1855368" y="18645282"/>
            <a:ext cx="14113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negligible signal propagation </a:t>
            </a: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delay</a:t>
            </a:r>
          </a:p>
          <a:p>
            <a:pPr marL="285750" lvl="1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sufficiently </a:t>
            </a: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large bandwidth (&gt; 20 kHz) </a:t>
            </a:r>
            <a:endParaRPr lang="en-US" sz="3200" dirty="0" smtClean="0">
              <a:solidFill>
                <a:srgbClr val="000000"/>
              </a:solidFill>
              <a:latin typeface="Century Schoolbook" pitchFamily="18" charset="0"/>
            </a:endParaRPr>
          </a:p>
          <a:p>
            <a:pPr marL="0" lvl="1">
              <a:buClr>
                <a:schemeClr val="accent6">
                  <a:lumMod val="75000"/>
                </a:schemeClr>
              </a:buClr>
            </a:pP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 &amp; </a:t>
            </a: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transmission range ( &gt; 10 meters</a:t>
            </a: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) </a:t>
            </a:r>
          </a:p>
          <a:p>
            <a:pPr marL="285750" lvl="1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very </a:t>
            </a: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small and low cost coil antenna </a:t>
            </a:r>
          </a:p>
          <a:p>
            <a:pPr marL="285750" lvl="1" indent="-28575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highly </a:t>
            </a: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constant and predicable channel response in harsh environment </a:t>
            </a:r>
          </a:p>
        </p:txBody>
      </p:sp>
      <p:sp>
        <p:nvSpPr>
          <p:cNvPr id="133" name="圆角矩形 132"/>
          <p:cNvSpPr/>
          <p:nvPr/>
        </p:nvSpPr>
        <p:spPr>
          <a:xfrm>
            <a:off x="17409096" y="23034292"/>
            <a:ext cx="25850872" cy="9148494"/>
          </a:xfrm>
          <a:prstGeom prst="roundRect">
            <a:avLst>
              <a:gd name="adj" fmla="val 8523"/>
            </a:avLst>
          </a:prstGeom>
          <a:solidFill>
            <a:srgbClr val="D9DEF5">
              <a:alpha val="80000"/>
            </a:srgbClr>
          </a:solidFill>
          <a:ln w="635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5400000" sx="30000" sy="30000" algn="ctr" rotWithShape="0">
              <a:schemeClr val="bg1">
                <a:alpha val="43000"/>
              </a:schemeClr>
            </a:outerShdw>
            <a:softEdge rad="1092200"/>
          </a:effectLst>
          <a:scene3d>
            <a:camera prst="orthographicFront"/>
            <a:lightRig rig="threePt" dir="t"/>
          </a:scene3d>
          <a:sp3d>
            <a:bevelT w="1524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Content Placeholder 1"/>
          <p:cNvSpPr txBox="1">
            <a:spLocks/>
          </p:cNvSpPr>
          <p:nvPr/>
        </p:nvSpPr>
        <p:spPr>
          <a:xfrm>
            <a:off x="30010496" y="24045882"/>
            <a:ext cx="12817424" cy="7992888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entury Schoolbook"/>
                <a:cs typeface="Century Schoolbook"/>
              </a:rPr>
              <a:t>3D Maneuverable Robotic Fish Design</a:t>
            </a:r>
          </a:p>
          <a:p>
            <a:pPr marR="0" lvl="0" algn="l" defTabSz="36366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000000"/>
              </a:solidFill>
              <a:latin typeface="Century Schoolbook"/>
              <a:cs typeface="Century Schoolbook"/>
            </a:endParaRPr>
          </a:p>
        </p:txBody>
      </p:sp>
      <p:sp>
        <p:nvSpPr>
          <p:cNvPr id="221" name="圆角矩形 132"/>
          <p:cNvSpPr/>
          <p:nvPr/>
        </p:nvSpPr>
        <p:spPr>
          <a:xfrm>
            <a:off x="17409096" y="5969370"/>
            <a:ext cx="25706856" cy="4937760"/>
          </a:xfrm>
          <a:prstGeom prst="roundRect">
            <a:avLst/>
          </a:prstGeom>
          <a:solidFill>
            <a:srgbClr val="D9DEF5">
              <a:alpha val="80000"/>
            </a:srgbClr>
          </a:solidFill>
          <a:ln w="6350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5400000" sx="30000" sy="30000" algn="ctr" rotWithShape="0">
              <a:schemeClr val="bg1">
                <a:alpha val="43000"/>
              </a:schemeClr>
            </a:outerShdw>
            <a:softEdge rad="1092200"/>
          </a:effectLst>
          <a:scene3d>
            <a:camera prst="orthographicFront"/>
            <a:lightRig rig="threePt" dir="t"/>
          </a:scene3d>
          <a:sp3d>
            <a:bevelT w="1524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圆角矩形 130"/>
          <p:cNvSpPr/>
          <p:nvPr/>
        </p:nvSpPr>
        <p:spPr>
          <a:xfrm>
            <a:off x="17481104" y="11203127"/>
            <a:ext cx="25634848" cy="11506526"/>
          </a:xfrm>
          <a:prstGeom prst="roundRect">
            <a:avLst>
              <a:gd name="adj" fmla="val 8640"/>
            </a:avLst>
          </a:prstGeom>
          <a:solidFill>
            <a:srgbClr val="D9DEF5">
              <a:alpha val="80000"/>
            </a:srgbClr>
          </a:solidFill>
          <a:ln w="1460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5400000" sx="30000" sy="30000" algn="ctr" rotWithShape="0">
              <a:schemeClr val="bg1">
                <a:alpha val="43000"/>
              </a:schemeClr>
            </a:outerShdw>
            <a:softEdge rad="1092200"/>
          </a:effectLst>
          <a:scene3d>
            <a:camera prst="orthographicFront"/>
            <a:lightRig rig="threePt" dir="t"/>
          </a:scene3d>
          <a:sp3d>
            <a:bevelT w="1524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Rectangle 395"/>
          <p:cNvSpPr>
            <a:spLocks noChangeArrowheads="1"/>
          </p:cNvSpPr>
          <p:nvPr/>
        </p:nvSpPr>
        <p:spPr bwMode="auto">
          <a:xfrm>
            <a:off x="2575448" y="641612"/>
            <a:ext cx="39070442" cy="28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6286" tIns="73143" rIns="146286" bIns="73143" anchor="ctr">
            <a:spAutoFit/>
          </a:bodyPr>
          <a:lstStyle/>
          <a:p>
            <a:pPr algn="ctr"/>
            <a:r>
              <a:rPr lang="en-US" sz="8800" dirty="0">
                <a:solidFill>
                  <a:srgbClr val="000000"/>
                </a:solidFill>
                <a:latin typeface="Century"/>
                <a:cs typeface="Century"/>
              </a:rPr>
              <a:t>Towards Effective and Efficient Sensing-Motion Co-Design of Swarming Cyber Physical Systems</a:t>
            </a:r>
            <a:endParaRPr lang="en-US" altLang="zh-CN" sz="8800" b="1" dirty="0">
              <a:ln w="3175">
                <a:solidFill>
                  <a:schemeClr val="tx1">
                    <a:alpha val="34000"/>
                  </a:schemeClr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宋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5408" y="3580005"/>
            <a:ext cx="39676408" cy="1501931"/>
          </a:xfrm>
          <a:prstGeom prst="rect">
            <a:avLst/>
          </a:prstGeom>
          <a:noFill/>
        </p:spPr>
        <p:txBody>
          <a:bodyPr wrap="square" lIns="146286" tIns="73143" rIns="146286" bIns="73143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Wencen Wu* , </a:t>
            </a:r>
            <a:r>
              <a:rPr lang="en-US" sz="4400" dirty="0" err="1">
                <a:solidFill>
                  <a:srgbClr val="000000"/>
                </a:solidFill>
                <a:latin typeface="Century Schoolbook"/>
                <a:cs typeface="Century Schoolbook"/>
              </a:rPr>
              <a:t>Pu</a:t>
            </a:r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 Wang**, </a:t>
            </a:r>
            <a:r>
              <a:rPr lang="en-US" sz="4400" dirty="0" err="1">
                <a:solidFill>
                  <a:srgbClr val="000000"/>
                </a:solidFill>
                <a:latin typeface="Century Schoolbook"/>
                <a:cs typeface="Century Schoolbook"/>
              </a:rPr>
              <a:t>Zheng</a:t>
            </a:r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 Chen**, </a:t>
            </a:r>
            <a:r>
              <a:rPr lang="en-US" sz="4400" dirty="0" err="1">
                <a:solidFill>
                  <a:srgbClr val="000000"/>
                </a:solidFill>
                <a:latin typeface="Century Schoolbook"/>
                <a:cs typeface="Century Schoolbook"/>
              </a:rPr>
              <a:t>Animesh</a:t>
            </a:r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entury Schoolbook"/>
                <a:cs typeface="Century Schoolbook"/>
              </a:rPr>
              <a:t>Chakravarthy</a:t>
            </a:r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**, </a:t>
            </a:r>
            <a:r>
              <a:rPr lang="en-US" sz="4400" dirty="0" err="1">
                <a:solidFill>
                  <a:srgbClr val="000000"/>
                </a:solidFill>
                <a:latin typeface="Century Schoolbook"/>
                <a:cs typeface="Century Schoolbook"/>
              </a:rPr>
              <a:t>Zhi</a:t>
            </a:r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 Sun***</a:t>
            </a: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* </a:t>
            </a:r>
            <a:r>
              <a:rPr lang="en-US" sz="44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Rensselaer </a:t>
            </a:r>
            <a:r>
              <a:rPr lang="en-US" sz="4400" dirty="0">
                <a:solidFill>
                  <a:srgbClr val="000000"/>
                </a:solidFill>
                <a:latin typeface="Century Schoolbook"/>
                <a:cs typeface="Century Schoolbook"/>
              </a:rPr>
              <a:t>Polytechnic Institute, ** Wichita State University, ***State University of New York at Buffalo </a:t>
            </a:r>
          </a:p>
        </p:txBody>
      </p:sp>
      <p:sp>
        <p:nvSpPr>
          <p:cNvPr id="240" name="Rectangle 395"/>
          <p:cNvSpPr>
            <a:spLocks noChangeArrowheads="1"/>
          </p:cNvSpPr>
          <p:nvPr/>
        </p:nvSpPr>
        <p:spPr bwMode="auto">
          <a:xfrm>
            <a:off x="24884776" y="11156449"/>
            <a:ext cx="12974592" cy="9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6286" tIns="73143" rIns="146286" bIns="73143" anchor="ctr">
            <a:spAutoFit/>
          </a:bodyPr>
          <a:lstStyle/>
          <a:p>
            <a:pPr algn="ctr"/>
            <a:r>
              <a:rPr lang="en-US" altLang="zh-CN" sz="5400" dirty="0">
                <a:solidFill>
                  <a:srgbClr val="000000"/>
                </a:solidFill>
                <a:latin typeface="Century Schoolbook"/>
                <a:cs typeface="Century Schoolbook"/>
              </a:rPr>
              <a:t>Cooperative Motion and Sensing </a:t>
            </a:r>
          </a:p>
        </p:txBody>
      </p:sp>
      <p:sp>
        <p:nvSpPr>
          <p:cNvPr id="243" name="Rectangle 395"/>
          <p:cNvSpPr>
            <a:spLocks noChangeArrowheads="1"/>
          </p:cNvSpPr>
          <p:nvPr/>
        </p:nvSpPr>
        <p:spPr bwMode="auto">
          <a:xfrm>
            <a:off x="21729576" y="22939920"/>
            <a:ext cx="16201800" cy="9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6286" tIns="73143" rIns="146286" bIns="73143" anchor="ctr"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Century Schoolbook"/>
                <a:cs typeface="Century Schoolbook"/>
              </a:rPr>
              <a:t>Smart-material Actuated </a:t>
            </a:r>
            <a:r>
              <a:rPr lang="en-US" sz="5400" dirty="0" err="1">
                <a:solidFill>
                  <a:srgbClr val="000000"/>
                </a:solidFill>
                <a:latin typeface="Century Schoolbook"/>
                <a:cs typeface="Century Schoolbook"/>
              </a:rPr>
              <a:t>Biorobotic</a:t>
            </a:r>
            <a:r>
              <a:rPr lang="en-US" sz="5400" dirty="0">
                <a:solidFill>
                  <a:srgbClr val="000000"/>
                </a:solidFill>
                <a:latin typeface="Century Schoolbook"/>
                <a:cs typeface="Century Schoolbook"/>
              </a:rPr>
              <a:t> Fish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51153" y="5514234"/>
            <a:ext cx="40189224" cy="0"/>
          </a:xfrm>
          <a:prstGeom prst="line">
            <a:avLst/>
          </a:prstGeom>
          <a:ln w="101600">
            <a:solidFill>
              <a:schemeClr val="accent6"/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951153" y="1670317"/>
            <a:ext cx="0" cy="3867912"/>
          </a:xfrm>
          <a:prstGeom prst="line">
            <a:avLst/>
          </a:prstGeom>
          <a:ln w="101600">
            <a:solidFill>
              <a:schemeClr val="accent6"/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2140377" y="1553544"/>
            <a:ext cx="0" cy="3867999"/>
          </a:xfrm>
          <a:prstGeom prst="line">
            <a:avLst/>
          </a:prstGeom>
          <a:ln w="101600">
            <a:solidFill>
              <a:schemeClr val="accent6"/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1" y="1827666"/>
            <a:ext cx="2287415" cy="0"/>
          </a:xfrm>
          <a:prstGeom prst="line">
            <a:avLst/>
          </a:prstGeom>
          <a:ln w="101600">
            <a:solidFill>
              <a:schemeClr val="accent6"/>
            </a:solidFill>
          </a:ln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 descr="https://mail.gatech.edu/service/home/~/?auth=co&amp;id=79943&amp;part=2.2"/>
          <p:cNvSpPr>
            <a:spLocks noChangeAspect="1" noChangeArrowheads="1"/>
          </p:cNvSpPr>
          <p:nvPr/>
        </p:nvSpPr>
        <p:spPr bwMode="auto">
          <a:xfrm>
            <a:off x="155575" y="715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53496" y="1100173"/>
            <a:ext cx="1374536" cy="1412340"/>
          </a:xfrm>
          <a:prstGeom prst="ellipse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88000">
                <a:schemeClr val="accent6">
                  <a:lumMod val="60000"/>
                  <a:lumOff val="4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  <a:gs pos="100000">
                <a:srgbClr val="FFEBFA"/>
              </a:gs>
            </a:gsLst>
            <a:lin ang="18900000" scaled="1"/>
            <a:tileRect/>
          </a:gradFill>
          <a:ln>
            <a:noFill/>
          </a:ln>
          <a:effectLst>
            <a:innerShdw blurRad="317500" dist="50800" dir="81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extrusionH="76200">
            <a:bevelT/>
            <a:bevelB/>
            <a:extrusionClr>
              <a:schemeClr val="accent6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圆角矩形 129"/>
          <p:cNvSpPr/>
          <p:nvPr/>
        </p:nvSpPr>
        <p:spPr>
          <a:xfrm>
            <a:off x="775248" y="5969371"/>
            <a:ext cx="16119372" cy="6987279"/>
          </a:xfrm>
          <a:prstGeom prst="roundRect">
            <a:avLst>
              <a:gd name="adj" fmla="val 10137"/>
            </a:avLst>
          </a:prstGeom>
          <a:solidFill>
            <a:srgbClr val="D9DEF5">
              <a:alpha val="80000"/>
            </a:srgbClr>
          </a:solidFill>
          <a:ln w="1460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5400000" sx="30000" sy="30000" algn="ctr" rotWithShape="0">
              <a:schemeClr val="bg1">
                <a:alpha val="43000"/>
              </a:schemeClr>
            </a:outerShdw>
            <a:softEdge rad="1092200"/>
          </a:effectLst>
          <a:scene3d>
            <a:camera prst="orthographicFront"/>
            <a:lightRig rig="threePt" dir="t"/>
          </a:scene3d>
          <a:sp3d>
            <a:bevelT w="1524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Rectangle 395"/>
          <p:cNvSpPr>
            <a:spLocks noChangeArrowheads="1"/>
          </p:cNvSpPr>
          <p:nvPr/>
        </p:nvSpPr>
        <p:spPr bwMode="auto">
          <a:xfrm>
            <a:off x="2132980" y="6073283"/>
            <a:ext cx="13585180" cy="9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6286" tIns="73143" rIns="146286" bIns="73143" anchor="ctr">
            <a:spAutoFit/>
          </a:bodyPr>
          <a:lstStyle/>
          <a:p>
            <a:pPr algn="ctr"/>
            <a:r>
              <a:rPr lang="en-US" altLang="zh-CN" sz="5400" dirty="0">
                <a:solidFill>
                  <a:srgbClr val="000000"/>
                </a:solidFill>
                <a:latin typeface="Century Schoolbook"/>
                <a:cs typeface="Century Schoolbook"/>
              </a:rPr>
              <a:t>Motivations and Challenges</a:t>
            </a:r>
          </a:p>
        </p:txBody>
      </p:sp>
      <p:sp>
        <p:nvSpPr>
          <p:cNvPr id="208" name="Content Placeholder 1"/>
          <p:cNvSpPr txBox="1">
            <a:spLocks/>
          </p:cNvSpPr>
          <p:nvPr/>
        </p:nvSpPr>
        <p:spPr>
          <a:xfrm>
            <a:off x="1124868" y="7268018"/>
            <a:ext cx="9721080" cy="5328592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>
              <a:spcBef>
                <a:spcPts val="1800"/>
              </a:spcBef>
              <a:buClr>
                <a:schemeClr val="accent6"/>
              </a:buClr>
              <a:defRPr/>
            </a:pPr>
            <a:endParaRPr lang="en-US" sz="3200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222" name="Rectangle 395"/>
          <p:cNvSpPr>
            <a:spLocks noChangeArrowheads="1"/>
          </p:cNvSpPr>
          <p:nvPr/>
        </p:nvSpPr>
        <p:spPr bwMode="auto">
          <a:xfrm>
            <a:off x="21729576" y="5946032"/>
            <a:ext cx="9505056" cy="97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46286" tIns="73143" rIns="146286" bIns="73143" anchor="ctr">
            <a:spAutoFit/>
          </a:bodyPr>
          <a:lstStyle/>
          <a:p>
            <a:pPr algn="ctr"/>
            <a:r>
              <a:rPr lang="en-US" altLang="zh-CN" sz="5400" dirty="0">
                <a:solidFill>
                  <a:srgbClr val="000000"/>
                </a:solidFill>
                <a:latin typeface="Century Schoolbook"/>
                <a:cs typeface="Century Schoolbook"/>
              </a:rPr>
              <a:t>Objectives</a:t>
            </a:r>
          </a:p>
        </p:txBody>
      </p:sp>
      <p:sp>
        <p:nvSpPr>
          <p:cNvPr id="295" name="Content Placeholder 1"/>
          <p:cNvSpPr txBox="1">
            <a:spLocks/>
          </p:cNvSpPr>
          <p:nvPr/>
        </p:nvSpPr>
        <p:spPr>
          <a:xfrm>
            <a:off x="17769137" y="7051994"/>
            <a:ext cx="18201928" cy="3487605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 </a:t>
            </a:r>
            <a:endParaRPr lang="en-US" sz="3200" dirty="0">
              <a:solidFill>
                <a:srgbClr val="000000"/>
              </a:solidFill>
              <a:latin typeface="Century Schoolbook"/>
              <a:cs typeface="Century Schoolbook"/>
            </a:endParaRPr>
          </a:p>
        </p:txBody>
      </p:sp>
      <p:sp>
        <p:nvSpPr>
          <p:cNvPr id="305" name="Content Placeholder 1"/>
          <p:cNvSpPr txBox="1">
            <a:spLocks/>
          </p:cNvSpPr>
          <p:nvPr/>
        </p:nvSpPr>
        <p:spPr>
          <a:xfrm>
            <a:off x="17769136" y="12236570"/>
            <a:ext cx="6984776" cy="9730426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marL="457200" lvl="0" indent="-457200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rgbClr val="000000"/>
              </a:solidFill>
              <a:latin typeface="Century Schoolbook"/>
              <a:cs typeface="Century Schoolbook"/>
            </a:endParaRPr>
          </a:p>
          <a:p>
            <a:pPr lvl="0">
              <a:spcBef>
                <a:spcPts val="1800"/>
              </a:spcBef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solidFill>
                <a:srgbClr val="000000"/>
              </a:solidFill>
              <a:latin typeface="Century Schoolbook"/>
              <a:cs typeface="Century Schoolbook"/>
            </a:endParaRPr>
          </a:p>
        </p:txBody>
      </p:sp>
      <p:sp>
        <p:nvSpPr>
          <p:cNvPr id="324" name="Content Placeholder 1"/>
          <p:cNvSpPr txBox="1">
            <a:spLocks/>
          </p:cNvSpPr>
          <p:nvPr/>
        </p:nvSpPr>
        <p:spPr>
          <a:xfrm>
            <a:off x="25041944" y="16845082"/>
            <a:ext cx="17713968" cy="5688632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marL="457200" indent="-457200" algn="just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" name="Content Placeholder 1"/>
          <p:cNvSpPr txBox="1">
            <a:spLocks/>
          </p:cNvSpPr>
          <p:nvPr/>
        </p:nvSpPr>
        <p:spPr>
          <a:xfrm>
            <a:off x="25041944" y="12308579"/>
            <a:ext cx="17713968" cy="4320479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8" name="Content Placeholder 1"/>
          <p:cNvSpPr txBox="1">
            <a:spLocks/>
          </p:cNvSpPr>
          <p:nvPr/>
        </p:nvSpPr>
        <p:spPr>
          <a:xfrm>
            <a:off x="1063280" y="21669618"/>
            <a:ext cx="14967244" cy="5688632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marR="0" lvl="0" algn="l" defTabSz="363666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endParaRPr lang="en-US" sz="3200" i="1" dirty="0" smtClean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331" name="Content Placeholder 1"/>
          <p:cNvSpPr txBox="1">
            <a:spLocks/>
          </p:cNvSpPr>
          <p:nvPr/>
        </p:nvSpPr>
        <p:spPr>
          <a:xfrm>
            <a:off x="17769136" y="24045882"/>
            <a:ext cx="11881320" cy="7992888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algn="ctr"/>
            <a:endParaRPr lang="en-US" sz="3200" b="1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pic>
        <p:nvPicPr>
          <p:cNvPr id="77" name="Picture 76" descr="RPI_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08" y="4039600"/>
            <a:ext cx="5112568" cy="97032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07240" y="3857800"/>
            <a:ext cx="5257939" cy="108012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0237" y="2489648"/>
            <a:ext cx="4995555" cy="108012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1133980" y="7700066"/>
            <a:ext cx="5544616" cy="4248472"/>
            <a:chOff x="61008" y="533400"/>
            <a:chExt cx="5940488" cy="4056271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8" y="533400"/>
              <a:ext cx="5940488" cy="4056271"/>
            </a:xfrm>
            <a:prstGeom prst="rect">
              <a:avLst/>
            </a:prstGeom>
          </p:spPr>
        </p:pic>
        <p:cxnSp>
          <p:nvCxnSpPr>
            <p:cNvPr id="84" name="Straight Connector 83"/>
            <p:cNvCxnSpPr>
              <a:endCxn id="119" idx="4"/>
            </p:cNvCxnSpPr>
            <p:nvPr/>
          </p:nvCxnSpPr>
          <p:spPr>
            <a:xfrm flipV="1">
              <a:off x="4350651" y="2922183"/>
              <a:ext cx="507278" cy="266965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67" idx="0"/>
              <a:endCxn id="128" idx="4"/>
            </p:cNvCxnSpPr>
            <p:nvPr/>
          </p:nvCxnSpPr>
          <p:spPr>
            <a:xfrm flipV="1">
              <a:off x="3841475" y="3362024"/>
              <a:ext cx="392033" cy="476472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132" idx="3"/>
            </p:cNvCxnSpPr>
            <p:nvPr/>
          </p:nvCxnSpPr>
          <p:spPr>
            <a:xfrm flipV="1">
              <a:off x="3509667" y="3270064"/>
              <a:ext cx="697408" cy="8888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132" idx="0"/>
            </p:cNvCxnSpPr>
            <p:nvPr/>
          </p:nvCxnSpPr>
          <p:spPr>
            <a:xfrm>
              <a:off x="4067276" y="2545427"/>
              <a:ext cx="206389" cy="685837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28" idx="5"/>
              <a:endCxn id="149" idx="1"/>
            </p:cNvCxnSpPr>
            <p:nvPr/>
          </p:nvCxnSpPr>
          <p:spPr>
            <a:xfrm>
              <a:off x="4436185" y="3393367"/>
              <a:ext cx="415744" cy="327727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66" idx="1"/>
              <a:endCxn id="149" idx="3"/>
            </p:cNvCxnSpPr>
            <p:nvPr/>
          </p:nvCxnSpPr>
          <p:spPr>
            <a:xfrm flipV="1">
              <a:off x="4105586" y="3857258"/>
              <a:ext cx="704556" cy="90266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76" idx="5"/>
              <a:endCxn id="141" idx="3"/>
            </p:cNvCxnSpPr>
            <p:nvPr/>
          </p:nvCxnSpPr>
          <p:spPr>
            <a:xfrm flipV="1">
              <a:off x="3238727" y="2463598"/>
              <a:ext cx="656478" cy="102734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74" idx="4"/>
              <a:endCxn id="159" idx="0"/>
            </p:cNvCxnSpPr>
            <p:nvPr/>
          </p:nvCxnSpPr>
          <p:spPr>
            <a:xfrm>
              <a:off x="3165208" y="2627618"/>
              <a:ext cx="195150" cy="638638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endCxn id="167" idx="2"/>
            </p:cNvCxnSpPr>
            <p:nvPr/>
          </p:nvCxnSpPr>
          <p:spPr>
            <a:xfrm>
              <a:off x="3366789" y="3337189"/>
              <a:ext cx="394277" cy="511330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119" idx="4"/>
            </p:cNvCxnSpPr>
            <p:nvPr/>
          </p:nvCxnSpPr>
          <p:spPr>
            <a:xfrm>
              <a:off x="4057202" y="2412335"/>
              <a:ext cx="800727" cy="509848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19" idx="4"/>
              <a:endCxn id="149" idx="0"/>
            </p:cNvCxnSpPr>
            <p:nvPr/>
          </p:nvCxnSpPr>
          <p:spPr>
            <a:xfrm>
              <a:off x="4857929" y="2922183"/>
              <a:ext cx="196677" cy="830254"/>
            </a:xfrm>
            <a:prstGeom prst="line">
              <a:avLst/>
            </a:prstGeom>
            <a:ln w="15875"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2907735" y="2377895"/>
              <a:ext cx="748897" cy="295238"/>
              <a:chOff x="542038" y="3472650"/>
              <a:chExt cx="765243" cy="311851"/>
            </a:xfrm>
          </p:grpSpPr>
          <p:sp>
            <p:nvSpPr>
              <p:cNvPr id="170" name="Rectangle 169"/>
              <p:cNvSpPr/>
              <p:nvPr/>
            </p:nvSpPr>
            <p:spPr>
              <a:xfrm rot="1023641">
                <a:off x="1182561" y="3745142"/>
                <a:ext cx="124720" cy="169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ight Triangle 170"/>
              <p:cNvSpPr/>
              <p:nvPr/>
            </p:nvSpPr>
            <p:spPr>
              <a:xfrm rot="20475890" flipV="1">
                <a:off x="704933" y="3637994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ight Triangle 172"/>
              <p:cNvSpPr/>
              <p:nvPr/>
            </p:nvSpPr>
            <p:spPr>
              <a:xfrm rot="3171392">
                <a:off x="763505" y="3454439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1023641">
                <a:off x="542038" y="3528343"/>
                <a:ext cx="586571" cy="212763"/>
              </a:xfrm>
              <a:prstGeom prst="ellipse">
                <a:avLst/>
              </a:prstGeom>
              <a:solidFill>
                <a:srgbClr val="F2EC98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 rot="1023641">
                <a:off x="1113657" y="3721476"/>
                <a:ext cx="108310" cy="168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1023641">
                <a:off x="760676" y="3596765"/>
                <a:ext cx="151086" cy="700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Straight Connector 176"/>
              <p:cNvCxnSpPr/>
              <p:nvPr/>
            </p:nvCxnSpPr>
            <p:spPr>
              <a:xfrm rot="1023641">
                <a:off x="717652" y="3491975"/>
                <a:ext cx="0" cy="201643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23641">
                <a:off x="917973" y="3553796"/>
                <a:ext cx="0" cy="216615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3543845" y="3719533"/>
              <a:ext cx="748897" cy="295238"/>
              <a:chOff x="542038" y="3472650"/>
              <a:chExt cx="765243" cy="311851"/>
            </a:xfrm>
          </p:grpSpPr>
          <p:sp>
            <p:nvSpPr>
              <p:cNvPr id="162" name="Rectangle 161"/>
              <p:cNvSpPr/>
              <p:nvPr/>
            </p:nvSpPr>
            <p:spPr>
              <a:xfrm rot="1023641">
                <a:off x="1182561" y="3745142"/>
                <a:ext cx="124720" cy="169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ight Triangle 162"/>
              <p:cNvSpPr/>
              <p:nvPr/>
            </p:nvSpPr>
            <p:spPr>
              <a:xfrm rot="20475890" flipV="1">
                <a:off x="704933" y="3637994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Triangle 163"/>
              <p:cNvSpPr/>
              <p:nvPr/>
            </p:nvSpPr>
            <p:spPr>
              <a:xfrm rot="3171392">
                <a:off x="763505" y="3454439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 rot="1023641">
                <a:off x="542038" y="3528343"/>
                <a:ext cx="586571" cy="212763"/>
              </a:xfrm>
              <a:prstGeom prst="ellipse">
                <a:avLst/>
              </a:prstGeom>
              <a:solidFill>
                <a:srgbClr val="F2EC98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1023641">
                <a:off x="1113657" y="3721476"/>
                <a:ext cx="108310" cy="168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 rot="1023641">
                <a:off x="760676" y="3596765"/>
                <a:ext cx="151086" cy="700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 rot="1023641">
                <a:off x="717652" y="3491975"/>
                <a:ext cx="0" cy="201643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23641">
                <a:off x="917973" y="3553796"/>
                <a:ext cx="0" cy="216615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3062728" y="3147293"/>
              <a:ext cx="748897" cy="295238"/>
              <a:chOff x="542038" y="3472650"/>
              <a:chExt cx="765243" cy="311851"/>
            </a:xfrm>
          </p:grpSpPr>
          <p:sp>
            <p:nvSpPr>
              <p:cNvPr id="154" name="Rectangle 153"/>
              <p:cNvSpPr/>
              <p:nvPr/>
            </p:nvSpPr>
            <p:spPr>
              <a:xfrm rot="1023641">
                <a:off x="1182561" y="3745142"/>
                <a:ext cx="124720" cy="169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ight Triangle 154"/>
              <p:cNvSpPr/>
              <p:nvPr/>
            </p:nvSpPr>
            <p:spPr>
              <a:xfrm rot="20475890" flipV="1">
                <a:off x="704933" y="3637994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ight Triangle 155"/>
              <p:cNvSpPr/>
              <p:nvPr/>
            </p:nvSpPr>
            <p:spPr>
              <a:xfrm rot="3171392">
                <a:off x="763505" y="3454439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 rot="1023641">
                <a:off x="542038" y="3528343"/>
                <a:ext cx="586571" cy="212763"/>
              </a:xfrm>
              <a:prstGeom prst="ellipse">
                <a:avLst/>
              </a:prstGeom>
              <a:solidFill>
                <a:srgbClr val="F2EC98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 rot="1023641">
                <a:off x="1113657" y="3721476"/>
                <a:ext cx="108310" cy="168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 rot="1023641">
                <a:off x="760676" y="3596765"/>
                <a:ext cx="151086" cy="700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 rot="1023641">
                <a:off x="717652" y="3491975"/>
                <a:ext cx="0" cy="201643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023641">
                <a:off x="917973" y="3553796"/>
                <a:ext cx="0" cy="216615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4738037" y="3695279"/>
              <a:ext cx="748897" cy="295238"/>
              <a:chOff x="542038" y="3472650"/>
              <a:chExt cx="765243" cy="311851"/>
            </a:xfrm>
          </p:grpSpPr>
          <p:sp>
            <p:nvSpPr>
              <p:cNvPr id="146" name="Rectangle 145"/>
              <p:cNvSpPr/>
              <p:nvPr/>
            </p:nvSpPr>
            <p:spPr>
              <a:xfrm rot="1023641">
                <a:off x="1182561" y="3745142"/>
                <a:ext cx="124720" cy="169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ight Triangle 146"/>
              <p:cNvSpPr/>
              <p:nvPr/>
            </p:nvSpPr>
            <p:spPr>
              <a:xfrm rot="20475890" flipV="1">
                <a:off x="704933" y="3637994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ight Triangle 147"/>
              <p:cNvSpPr/>
              <p:nvPr/>
            </p:nvSpPr>
            <p:spPr>
              <a:xfrm rot="3171392">
                <a:off x="763505" y="3454439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1023641">
                <a:off x="542038" y="3528343"/>
                <a:ext cx="586571" cy="212763"/>
              </a:xfrm>
              <a:prstGeom prst="ellipse">
                <a:avLst/>
              </a:prstGeom>
              <a:solidFill>
                <a:srgbClr val="F2EC98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1023641">
                <a:off x="1113657" y="3721476"/>
                <a:ext cx="108310" cy="168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1023641">
                <a:off x="760676" y="3596765"/>
                <a:ext cx="151086" cy="700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rot="1023641">
                <a:off x="717652" y="3491975"/>
                <a:ext cx="0" cy="201643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23641">
                <a:off x="917973" y="3553796"/>
                <a:ext cx="0" cy="216615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3823100" y="2301619"/>
              <a:ext cx="748897" cy="295238"/>
              <a:chOff x="542038" y="3472650"/>
              <a:chExt cx="765243" cy="311851"/>
            </a:xfrm>
          </p:grpSpPr>
          <p:sp>
            <p:nvSpPr>
              <p:cNvPr id="138" name="Rectangle 137"/>
              <p:cNvSpPr/>
              <p:nvPr/>
            </p:nvSpPr>
            <p:spPr>
              <a:xfrm rot="1023641">
                <a:off x="1182561" y="3745142"/>
                <a:ext cx="124720" cy="169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ight Triangle 138"/>
              <p:cNvSpPr/>
              <p:nvPr/>
            </p:nvSpPr>
            <p:spPr>
              <a:xfrm rot="20475890" flipV="1">
                <a:off x="704933" y="3637994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ight Triangle 139"/>
              <p:cNvSpPr/>
              <p:nvPr/>
            </p:nvSpPr>
            <p:spPr>
              <a:xfrm rot="3171392">
                <a:off x="763505" y="3454439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 rot="1023641">
                <a:off x="542038" y="3528343"/>
                <a:ext cx="586571" cy="212763"/>
              </a:xfrm>
              <a:prstGeom prst="ellipse">
                <a:avLst/>
              </a:prstGeom>
              <a:solidFill>
                <a:srgbClr val="F2EC98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1023641">
                <a:off x="1113657" y="3721476"/>
                <a:ext cx="108310" cy="168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 rot="1023641">
                <a:off x="760676" y="3596765"/>
                <a:ext cx="151086" cy="700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rot="1023641">
                <a:off x="717652" y="3491975"/>
                <a:ext cx="0" cy="201643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23641">
                <a:off x="917973" y="3553796"/>
                <a:ext cx="0" cy="216615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3976035" y="3112301"/>
              <a:ext cx="748897" cy="295238"/>
              <a:chOff x="542038" y="3472650"/>
              <a:chExt cx="765243" cy="311851"/>
            </a:xfrm>
          </p:grpSpPr>
          <p:sp>
            <p:nvSpPr>
              <p:cNvPr id="122" name="Rectangle 121"/>
              <p:cNvSpPr/>
              <p:nvPr/>
            </p:nvSpPr>
            <p:spPr>
              <a:xfrm rot="1023641">
                <a:off x="1182561" y="3745142"/>
                <a:ext cx="124720" cy="169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ight Triangle 122"/>
              <p:cNvSpPr/>
              <p:nvPr/>
            </p:nvSpPr>
            <p:spPr>
              <a:xfrm rot="20475890" flipV="1">
                <a:off x="704933" y="3637994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ight Triangle 123"/>
              <p:cNvSpPr/>
              <p:nvPr/>
            </p:nvSpPr>
            <p:spPr>
              <a:xfrm rot="3171392">
                <a:off x="763505" y="3454439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 rot="1023641">
                <a:off x="542038" y="3528343"/>
                <a:ext cx="586571" cy="212763"/>
              </a:xfrm>
              <a:prstGeom prst="ellipse">
                <a:avLst/>
              </a:prstGeom>
              <a:solidFill>
                <a:srgbClr val="F2EC98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023641">
                <a:off x="1113657" y="3721476"/>
                <a:ext cx="108310" cy="168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 rot="1023641">
                <a:off x="760676" y="3596765"/>
                <a:ext cx="151086" cy="700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 rot="1023641">
                <a:off x="717652" y="3491975"/>
                <a:ext cx="0" cy="201643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23641">
                <a:off x="917973" y="3553796"/>
                <a:ext cx="0" cy="216615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4579763" y="2739795"/>
              <a:ext cx="748897" cy="295238"/>
              <a:chOff x="542038" y="3472650"/>
              <a:chExt cx="765243" cy="311851"/>
            </a:xfrm>
          </p:grpSpPr>
          <p:sp>
            <p:nvSpPr>
              <p:cNvPr id="112" name="Rectangle 111"/>
              <p:cNvSpPr/>
              <p:nvPr/>
            </p:nvSpPr>
            <p:spPr>
              <a:xfrm rot="1023641">
                <a:off x="1182561" y="3745142"/>
                <a:ext cx="124720" cy="1691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ight Triangle 113"/>
              <p:cNvSpPr/>
              <p:nvPr/>
            </p:nvSpPr>
            <p:spPr>
              <a:xfrm rot="20475890" flipV="1">
                <a:off x="704933" y="3637994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ight Triangle 114"/>
              <p:cNvSpPr/>
              <p:nvPr/>
            </p:nvSpPr>
            <p:spPr>
              <a:xfrm rot="3171392">
                <a:off x="763505" y="3454439"/>
                <a:ext cx="110085" cy="146507"/>
              </a:xfrm>
              <a:prstGeom prst="rtTriangle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023641">
                <a:off x="542038" y="3528343"/>
                <a:ext cx="586571" cy="212763"/>
              </a:xfrm>
              <a:prstGeom prst="ellipse">
                <a:avLst/>
              </a:prstGeom>
              <a:solidFill>
                <a:srgbClr val="F2EC98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1023641">
                <a:off x="1113657" y="3721476"/>
                <a:ext cx="108310" cy="1683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023641">
                <a:off x="760676" y="3596765"/>
                <a:ext cx="151086" cy="7007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 rot="1023641">
                <a:off x="717652" y="3491975"/>
                <a:ext cx="0" cy="201643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6" idx="7"/>
              </p:cNvCxnSpPr>
              <p:nvPr/>
            </p:nvCxnSpPr>
            <p:spPr>
              <a:xfrm flipH="1">
                <a:off x="887234" y="3625706"/>
                <a:ext cx="167697" cy="139939"/>
              </a:xfrm>
              <a:prstGeom prst="line">
                <a:avLst/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2450878" y="1774358"/>
              <a:ext cx="1527851" cy="1442535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tx1">
                  <a:alpha val="92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68" y="2158750"/>
              <a:ext cx="762800" cy="569166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671" y="1413180"/>
              <a:ext cx="742432" cy="55396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65" y="3624495"/>
              <a:ext cx="658612" cy="491426"/>
            </a:xfrm>
            <a:prstGeom prst="rect">
              <a:avLst/>
            </a:prstGeom>
          </p:spPr>
        </p:pic>
      </p:grpSp>
      <p:pic>
        <p:nvPicPr>
          <p:cNvPr id="179" name="Picture 1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224" y="6215232"/>
            <a:ext cx="5867273" cy="4437162"/>
          </a:xfrm>
          <a:prstGeom prst="rect">
            <a:avLst/>
          </a:prstGeom>
        </p:spPr>
      </p:pic>
      <p:sp>
        <p:nvSpPr>
          <p:cNvPr id="180" name="Rounded Rectangle 179"/>
          <p:cNvSpPr/>
          <p:nvPr/>
        </p:nvSpPr>
        <p:spPr>
          <a:xfrm>
            <a:off x="37022457" y="8947632"/>
            <a:ext cx="1676400" cy="1066800"/>
          </a:xfrm>
          <a:prstGeom prst="roundRect">
            <a:avLst>
              <a:gd name="adj" fmla="val 1000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1" name="Rounded Rectangle 6"/>
          <p:cNvSpPr/>
          <p:nvPr/>
        </p:nvSpPr>
        <p:spPr>
          <a:xfrm>
            <a:off x="37052857" y="8978877"/>
            <a:ext cx="1656543" cy="955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rgbClr val="000000"/>
                </a:solidFill>
                <a:latin typeface="Century"/>
                <a:cs typeface="Century"/>
              </a:rPr>
              <a:t>Underwater Communication and Localization</a:t>
            </a:r>
            <a:endParaRPr lang="en-US" sz="1600" kern="12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38629910" y="6646004"/>
            <a:ext cx="1676400" cy="1066800"/>
          </a:xfrm>
          <a:prstGeom prst="roundRect">
            <a:avLst>
              <a:gd name="adj" fmla="val 1000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3" name="Rounded Rectangle 8"/>
          <p:cNvSpPr/>
          <p:nvPr/>
        </p:nvSpPr>
        <p:spPr>
          <a:xfrm>
            <a:off x="38660310" y="6677249"/>
            <a:ext cx="1615601" cy="1004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Cooperative Control and Sensing</a:t>
            </a:r>
            <a:endParaRPr lang="en-US" sz="16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sp>
        <p:nvSpPr>
          <p:cNvPr id="184" name="Left Arrow 183"/>
          <p:cNvSpPr/>
          <p:nvPr/>
        </p:nvSpPr>
        <p:spPr>
          <a:xfrm rot="2701449">
            <a:off x="40024009" y="8240856"/>
            <a:ext cx="1523999" cy="19435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5" name="Left Arrow 184"/>
          <p:cNvSpPr/>
          <p:nvPr/>
        </p:nvSpPr>
        <p:spPr>
          <a:xfrm rot="13491616">
            <a:off x="40146657" y="8092389"/>
            <a:ext cx="1600201" cy="18509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6" name="Rounded Rectangle 185"/>
          <p:cNvSpPr/>
          <p:nvPr/>
        </p:nvSpPr>
        <p:spPr>
          <a:xfrm>
            <a:off x="40375257" y="8947632"/>
            <a:ext cx="1676400" cy="1066800"/>
          </a:xfrm>
          <a:prstGeom prst="roundRect">
            <a:avLst>
              <a:gd name="adj" fmla="val 1000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7" name="Rounded Rectangle 4"/>
          <p:cNvSpPr/>
          <p:nvPr/>
        </p:nvSpPr>
        <p:spPr>
          <a:xfrm>
            <a:off x="40405657" y="8978877"/>
            <a:ext cx="1656543" cy="1004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Smart-material Actuated </a:t>
            </a:r>
            <a:b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</a:br>
            <a:r>
              <a:rPr lang="en-US" sz="1600" dirty="0" err="1">
                <a:solidFill>
                  <a:srgbClr val="000000"/>
                </a:solidFill>
                <a:latin typeface="Century"/>
                <a:cs typeface="Century"/>
              </a:rPr>
              <a:t>Biorobotic</a:t>
            </a:r>
            <a:r>
              <a:rPr lang="en-US" sz="1600" dirty="0">
                <a:solidFill>
                  <a:srgbClr val="000000"/>
                </a:solidFill>
                <a:latin typeface="Century"/>
                <a:cs typeface="Century"/>
              </a:rPr>
              <a:t> Fish</a:t>
            </a:r>
          </a:p>
        </p:txBody>
      </p:sp>
      <p:sp>
        <p:nvSpPr>
          <p:cNvPr id="190" name="Left Arrow 189"/>
          <p:cNvSpPr/>
          <p:nvPr/>
        </p:nvSpPr>
        <p:spPr>
          <a:xfrm rot="7872775">
            <a:off x="37290608" y="8071851"/>
            <a:ext cx="1453113" cy="188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1" name="Left Arrow 190"/>
          <p:cNvSpPr/>
          <p:nvPr/>
        </p:nvSpPr>
        <p:spPr>
          <a:xfrm rot="18662942">
            <a:off x="37398270" y="8223360"/>
            <a:ext cx="1549787" cy="17648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3" name="Left Arrow 192"/>
          <p:cNvSpPr/>
          <p:nvPr/>
        </p:nvSpPr>
        <p:spPr>
          <a:xfrm rot="10794694">
            <a:off x="38838986" y="9347766"/>
            <a:ext cx="1453113" cy="18822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" name="Left Arrow 193"/>
          <p:cNvSpPr/>
          <p:nvPr/>
        </p:nvSpPr>
        <p:spPr>
          <a:xfrm rot="21584861">
            <a:off x="38784202" y="9566954"/>
            <a:ext cx="1549787" cy="17648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95" name="Straight Connector 194"/>
          <p:cNvCxnSpPr/>
          <p:nvPr/>
        </p:nvCxnSpPr>
        <p:spPr>
          <a:xfrm flipV="1">
            <a:off x="39381873" y="8414232"/>
            <a:ext cx="612384" cy="585369"/>
          </a:xfrm>
          <a:prstGeom prst="line">
            <a:avLst/>
          </a:prstGeom>
          <a:ln w="158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39156057" y="8185632"/>
            <a:ext cx="650629" cy="60630"/>
          </a:xfrm>
          <a:prstGeom prst="line">
            <a:avLst/>
          </a:prstGeom>
          <a:ln w="158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201" idx="4"/>
            <a:endCxn id="212" idx="0"/>
          </p:cNvCxnSpPr>
          <p:nvPr/>
        </p:nvCxnSpPr>
        <p:spPr>
          <a:xfrm>
            <a:off x="39037414" y="8348267"/>
            <a:ext cx="195150" cy="638638"/>
          </a:xfrm>
          <a:prstGeom prst="line">
            <a:avLst/>
          </a:prstGeom>
          <a:ln w="15875"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 rot="1023641">
            <a:off x="39406782" y="8356520"/>
            <a:ext cx="122056" cy="16009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ight Triangle 198"/>
          <p:cNvSpPr/>
          <p:nvPr/>
        </p:nvSpPr>
        <p:spPr>
          <a:xfrm rot="20475890" flipV="1">
            <a:off x="38939356" y="8255080"/>
            <a:ext cx="107734" cy="138702"/>
          </a:xfrm>
          <a:prstGeom prst="rtTriangl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ight Triangle 199"/>
          <p:cNvSpPr/>
          <p:nvPr/>
        </p:nvSpPr>
        <p:spPr>
          <a:xfrm rot="3171392">
            <a:off x="38998434" y="8078965"/>
            <a:ext cx="104221" cy="143378"/>
          </a:xfrm>
          <a:prstGeom prst="rtTriangl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 rot="1023641">
            <a:off x="38779941" y="8151270"/>
            <a:ext cx="574042" cy="201429"/>
          </a:xfrm>
          <a:prstGeom prst="ellipse">
            <a:avLst/>
          </a:prstGeom>
          <a:solidFill>
            <a:srgbClr val="F2EC9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 rot="1023641">
            <a:off x="39339350" y="8334114"/>
            <a:ext cx="105996" cy="1594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 rot="1023641">
            <a:off x="38993909" y="8216047"/>
            <a:ext cx="147859" cy="6634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 rot="1023641">
            <a:off x="38951804" y="8116840"/>
            <a:ext cx="0" cy="190901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23641">
            <a:off x="39147846" y="8175367"/>
            <a:ext cx="0" cy="205075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 rot="1023641">
            <a:off x="39561775" y="9125918"/>
            <a:ext cx="122056" cy="16009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ight Triangle 206"/>
          <p:cNvSpPr/>
          <p:nvPr/>
        </p:nvSpPr>
        <p:spPr>
          <a:xfrm rot="20475890" flipV="1">
            <a:off x="39094349" y="9024478"/>
            <a:ext cx="107734" cy="138702"/>
          </a:xfrm>
          <a:prstGeom prst="rtTriangl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ight Triangle 208"/>
          <p:cNvSpPr/>
          <p:nvPr/>
        </p:nvSpPr>
        <p:spPr>
          <a:xfrm rot="3171392">
            <a:off x="39153427" y="8848363"/>
            <a:ext cx="104221" cy="143378"/>
          </a:xfrm>
          <a:prstGeom prst="rtTriangl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 rot="1023641">
            <a:off x="38934934" y="8920668"/>
            <a:ext cx="574042" cy="201429"/>
          </a:xfrm>
          <a:prstGeom prst="ellipse">
            <a:avLst/>
          </a:prstGeom>
          <a:solidFill>
            <a:srgbClr val="F2EC9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 rot="1023641">
            <a:off x="39494343" y="9103512"/>
            <a:ext cx="105996" cy="1594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 rot="1023641">
            <a:off x="39148902" y="8985445"/>
            <a:ext cx="147859" cy="6634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3" name="Straight Connector 212"/>
          <p:cNvCxnSpPr/>
          <p:nvPr/>
        </p:nvCxnSpPr>
        <p:spPr>
          <a:xfrm rot="1023641">
            <a:off x="39106797" y="8886238"/>
            <a:ext cx="0" cy="190901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023641">
            <a:off x="39302839" y="8944765"/>
            <a:ext cx="0" cy="205075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/>
          <p:cNvSpPr/>
          <p:nvPr/>
        </p:nvSpPr>
        <p:spPr>
          <a:xfrm rot="1616181">
            <a:off x="40291354" y="8495609"/>
            <a:ext cx="122056" cy="16009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ight Triangle 223"/>
          <p:cNvSpPr/>
          <p:nvPr/>
        </p:nvSpPr>
        <p:spPr>
          <a:xfrm rot="21068430" flipV="1">
            <a:off x="39837837" y="8313366"/>
            <a:ext cx="107734" cy="138702"/>
          </a:xfrm>
          <a:prstGeom prst="rtTriangl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ight Triangle 226"/>
          <p:cNvSpPr/>
          <p:nvPr/>
        </p:nvSpPr>
        <p:spPr>
          <a:xfrm rot="3763932">
            <a:off x="39925869" y="8149658"/>
            <a:ext cx="104221" cy="143378"/>
          </a:xfrm>
          <a:prstGeom prst="rtTriangl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 rot="1616181">
            <a:off x="39689754" y="8223277"/>
            <a:ext cx="574042" cy="201429"/>
          </a:xfrm>
          <a:prstGeom prst="ellipse">
            <a:avLst/>
          </a:prstGeom>
          <a:solidFill>
            <a:srgbClr val="F2EC98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16181">
            <a:off x="40228888" y="8460594"/>
            <a:ext cx="105996" cy="15940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 rot="1616181">
            <a:off x="39904183" y="8288245"/>
            <a:ext cx="147859" cy="6634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 rot="1616181">
            <a:off x="39870131" y="8169684"/>
            <a:ext cx="0" cy="190901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1616181">
            <a:off x="40052015" y="8260863"/>
            <a:ext cx="0" cy="205075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/>
          <p:cNvGrpSpPr/>
          <p:nvPr/>
        </p:nvGrpSpPr>
        <p:grpSpPr>
          <a:xfrm>
            <a:off x="22017608" y="26998210"/>
            <a:ext cx="4248472" cy="2448272"/>
            <a:chOff x="-1" y="0"/>
            <a:chExt cx="4724401" cy="3162615"/>
          </a:xfrm>
        </p:grpSpPr>
        <p:pic>
          <p:nvPicPr>
            <p:cNvPr id="236" name="Picture 235" descr="DSC_000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4724400" cy="3162615"/>
            </a:xfrm>
            <a:prstGeom prst="rect">
              <a:avLst/>
            </a:prstGeom>
          </p:spPr>
        </p:pic>
        <p:cxnSp>
          <p:nvCxnSpPr>
            <p:cNvPr id="237" name="Straight Connector 236"/>
            <p:cNvCxnSpPr/>
            <p:nvPr/>
          </p:nvCxnSpPr>
          <p:spPr bwMode="auto">
            <a:xfrm rot="5400000" flipH="1" flipV="1">
              <a:off x="-583423" y="888223"/>
              <a:ext cx="147164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 bwMode="auto">
            <a:xfrm rot="16200000" flipV="1">
              <a:off x="3769466" y="878734"/>
              <a:ext cx="1462414" cy="974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/>
            <p:nvPr/>
          </p:nvCxnSpPr>
          <p:spPr bwMode="auto">
            <a:xfrm>
              <a:off x="152400" y="304800"/>
              <a:ext cx="4343400" cy="1588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5" name="TextBox 40"/>
            <p:cNvSpPr txBox="1">
              <a:spLocks noChangeArrowheads="1"/>
            </p:cNvSpPr>
            <p:nvPr/>
          </p:nvSpPr>
          <p:spPr bwMode="auto">
            <a:xfrm>
              <a:off x="1981200" y="0"/>
              <a:ext cx="757089" cy="37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33 cm</a:t>
              </a:r>
            </a:p>
          </p:txBody>
        </p:sp>
        <p:sp>
          <p:nvSpPr>
            <p:cNvPr id="246" name="TextBox 41"/>
            <p:cNvSpPr txBox="1">
              <a:spLocks noChangeArrowheads="1"/>
            </p:cNvSpPr>
            <p:nvPr/>
          </p:nvSpPr>
          <p:spPr bwMode="auto">
            <a:xfrm>
              <a:off x="2504310" y="1365308"/>
              <a:ext cx="757089" cy="37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21 cm</a:t>
              </a: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 rot="5400000" flipH="1" flipV="1">
              <a:off x="2601855" y="141345"/>
              <a:ext cx="1598" cy="6333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 bwMode="auto">
            <a:xfrm flipV="1">
              <a:off x="2362200" y="2895600"/>
              <a:ext cx="87358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 bwMode="auto">
            <a:xfrm rot="16200000" flipH="1">
              <a:off x="1333500" y="1638302"/>
              <a:ext cx="2438402" cy="76197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2" name="TextBox 60"/>
            <p:cNvSpPr txBox="1">
              <a:spLocks noChangeArrowheads="1"/>
            </p:cNvSpPr>
            <p:nvPr/>
          </p:nvSpPr>
          <p:spPr bwMode="auto">
            <a:xfrm>
              <a:off x="435110" y="636412"/>
              <a:ext cx="919784" cy="4006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IPMC</a:t>
              </a:r>
            </a:p>
          </p:txBody>
        </p:sp>
        <p:cxnSp>
          <p:nvCxnSpPr>
            <p:cNvPr id="253" name="Straight Arrow Connector 252"/>
            <p:cNvCxnSpPr/>
            <p:nvPr/>
          </p:nvCxnSpPr>
          <p:spPr>
            <a:xfrm>
              <a:off x="1366529" y="929221"/>
              <a:ext cx="183368" cy="114832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4" name="TextBox 63"/>
            <p:cNvSpPr txBox="1">
              <a:spLocks noChangeArrowheads="1"/>
            </p:cNvSpPr>
            <p:nvPr/>
          </p:nvSpPr>
          <p:spPr bwMode="auto">
            <a:xfrm>
              <a:off x="-1" y="2057399"/>
              <a:ext cx="1702399" cy="4006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PDMS/Bubble</a:t>
              </a:r>
            </a:p>
          </p:txBody>
        </p:sp>
        <p:cxnSp>
          <p:nvCxnSpPr>
            <p:cNvPr id="255" name="Straight Arrow Connector 254"/>
            <p:cNvCxnSpPr/>
            <p:nvPr/>
          </p:nvCxnSpPr>
          <p:spPr>
            <a:xfrm rot="5400000" flipH="1" flipV="1">
              <a:off x="853437" y="1732747"/>
              <a:ext cx="429742" cy="22118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" name="TextBox 67"/>
            <p:cNvSpPr txBox="1">
              <a:spLocks noChangeArrowheads="1"/>
            </p:cNvSpPr>
            <p:nvPr/>
          </p:nvSpPr>
          <p:spPr bwMode="auto">
            <a:xfrm>
              <a:off x="3124200" y="2209801"/>
              <a:ext cx="1600200" cy="4384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Printed body</a:t>
              </a:r>
            </a:p>
          </p:txBody>
        </p:sp>
        <p:cxnSp>
          <p:nvCxnSpPr>
            <p:cNvPr id="257" name="Straight Arrow Connector 256"/>
            <p:cNvCxnSpPr/>
            <p:nvPr/>
          </p:nvCxnSpPr>
          <p:spPr>
            <a:xfrm rot="10800000">
              <a:off x="2819400" y="2209800"/>
              <a:ext cx="365982" cy="230048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8" name="Group 11"/>
          <p:cNvGrpSpPr>
            <a:grpSpLocks/>
          </p:cNvGrpSpPr>
          <p:nvPr/>
        </p:nvGrpSpPr>
        <p:grpSpPr bwMode="auto">
          <a:xfrm>
            <a:off x="17913152" y="26998210"/>
            <a:ext cx="3816424" cy="2469665"/>
            <a:chOff x="0" y="0"/>
            <a:chExt cx="2880" cy="1488"/>
          </a:xfrm>
        </p:grpSpPr>
        <p:pic>
          <p:nvPicPr>
            <p:cNvPr id="259" name="Picture 4" descr="IMG_163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03" b="21886"/>
            <a:stretch>
              <a:fillRect/>
            </a:stretch>
          </p:blipFill>
          <p:spPr bwMode="auto">
            <a:xfrm>
              <a:off x="0" y="0"/>
              <a:ext cx="2880" cy="1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" name="Text Box 5"/>
            <p:cNvSpPr txBox="1">
              <a:spLocks noChangeArrowheads="1"/>
            </p:cNvSpPr>
            <p:nvPr/>
          </p:nvSpPr>
          <p:spPr bwMode="auto">
            <a:xfrm>
              <a:off x="912" y="1104"/>
              <a:ext cx="67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/>
                <a:t>Fish body</a:t>
              </a:r>
            </a:p>
          </p:txBody>
        </p:sp>
        <p:sp>
          <p:nvSpPr>
            <p:cNvPr id="261" name="Line 6"/>
            <p:cNvSpPr>
              <a:spLocks noChangeShapeType="1"/>
            </p:cNvSpPr>
            <p:nvPr/>
          </p:nvSpPr>
          <p:spPr bwMode="auto">
            <a:xfrm flipV="1">
              <a:off x="1392" y="912"/>
              <a:ext cx="192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Text Box 7"/>
            <p:cNvSpPr txBox="1">
              <a:spLocks noChangeArrowheads="1"/>
            </p:cNvSpPr>
            <p:nvPr/>
          </p:nvSpPr>
          <p:spPr bwMode="auto">
            <a:xfrm>
              <a:off x="528" y="159"/>
              <a:ext cx="43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/>
                <a:t>IPMC</a:t>
              </a:r>
            </a:p>
          </p:txBody>
        </p:sp>
        <p:sp>
          <p:nvSpPr>
            <p:cNvPr id="263" name="Line 8"/>
            <p:cNvSpPr>
              <a:spLocks noChangeShapeType="1"/>
            </p:cNvSpPr>
            <p:nvPr/>
          </p:nvSpPr>
          <p:spPr bwMode="auto">
            <a:xfrm flipH="1">
              <a:off x="480" y="336"/>
              <a:ext cx="1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Text Box 9"/>
            <p:cNvSpPr txBox="1">
              <a:spLocks noChangeArrowheads="1"/>
            </p:cNvSpPr>
            <p:nvPr/>
          </p:nvSpPr>
          <p:spPr bwMode="auto">
            <a:xfrm>
              <a:off x="0" y="1008"/>
              <a:ext cx="73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/>
                <a:t>Passive fin</a:t>
              </a:r>
            </a:p>
          </p:txBody>
        </p:sp>
        <p:sp>
          <p:nvSpPr>
            <p:cNvPr id="265" name="Line 10"/>
            <p:cNvSpPr>
              <a:spLocks noChangeShapeType="1"/>
            </p:cNvSpPr>
            <p:nvPr/>
          </p:nvSpPr>
          <p:spPr bwMode="auto">
            <a:xfrm flipH="1" flipV="1">
              <a:off x="288" y="768"/>
              <a:ext cx="48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" name="TextBox 265"/>
          <p:cNvSpPr txBox="1"/>
          <p:nvPr/>
        </p:nvSpPr>
        <p:spPr>
          <a:xfrm>
            <a:off x="17121064" y="2944648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entury Schoolbook" pitchFamily="18" charset="0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Century Schoolbook" pitchFamily="18" charset="0"/>
              </a:rPr>
              <a:t>ropelled </a:t>
            </a:r>
            <a:r>
              <a:rPr lang="en-US" sz="2000" dirty="0">
                <a:solidFill>
                  <a:srgbClr val="000000"/>
                </a:solidFill>
                <a:latin typeface="Century Schoolbook" pitchFamily="18" charset="0"/>
              </a:rPr>
              <a:t>by IPMC caudal </a:t>
            </a:r>
            <a:r>
              <a:rPr lang="en-US" sz="2000" dirty="0" smtClean="0">
                <a:solidFill>
                  <a:srgbClr val="000000"/>
                </a:solidFill>
                <a:latin typeface="Century Schoolbook" pitchFamily="18" charset="0"/>
              </a:rPr>
              <a:t>fin</a:t>
            </a:r>
            <a:endParaRPr lang="en-US" sz="2000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21657568" y="2944648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entury Schoolbook" pitchFamily="18" charset="0"/>
              </a:rPr>
              <a:t>Propelled by </a:t>
            </a:r>
            <a:r>
              <a:rPr lang="en-US" sz="2000" dirty="0">
                <a:solidFill>
                  <a:srgbClr val="000000"/>
                </a:solidFill>
                <a:latin typeface="Century Schoolbook" pitchFamily="18" charset="0"/>
              </a:rPr>
              <a:t>IPMC </a:t>
            </a:r>
            <a:r>
              <a:rPr lang="en-US" sz="2000" dirty="0" smtClean="0">
                <a:solidFill>
                  <a:srgbClr val="000000"/>
                </a:solidFill>
                <a:latin typeface="Century Schoolbook" pitchFamily="18" charset="0"/>
              </a:rPr>
              <a:t>Pectoral fin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6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080" y="28294354"/>
            <a:ext cx="3354667" cy="315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" name="Picture 26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152" y="29806522"/>
            <a:ext cx="3816424" cy="2088232"/>
          </a:xfrm>
          <a:prstGeom prst="rect">
            <a:avLst/>
          </a:prstGeom>
          <a:noFill/>
        </p:spPr>
      </p:pic>
      <p:sp>
        <p:nvSpPr>
          <p:cNvPr id="270" name="TextBox 269"/>
          <p:cNvSpPr txBox="1"/>
          <p:nvPr/>
        </p:nvSpPr>
        <p:spPr>
          <a:xfrm>
            <a:off x="21945600" y="3059861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entury Schoolbook" pitchFamily="18" charset="0"/>
              </a:rPr>
              <a:t>IPMC enabled Buoyancy </a:t>
            </a:r>
            <a:r>
              <a:rPr lang="en-US" sz="2000" dirty="0" smtClean="0">
                <a:solidFill>
                  <a:srgbClr val="000000"/>
                </a:solidFill>
                <a:latin typeface="Century Schoolbook" pitchFamily="18" charset="0"/>
              </a:rPr>
              <a:t>control</a:t>
            </a:r>
            <a:r>
              <a:rPr lang="en-US" sz="2000" dirty="0">
                <a:solidFill>
                  <a:srgbClr val="000000"/>
                </a:solidFill>
                <a:latin typeface="Century Schoolbook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entury Schoolbook" pitchFamily="18" charset="0"/>
              </a:rPr>
              <a:t>Device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9" name="Title 1"/>
          <p:cNvSpPr txBox="1">
            <a:spLocks/>
          </p:cNvSpPr>
          <p:nvPr/>
        </p:nvSpPr>
        <p:spPr>
          <a:xfrm>
            <a:off x="-808928" y="13388698"/>
            <a:ext cx="19370152" cy="792088"/>
          </a:xfrm>
          <a:prstGeom prst="rect">
            <a:avLst/>
          </a:prstGeom>
        </p:spPr>
        <p:txBody>
          <a:bodyPr/>
          <a:lstStyle>
            <a:lvl1pPr algn="ctr" defTabSz="3636662" rtl="0" eaLnBrk="1" latinLnBrk="0" hangingPunct="1">
              <a:spcBef>
                <a:spcPct val="0"/>
              </a:spcBef>
              <a:buNone/>
              <a:defRPr sz="17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MI Underwater Communications &amp; Localization</a:t>
            </a:r>
          </a:p>
        </p:txBody>
      </p:sp>
      <p:sp>
        <p:nvSpPr>
          <p:cNvPr id="220" name="Content Placeholder 2"/>
          <p:cNvSpPr txBox="1">
            <a:spLocks/>
          </p:cNvSpPr>
          <p:nvPr/>
        </p:nvSpPr>
        <p:spPr>
          <a:xfrm>
            <a:off x="1351312" y="14684842"/>
            <a:ext cx="13908548" cy="3000696"/>
          </a:xfrm>
          <a:prstGeom prst="rect">
            <a:avLst/>
          </a:prstGeom>
        </p:spPr>
        <p:txBody>
          <a:bodyPr>
            <a:noAutofit/>
          </a:bodyPr>
          <a:lstStyle>
            <a:lvl1pPr marL="1363748" indent="-1363748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54789" indent="-1136458" algn="l" defTabSz="3636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5829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64160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82491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00823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19154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37486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5817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The effectiveness of collaborative control in swarming CPS demands highly reliable and fast data disseminations among the robots</a:t>
            </a:r>
          </a:p>
          <a:p>
            <a:pPr marL="457200" indent="-45720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The challenging underwater environment prevents the direct usage of most existing communication paradigms based on electromagnetic, optimal, and acoustic waves</a:t>
            </a:r>
          </a:p>
          <a:p>
            <a:pPr marL="457200" indent="-45720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We will develop novel magnetic induction (MI) based underwater communication &amp; localization solutions, which exploit the unique features of MI channel, including</a:t>
            </a:r>
          </a:p>
        </p:txBody>
      </p:sp>
      <p:pic>
        <p:nvPicPr>
          <p:cNvPr id="2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88" y="18573274"/>
            <a:ext cx="370702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" name="TextBox 384"/>
          <p:cNvSpPr txBox="1"/>
          <p:nvPr/>
        </p:nvSpPr>
        <p:spPr>
          <a:xfrm>
            <a:off x="33610896" y="24693954"/>
            <a:ext cx="424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 pitchFamily="18" charset="0"/>
              </a:rPr>
              <a:t>Battery and micro-controller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082504" y="24765958"/>
            <a:ext cx="3471586" cy="2206408"/>
            <a:chOff x="30298528" y="24956144"/>
            <a:chExt cx="4860170" cy="2724242"/>
          </a:xfrm>
        </p:grpSpPr>
        <p:sp>
          <p:nvSpPr>
            <p:cNvPr id="358" name="Rectangle 357"/>
            <p:cNvSpPr/>
            <p:nvPr/>
          </p:nvSpPr>
          <p:spPr>
            <a:xfrm>
              <a:off x="33390094" y="25952806"/>
              <a:ext cx="586544" cy="50856"/>
            </a:xfrm>
            <a:prstGeom prst="rect">
              <a:avLst/>
            </a:prstGeom>
            <a:solidFill>
              <a:srgbClr val="FFC0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59" name="Right Triangle 358"/>
            <p:cNvSpPr/>
            <p:nvPr/>
          </p:nvSpPr>
          <p:spPr>
            <a:xfrm rot="19452249" flipV="1">
              <a:off x="31185786" y="26064059"/>
              <a:ext cx="517721" cy="440620"/>
            </a:xfrm>
            <a:prstGeom prst="rtTriangle">
              <a:avLst/>
            </a:prstGeom>
            <a:solidFill>
              <a:srgbClr val="FFFF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0" name="Right Triangle 359"/>
            <p:cNvSpPr/>
            <p:nvPr/>
          </p:nvSpPr>
          <p:spPr>
            <a:xfrm rot="2147751">
              <a:off x="31178490" y="25548479"/>
              <a:ext cx="517721" cy="440620"/>
            </a:xfrm>
            <a:prstGeom prst="rtTriangle">
              <a:avLst/>
            </a:prstGeom>
            <a:solidFill>
              <a:srgbClr val="FFFF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30298528" y="25677928"/>
              <a:ext cx="2758582" cy="639885"/>
            </a:xfrm>
            <a:prstGeom prst="ellipse">
              <a:avLst/>
            </a:prstGeom>
            <a:solidFill>
              <a:srgbClr val="2C7C9F">
                <a:lumMod val="20000"/>
                <a:lumOff val="80000"/>
              </a:srgbClr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3049301" y="25952808"/>
              <a:ext cx="509372" cy="50640"/>
            </a:xfrm>
            <a:prstGeom prst="rect">
              <a:avLst/>
            </a:prstGeom>
            <a:solidFill>
              <a:srgbClr val="FF00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31322547" y="25883302"/>
              <a:ext cx="710544" cy="210761"/>
            </a:xfrm>
            <a:prstGeom prst="ellipse">
              <a:avLst/>
            </a:prstGeom>
            <a:solidFill>
              <a:sysClr val="window" lastClr="FFFFFF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31508250" y="27186372"/>
              <a:ext cx="1814728" cy="49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Top 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V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iew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cs typeface="Century Schoolbook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31577180" y="24956144"/>
              <a:ext cx="2180109" cy="49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 pitchFamily="18" charset="0"/>
                </a:rPr>
                <a:t>Pectoral fin</a:t>
              </a:r>
            </a:p>
          </p:txBody>
        </p:sp>
        <p:cxnSp>
          <p:nvCxnSpPr>
            <p:cNvPr id="370" name="Straight Arrow Connector 369"/>
            <p:cNvCxnSpPr/>
            <p:nvPr/>
          </p:nvCxnSpPr>
          <p:spPr>
            <a:xfrm flipH="1">
              <a:off x="31322547" y="25346788"/>
              <a:ext cx="355273" cy="25319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71" name="TextBox 370"/>
            <p:cNvSpPr txBox="1"/>
            <p:nvPr/>
          </p:nvSpPr>
          <p:spPr>
            <a:xfrm>
              <a:off x="33151110" y="25250316"/>
              <a:ext cx="2007588" cy="49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 pitchFamily="18" charset="0"/>
                </a:rPr>
                <a:t>Caudal fin</a:t>
              </a:r>
            </a:p>
          </p:txBody>
        </p:sp>
        <p:cxnSp>
          <p:nvCxnSpPr>
            <p:cNvPr id="372" name="Straight Arrow Connector 371"/>
            <p:cNvCxnSpPr>
              <a:endCxn id="362" idx="3"/>
            </p:cNvCxnSpPr>
            <p:nvPr/>
          </p:nvCxnSpPr>
          <p:spPr>
            <a:xfrm flipH="1">
              <a:off x="33558671" y="25599990"/>
              <a:ext cx="77345" cy="37813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73" name="TextBox 372"/>
            <p:cNvSpPr txBox="1"/>
            <p:nvPr/>
          </p:nvSpPr>
          <p:spPr>
            <a:xfrm>
              <a:off x="30893205" y="26649914"/>
              <a:ext cx="4260885" cy="49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 pitchFamily="18" charset="0"/>
                </a:rPr>
                <a:t>Buoyancy control device</a:t>
              </a:r>
            </a:p>
          </p:txBody>
        </p:sp>
        <p:cxnSp>
          <p:nvCxnSpPr>
            <p:cNvPr id="374" name="Straight Arrow Connector 373"/>
            <p:cNvCxnSpPr/>
            <p:nvPr/>
          </p:nvCxnSpPr>
          <p:spPr>
            <a:xfrm flipV="1">
              <a:off x="31889674" y="26076414"/>
              <a:ext cx="0" cy="62463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>
            <a:xfrm>
              <a:off x="31090927" y="25677927"/>
              <a:ext cx="1" cy="606443"/>
            </a:xfrm>
            <a:prstGeom prst="line">
              <a:avLst/>
            </a:prstGeom>
            <a:noFill/>
            <a:ln w="22225" cap="flat" cmpd="sng" algn="ctr">
              <a:solidFill>
                <a:srgbClr val="2C7C9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76" name="Straight Connector 375"/>
            <p:cNvCxnSpPr/>
            <p:nvPr/>
          </p:nvCxnSpPr>
          <p:spPr>
            <a:xfrm>
              <a:off x="32087187" y="25677926"/>
              <a:ext cx="1" cy="651472"/>
            </a:xfrm>
            <a:prstGeom prst="line">
              <a:avLst/>
            </a:prstGeom>
            <a:noFill/>
            <a:ln w="22225" cap="flat" cmpd="sng" algn="ctr">
              <a:solidFill>
                <a:srgbClr val="2C7C9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79" name="Oval 378"/>
            <p:cNvSpPr/>
            <p:nvPr/>
          </p:nvSpPr>
          <p:spPr>
            <a:xfrm>
              <a:off x="30616846" y="25777167"/>
              <a:ext cx="446602" cy="423029"/>
            </a:xfrm>
            <a:prstGeom prst="ellipse">
              <a:avLst/>
            </a:prstGeom>
            <a:solidFill>
              <a:srgbClr val="7030A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grpSp>
          <p:nvGrpSpPr>
            <p:cNvPr id="383" name="Group 382"/>
            <p:cNvGrpSpPr/>
            <p:nvPr/>
          </p:nvGrpSpPr>
          <p:grpSpPr>
            <a:xfrm>
              <a:off x="32101553" y="25791249"/>
              <a:ext cx="614707" cy="379798"/>
              <a:chOff x="3746771" y="3429000"/>
              <a:chExt cx="984672" cy="533400"/>
            </a:xfrm>
          </p:grpSpPr>
          <p:sp>
            <p:nvSpPr>
              <p:cNvPr id="392" name="Rectangle 391"/>
              <p:cNvSpPr/>
              <p:nvPr/>
            </p:nvSpPr>
            <p:spPr>
              <a:xfrm>
                <a:off x="3746771" y="3429000"/>
                <a:ext cx="984672" cy="190500"/>
              </a:xfrm>
              <a:prstGeom prst="rect">
                <a:avLst/>
              </a:prstGeom>
              <a:solidFill>
                <a:srgbClr val="00B050"/>
              </a:solidFill>
              <a:ln w="25400" cap="flat" cmpd="dbl" algn="ctr">
                <a:solidFill>
                  <a:srgbClr val="2C7C9F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3746771" y="3771900"/>
                <a:ext cx="984672" cy="190500"/>
              </a:xfrm>
              <a:prstGeom prst="rect">
                <a:avLst/>
              </a:prstGeom>
              <a:solidFill>
                <a:srgbClr val="00B050"/>
              </a:solidFill>
              <a:ln w="25400" cap="flat" cmpd="dbl" algn="ctr">
                <a:solidFill>
                  <a:srgbClr val="2C7C9F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940792" y="3600450"/>
                <a:ext cx="596629" cy="190500"/>
              </a:xfrm>
              <a:prstGeom prst="rect">
                <a:avLst/>
              </a:prstGeom>
              <a:solidFill>
                <a:srgbClr val="00B0F0"/>
              </a:solidFill>
              <a:ln w="25400" cap="flat" cmpd="dbl" algn="ctr">
                <a:solidFill>
                  <a:srgbClr val="2C7C9F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</p:grpSp>
        <p:sp>
          <p:nvSpPr>
            <p:cNvPr id="387" name="Oval 386"/>
            <p:cNvSpPr/>
            <p:nvPr/>
          </p:nvSpPr>
          <p:spPr>
            <a:xfrm>
              <a:off x="31561845" y="25657907"/>
              <a:ext cx="231948" cy="238519"/>
            </a:xfrm>
            <a:prstGeom prst="ellipse">
              <a:avLst/>
            </a:prstGeom>
            <a:solidFill>
              <a:srgbClr val="2C7C9F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88" name="Oval 387"/>
            <p:cNvSpPr/>
            <p:nvPr/>
          </p:nvSpPr>
          <p:spPr>
            <a:xfrm>
              <a:off x="31550291" y="26099866"/>
              <a:ext cx="231948" cy="238519"/>
            </a:xfrm>
            <a:prstGeom prst="ellipse">
              <a:avLst/>
            </a:prstGeom>
            <a:solidFill>
              <a:srgbClr val="2C7C9F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682904" y="25022058"/>
            <a:ext cx="3384376" cy="2016227"/>
            <a:chOff x="34547000" y="25404644"/>
            <a:chExt cx="4519521" cy="2799049"/>
          </a:xfrm>
        </p:grpSpPr>
        <p:grpSp>
          <p:nvGrpSpPr>
            <p:cNvPr id="357" name="Group 356"/>
            <p:cNvGrpSpPr/>
            <p:nvPr/>
          </p:nvGrpSpPr>
          <p:grpSpPr>
            <a:xfrm>
              <a:off x="37534853" y="25661063"/>
              <a:ext cx="1443050" cy="550827"/>
              <a:chOff x="6048957" y="2935765"/>
              <a:chExt cx="2334819" cy="931451"/>
            </a:xfrm>
          </p:grpSpPr>
          <p:sp>
            <p:nvSpPr>
              <p:cNvPr id="395" name="Right Triangle 394"/>
              <p:cNvSpPr/>
              <p:nvPr/>
            </p:nvSpPr>
            <p:spPr>
              <a:xfrm rot="3404704">
                <a:off x="7616499" y="2530577"/>
                <a:ext cx="347020" cy="1157395"/>
              </a:xfrm>
              <a:prstGeom prst="rtTriangle">
                <a:avLst/>
              </a:prstGeom>
              <a:solidFill>
                <a:srgbClr val="FFC000"/>
              </a:solidFill>
              <a:ln w="25400" cap="flat" cmpd="dbl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396" name="Right Triangle 395"/>
              <p:cNvSpPr/>
              <p:nvPr/>
            </p:nvSpPr>
            <p:spPr>
              <a:xfrm rot="7362714" flipH="1">
                <a:off x="7620404" y="3103845"/>
                <a:ext cx="351425" cy="1175318"/>
              </a:xfrm>
              <a:prstGeom prst="rtTriangle">
                <a:avLst/>
              </a:prstGeom>
              <a:solidFill>
                <a:srgbClr val="FFC000"/>
              </a:solidFill>
              <a:ln w="25400" cap="flat" cmpd="dbl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397" name="Trapezoid 396"/>
              <p:cNvSpPr/>
              <p:nvPr/>
            </p:nvSpPr>
            <p:spPr>
              <a:xfrm rot="5400000">
                <a:off x="6393195" y="2805868"/>
                <a:ext cx="527675" cy="1216152"/>
              </a:xfrm>
              <a:prstGeom prst="trapezoid">
                <a:avLst/>
              </a:prstGeom>
              <a:solidFill>
                <a:srgbClr val="FF0000"/>
              </a:solidFill>
              <a:ln w="25400" cap="flat" cmpd="dbl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</p:grpSp>
        <p:sp>
          <p:nvSpPr>
            <p:cNvPr id="363" name="Oval 362"/>
            <p:cNvSpPr/>
            <p:nvPr/>
          </p:nvSpPr>
          <p:spPr>
            <a:xfrm>
              <a:off x="34939669" y="25606237"/>
              <a:ext cx="2758581" cy="675197"/>
            </a:xfrm>
            <a:prstGeom prst="ellipse">
              <a:avLst/>
            </a:prstGeom>
            <a:solidFill>
              <a:srgbClr val="2C7C9F">
                <a:lumMod val="20000"/>
                <a:lumOff val="80000"/>
              </a:srgbClr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35963686" y="25846693"/>
              <a:ext cx="710544" cy="210999"/>
            </a:xfrm>
            <a:prstGeom prst="ellipse">
              <a:avLst/>
            </a:prstGeom>
            <a:solidFill>
              <a:sysClr val="window" lastClr="FFFFFF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794891" y="25918516"/>
              <a:ext cx="337590" cy="50640"/>
            </a:xfrm>
            <a:prstGeom prst="rect">
              <a:avLst/>
            </a:prstGeom>
            <a:solidFill>
              <a:srgbClr val="FFFF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35604760" y="27648236"/>
              <a:ext cx="1826179" cy="555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Side View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cs typeface="Century Schoolbook"/>
              </a:endParaRPr>
            </a:p>
          </p:txBody>
        </p:sp>
        <p:cxnSp>
          <p:nvCxnSpPr>
            <p:cNvPr id="377" name="Straight Connector 376"/>
            <p:cNvCxnSpPr/>
            <p:nvPr/>
          </p:nvCxnSpPr>
          <p:spPr>
            <a:xfrm>
              <a:off x="35732062" y="25622870"/>
              <a:ext cx="1" cy="606443"/>
            </a:xfrm>
            <a:prstGeom prst="line">
              <a:avLst/>
            </a:prstGeom>
            <a:noFill/>
            <a:ln w="22225" cap="flat" cmpd="sng" algn="ctr">
              <a:solidFill>
                <a:srgbClr val="2C7C9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>
            <a:xfrm>
              <a:off x="36757005" y="25657682"/>
              <a:ext cx="1" cy="606443"/>
            </a:xfrm>
            <a:prstGeom prst="line">
              <a:avLst/>
            </a:prstGeom>
            <a:noFill/>
            <a:ln w="22225" cap="flat" cmpd="sng" algn="ctr">
              <a:solidFill>
                <a:srgbClr val="2C7C9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80" name="TextBox 379"/>
            <p:cNvSpPr txBox="1"/>
            <p:nvPr/>
          </p:nvSpPr>
          <p:spPr>
            <a:xfrm>
              <a:off x="34547000" y="26642466"/>
              <a:ext cx="4519521" cy="86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Schoolbook" pitchFamily="18" charset="0"/>
                </a:rPr>
                <a:t>MI-based communication and localization device</a:t>
              </a:r>
            </a:p>
          </p:txBody>
        </p:sp>
        <p:sp>
          <p:nvSpPr>
            <p:cNvPr id="381" name="Oval 380"/>
            <p:cNvSpPr/>
            <p:nvPr/>
          </p:nvSpPr>
          <p:spPr>
            <a:xfrm>
              <a:off x="35285461" y="25732321"/>
              <a:ext cx="446602" cy="423029"/>
            </a:xfrm>
            <a:prstGeom prst="ellipse">
              <a:avLst/>
            </a:prstGeom>
            <a:solidFill>
              <a:srgbClr val="7030A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cxnSp>
          <p:nvCxnSpPr>
            <p:cNvPr id="382" name="Straight Arrow Connector 381"/>
            <p:cNvCxnSpPr/>
            <p:nvPr/>
          </p:nvCxnSpPr>
          <p:spPr>
            <a:xfrm flipV="1">
              <a:off x="35508762" y="26155352"/>
              <a:ext cx="0" cy="57200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84" name="Rectangle 383"/>
            <p:cNvSpPr/>
            <p:nvPr/>
          </p:nvSpPr>
          <p:spPr>
            <a:xfrm>
              <a:off x="36757006" y="25764915"/>
              <a:ext cx="671800" cy="357850"/>
            </a:xfrm>
            <a:prstGeom prst="rect">
              <a:avLst/>
            </a:prstGeom>
            <a:solidFill>
              <a:srgbClr val="00B05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cxnSp>
          <p:nvCxnSpPr>
            <p:cNvPr id="386" name="Straight Arrow Connector 385"/>
            <p:cNvCxnSpPr>
              <a:stCxn id="385" idx="2"/>
              <a:endCxn id="384" idx="0"/>
            </p:cNvCxnSpPr>
            <p:nvPr/>
          </p:nvCxnSpPr>
          <p:spPr>
            <a:xfrm flipH="1">
              <a:off x="37092906" y="25404644"/>
              <a:ext cx="195156" cy="36027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389" name="TextBox 388"/>
            <p:cNvSpPr txBox="1"/>
            <p:nvPr/>
          </p:nvSpPr>
          <p:spPr>
            <a:xfrm>
              <a:off x="35671522" y="26294679"/>
              <a:ext cx="2938370" cy="489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 pitchFamily="18" charset="0"/>
                </a:rPr>
                <a:t>Chemical sensor</a:t>
              </a:r>
            </a:p>
          </p:txBody>
        </p:sp>
        <p:sp>
          <p:nvSpPr>
            <p:cNvPr id="390" name="Oval 389"/>
            <p:cNvSpPr/>
            <p:nvPr/>
          </p:nvSpPr>
          <p:spPr>
            <a:xfrm>
              <a:off x="36202985" y="25835138"/>
              <a:ext cx="231948" cy="238519"/>
            </a:xfrm>
            <a:prstGeom prst="ellipse">
              <a:avLst/>
            </a:prstGeom>
            <a:solidFill>
              <a:srgbClr val="2C7C9F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cxnSp>
          <p:nvCxnSpPr>
            <p:cNvPr id="391" name="Straight Arrow Connector 390"/>
            <p:cNvCxnSpPr>
              <a:endCxn id="390" idx="4"/>
            </p:cNvCxnSpPr>
            <p:nvPr/>
          </p:nvCxnSpPr>
          <p:spPr>
            <a:xfrm flipV="1">
              <a:off x="36318958" y="26073656"/>
              <a:ext cx="1" cy="36769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39587561" y="24763559"/>
            <a:ext cx="3255895" cy="2274718"/>
            <a:chOff x="32416649" y="27758972"/>
            <a:chExt cx="5160406" cy="3203902"/>
          </a:xfrm>
        </p:grpSpPr>
        <p:sp>
          <p:nvSpPr>
            <p:cNvPr id="473" name="Freeform 33"/>
            <p:cNvSpPr>
              <a:spLocks/>
            </p:cNvSpPr>
            <p:nvPr/>
          </p:nvSpPr>
          <p:spPr bwMode="auto">
            <a:xfrm rot="21362972" flipH="1">
              <a:off x="33772997" y="28018049"/>
              <a:ext cx="3474508" cy="1835026"/>
            </a:xfrm>
            <a:custGeom>
              <a:avLst/>
              <a:gdLst>
                <a:gd name="T0" fmla="*/ 744 w 3589"/>
                <a:gd name="T1" fmla="*/ 34 h 1397"/>
                <a:gd name="T2" fmla="*/ 384 w 3589"/>
                <a:gd name="T3" fmla="*/ 586 h 1397"/>
                <a:gd name="T4" fmla="*/ 450 w 3589"/>
                <a:gd name="T5" fmla="*/ 1348 h 1397"/>
                <a:gd name="T6" fmla="*/ 3084 w 3589"/>
                <a:gd name="T7" fmla="*/ 880 h 1397"/>
                <a:gd name="T8" fmla="*/ 3198 w 3589"/>
                <a:gd name="T9" fmla="*/ 382 h 1397"/>
                <a:gd name="T10" fmla="*/ 744 w 3589"/>
                <a:gd name="T11" fmla="*/ 34 h 1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9"/>
                <a:gd name="T19" fmla="*/ 0 h 1397"/>
                <a:gd name="T20" fmla="*/ 3589 w 3589"/>
                <a:gd name="T21" fmla="*/ 1397 h 1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9" h="1397">
                  <a:moveTo>
                    <a:pt x="744" y="34"/>
                  </a:moveTo>
                  <a:cubicBezTo>
                    <a:pt x="275" y="68"/>
                    <a:pt x="433" y="367"/>
                    <a:pt x="384" y="586"/>
                  </a:cubicBezTo>
                  <a:cubicBezTo>
                    <a:pt x="335" y="805"/>
                    <a:pt x="0" y="1299"/>
                    <a:pt x="450" y="1348"/>
                  </a:cubicBezTo>
                  <a:cubicBezTo>
                    <a:pt x="900" y="1397"/>
                    <a:pt x="2626" y="1041"/>
                    <a:pt x="3084" y="880"/>
                  </a:cubicBezTo>
                  <a:cubicBezTo>
                    <a:pt x="3542" y="719"/>
                    <a:pt x="3589" y="524"/>
                    <a:pt x="3198" y="382"/>
                  </a:cubicBezTo>
                  <a:cubicBezTo>
                    <a:pt x="2807" y="240"/>
                    <a:pt x="1213" y="0"/>
                    <a:pt x="744" y="34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4" name="AutoShape 35"/>
            <p:cNvSpPr>
              <a:spLocks noChangeArrowheads="1"/>
            </p:cNvSpPr>
            <p:nvPr/>
          </p:nvSpPr>
          <p:spPr bwMode="auto">
            <a:xfrm rot="21022029">
              <a:off x="34341064" y="28415305"/>
              <a:ext cx="2309423" cy="105833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5" name="AutoShape 36"/>
            <p:cNvSpPr>
              <a:spLocks noChangeArrowheads="1"/>
            </p:cNvSpPr>
            <p:nvPr/>
          </p:nvSpPr>
          <p:spPr bwMode="auto">
            <a:xfrm rot="21436421">
              <a:off x="34365116" y="28726587"/>
              <a:ext cx="2298250" cy="96864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6" name="AutoShape 37"/>
            <p:cNvSpPr>
              <a:spLocks noChangeArrowheads="1"/>
            </p:cNvSpPr>
            <p:nvPr/>
          </p:nvSpPr>
          <p:spPr bwMode="auto">
            <a:xfrm>
              <a:off x="34373096" y="28943633"/>
              <a:ext cx="2320595" cy="113008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7" name="AutoShape 38"/>
            <p:cNvSpPr>
              <a:spLocks noChangeArrowheads="1"/>
            </p:cNvSpPr>
            <p:nvPr/>
          </p:nvSpPr>
          <p:spPr bwMode="auto">
            <a:xfrm rot="392140">
              <a:off x="34355539" y="29239532"/>
              <a:ext cx="2322191" cy="105833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8" name="Rectangle 39"/>
            <p:cNvSpPr>
              <a:spLocks noChangeArrowheads="1"/>
            </p:cNvSpPr>
            <p:nvPr/>
          </p:nvSpPr>
          <p:spPr bwMode="auto">
            <a:xfrm>
              <a:off x="34195939" y="28620754"/>
              <a:ext cx="177157" cy="986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9" name="Rectangle 40"/>
            <p:cNvSpPr>
              <a:spLocks noChangeArrowheads="1"/>
            </p:cNvSpPr>
            <p:nvPr/>
          </p:nvSpPr>
          <p:spPr bwMode="auto">
            <a:xfrm>
              <a:off x="34195939" y="28775018"/>
              <a:ext cx="177157" cy="986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80" name="Rectangle 41"/>
            <p:cNvSpPr>
              <a:spLocks noChangeArrowheads="1"/>
            </p:cNvSpPr>
            <p:nvPr/>
          </p:nvSpPr>
          <p:spPr bwMode="auto">
            <a:xfrm>
              <a:off x="34195939" y="28936458"/>
              <a:ext cx="177157" cy="1004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81" name="Rectangle 42"/>
            <p:cNvSpPr>
              <a:spLocks noChangeArrowheads="1"/>
            </p:cNvSpPr>
            <p:nvPr/>
          </p:nvSpPr>
          <p:spPr bwMode="auto">
            <a:xfrm>
              <a:off x="34195939" y="29099691"/>
              <a:ext cx="177157" cy="9865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82" name="Text Box 43"/>
            <p:cNvSpPr txBox="1">
              <a:spLocks noChangeArrowheads="1"/>
            </p:cNvSpPr>
            <p:nvPr/>
          </p:nvSpPr>
          <p:spPr bwMode="auto">
            <a:xfrm>
              <a:off x="32416649" y="28267382"/>
              <a:ext cx="1998202" cy="130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Century Schoolbook" pitchFamily="18" charset="0"/>
                </a:rPr>
                <a:t>Clamp and Electrode</a:t>
              </a:r>
            </a:p>
          </p:txBody>
        </p:sp>
        <p:sp>
          <p:nvSpPr>
            <p:cNvPr id="483" name="Line 44"/>
            <p:cNvSpPr>
              <a:spLocks noChangeShapeType="1"/>
            </p:cNvSpPr>
            <p:nvPr/>
          </p:nvSpPr>
          <p:spPr bwMode="auto">
            <a:xfrm flipV="1">
              <a:off x="33835241" y="28674567"/>
              <a:ext cx="437307" cy="71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Text Box 45"/>
            <p:cNvSpPr txBox="1">
              <a:spLocks noChangeArrowheads="1"/>
            </p:cNvSpPr>
            <p:nvPr/>
          </p:nvSpPr>
          <p:spPr bwMode="auto">
            <a:xfrm>
              <a:off x="34128575" y="27758972"/>
              <a:ext cx="1295216" cy="52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entury Schoolbook" pitchFamily="18" charset="0"/>
                </a:rPr>
                <a:t>IPMC</a:t>
              </a:r>
            </a:p>
          </p:txBody>
        </p:sp>
        <p:sp>
          <p:nvSpPr>
            <p:cNvPr id="485" name="Line 46"/>
            <p:cNvSpPr>
              <a:spLocks noChangeShapeType="1"/>
            </p:cNvSpPr>
            <p:nvPr/>
          </p:nvSpPr>
          <p:spPr bwMode="auto">
            <a:xfrm>
              <a:off x="34907759" y="28235094"/>
              <a:ext cx="397405" cy="3210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Line 48"/>
            <p:cNvSpPr>
              <a:spLocks noChangeShapeType="1"/>
            </p:cNvSpPr>
            <p:nvPr/>
          </p:nvSpPr>
          <p:spPr bwMode="auto">
            <a:xfrm flipH="1" flipV="1">
              <a:off x="36149452" y="29133772"/>
              <a:ext cx="161197" cy="7067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Text Box 45"/>
            <p:cNvSpPr txBox="1">
              <a:spLocks noChangeArrowheads="1"/>
            </p:cNvSpPr>
            <p:nvPr/>
          </p:nvSpPr>
          <p:spPr bwMode="auto">
            <a:xfrm>
              <a:off x="35383991" y="29754400"/>
              <a:ext cx="2176272" cy="52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1800" dirty="0">
                  <a:solidFill>
                    <a:srgbClr val="000000"/>
                  </a:solidFill>
                  <a:latin typeface="Century Schoolbook" pitchFamily="18" charset="0"/>
                </a:rPr>
                <a:t>Soft PDMS</a:t>
              </a:r>
            </a:p>
          </p:txBody>
        </p:sp>
        <p:sp>
          <p:nvSpPr>
            <p:cNvPr id="488" name="TextBox 487"/>
            <p:cNvSpPr txBox="1"/>
            <p:nvPr/>
          </p:nvSpPr>
          <p:spPr>
            <a:xfrm>
              <a:off x="33557925" y="30399326"/>
              <a:ext cx="4019130" cy="56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Pectoral Fin 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D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esign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cs typeface="Century Schoolbook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283304" y="24812124"/>
            <a:ext cx="3024344" cy="2226151"/>
            <a:chOff x="39175629" y="25468210"/>
            <a:chExt cx="4585171" cy="3055766"/>
          </a:xfrm>
        </p:grpSpPr>
        <p:sp>
          <p:nvSpPr>
            <p:cNvPr id="489" name="TextBox 488"/>
            <p:cNvSpPr txBox="1"/>
            <p:nvPr/>
          </p:nvSpPr>
          <p:spPr>
            <a:xfrm>
              <a:off x="39721481" y="27974758"/>
              <a:ext cx="3662938" cy="549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Caudal Fin </a:t>
              </a:r>
              <a:r>
                <a: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D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Schoolbook"/>
                  <a:cs typeface="Century Schoolbook"/>
                </a:rPr>
                <a:t>esign</a:t>
              </a: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  <a:cs typeface="Century Schoolbook"/>
              </a:endParaRPr>
            </a:p>
          </p:txBody>
        </p:sp>
        <p:sp>
          <p:nvSpPr>
            <p:cNvPr id="490" name="Text Box 45"/>
            <p:cNvSpPr txBox="1">
              <a:spLocks noChangeArrowheads="1"/>
            </p:cNvSpPr>
            <p:nvPr/>
          </p:nvSpPr>
          <p:spPr bwMode="auto">
            <a:xfrm>
              <a:off x="39612324" y="26986330"/>
              <a:ext cx="4148476" cy="97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zh-CN" sz="2000" dirty="0">
                  <a:solidFill>
                    <a:srgbClr val="000000"/>
                  </a:solidFill>
                  <a:latin typeface="Century Schoolbook" pitchFamily="18" charset="0"/>
                </a:rPr>
                <a:t>Carbon fiber reinforced PDMS</a:t>
              </a:r>
            </a:p>
          </p:txBody>
        </p:sp>
        <p:grpSp>
          <p:nvGrpSpPr>
            <p:cNvPr id="491" name="Group 490"/>
            <p:cNvGrpSpPr/>
            <p:nvPr/>
          </p:nvGrpSpPr>
          <p:grpSpPr>
            <a:xfrm>
              <a:off x="39175629" y="25468210"/>
              <a:ext cx="2882260" cy="1616964"/>
              <a:chOff x="5771567" y="2538940"/>
              <a:chExt cx="2627339" cy="1431027"/>
            </a:xfrm>
          </p:grpSpPr>
          <p:sp>
            <p:nvSpPr>
              <p:cNvPr id="492" name="Right Triangle 491"/>
              <p:cNvSpPr/>
              <p:nvPr/>
            </p:nvSpPr>
            <p:spPr>
              <a:xfrm rot="3404704">
                <a:off x="7616873" y="2531123"/>
                <a:ext cx="311565" cy="1137921"/>
              </a:xfrm>
              <a:prstGeom prst="rtTriangle">
                <a:avLst/>
              </a:prstGeom>
              <a:solidFill>
                <a:srgbClr val="FFC000"/>
              </a:solidFill>
              <a:ln w="25400" cap="flat" cmpd="dbl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493" name="Right Triangle 492"/>
              <p:cNvSpPr/>
              <p:nvPr/>
            </p:nvSpPr>
            <p:spPr>
              <a:xfrm rot="7134231" flipH="1">
                <a:off x="7595977" y="3057177"/>
                <a:ext cx="357088" cy="1248771"/>
              </a:xfrm>
              <a:prstGeom prst="rtTriangle">
                <a:avLst/>
              </a:prstGeom>
              <a:solidFill>
                <a:srgbClr val="FFC000"/>
              </a:solidFill>
              <a:ln w="25400" cap="flat" cmpd="dbl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494" name="Trapezoid 493"/>
              <p:cNvSpPr/>
              <p:nvPr/>
            </p:nvSpPr>
            <p:spPr>
              <a:xfrm rot="5400000">
                <a:off x="6356638" y="2818331"/>
                <a:ext cx="600793" cy="1216152"/>
              </a:xfrm>
              <a:prstGeom prst="trapezoid">
                <a:avLst/>
              </a:prstGeom>
              <a:solidFill>
                <a:srgbClr val="FF0000"/>
              </a:solidFill>
              <a:ln w="25400" cap="flat" cmpd="dbl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495" name="Line 48"/>
              <p:cNvSpPr>
                <a:spLocks noChangeShapeType="1"/>
              </p:cNvSpPr>
              <p:nvPr/>
            </p:nvSpPr>
            <p:spPr bwMode="auto">
              <a:xfrm flipH="1" flipV="1">
                <a:off x="7476548" y="3547363"/>
                <a:ext cx="86299" cy="42260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6" name="Text Box 45"/>
              <p:cNvSpPr txBox="1">
                <a:spLocks noChangeArrowheads="1"/>
              </p:cNvSpPr>
              <p:nvPr/>
            </p:nvSpPr>
            <p:spPr bwMode="auto">
              <a:xfrm>
                <a:off x="5771567" y="2538940"/>
                <a:ext cx="817201" cy="362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Schoolbook" pitchFamily="18" charset="0"/>
                  </a:rPr>
                  <a:t>IPMC</a:t>
                </a:r>
              </a:p>
            </p:txBody>
          </p:sp>
          <p:sp>
            <p:nvSpPr>
              <p:cNvPr id="497" name="Line 46"/>
              <p:cNvSpPr>
                <a:spLocks noChangeShapeType="1"/>
              </p:cNvSpPr>
              <p:nvPr/>
            </p:nvSpPr>
            <p:spPr bwMode="auto">
              <a:xfrm>
                <a:off x="6162194" y="3027145"/>
                <a:ext cx="284784" cy="18689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98" name="Content Placeholder 2"/>
          <p:cNvSpPr txBox="1">
            <a:spLocks/>
          </p:cNvSpPr>
          <p:nvPr/>
        </p:nvSpPr>
        <p:spPr>
          <a:xfrm>
            <a:off x="1279304" y="22029658"/>
            <a:ext cx="10297144" cy="4752528"/>
          </a:xfrm>
          <a:prstGeom prst="rect">
            <a:avLst/>
          </a:prstGeom>
        </p:spPr>
        <p:txBody>
          <a:bodyPr>
            <a:noAutofit/>
          </a:bodyPr>
          <a:lstStyle>
            <a:lvl1pPr marL="1363748" indent="-1363748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54789" indent="-1136458" algn="l" defTabSz="3636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5829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64160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82491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00823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19154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637486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55817" indent="-909166" algn="l" defTabSz="363666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Tri-directional coil antenna and 3D channel modeling for omnidirectional coverage in the 3D underwater environments.</a:t>
            </a:r>
          </a:p>
          <a:p>
            <a:pPr marL="457200" indent="-45720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Cross-layer distributed MI communication protocols for high throughput and delay-constrained inter-robot data exchange    </a:t>
            </a:r>
          </a:p>
          <a:p>
            <a:pPr marL="457200" indent="-45720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Received magnetic field strength (RMFS)-based localization method to guarantee accurate, simple, convenient and anchor-free relative localization strategy in the 3D space </a:t>
            </a:r>
          </a:p>
        </p:txBody>
      </p:sp>
      <p:pic>
        <p:nvPicPr>
          <p:cNvPr id="499" name="Picture 49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82052" y="23973874"/>
            <a:ext cx="3960440" cy="2975407"/>
          </a:xfrm>
          <a:prstGeom prst="rect">
            <a:avLst/>
          </a:prstGeom>
        </p:spPr>
      </p:pic>
      <p:pic>
        <p:nvPicPr>
          <p:cNvPr id="500" name="Picture 499"/>
          <p:cNvPicPr>
            <a:picLocks noChangeAspect="1"/>
          </p:cNvPicPr>
          <p:nvPr/>
        </p:nvPicPr>
        <p:blipFill rotWithShape="1">
          <a:blip r:embed="rId17"/>
          <a:srcRect l="3843" t="8202" r="2856" b="8883"/>
          <a:stretch/>
        </p:blipFill>
        <p:spPr>
          <a:xfrm>
            <a:off x="11854060" y="22245682"/>
            <a:ext cx="3963870" cy="1359774"/>
          </a:xfrm>
          <a:prstGeom prst="rect">
            <a:avLst/>
          </a:prstGeom>
        </p:spPr>
      </p:pic>
      <p:grpSp>
        <p:nvGrpSpPr>
          <p:cNvPr id="629" name="Group 628"/>
          <p:cNvGrpSpPr/>
          <p:nvPr/>
        </p:nvGrpSpPr>
        <p:grpSpPr>
          <a:xfrm>
            <a:off x="33826920" y="28006322"/>
            <a:ext cx="8849855" cy="3667193"/>
            <a:chOff x="5438" y="1743007"/>
            <a:chExt cx="8849855" cy="3667193"/>
          </a:xfrm>
        </p:grpSpPr>
        <p:sp>
          <p:nvSpPr>
            <p:cNvPr id="630" name="Rectangle 629"/>
            <p:cNvSpPr/>
            <p:nvPr/>
          </p:nvSpPr>
          <p:spPr>
            <a:xfrm>
              <a:off x="7239000" y="2865548"/>
              <a:ext cx="1008977" cy="738843"/>
            </a:xfrm>
            <a:prstGeom prst="rect">
              <a:avLst/>
            </a:prstGeom>
            <a:solidFill>
              <a:sysClr val="window" lastClr="FFFFFF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grpSp>
          <p:nvGrpSpPr>
            <p:cNvPr id="631" name="Group 630"/>
            <p:cNvGrpSpPr/>
            <p:nvPr/>
          </p:nvGrpSpPr>
          <p:grpSpPr>
            <a:xfrm>
              <a:off x="5438" y="1743007"/>
              <a:ext cx="8849855" cy="3667193"/>
              <a:chOff x="-14082" y="1010543"/>
              <a:chExt cx="9623965" cy="3785073"/>
            </a:xfrm>
          </p:grpSpPr>
          <p:sp>
            <p:nvSpPr>
              <p:cNvPr id="637" name="Cube 636"/>
              <p:cNvSpPr/>
              <p:nvPr/>
            </p:nvSpPr>
            <p:spPr>
              <a:xfrm>
                <a:off x="1524000" y="2438401"/>
                <a:ext cx="5257800" cy="2357214"/>
              </a:xfrm>
              <a:prstGeom prst="cube">
                <a:avLst>
                  <a:gd name="adj" fmla="val 21375"/>
                </a:avLst>
              </a:prstGeom>
              <a:solidFill>
                <a:sysClr val="window" lastClr="FFFFFF"/>
              </a:solidFill>
              <a:ln w="25400" cap="flat" cmpd="dbl" algn="ctr">
                <a:solidFill>
                  <a:srgbClr val="2C7C9F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4273608" y="2954456"/>
                <a:ext cx="1447799" cy="119509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dbl" algn="ctr">
                <a:solidFill>
                  <a:srgbClr val="C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4610100" y="3229193"/>
                <a:ext cx="727176" cy="58927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dbl" algn="ctr">
                <a:solidFill>
                  <a:srgbClr val="C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4794048" y="3394209"/>
                <a:ext cx="304800" cy="25903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dbl" algn="ctr">
                <a:solidFill>
                  <a:srgbClr val="C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grpSp>
            <p:nvGrpSpPr>
              <p:cNvPr id="641" name="Group 640"/>
              <p:cNvGrpSpPr/>
              <p:nvPr/>
            </p:nvGrpSpPr>
            <p:grpSpPr>
              <a:xfrm>
                <a:off x="3970937" y="1479083"/>
                <a:ext cx="304800" cy="609600"/>
                <a:chOff x="3390900" y="228600"/>
                <a:chExt cx="304800" cy="609600"/>
              </a:xfrm>
            </p:grpSpPr>
            <p:sp>
              <p:nvSpPr>
                <p:cNvPr id="690" name="Rectangle 689"/>
                <p:cNvSpPr/>
                <p:nvPr/>
              </p:nvSpPr>
              <p:spPr>
                <a:xfrm>
                  <a:off x="3429000" y="228600"/>
                  <a:ext cx="228600" cy="381000"/>
                </a:xfrm>
                <a:prstGeom prst="rect">
                  <a:avLst/>
                </a:prstGeom>
                <a:solidFill>
                  <a:srgbClr val="2C7C9F"/>
                </a:solidFill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Trapezoid 690"/>
                <p:cNvSpPr/>
                <p:nvPr/>
              </p:nvSpPr>
              <p:spPr>
                <a:xfrm>
                  <a:off x="3390900" y="609600"/>
                  <a:ext cx="304800" cy="228600"/>
                </a:xfrm>
                <a:prstGeom prst="trapezoid">
                  <a:avLst/>
                </a:prstGeom>
                <a:solidFill>
                  <a:srgbClr val="2C7C9F"/>
                </a:solidFill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42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7135559" y="3327128"/>
                <a:ext cx="328613" cy="633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43" name="Group 642"/>
              <p:cNvGrpSpPr/>
              <p:nvPr/>
            </p:nvGrpSpPr>
            <p:grpSpPr>
              <a:xfrm>
                <a:off x="2841742" y="3552002"/>
                <a:ext cx="359457" cy="129412"/>
                <a:chOff x="3004914" y="1676400"/>
                <a:chExt cx="588057" cy="152402"/>
              </a:xfrm>
              <a:solidFill>
                <a:srgbClr val="FFC000"/>
              </a:solidFill>
            </p:grpSpPr>
            <p:sp>
              <p:nvSpPr>
                <p:cNvPr id="688" name="Isosceles Triangle 687"/>
                <p:cNvSpPr/>
                <p:nvPr/>
              </p:nvSpPr>
              <p:spPr>
                <a:xfrm rot="5400000">
                  <a:off x="3059572" y="1621745"/>
                  <a:ext cx="152399" cy="261716"/>
                </a:xfrm>
                <a:prstGeom prst="triangl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Oval 688"/>
                <p:cNvSpPr/>
                <p:nvPr/>
              </p:nvSpPr>
              <p:spPr>
                <a:xfrm>
                  <a:off x="3135771" y="1676400"/>
                  <a:ext cx="457200" cy="152400"/>
                </a:xfrm>
                <a:prstGeom prst="ellips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4" name="Group 643"/>
              <p:cNvGrpSpPr/>
              <p:nvPr/>
            </p:nvGrpSpPr>
            <p:grpSpPr>
              <a:xfrm>
                <a:off x="3086057" y="3134067"/>
                <a:ext cx="359457" cy="129412"/>
                <a:chOff x="3004914" y="1676400"/>
                <a:chExt cx="588057" cy="152402"/>
              </a:xfrm>
              <a:solidFill>
                <a:srgbClr val="FFC000"/>
              </a:solidFill>
            </p:grpSpPr>
            <p:sp>
              <p:nvSpPr>
                <p:cNvPr id="686" name="Isosceles Triangle 685"/>
                <p:cNvSpPr/>
                <p:nvPr/>
              </p:nvSpPr>
              <p:spPr>
                <a:xfrm rot="5400000">
                  <a:off x="3059572" y="1621745"/>
                  <a:ext cx="152399" cy="261716"/>
                </a:xfrm>
                <a:prstGeom prst="triangl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Oval 686"/>
                <p:cNvSpPr/>
                <p:nvPr/>
              </p:nvSpPr>
              <p:spPr>
                <a:xfrm>
                  <a:off x="3135771" y="1676400"/>
                  <a:ext cx="457200" cy="152400"/>
                </a:xfrm>
                <a:prstGeom prst="ellips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5" name="Straight Connector 644"/>
              <p:cNvCxnSpPr/>
              <p:nvPr/>
            </p:nvCxnSpPr>
            <p:spPr>
              <a:xfrm>
                <a:off x="2057400" y="2480727"/>
                <a:ext cx="0" cy="1792371"/>
              </a:xfrm>
              <a:prstGeom prst="line">
                <a:avLst/>
              </a:prstGeom>
              <a:noFill/>
              <a:ln w="25400" cap="flat" cmpd="sng" algn="ctr">
                <a:solidFill>
                  <a:srgbClr val="2C7C9F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646" name="Straight Connector 645"/>
              <p:cNvCxnSpPr/>
              <p:nvPr/>
            </p:nvCxnSpPr>
            <p:spPr>
              <a:xfrm flipH="1">
                <a:off x="2057400" y="4273098"/>
                <a:ext cx="469627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2C7C9F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647" name="Straight Connector 646"/>
              <p:cNvCxnSpPr/>
              <p:nvPr/>
            </p:nvCxnSpPr>
            <p:spPr>
              <a:xfrm flipV="1">
                <a:off x="1524000" y="4273098"/>
                <a:ext cx="533400" cy="522518"/>
              </a:xfrm>
              <a:prstGeom prst="line">
                <a:avLst/>
              </a:prstGeom>
              <a:noFill/>
              <a:ln w="25400" cap="flat" cmpd="sng" algn="ctr">
                <a:solidFill>
                  <a:srgbClr val="2C7C9F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grpSp>
            <p:nvGrpSpPr>
              <p:cNvPr id="648" name="Group 647"/>
              <p:cNvGrpSpPr/>
              <p:nvPr/>
            </p:nvGrpSpPr>
            <p:grpSpPr>
              <a:xfrm>
                <a:off x="2618128" y="3178020"/>
                <a:ext cx="359457" cy="129412"/>
                <a:chOff x="3004914" y="1676400"/>
                <a:chExt cx="588057" cy="152402"/>
              </a:xfrm>
              <a:solidFill>
                <a:srgbClr val="FFC000"/>
              </a:solidFill>
            </p:grpSpPr>
            <p:sp>
              <p:nvSpPr>
                <p:cNvPr id="684" name="Isosceles Triangle 683"/>
                <p:cNvSpPr/>
                <p:nvPr/>
              </p:nvSpPr>
              <p:spPr>
                <a:xfrm rot="5400000">
                  <a:off x="3059572" y="1621745"/>
                  <a:ext cx="152399" cy="261716"/>
                </a:xfrm>
                <a:prstGeom prst="triangl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Oval 684"/>
                <p:cNvSpPr/>
                <p:nvPr/>
              </p:nvSpPr>
              <p:spPr>
                <a:xfrm>
                  <a:off x="3135771" y="1676400"/>
                  <a:ext cx="457200" cy="152400"/>
                </a:xfrm>
                <a:prstGeom prst="ellips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9" name="Group 648"/>
              <p:cNvGrpSpPr/>
              <p:nvPr/>
            </p:nvGrpSpPr>
            <p:grpSpPr>
              <a:xfrm>
                <a:off x="3390857" y="3438867"/>
                <a:ext cx="359457" cy="129412"/>
                <a:chOff x="3004914" y="1676400"/>
                <a:chExt cx="588057" cy="152402"/>
              </a:xfrm>
              <a:solidFill>
                <a:srgbClr val="FFC000"/>
              </a:solidFill>
            </p:grpSpPr>
            <p:sp>
              <p:nvSpPr>
                <p:cNvPr id="682" name="Isosceles Triangle 681"/>
                <p:cNvSpPr/>
                <p:nvPr/>
              </p:nvSpPr>
              <p:spPr>
                <a:xfrm rot="5400000">
                  <a:off x="3059572" y="1621745"/>
                  <a:ext cx="152399" cy="261716"/>
                </a:xfrm>
                <a:prstGeom prst="triangl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Oval 682"/>
                <p:cNvSpPr/>
                <p:nvPr/>
              </p:nvSpPr>
              <p:spPr>
                <a:xfrm>
                  <a:off x="3135771" y="1676400"/>
                  <a:ext cx="457200" cy="152400"/>
                </a:xfrm>
                <a:prstGeom prst="ellips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0" name="Group 649"/>
              <p:cNvGrpSpPr/>
              <p:nvPr/>
            </p:nvGrpSpPr>
            <p:grpSpPr>
              <a:xfrm>
                <a:off x="2258671" y="3523827"/>
                <a:ext cx="359457" cy="129412"/>
                <a:chOff x="3004914" y="1676400"/>
                <a:chExt cx="588057" cy="152402"/>
              </a:xfrm>
              <a:solidFill>
                <a:srgbClr val="FFC000"/>
              </a:solidFill>
            </p:grpSpPr>
            <p:sp>
              <p:nvSpPr>
                <p:cNvPr id="680" name="Isosceles Triangle 679"/>
                <p:cNvSpPr/>
                <p:nvPr/>
              </p:nvSpPr>
              <p:spPr>
                <a:xfrm rot="5400000">
                  <a:off x="3059572" y="1621745"/>
                  <a:ext cx="152399" cy="261716"/>
                </a:xfrm>
                <a:prstGeom prst="triangl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Oval 680"/>
                <p:cNvSpPr/>
                <p:nvPr/>
              </p:nvSpPr>
              <p:spPr>
                <a:xfrm>
                  <a:off x="3135771" y="1676400"/>
                  <a:ext cx="457200" cy="152400"/>
                </a:xfrm>
                <a:prstGeom prst="ellips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1" name="Group 650"/>
              <p:cNvGrpSpPr/>
              <p:nvPr/>
            </p:nvGrpSpPr>
            <p:grpSpPr>
              <a:xfrm>
                <a:off x="2830782" y="3976242"/>
                <a:ext cx="359457" cy="129412"/>
                <a:chOff x="3004914" y="1676400"/>
                <a:chExt cx="588057" cy="152402"/>
              </a:xfrm>
              <a:solidFill>
                <a:srgbClr val="FFC000"/>
              </a:solidFill>
            </p:grpSpPr>
            <p:sp>
              <p:nvSpPr>
                <p:cNvPr id="678" name="Isosceles Triangle 677"/>
                <p:cNvSpPr/>
                <p:nvPr/>
              </p:nvSpPr>
              <p:spPr>
                <a:xfrm rot="5400000">
                  <a:off x="3059572" y="1621745"/>
                  <a:ext cx="152399" cy="261716"/>
                </a:xfrm>
                <a:prstGeom prst="triangl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Oval 678"/>
                <p:cNvSpPr/>
                <p:nvPr/>
              </p:nvSpPr>
              <p:spPr>
                <a:xfrm>
                  <a:off x="3135771" y="1676400"/>
                  <a:ext cx="457200" cy="152400"/>
                </a:xfrm>
                <a:prstGeom prst="ellips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2" name="Oval 651"/>
              <p:cNvSpPr/>
              <p:nvPr/>
            </p:nvSpPr>
            <p:spPr>
              <a:xfrm>
                <a:off x="4876800" y="3438870"/>
                <a:ext cx="152400" cy="129407"/>
              </a:xfrm>
              <a:prstGeom prst="ellipse">
                <a:avLst/>
              </a:prstGeom>
              <a:solidFill>
                <a:srgbClr val="C00000"/>
              </a:solidFill>
              <a:ln w="25400" cap="flat" cmpd="dbl" algn="ctr">
                <a:solidFill>
                  <a:srgbClr val="C00000"/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4949227" y="1669583"/>
                <a:ext cx="45719" cy="1769287"/>
              </a:xfrm>
              <a:prstGeom prst="rect">
                <a:avLst/>
              </a:prstGeom>
              <a:solidFill>
                <a:srgbClr val="C00000"/>
              </a:solidFill>
              <a:ln w="25400" cap="flat" cmpd="dbl" algn="ctr">
                <a:solidFill>
                  <a:srgbClr val="2C7C9F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News Gothic MT"/>
                  <a:ea typeface="+mn-ea"/>
                  <a:cs typeface="+mn-cs"/>
                </a:endParaRPr>
              </a:p>
            </p:txBody>
          </p:sp>
          <p:cxnSp>
            <p:nvCxnSpPr>
              <p:cNvPr id="654" name="Straight Arrow Connector 653"/>
              <p:cNvCxnSpPr/>
              <p:nvPr/>
            </p:nvCxnSpPr>
            <p:spPr>
              <a:xfrm flipH="1">
                <a:off x="4513281" y="3974462"/>
                <a:ext cx="137396" cy="22860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55" name="Straight Arrow Connector 654"/>
              <p:cNvCxnSpPr/>
              <p:nvPr/>
            </p:nvCxnSpPr>
            <p:spPr>
              <a:xfrm flipH="1">
                <a:off x="4152900" y="3653239"/>
                <a:ext cx="266700" cy="165227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56" name="Straight Arrow Connector 655"/>
              <p:cNvCxnSpPr/>
              <p:nvPr/>
            </p:nvCxnSpPr>
            <p:spPr>
              <a:xfrm flipV="1">
                <a:off x="5275106" y="2943567"/>
                <a:ext cx="170399" cy="2568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57" name="Straight Arrow Connector 656"/>
              <p:cNvCxnSpPr/>
              <p:nvPr/>
            </p:nvCxnSpPr>
            <p:spPr>
              <a:xfrm flipH="1">
                <a:off x="4876800" y="4016024"/>
                <a:ext cx="72427" cy="33440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58" name="Straight Arrow Connector 657"/>
              <p:cNvCxnSpPr/>
              <p:nvPr/>
            </p:nvCxnSpPr>
            <p:spPr>
              <a:xfrm>
                <a:off x="5218632" y="4040947"/>
                <a:ext cx="118644" cy="25120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59" name="Straight Arrow Connector 658"/>
              <p:cNvCxnSpPr/>
              <p:nvPr/>
            </p:nvCxnSpPr>
            <p:spPr>
              <a:xfrm>
                <a:off x="5565588" y="3819134"/>
                <a:ext cx="228455" cy="25120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60" name="Straight Arrow Connector 659"/>
              <p:cNvCxnSpPr/>
              <p:nvPr/>
            </p:nvCxnSpPr>
            <p:spPr>
              <a:xfrm>
                <a:off x="5619216" y="3616707"/>
                <a:ext cx="248184" cy="301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61" name="Straight Arrow Connector 660"/>
              <p:cNvCxnSpPr/>
              <p:nvPr/>
            </p:nvCxnSpPr>
            <p:spPr>
              <a:xfrm flipV="1">
                <a:off x="5545859" y="3134070"/>
                <a:ext cx="248184" cy="12940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62" name="Straight Arrow Connector 661"/>
              <p:cNvCxnSpPr/>
              <p:nvPr/>
            </p:nvCxnSpPr>
            <p:spPr>
              <a:xfrm flipH="1" flipV="1">
                <a:off x="4152900" y="3438867"/>
                <a:ext cx="266700" cy="6470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cxnSp>
            <p:nvCxnSpPr>
              <p:cNvPr id="663" name="Straight Arrow Connector 662"/>
              <p:cNvCxnSpPr/>
              <p:nvPr/>
            </p:nvCxnSpPr>
            <p:spPr>
              <a:xfrm flipH="1" flipV="1">
                <a:off x="4305300" y="3071985"/>
                <a:ext cx="276679" cy="19149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ysDash"/>
                <a:tailEnd type="arrow"/>
              </a:ln>
              <a:effectLst/>
            </p:spPr>
          </p:cxnSp>
          <p:sp>
            <p:nvSpPr>
              <p:cNvPr id="664" name="TextBox 663"/>
              <p:cNvSpPr txBox="1"/>
              <p:nvPr/>
            </p:nvSpPr>
            <p:spPr>
              <a:xfrm>
                <a:off x="6798597" y="2997622"/>
                <a:ext cx="2811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Schoolbook" pitchFamily="18" charset="0"/>
                  </a:rPr>
                  <a:t>Salty water with red dye</a:t>
                </a:r>
              </a:p>
            </p:txBody>
          </p:sp>
          <p:sp>
            <p:nvSpPr>
              <p:cNvPr id="665" name="TextBox 664"/>
              <p:cNvSpPr txBox="1"/>
              <p:nvPr/>
            </p:nvSpPr>
            <p:spPr>
              <a:xfrm>
                <a:off x="3465695" y="1010543"/>
                <a:ext cx="1762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Schoolbook" pitchFamily="18" charset="0"/>
                  </a:rPr>
                  <a:t>Video camera1</a:t>
                </a:r>
              </a:p>
            </p:txBody>
          </p:sp>
          <p:sp>
            <p:nvSpPr>
              <p:cNvPr id="666" name="TextBox 665"/>
              <p:cNvSpPr txBox="1"/>
              <p:nvPr/>
            </p:nvSpPr>
            <p:spPr>
              <a:xfrm>
                <a:off x="6781800" y="3931180"/>
                <a:ext cx="1986175" cy="381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Schoolbook" pitchFamily="18" charset="0"/>
                  </a:rPr>
                  <a:t>Video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Schoolbook" pitchFamily="18" charset="0"/>
                  </a:rPr>
                  <a:t>camera 2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 pitchFamily="18" charset="0"/>
                </a:endParaRPr>
              </a:p>
            </p:txBody>
          </p:sp>
          <p:grpSp>
            <p:nvGrpSpPr>
              <p:cNvPr id="667" name="Group 666"/>
              <p:cNvGrpSpPr/>
              <p:nvPr/>
            </p:nvGrpSpPr>
            <p:grpSpPr>
              <a:xfrm>
                <a:off x="3430850" y="4088762"/>
                <a:ext cx="359457" cy="129412"/>
                <a:chOff x="3004914" y="1676400"/>
                <a:chExt cx="588057" cy="152402"/>
              </a:xfrm>
              <a:solidFill>
                <a:srgbClr val="FFC000"/>
              </a:solidFill>
            </p:grpSpPr>
            <p:sp>
              <p:nvSpPr>
                <p:cNvPr id="676" name="Isosceles Triangle 675"/>
                <p:cNvSpPr/>
                <p:nvPr/>
              </p:nvSpPr>
              <p:spPr>
                <a:xfrm rot="5400000">
                  <a:off x="3059572" y="1621745"/>
                  <a:ext cx="152399" cy="261716"/>
                </a:xfrm>
                <a:prstGeom prst="triangl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676"/>
                <p:cNvSpPr/>
                <p:nvPr/>
              </p:nvSpPr>
              <p:spPr>
                <a:xfrm>
                  <a:off x="3135771" y="1676400"/>
                  <a:ext cx="457200" cy="152400"/>
                </a:xfrm>
                <a:prstGeom prst="ellipse">
                  <a:avLst/>
                </a:prstGeom>
                <a:grpFill/>
                <a:ln w="25400" cap="flat" cmpd="dbl" algn="ctr">
                  <a:solidFill>
                    <a:srgbClr val="2C7C9F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News Gothic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8" name="TextBox 667"/>
              <p:cNvSpPr txBox="1"/>
              <p:nvPr/>
            </p:nvSpPr>
            <p:spPr>
              <a:xfrm>
                <a:off x="-14082" y="4323720"/>
                <a:ext cx="1407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Schoolbook" pitchFamily="18" charset="0"/>
                  </a:rPr>
                  <a:t>Water tank</a:t>
                </a:r>
              </a:p>
            </p:txBody>
          </p:sp>
          <p:grpSp>
            <p:nvGrpSpPr>
              <p:cNvPr id="669" name="Group 668"/>
              <p:cNvGrpSpPr/>
              <p:nvPr/>
            </p:nvGrpSpPr>
            <p:grpSpPr>
              <a:xfrm>
                <a:off x="228600" y="3022985"/>
                <a:ext cx="1219200" cy="988244"/>
                <a:chOff x="457200" y="1831156"/>
                <a:chExt cx="1219200" cy="988244"/>
              </a:xfrm>
            </p:grpSpPr>
            <p:cxnSp>
              <p:nvCxnSpPr>
                <p:cNvPr id="673" name="Straight Arrow Connector 672"/>
                <p:cNvCxnSpPr/>
                <p:nvPr/>
              </p:nvCxnSpPr>
              <p:spPr>
                <a:xfrm flipH="1">
                  <a:off x="457200" y="2480727"/>
                  <a:ext cx="465487" cy="338673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2C7C9F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674" name="Straight Arrow Connector 673"/>
                <p:cNvCxnSpPr/>
                <p:nvPr/>
              </p:nvCxnSpPr>
              <p:spPr>
                <a:xfrm flipV="1">
                  <a:off x="922687" y="1831156"/>
                  <a:ext cx="0" cy="649571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2C7C9F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675" name="Straight Arrow Connector 674"/>
                <p:cNvCxnSpPr/>
                <p:nvPr/>
              </p:nvCxnSpPr>
              <p:spPr>
                <a:xfrm>
                  <a:off x="922687" y="2480727"/>
                  <a:ext cx="753713" cy="0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2C7C9F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</p:grpSp>
          <p:sp>
            <p:nvSpPr>
              <p:cNvPr id="670" name="TextBox 669"/>
              <p:cNvSpPr txBox="1"/>
              <p:nvPr/>
            </p:nvSpPr>
            <p:spPr>
              <a:xfrm>
                <a:off x="238217" y="384884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1133053" y="3587444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</a:t>
                </a:r>
              </a:p>
            </p:txBody>
          </p:sp>
          <p:sp>
            <p:nvSpPr>
              <p:cNvPr id="672" name="TextBox 671"/>
              <p:cNvSpPr txBox="1"/>
              <p:nvPr/>
            </p:nvSpPr>
            <p:spPr>
              <a:xfrm>
                <a:off x="426572" y="2873393"/>
                <a:ext cx="276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z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32" name="Rectangle 631"/>
            <p:cNvSpPr/>
            <p:nvPr/>
          </p:nvSpPr>
          <p:spPr>
            <a:xfrm>
              <a:off x="4572000" y="2362200"/>
              <a:ext cx="2911647" cy="47926"/>
            </a:xfrm>
            <a:prstGeom prst="rect">
              <a:avLst/>
            </a:prstGeom>
            <a:solidFill>
              <a:srgbClr val="C000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6518702" y="2202769"/>
              <a:ext cx="480802" cy="329714"/>
            </a:xfrm>
            <a:prstGeom prst="rect">
              <a:avLst/>
            </a:prstGeom>
            <a:solidFill>
              <a:srgbClr val="FFC0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7241303" y="3000000"/>
              <a:ext cx="1008977" cy="608577"/>
            </a:xfrm>
            <a:prstGeom prst="rect">
              <a:avLst/>
            </a:prstGeom>
            <a:solidFill>
              <a:srgbClr val="C000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635" name="Rectangle 634"/>
            <p:cNvSpPr/>
            <p:nvPr/>
          </p:nvSpPr>
          <p:spPr>
            <a:xfrm rot="16200000">
              <a:off x="6989693" y="2855529"/>
              <a:ext cx="1032376" cy="45719"/>
            </a:xfrm>
            <a:prstGeom prst="rect">
              <a:avLst/>
            </a:prstGeom>
            <a:solidFill>
              <a:srgbClr val="C00000"/>
            </a:solidFill>
            <a:ln w="25400" cap="flat" cmpd="dbl" algn="ctr">
              <a:solidFill>
                <a:srgbClr val="2C7C9F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636" name="TextBox 635"/>
            <p:cNvSpPr txBox="1"/>
            <p:nvPr/>
          </p:nvSpPr>
          <p:spPr>
            <a:xfrm>
              <a:off x="5943600" y="18288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Schoolbook" pitchFamily="18" charset="0"/>
                </a:rPr>
                <a:t>Water pump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8057168" y="1230857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entury Schoolbook"/>
                <a:cs typeface="Century Schoolbook"/>
              </a:rPr>
              <a:t>A Generic Motion-Sensing Co-design Procedure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46000" y="12452594"/>
            <a:ext cx="13688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entury Schoolbook"/>
                <a:cs typeface="Century Schoolbook"/>
              </a:rPr>
              <a:t>Efficient and Effective Cooperative Control and Sensing</a:t>
            </a:r>
          </a:p>
        </p:txBody>
      </p:sp>
      <p:grpSp>
        <p:nvGrpSpPr>
          <p:cNvPr id="729" name="Group 728"/>
          <p:cNvGrpSpPr/>
          <p:nvPr/>
        </p:nvGrpSpPr>
        <p:grpSpPr>
          <a:xfrm>
            <a:off x="18129176" y="17997210"/>
            <a:ext cx="6574160" cy="3744416"/>
            <a:chOff x="1143000" y="1219200"/>
            <a:chExt cx="6934200" cy="3886200"/>
          </a:xfrm>
        </p:grpSpPr>
        <p:sp>
          <p:nvSpPr>
            <p:cNvPr id="730" name="Rectangle 729"/>
            <p:cNvSpPr/>
            <p:nvPr/>
          </p:nvSpPr>
          <p:spPr>
            <a:xfrm>
              <a:off x="1143000" y="1219200"/>
              <a:ext cx="6934200" cy="388620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1" name="Rounded Rectangle 730"/>
            <p:cNvSpPr/>
            <p:nvPr/>
          </p:nvSpPr>
          <p:spPr>
            <a:xfrm>
              <a:off x="1371600" y="2552700"/>
              <a:ext cx="2743200" cy="2383047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1562100" y="3105150"/>
              <a:ext cx="2362200" cy="68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Information State Equation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1571625" y="4038600"/>
              <a:ext cx="2362200" cy="68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Measurement Equation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1762125" y="2247900"/>
              <a:ext cx="1962150" cy="609600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Sensing Dynamics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5" name="Rounded Rectangle 734"/>
            <p:cNvSpPr/>
            <p:nvPr/>
          </p:nvSpPr>
          <p:spPr>
            <a:xfrm>
              <a:off x="5029200" y="2552700"/>
              <a:ext cx="2743200" cy="2383047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5221224" y="3086100"/>
              <a:ext cx="2359152" cy="68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Translational Motion Dynamics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5221224" y="4038600"/>
              <a:ext cx="2359152" cy="685800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Shape Dynamics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5457825" y="2247900"/>
              <a:ext cx="1866900" cy="609600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Motion Dynamics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9" name="Rounded Rectangle 738"/>
            <p:cNvSpPr/>
            <p:nvPr/>
          </p:nvSpPr>
          <p:spPr>
            <a:xfrm>
              <a:off x="3248636" y="1320296"/>
              <a:ext cx="2638724" cy="593481"/>
            </a:xfrm>
            <a:prstGeom prst="roundRect">
              <a:avLst/>
            </a:prstGeom>
            <a:solidFill>
              <a:srgbClr val="4F81BD">
                <a:lumMod val="50000"/>
              </a:srgbClr>
            </a:solidFill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Mobile Sensor Networks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40" name="Straight Arrow Connector 739"/>
            <p:cNvCxnSpPr/>
            <p:nvPr/>
          </p:nvCxnSpPr>
          <p:spPr>
            <a:xfrm flipH="1">
              <a:off x="3299649" y="1905000"/>
              <a:ext cx="643699" cy="3429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741" name="Straight Arrow Connector 740"/>
            <p:cNvCxnSpPr/>
            <p:nvPr/>
          </p:nvCxnSpPr>
          <p:spPr>
            <a:xfrm>
              <a:off x="5151738" y="1905000"/>
              <a:ext cx="735622" cy="34290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742" name="Left Arrow 741"/>
            <p:cNvSpPr/>
            <p:nvPr/>
          </p:nvSpPr>
          <p:spPr>
            <a:xfrm>
              <a:off x="3943347" y="3357093"/>
              <a:ext cx="1268351" cy="228600"/>
            </a:xfrm>
            <a:prstGeom prst="left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3" name="Left Arrow 742"/>
            <p:cNvSpPr/>
            <p:nvPr/>
          </p:nvSpPr>
          <p:spPr>
            <a:xfrm>
              <a:off x="3952873" y="4261967"/>
              <a:ext cx="1268351" cy="228600"/>
            </a:xfrm>
            <a:prstGeom prst="left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44" name="Picture 74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399" y="3105150"/>
              <a:ext cx="486489" cy="232893"/>
            </a:xfrm>
            <a:prstGeom prst="rect">
              <a:avLst/>
            </a:prstGeom>
          </p:spPr>
        </p:pic>
        <p:pic>
          <p:nvPicPr>
            <p:cNvPr id="745" name="Picture 74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818" y="4062412"/>
              <a:ext cx="680916" cy="20478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5401984" y="13028658"/>
            <a:ext cx="12961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Distributed algorithms for swarming mobile agents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Robustness analysis to communication delay, package losses, and localization </a:t>
            </a:r>
            <a:r>
              <a:rPr lang="en-US" sz="32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errors</a:t>
            </a:r>
            <a:endParaRPr lang="en-US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Switching between gradient-free and gradient-based strategies to be adaptive to possibly fast-changing </a:t>
            </a:r>
            <a:r>
              <a:rPr lang="en-US" sz="32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environment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Switching between </a:t>
            </a:r>
            <a:r>
              <a:rPr lang="en-US" sz="3200" dirty="0">
                <a:solidFill>
                  <a:srgbClr val="000000"/>
                </a:solidFill>
                <a:latin typeface="Century Schoolbook" panose="02040604050505020304" pitchFamily="18" charset="0"/>
              </a:rPr>
              <a:t>guidance laws for obstacle avoidance </a:t>
            </a:r>
            <a:r>
              <a:rPr lang="en-US" sz="32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and cooperative exploration control laws  </a:t>
            </a:r>
            <a:endParaRPr lang="en-US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46" name="Rectangle 745"/>
          <p:cNvSpPr/>
          <p:nvPr/>
        </p:nvSpPr>
        <p:spPr>
          <a:xfrm>
            <a:off x="29074392" y="16845082"/>
            <a:ext cx="4967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Collision Avoidance</a:t>
            </a:r>
            <a:endParaRPr lang="en-US" sz="3600" dirty="0">
              <a:solidFill>
                <a:srgbClr val="000000"/>
              </a:solidFill>
              <a:latin typeface="Century Schoolbook"/>
              <a:cs typeface="Century Schoolbook"/>
            </a:endParaRPr>
          </a:p>
        </p:txBody>
      </p:sp>
      <p:pic>
        <p:nvPicPr>
          <p:cNvPr id="747" name="Picture 7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288" y="17781186"/>
            <a:ext cx="4826336" cy="2390588"/>
          </a:xfrm>
          <a:prstGeom prst="rect">
            <a:avLst/>
          </a:prstGeom>
        </p:spPr>
      </p:pic>
      <p:sp>
        <p:nvSpPr>
          <p:cNvPr id="748" name="Content Placeholder 1"/>
          <p:cNvSpPr txBox="1">
            <a:spLocks/>
          </p:cNvSpPr>
          <p:nvPr/>
        </p:nvSpPr>
        <p:spPr>
          <a:xfrm>
            <a:off x="1063280" y="27574274"/>
            <a:ext cx="14895236" cy="4320480"/>
          </a:xfrm>
          <a:prstGeom prst="rect">
            <a:avLst/>
          </a:prstGeom>
          <a:solidFill>
            <a:srgbClr val="6B6BBF">
              <a:alpha val="33725"/>
            </a:srgb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txBody>
          <a:bodyPr/>
          <a:lstStyle/>
          <a:p>
            <a:pPr marR="0" lvl="0" algn="l" defTabSz="363666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endParaRPr lang="en-US" sz="3200" i="1" dirty="0" smtClean="0"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01984" y="17395304"/>
            <a:ext cx="11233248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Collision </a:t>
            </a: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avoidance is achieved using the collision cone </a:t>
            </a: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approach, which </a:t>
            </a: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has its roots in missile guidance, and enables the determination of analytical expressions governing the instantaneous velocity that will cause an object to lie on a collision course with another object.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Based </a:t>
            </a: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on the collision cone equations, it is possible to synthesize analytical expressions of guidance laws for collision avoidance</a:t>
            </a: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.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The collision avoidance algorithms need to cater to both inter-swarm as well as intra-swarm collision avoidance</a:t>
            </a: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.</a:t>
            </a:r>
            <a:endParaRPr lang="en-US" sz="3200" dirty="0">
              <a:solidFill>
                <a:srgbClr val="000000"/>
              </a:solidFill>
              <a:latin typeface="Century Schoolbook"/>
              <a:cs typeface="Century Schoolbook"/>
            </a:endParaRPr>
          </a:p>
        </p:txBody>
      </p:sp>
      <p:pic>
        <p:nvPicPr>
          <p:cNvPr id="693" name="图片 8" descr="E:\book\11-Project\0Project-Gnuradio &amp; USRP Files\3D MIMO system Picture\IMG_6544.JPG"/>
          <p:cNvPicPr/>
          <p:nvPr/>
        </p:nvPicPr>
        <p:blipFill>
          <a:blip r:embed="rId22" cstate="print"/>
          <a:srcRect t="21948"/>
          <a:stretch>
            <a:fillRect/>
          </a:stretch>
        </p:blipFill>
        <p:spPr bwMode="auto">
          <a:xfrm>
            <a:off x="12646148" y="28870418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79304" y="28366362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Software</a:t>
            </a: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-defined radio platform: USRP </a:t>
            </a: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210N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3 </a:t>
            </a:r>
            <a:r>
              <a:rPr lang="en-US" sz="3200" dirty="0">
                <a:solidFill>
                  <a:srgbClr val="000000"/>
                </a:solidFill>
                <a:latin typeface="Century Schoolbook" pitchFamily="18" charset="0"/>
              </a:rPr>
              <a:t>× 3 MIMO system for the </a:t>
            </a: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tri-directional coil antenna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entury Schoolbook" pitchFamily="18" charset="0"/>
              </a:rPr>
              <a:t>The platform will also be tested in the Lake La Salle at SUNY Buffalo.</a:t>
            </a:r>
            <a:endParaRPr lang="en-US" sz="3200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694" name="Picture 693" descr="Screen Shot 2014-05-29 at 5.40.04 PM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76" y="28870418"/>
            <a:ext cx="4083608" cy="2520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011496" y="13100666"/>
            <a:ext cx="3672408" cy="2932709"/>
            <a:chOff x="922453" y="2319392"/>
            <a:chExt cx="3417205" cy="2500661"/>
          </a:xfrm>
        </p:grpSpPr>
        <p:cxnSp>
          <p:nvCxnSpPr>
            <p:cNvPr id="416" name="Straight Arrow Connector 415"/>
            <p:cNvCxnSpPr/>
            <p:nvPr/>
          </p:nvCxnSpPr>
          <p:spPr>
            <a:xfrm flipH="1" flipV="1">
              <a:off x="961479" y="2523676"/>
              <a:ext cx="427766" cy="48641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dash"/>
              <a:tailEnd type="arrow"/>
            </a:ln>
            <a:effectLst/>
          </p:spPr>
        </p:cxnSp>
        <p:cxnSp>
          <p:nvCxnSpPr>
            <p:cNvPr id="417" name="Straight Arrow Connector 416"/>
            <p:cNvCxnSpPr/>
            <p:nvPr/>
          </p:nvCxnSpPr>
          <p:spPr>
            <a:xfrm rot="18614336" flipH="1" flipV="1">
              <a:off x="2415436" y="2427857"/>
              <a:ext cx="427766" cy="48641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dash"/>
              <a:tailEnd type="arrow"/>
            </a:ln>
            <a:effectLst/>
          </p:spPr>
        </p:cxnSp>
        <p:cxnSp>
          <p:nvCxnSpPr>
            <p:cNvPr id="418" name="Straight Arrow Connector 417"/>
            <p:cNvCxnSpPr/>
            <p:nvPr/>
          </p:nvCxnSpPr>
          <p:spPr>
            <a:xfrm flipH="1" flipV="1">
              <a:off x="996074" y="3930350"/>
              <a:ext cx="571765" cy="28787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dash"/>
              <a:tailEnd type="arrow"/>
            </a:ln>
            <a:effectLst/>
          </p:spPr>
        </p:cxnSp>
        <p:cxnSp>
          <p:nvCxnSpPr>
            <p:cNvPr id="419" name="Straight Arrow Connector 418"/>
            <p:cNvCxnSpPr/>
            <p:nvPr/>
          </p:nvCxnSpPr>
          <p:spPr>
            <a:xfrm flipH="1">
              <a:off x="1928357" y="3598362"/>
              <a:ext cx="631530" cy="8946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dash"/>
              <a:tailEnd type="arrow"/>
            </a:ln>
            <a:effectLst/>
          </p:spPr>
        </p:cxnSp>
        <p:cxnSp>
          <p:nvCxnSpPr>
            <p:cNvPr id="420" name="Straight Arrow Connector 419"/>
            <p:cNvCxnSpPr/>
            <p:nvPr/>
          </p:nvCxnSpPr>
          <p:spPr>
            <a:xfrm flipH="1" flipV="1">
              <a:off x="2456622" y="4038306"/>
              <a:ext cx="532620" cy="37438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dash"/>
              <a:tailEnd type="arrow"/>
            </a:ln>
            <a:effectLst/>
          </p:spPr>
        </p:cxnSp>
        <p:cxnSp>
          <p:nvCxnSpPr>
            <p:cNvPr id="421" name="Straight Arrow Connector 420"/>
            <p:cNvCxnSpPr/>
            <p:nvPr/>
          </p:nvCxnSpPr>
          <p:spPr>
            <a:xfrm flipH="1" flipV="1">
              <a:off x="3270745" y="3212632"/>
              <a:ext cx="534118" cy="45227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dash"/>
              <a:tailEnd type="arrow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>
            <a:xfrm flipV="1">
              <a:off x="1588129" y="3595937"/>
              <a:ext cx="921301" cy="585841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3" name="Straight Connector 422"/>
            <p:cNvCxnSpPr/>
            <p:nvPr/>
          </p:nvCxnSpPr>
          <p:spPr>
            <a:xfrm>
              <a:off x="1441638" y="3088159"/>
              <a:ext cx="1067792" cy="489897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4" name="Straight Connector 423"/>
            <p:cNvCxnSpPr/>
            <p:nvPr/>
          </p:nvCxnSpPr>
          <p:spPr>
            <a:xfrm flipV="1">
              <a:off x="2610343" y="2754181"/>
              <a:ext cx="258213" cy="770571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5" name="Straight Connector 424"/>
            <p:cNvCxnSpPr/>
            <p:nvPr/>
          </p:nvCxnSpPr>
          <p:spPr>
            <a:xfrm>
              <a:off x="2543096" y="3578056"/>
              <a:ext cx="1273994" cy="84691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6" name="Straight Connector 425"/>
            <p:cNvCxnSpPr/>
            <p:nvPr/>
          </p:nvCxnSpPr>
          <p:spPr>
            <a:xfrm flipV="1">
              <a:off x="2955517" y="3680628"/>
              <a:ext cx="792503" cy="688259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7" name="Straight Connector 426"/>
            <p:cNvCxnSpPr/>
            <p:nvPr/>
          </p:nvCxnSpPr>
          <p:spPr>
            <a:xfrm>
              <a:off x="2543973" y="3575449"/>
              <a:ext cx="427834" cy="800887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8" name="Straight Connector 427"/>
            <p:cNvCxnSpPr/>
            <p:nvPr/>
          </p:nvCxnSpPr>
          <p:spPr>
            <a:xfrm>
              <a:off x="1353956" y="3007988"/>
              <a:ext cx="190011" cy="1188856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9" name="Straight Connector 428"/>
            <p:cNvCxnSpPr/>
            <p:nvPr/>
          </p:nvCxnSpPr>
          <p:spPr>
            <a:xfrm>
              <a:off x="3059158" y="2752917"/>
              <a:ext cx="761315" cy="900927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0" name="Straight Connector 429"/>
            <p:cNvCxnSpPr/>
            <p:nvPr/>
          </p:nvCxnSpPr>
          <p:spPr>
            <a:xfrm flipV="1">
              <a:off x="1441638" y="2731482"/>
              <a:ext cx="1332042" cy="276506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31" name="Straight Connector 430"/>
            <p:cNvCxnSpPr/>
            <p:nvPr/>
          </p:nvCxnSpPr>
          <p:spPr>
            <a:xfrm>
              <a:off x="1600613" y="4206856"/>
              <a:ext cx="1332042" cy="179988"/>
            </a:xfrm>
            <a:prstGeom prst="line">
              <a:avLst/>
            </a:prstGeom>
            <a:noFill/>
            <a:ln w="22225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432" name="Picture 43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224">
              <a:off x="1110359" y="3881447"/>
              <a:ext cx="1038370" cy="762106"/>
            </a:xfrm>
            <a:prstGeom prst="rect">
              <a:avLst/>
            </a:prstGeom>
          </p:spPr>
        </p:pic>
        <p:pic>
          <p:nvPicPr>
            <p:cNvPr id="433" name="Picture 43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4449">
              <a:off x="2110179" y="3221363"/>
              <a:ext cx="1038370" cy="762106"/>
            </a:xfrm>
            <a:prstGeom prst="rect">
              <a:avLst/>
            </a:prstGeom>
          </p:spPr>
        </p:pic>
        <p:pic>
          <p:nvPicPr>
            <p:cNvPr id="434" name="Picture 43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3120">
              <a:off x="2502329" y="2319392"/>
              <a:ext cx="1038370" cy="762106"/>
            </a:xfrm>
            <a:prstGeom prst="rect">
              <a:avLst/>
            </a:prstGeom>
          </p:spPr>
        </p:pic>
        <p:pic>
          <p:nvPicPr>
            <p:cNvPr id="435" name="Picture 43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8928">
              <a:off x="2502330" y="4057947"/>
              <a:ext cx="1038370" cy="762106"/>
            </a:xfrm>
            <a:prstGeom prst="rect">
              <a:avLst/>
            </a:prstGeom>
          </p:spPr>
        </p:pic>
        <p:pic>
          <p:nvPicPr>
            <p:cNvPr id="436" name="Picture 43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7092">
              <a:off x="3301288" y="3343966"/>
              <a:ext cx="1038370" cy="762106"/>
            </a:xfrm>
            <a:prstGeom prst="rect">
              <a:avLst/>
            </a:prstGeom>
          </p:spPr>
        </p:pic>
        <p:cxnSp>
          <p:nvCxnSpPr>
            <p:cNvPr id="437" name="Straight Arrow Connector 436"/>
            <p:cNvCxnSpPr/>
            <p:nvPr/>
          </p:nvCxnSpPr>
          <p:spPr>
            <a:xfrm flipV="1">
              <a:off x="1406209" y="2639190"/>
              <a:ext cx="443939" cy="370898"/>
            </a:xfrm>
            <a:prstGeom prst="straightConnector1">
              <a:avLst/>
            </a:prstGeom>
            <a:noFill/>
            <a:ln w="25400" cap="flat" cmpd="sng" algn="ctr">
              <a:solidFill>
                <a:srgbClr val="800000"/>
              </a:solidFill>
              <a:prstDash val="sysDot"/>
              <a:tailEnd type="arrow"/>
            </a:ln>
            <a:effectLst/>
          </p:spPr>
        </p:cxnSp>
        <p:pic>
          <p:nvPicPr>
            <p:cNvPr id="438" name="Picture 43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2774">
              <a:off x="922453" y="2721791"/>
              <a:ext cx="1038370" cy="76210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6635232" y="20661506"/>
            <a:ext cx="5895939" cy="1541780"/>
            <a:chOff x="36640519" y="20029988"/>
            <a:chExt cx="5895939" cy="1541780"/>
          </a:xfrm>
        </p:grpSpPr>
        <p:sp>
          <p:nvSpPr>
            <p:cNvPr id="451" name="Rounded Rectangle 450"/>
            <p:cNvSpPr/>
            <p:nvPr/>
          </p:nvSpPr>
          <p:spPr>
            <a:xfrm>
              <a:off x="36640519" y="20029988"/>
              <a:ext cx="2545080" cy="15417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Source Seeking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Rounded Rectangle 451"/>
            <p:cNvSpPr/>
            <p:nvPr/>
          </p:nvSpPr>
          <p:spPr>
            <a:xfrm>
              <a:off x="39947600" y="20029988"/>
              <a:ext cx="2588858" cy="15417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Collision Avoidance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Rounded Rectangle 452"/>
            <p:cNvSpPr/>
            <p:nvPr/>
          </p:nvSpPr>
          <p:spPr>
            <a:xfrm>
              <a:off x="38118799" y="20657368"/>
              <a:ext cx="990600" cy="68580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Gradient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Rounded Rectangle 453"/>
            <p:cNvSpPr/>
            <p:nvPr/>
          </p:nvSpPr>
          <p:spPr>
            <a:xfrm>
              <a:off x="41471599" y="20657368"/>
              <a:ext cx="990600" cy="68580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Inter-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network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Rounded Rectangle 454"/>
            <p:cNvSpPr/>
            <p:nvPr/>
          </p:nvSpPr>
          <p:spPr>
            <a:xfrm>
              <a:off x="40049199" y="20657368"/>
              <a:ext cx="990600" cy="68580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Intra-network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Rounded Rectangle 455"/>
            <p:cNvSpPr/>
            <p:nvPr/>
          </p:nvSpPr>
          <p:spPr>
            <a:xfrm>
              <a:off x="36747199" y="20657368"/>
              <a:ext cx="990600" cy="698500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Gradient free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Circular Arrow 456"/>
            <p:cNvSpPr/>
            <p:nvPr/>
          </p:nvSpPr>
          <p:spPr>
            <a:xfrm>
              <a:off x="39142419" y="20258588"/>
              <a:ext cx="822960" cy="822960"/>
            </a:xfrm>
            <a:prstGeom prst="circular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Circular Arrow 457"/>
            <p:cNvSpPr/>
            <p:nvPr/>
          </p:nvSpPr>
          <p:spPr>
            <a:xfrm rot="10800000">
              <a:off x="39160199" y="20504968"/>
              <a:ext cx="838200" cy="838200"/>
            </a:xfrm>
            <a:prstGeom prst="circular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Right Arrow 458"/>
            <p:cNvSpPr/>
            <p:nvPr/>
          </p:nvSpPr>
          <p:spPr>
            <a:xfrm rot="10800000">
              <a:off x="37699699" y="20994496"/>
              <a:ext cx="415636" cy="138545"/>
            </a:xfrm>
            <a:prstGeom prst="right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Right Arrow 459"/>
            <p:cNvSpPr/>
            <p:nvPr/>
          </p:nvSpPr>
          <p:spPr>
            <a:xfrm>
              <a:off x="37715863" y="20835168"/>
              <a:ext cx="415636" cy="138545"/>
            </a:xfrm>
            <a:prstGeom prst="right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1" name="Picture 460" descr="latex-image-1.pdf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6399" y="20047768"/>
              <a:ext cx="702276" cy="209550"/>
            </a:xfrm>
            <a:prstGeom prst="rect">
              <a:avLst/>
            </a:prstGeom>
          </p:spPr>
        </p:pic>
        <p:pic>
          <p:nvPicPr>
            <p:cNvPr id="462" name="Picture 461" descr="latex-image-1.pd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23699" y="21305068"/>
              <a:ext cx="685800" cy="20463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007496" y="27718290"/>
            <a:ext cx="12158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entury Schoolbook"/>
                <a:cs typeface="Century Schoolbook"/>
              </a:rPr>
              <a:t>MI Communication and Localization Platform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0892" y="7412034"/>
            <a:ext cx="9289032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Complex and strongly coupled sensing-motion dynamics of swarming CPS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Inherent environmental uncertainties such as communication delay and package loss, unpredictable and/or confined spaces, and highly spatially and temporally varying environments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Resource constraints of mobile computing entities such as limited computational power, communication capability, and sensing ability </a:t>
            </a:r>
          </a:p>
          <a:p>
            <a:pPr marL="457200" indent="-457200" algn="just">
              <a:buClr>
                <a:schemeClr val="accent6"/>
              </a:buClr>
              <a:buFont typeface="Arial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entury Schoolbook"/>
              <a:cs typeface="Century Schoolbook"/>
            </a:endParaRPr>
          </a:p>
          <a:p>
            <a:pPr marL="457200" indent="-457200" algn="just">
              <a:buClr>
                <a:schemeClr val="accent6"/>
              </a:buClr>
              <a:buFont typeface="Arial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Century Schoolbook"/>
              <a:cs typeface="Century Schoolboo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13152" y="7295559"/>
            <a:ext cx="17857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The overall research objective is to establish and demonstrate a generic motion-sensing co-design procedure that</a:t>
            </a:r>
          </a:p>
          <a:p>
            <a:pPr marL="996696" lvl="1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significantly reduces the complexity of mission design for swarming CPS</a:t>
            </a:r>
          </a:p>
          <a:p>
            <a:pPr marL="996696" lvl="1" indent="-457200" algn="just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greatly facilitates the development of effective and efficient control and sensing strategies, which are computation efficient, communication light, and adaptive to various environment uncertainties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841144" y="24261906"/>
            <a:ext cx="12169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e </a:t>
            </a: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will develop a new type of robotic fish fully actuated by smart material, which are agile, 3D maneuverable, stealth, robust, and fully controllable.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e </a:t>
            </a: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will optimize the robotic fish to meet the maneuvering requirements of cooperative control and sensing </a:t>
            </a: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algorithms</a:t>
            </a:r>
            <a:endParaRPr lang="en-US" sz="3200" dirty="0">
              <a:solidFill>
                <a:srgbClr val="000000"/>
              </a:solidFill>
              <a:latin typeface="Century Schoolbook"/>
              <a:cs typeface="Century Schoolbook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57168" y="13532714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18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latin typeface="Century Schoolbook"/>
                <a:cs typeface="Century Schoolbook"/>
              </a:rPr>
              <a:t>e </a:t>
            </a:r>
            <a:r>
              <a:rPr lang="en-US" sz="3200" dirty="0">
                <a:solidFill>
                  <a:srgbClr val="000000"/>
                </a:solidFill>
                <a:latin typeface="Century Schoolbook"/>
                <a:cs typeface="Century Schoolbook"/>
              </a:rPr>
              <a:t>propose a generic sensing-motion co-design procedure that is applicable for various mission design for swarming CPS by decoupling the formation shape dynamics and translational motion dynamics of the entire swarm.</a:t>
            </a:r>
          </a:p>
        </p:txBody>
      </p:sp>
      <p:pic>
        <p:nvPicPr>
          <p:cNvPr id="463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520" y="29590498"/>
            <a:ext cx="3024335" cy="231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49" y="27070217"/>
            <a:ext cx="3024336" cy="25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5" name="TextBox 464"/>
          <p:cNvSpPr txBox="1"/>
          <p:nvPr/>
        </p:nvSpPr>
        <p:spPr>
          <a:xfrm>
            <a:off x="33754912" y="2786230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entury Schoolbook" pitchFamily="18" charset="0"/>
              </a:rPr>
              <a:t>2D Maneuverable robotic </a:t>
            </a:r>
            <a:r>
              <a:rPr lang="en-US" sz="2000" dirty="0">
                <a:solidFill>
                  <a:schemeClr val="bg1"/>
                </a:solidFill>
                <a:latin typeface="Century Schoolbook" pitchFamily="18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Century Schoolbook" pitchFamily="18" charset="0"/>
              </a:rPr>
              <a:t>ish developed at Wichita State University</a:t>
            </a:r>
            <a:endParaRPr lang="en-US" sz="20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466" name="Left Arrow 465"/>
          <p:cNvSpPr/>
          <p:nvPr/>
        </p:nvSpPr>
        <p:spPr>
          <a:xfrm>
            <a:off x="33322864" y="28294354"/>
            <a:ext cx="360040" cy="144015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7" name="TextBox 466"/>
          <p:cNvSpPr txBox="1"/>
          <p:nvPr/>
        </p:nvSpPr>
        <p:spPr>
          <a:xfrm>
            <a:off x="34258968" y="27277530"/>
            <a:ext cx="83529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Century Schoolbook" pitchFamily="18" charset="0"/>
              </a:rPr>
              <a:t>Testbed</a:t>
            </a:r>
            <a:r>
              <a:rPr lang="en-US" sz="3200" dirty="0" smtClean="0">
                <a:solidFill>
                  <a:schemeClr val="bg1"/>
                </a:solidFill>
                <a:latin typeface="Century Schoolbook" pitchFamily="18" charset="0"/>
              </a:rPr>
              <a:t> for Pollution </a:t>
            </a:r>
            <a:r>
              <a:rPr lang="en-US" sz="3200" dirty="0">
                <a:solidFill>
                  <a:schemeClr val="bg1"/>
                </a:solidFill>
                <a:latin typeface="Century Schoolbook" pitchFamily="18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Century Schoolbook" pitchFamily="18" charset="0"/>
              </a:rPr>
              <a:t>ource Seeking </a:t>
            </a:r>
            <a:endParaRPr lang="en-US" sz="3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398" name="Right Arrow 397"/>
          <p:cNvSpPr/>
          <p:nvPr/>
        </p:nvSpPr>
        <p:spPr>
          <a:xfrm rot="10800000">
            <a:off x="41027968" y="21612922"/>
            <a:ext cx="415636" cy="138545"/>
          </a:xfrm>
          <a:prstGeom prst="rightArrow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Right Arrow 398"/>
          <p:cNvSpPr/>
          <p:nvPr/>
        </p:nvSpPr>
        <p:spPr>
          <a:xfrm>
            <a:off x="41044132" y="21453594"/>
            <a:ext cx="415636" cy="138545"/>
          </a:xfrm>
          <a:prstGeom prst="rightArrow">
            <a:avLst/>
          </a:prstGeom>
          <a:solidFill>
            <a:sysClr val="window" lastClr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 descr="nsf.jpe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08" y="2316908"/>
            <a:ext cx="1600200" cy="161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WENDYCEN@QGGCYENFUVWYY577" val="3581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_{k-1}^s$&#10;&#10;&#10;\end{document}"/>
  <p:tag name="IGUANATEXSIZ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_k$, $D_k$&#10;&#10;&#10;\end{document}"/>
  <p:tag name="IGUANATEXSIZ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</TotalTime>
  <Words>787</Words>
  <Application>Microsoft Macintosh PowerPoint</Application>
  <PresentationFormat>Custom</PresentationFormat>
  <Paragraphs>97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Wendycen</dc:creator>
  <cp:lastModifiedBy>Emily  Wehby</cp:lastModifiedBy>
  <cp:revision>374</cp:revision>
  <dcterms:created xsi:type="dcterms:W3CDTF">2009-09-29T02:17:57Z</dcterms:created>
  <dcterms:modified xsi:type="dcterms:W3CDTF">2014-11-04T23:01:06Z</dcterms:modified>
</cp:coreProperties>
</file>