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5" r:id="rId1"/>
  </p:sldMasterIdLst>
  <p:notesMasterIdLst>
    <p:notesMasterId r:id="rId20"/>
  </p:notesMasterIdLst>
  <p:sldIdLst>
    <p:sldId id="292" r:id="rId2"/>
    <p:sldId id="426" r:id="rId3"/>
    <p:sldId id="296" r:id="rId4"/>
    <p:sldId id="424" r:id="rId5"/>
    <p:sldId id="379" r:id="rId6"/>
    <p:sldId id="381" r:id="rId7"/>
    <p:sldId id="411" r:id="rId8"/>
    <p:sldId id="412" r:id="rId9"/>
    <p:sldId id="421" r:id="rId10"/>
    <p:sldId id="416" r:id="rId11"/>
    <p:sldId id="419" r:id="rId12"/>
    <p:sldId id="417" r:id="rId13"/>
    <p:sldId id="422" r:id="rId14"/>
    <p:sldId id="420" r:id="rId15"/>
    <p:sldId id="418" r:id="rId16"/>
    <p:sldId id="425" r:id="rId17"/>
    <p:sldId id="423" r:id="rId18"/>
    <p:sldId id="41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3300"/>
    <a:srgbClr val="FFFB3F"/>
    <a:srgbClr val="720000"/>
    <a:srgbClr val="99FF33"/>
    <a:srgbClr val="00FFFF"/>
    <a:srgbClr val="00FF00"/>
    <a:srgbClr val="FF6600"/>
    <a:srgbClr val="F2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0" autoAdjust="0"/>
    <p:restoredTop sz="92832" autoAdjust="0"/>
  </p:normalViewPr>
  <p:slideViewPr>
    <p:cSldViewPr showGuides="1">
      <p:cViewPr varScale="1">
        <p:scale>
          <a:sx n="110" d="100"/>
          <a:sy n="110" d="100"/>
        </p:scale>
        <p:origin x="-544" y="-96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4198F98-E67E-4F35-B693-616ABB2B39C1}" type="datetimeFigureOut">
              <a:rPr lang="en-US"/>
              <a:pPr>
                <a:defRPr/>
              </a:pPr>
              <a:t>6/15/15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04FE84A-A327-4B23-A194-DFBB558EE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159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038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84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247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55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383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700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64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38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63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85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204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06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876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69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81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025" y="3885640"/>
            <a:ext cx="6401955" cy="1753721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514" y="1769131"/>
            <a:ext cx="7772977" cy="1735511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05473C95-D84D-4D96-BBC5-9B0661295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11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2A6F4E44-C1E5-4029-A0B3-7AB155695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74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9" y="274544"/>
            <a:ext cx="2056535" cy="58214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1" y="274544"/>
            <a:ext cx="6033943" cy="58214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C4F782ED-FC83-48D1-BA51-1BAA08895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10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A5A14660-27A7-471F-90C7-A95CAF877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49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7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7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195" indent="0">
              <a:buNone/>
              <a:defRPr sz="1600"/>
            </a:lvl2pPr>
            <a:lvl3pPr marL="820391" indent="0">
              <a:buNone/>
              <a:defRPr sz="1400"/>
            </a:lvl3pPr>
            <a:lvl4pPr marL="1230586" indent="0">
              <a:buNone/>
              <a:defRPr sz="1300"/>
            </a:lvl4pPr>
            <a:lvl5pPr marL="1640781" indent="0">
              <a:buNone/>
              <a:defRPr sz="1300"/>
            </a:lvl5pPr>
            <a:lvl6pPr marL="2050976" indent="0">
              <a:buNone/>
              <a:defRPr sz="1300"/>
            </a:lvl6pPr>
            <a:lvl7pPr marL="2461173" indent="0">
              <a:buNone/>
              <a:defRPr sz="1300"/>
            </a:lvl7pPr>
            <a:lvl8pPr marL="2871367" indent="0">
              <a:buNone/>
              <a:defRPr sz="1300"/>
            </a:lvl8pPr>
            <a:lvl9pPr marL="328156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8A614141-CE91-4893-88E1-DEB42E94B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08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599640"/>
            <a:ext cx="4045238" cy="4496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5" y="1599640"/>
            <a:ext cx="4045239" cy="4496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1235A7F0-63B0-41F5-9994-B2213628F6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9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195" indent="0">
              <a:buNone/>
              <a:defRPr sz="1800" b="1"/>
            </a:lvl2pPr>
            <a:lvl3pPr marL="820391" indent="0">
              <a:buNone/>
              <a:defRPr sz="1600" b="1"/>
            </a:lvl3pPr>
            <a:lvl4pPr marL="1230586" indent="0">
              <a:buNone/>
              <a:defRPr sz="1400" b="1"/>
            </a:lvl4pPr>
            <a:lvl5pPr marL="1640781" indent="0">
              <a:buNone/>
              <a:defRPr sz="1400" b="1"/>
            </a:lvl5pPr>
            <a:lvl6pPr marL="2050976" indent="0">
              <a:buNone/>
              <a:defRPr sz="1400" b="1"/>
            </a:lvl6pPr>
            <a:lvl7pPr marL="2461173" indent="0">
              <a:buNone/>
              <a:defRPr sz="1400" b="1"/>
            </a:lvl7pPr>
            <a:lvl8pPr marL="2871367" indent="0">
              <a:buNone/>
              <a:defRPr sz="1400" b="1"/>
            </a:lvl8pPr>
            <a:lvl9pPr marL="328156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4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5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195" indent="0">
              <a:buNone/>
              <a:defRPr sz="1800" b="1"/>
            </a:lvl2pPr>
            <a:lvl3pPr marL="820391" indent="0">
              <a:buNone/>
              <a:defRPr sz="1600" b="1"/>
            </a:lvl3pPr>
            <a:lvl4pPr marL="1230586" indent="0">
              <a:buNone/>
              <a:defRPr sz="1400" b="1"/>
            </a:lvl4pPr>
            <a:lvl5pPr marL="1640781" indent="0">
              <a:buNone/>
              <a:defRPr sz="1400" b="1"/>
            </a:lvl5pPr>
            <a:lvl6pPr marL="2050976" indent="0">
              <a:buNone/>
              <a:defRPr sz="1400" b="1"/>
            </a:lvl6pPr>
            <a:lvl7pPr marL="2461173" indent="0">
              <a:buNone/>
              <a:defRPr sz="1400" b="1"/>
            </a:lvl7pPr>
            <a:lvl8pPr marL="2871367" indent="0">
              <a:buNone/>
              <a:defRPr sz="1400" b="1"/>
            </a:lvl8pPr>
            <a:lvl9pPr marL="328156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5" y="2175344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F452B28E-19C4-40A9-A776-0E7CF1BB1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30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4CFBFF86-7654-4566-B794-C4FA32F7C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07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978A90CF-9C47-4E09-B3D3-2EFC45814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1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1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195" indent="0">
              <a:buNone/>
              <a:defRPr sz="1100"/>
            </a:lvl2pPr>
            <a:lvl3pPr marL="820391" indent="0">
              <a:buNone/>
              <a:defRPr sz="900"/>
            </a:lvl3pPr>
            <a:lvl4pPr marL="1230586" indent="0">
              <a:buNone/>
              <a:defRPr sz="800"/>
            </a:lvl4pPr>
            <a:lvl5pPr marL="1640781" indent="0">
              <a:buNone/>
              <a:defRPr sz="800"/>
            </a:lvl5pPr>
            <a:lvl6pPr marL="2050976" indent="0">
              <a:buNone/>
              <a:defRPr sz="800"/>
            </a:lvl6pPr>
            <a:lvl7pPr marL="2461173" indent="0">
              <a:buNone/>
              <a:defRPr sz="800"/>
            </a:lvl7pPr>
            <a:lvl8pPr marL="2871367" indent="0">
              <a:buNone/>
              <a:defRPr sz="800"/>
            </a:lvl8pPr>
            <a:lvl9pPr marL="328156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41AFE353-6B91-48B8-A89D-EE7D98228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58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4" y="4800323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4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195" indent="0">
              <a:buNone/>
              <a:defRPr sz="2500"/>
            </a:lvl2pPr>
            <a:lvl3pPr marL="820391" indent="0">
              <a:buNone/>
              <a:defRPr sz="2200"/>
            </a:lvl3pPr>
            <a:lvl4pPr marL="1230586" indent="0">
              <a:buNone/>
              <a:defRPr sz="1800"/>
            </a:lvl4pPr>
            <a:lvl5pPr marL="1640781" indent="0">
              <a:buNone/>
              <a:defRPr sz="1800"/>
            </a:lvl5pPr>
            <a:lvl6pPr marL="2050976" indent="0">
              <a:buNone/>
              <a:defRPr sz="1800"/>
            </a:lvl6pPr>
            <a:lvl7pPr marL="2461173" indent="0">
              <a:buNone/>
              <a:defRPr sz="1800"/>
            </a:lvl7pPr>
            <a:lvl8pPr marL="2871367" indent="0">
              <a:buNone/>
              <a:defRPr sz="1800"/>
            </a:lvl8pPr>
            <a:lvl9pPr marL="3281562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4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195" indent="0">
              <a:buNone/>
              <a:defRPr sz="1100"/>
            </a:lvl2pPr>
            <a:lvl3pPr marL="820391" indent="0">
              <a:buNone/>
              <a:defRPr sz="900"/>
            </a:lvl3pPr>
            <a:lvl4pPr marL="1230586" indent="0">
              <a:buNone/>
              <a:defRPr sz="800"/>
            </a:lvl4pPr>
            <a:lvl5pPr marL="1640781" indent="0">
              <a:buNone/>
              <a:defRPr sz="800"/>
            </a:lvl5pPr>
            <a:lvl6pPr marL="2050976" indent="0">
              <a:buNone/>
              <a:defRPr sz="800"/>
            </a:lvl6pPr>
            <a:lvl7pPr marL="2461173" indent="0">
              <a:buNone/>
              <a:defRPr sz="800"/>
            </a:lvl7pPr>
            <a:lvl8pPr marL="2871367" indent="0">
              <a:buNone/>
              <a:defRPr sz="800"/>
            </a:lvl8pPr>
            <a:lvl9pPr marL="328156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E701F1F4-A625-4258-9628-F7171BFCA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14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35C1F593-EA32-4466-8597-4DC85FDF04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MS PGothic" pitchFamily="34" charset="-128"/>
          <a:cs typeface="MS PGothic" charset="0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10195" algn="ctr" defTabSz="91439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820391" algn="ctr" defTabSz="91439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230586" algn="ctr" defTabSz="91439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640781" algn="ctr" defTabSz="91439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MS PGothic" pitchFamily="34" charset="-128"/>
          <a:cs typeface="MS PGothic" charset="0"/>
        </a:defRPr>
      </a:lvl1pPr>
      <a:lvl2pPr marL="739775" indent="-282575" algn="l" defTabSz="9128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MS PGothic" pitchFamily="34" charset="-128"/>
          <a:cs typeface="MS PGothic" charset="0"/>
        </a:defRPr>
      </a:lvl2pPr>
      <a:lvl3pPr marL="1139825" indent="-225425" algn="l" defTabSz="9128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MS PGothic" pitchFamily="34" charset="-128"/>
          <a:cs typeface="MS PGothic" charset="0"/>
        </a:defRPr>
      </a:lvl3pPr>
      <a:lvl4pPr marL="1597025" indent="-225425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MS PGothic" pitchFamily="34" charset="-128"/>
          <a:cs typeface="MS PGothic" charset="0"/>
        </a:defRPr>
      </a:lvl4pPr>
      <a:lvl5pPr marL="2054225" indent="-225425" algn="l" defTabSz="9128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MS PGothic" pitchFamily="34" charset="-128"/>
          <a:cs typeface="MS PGothic" charset="0"/>
        </a:defRPr>
      </a:lvl5pPr>
      <a:lvl6pPr marL="2466868" indent="-227888" algn="l" defTabSz="914394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877064" indent="-227888" algn="l" defTabSz="914394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287261" indent="-227888" algn="l" defTabSz="914394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697455" indent="-227888" algn="l" defTabSz="914394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1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95" algn="l" defTabSz="41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91" algn="l" defTabSz="41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586" algn="l" defTabSz="41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781" algn="l" defTabSz="41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976" algn="l" defTabSz="41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173" algn="l" defTabSz="41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367" algn="l" defTabSz="41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562" algn="l" defTabSz="41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png"/><Relationship Id="rId9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jpe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jpe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sz="quarter"/>
          </p:nvPr>
        </p:nvSpPr>
        <p:spPr>
          <a:xfrm>
            <a:off x="838200" y="1803754"/>
            <a:ext cx="7772400" cy="1199990"/>
          </a:xfrm>
        </p:spPr>
        <p:txBody>
          <a:bodyPr/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Towards Next Generation Engine Control: A Spatial Big Data Approach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sz="quarter" idx="1"/>
          </p:nvPr>
        </p:nvSpPr>
        <p:spPr>
          <a:xfrm>
            <a:off x="1676400" y="4800600"/>
            <a:ext cx="7351712" cy="1828800"/>
          </a:xfrm>
        </p:spPr>
        <p:txBody>
          <a:bodyPr>
            <a:normAutofit/>
          </a:bodyPr>
          <a:lstStyle/>
          <a:p>
            <a:pPr algn="r" defTabSz="913076">
              <a:defRPr/>
            </a:pPr>
            <a:r>
              <a:rPr lang="en-US" altLang="en-US" sz="1900" dirty="0" smtClean="0">
                <a:solidFill>
                  <a:srgbClr val="FFFF99"/>
                </a:solidFill>
              </a:rPr>
              <a:t>S. </a:t>
            </a:r>
            <a:r>
              <a:rPr lang="en-US" altLang="en-US" sz="1900" dirty="0" err="1" smtClean="0">
                <a:solidFill>
                  <a:srgbClr val="FFFF99"/>
                </a:solidFill>
              </a:rPr>
              <a:t>Shekhar</a:t>
            </a:r>
            <a:r>
              <a:rPr lang="en-US" altLang="en-US" sz="1900" dirty="0" smtClean="0">
                <a:solidFill>
                  <a:srgbClr val="FFFF99"/>
                </a:solidFill>
              </a:rPr>
              <a:t>, R. Ali and V. Gunturi</a:t>
            </a:r>
            <a:endParaRPr lang="en-US" altLang="en-US" sz="1900" dirty="0">
              <a:solidFill>
                <a:srgbClr val="FFFF99"/>
              </a:solidFill>
            </a:endParaRPr>
          </a:p>
          <a:p>
            <a:pPr algn="r" defTabSz="913076">
              <a:defRPr/>
            </a:pPr>
            <a:r>
              <a:rPr lang="en-US" altLang="en-US" sz="1900" dirty="0" smtClean="0">
                <a:solidFill>
                  <a:srgbClr val="FFFF99"/>
                </a:solidFill>
              </a:rPr>
              <a:t>Computer Science and Engineering, </a:t>
            </a:r>
            <a:r>
              <a:rPr lang="en-US" altLang="en-US" sz="1900" dirty="0" err="1" smtClean="0">
                <a:solidFill>
                  <a:srgbClr val="FFFF99"/>
                </a:solidFill>
              </a:rPr>
              <a:t>Univ</a:t>
            </a:r>
            <a:r>
              <a:rPr lang="en-US" altLang="en-US" sz="1900" dirty="0" smtClean="0">
                <a:solidFill>
                  <a:srgbClr val="FFFF99"/>
                </a:solidFill>
              </a:rPr>
              <a:t> of Minnesota</a:t>
            </a:r>
          </a:p>
          <a:p>
            <a:pPr algn="r" defTabSz="913076">
              <a:defRPr/>
            </a:pPr>
            <a:endParaRPr lang="en-US" altLang="en-US" sz="1900" dirty="0" smtClean="0">
              <a:solidFill>
                <a:srgbClr val="FFFF99"/>
              </a:solidFill>
            </a:endParaRPr>
          </a:p>
          <a:p>
            <a:pPr algn="r" defTabSz="913076">
              <a:defRPr/>
            </a:pPr>
            <a:r>
              <a:rPr lang="en-US" altLang="en-US" sz="1900" dirty="0" smtClean="0">
                <a:solidFill>
                  <a:srgbClr val="FFFF99"/>
                </a:solidFill>
              </a:rPr>
              <a:t>W. Northrop and A. </a:t>
            </a:r>
            <a:r>
              <a:rPr lang="en-US" altLang="en-US" sz="1900" dirty="0" err="1" smtClean="0">
                <a:solidFill>
                  <a:srgbClr val="FFFF99"/>
                </a:solidFill>
              </a:rPr>
              <a:t>Kotz</a:t>
            </a:r>
            <a:r>
              <a:rPr lang="en-US" altLang="en-US" sz="1900" dirty="0" smtClean="0">
                <a:solidFill>
                  <a:srgbClr val="FFFF99"/>
                </a:solidFill>
              </a:rPr>
              <a:t> </a:t>
            </a:r>
          </a:p>
          <a:p>
            <a:pPr algn="r" defTabSz="913076">
              <a:defRPr/>
            </a:pPr>
            <a:r>
              <a:rPr lang="en-US" sz="1900" dirty="0" smtClean="0">
                <a:solidFill>
                  <a:srgbClr val="FFFF99"/>
                </a:solidFill>
              </a:rPr>
              <a:t>Engines Laboratory, Mechanical Engineering, </a:t>
            </a:r>
            <a:r>
              <a:rPr lang="en-US" sz="1900" dirty="0" err="1" smtClean="0">
                <a:solidFill>
                  <a:srgbClr val="FFFF99"/>
                </a:solidFill>
              </a:rPr>
              <a:t>Univ</a:t>
            </a:r>
            <a:r>
              <a:rPr lang="en-US" sz="1900" dirty="0" smtClean="0">
                <a:solidFill>
                  <a:srgbClr val="FFFF99"/>
                </a:solidFill>
              </a:rPr>
              <a:t> of Minnesota</a:t>
            </a:r>
            <a:endParaRPr lang="en-US" altLang="en-US" sz="1900" dirty="0" smtClean="0">
              <a:solidFill>
                <a:srgbClr val="FFFF99"/>
              </a:solidFill>
            </a:endParaRPr>
          </a:p>
        </p:txBody>
      </p:sp>
      <p:pic>
        <p:nvPicPr>
          <p:cNvPr id="18" name="Picture 4" descr="http://www.econ.umn.edu/%7Eschwe227/img/UofMN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61" y="370224"/>
            <a:ext cx="14649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s://vscl.osu.edu/sites/vscl.osu.edu/files/imagecache/osu_news_page/osu_news/image/FordUPR2013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01" y="228600"/>
            <a:ext cx="979056" cy="9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01" y="279014"/>
            <a:ext cx="1076686" cy="92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6200" y="37225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 Budding CPS: Vehicular Engine Control Unit</a:t>
            </a:r>
            <a:endParaRPr lang="en-US" altLang="en-US" sz="27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4427" y="1066800"/>
            <a:ext cx="8420100" cy="54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84" tIns="44783" rIns="89884" bIns="44783">
            <a:spAutoFit/>
          </a:bodyPr>
          <a:lstStyle>
            <a:lvl1pPr marL="339725" indent="-339725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FFFF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Background </a:t>
            </a:r>
          </a:p>
          <a:p>
            <a:pPr marL="948690" lvl="2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1800" dirty="0" smtClean="0"/>
              <a:t>An electronic control unit that controls an internal combustion engine.</a:t>
            </a:r>
          </a:p>
          <a:p>
            <a:pPr marL="948690" lvl="2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1800" dirty="0" smtClean="0"/>
              <a:t>Have </a:t>
            </a:r>
            <a:r>
              <a:rPr lang="en-US" sz="1800" dirty="0"/>
              <a:t>microprocessors to process engine sensor readings in real-time to choose </a:t>
            </a:r>
            <a:r>
              <a:rPr lang="en-US" sz="1800" dirty="0" smtClean="0"/>
              <a:t>suitable </a:t>
            </a:r>
            <a:r>
              <a:rPr lang="en-US" sz="1800" dirty="0"/>
              <a:t>engine-control </a:t>
            </a:r>
            <a:r>
              <a:rPr lang="en-US" sz="1800" dirty="0" smtClean="0"/>
              <a:t>rules.</a:t>
            </a:r>
          </a:p>
          <a:p>
            <a:pPr marL="948690" lvl="2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1800" dirty="0" smtClean="0"/>
              <a:t>Current engine-control rules are fixed.</a:t>
            </a:r>
          </a:p>
          <a:p>
            <a:pPr marL="0" indent="0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defRPr/>
            </a:pPr>
            <a:endParaRPr lang="en-US" sz="1800" dirty="0" smtClean="0"/>
          </a:p>
          <a:p>
            <a:pPr marL="0" indent="0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defRPr/>
            </a:pPr>
            <a:endParaRPr lang="en-US" sz="1800" dirty="0" smtClean="0"/>
          </a:p>
          <a:p>
            <a:pPr marL="0" indent="0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defRPr/>
            </a:pPr>
            <a:endParaRPr lang="en-US" sz="1800" dirty="0"/>
          </a:p>
          <a:p>
            <a:pPr marL="0" indent="0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defRPr/>
            </a:pPr>
            <a:endParaRPr lang="en-US" sz="1800" dirty="0"/>
          </a:p>
          <a:p>
            <a:pPr marL="0" indent="0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defRPr/>
            </a:pPr>
            <a:endParaRPr lang="en-US" sz="1800" dirty="0" smtClean="0"/>
          </a:p>
          <a:p>
            <a:pPr marL="145415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of Fixed Calibration</a:t>
            </a:r>
          </a:p>
          <a:p>
            <a:pPr marL="948690" lvl="2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1800" dirty="0" smtClean="0"/>
              <a:t>Cannot adapt to variation in some real-world parameters, </a:t>
            </a:r>
          </a:p>
          <a:p>
            <a:pPr marL="720090" lvl="2" indent="0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e.g., traffic</a:t>
            </a:r>
            <a:r>
              <a:rPr lang="en-US" sz="1800" dirty="0"/>
              <a:t>, weather, elevation, driver behavior</a:t>
            </a:r>
            <a:r>
              <a:rPr lang="en-US" sz="1800" dirty="0" smtClean="0"/>
              <a:t> etc.</a:t>
            </a:r>
          </a:p>
          <a:p>
            <a:pPr marL="948690" lvl="2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1800" dirty="0" smtClean="0"/>
              <a:t>Result in significant </a:t>
            </a:r>
            <a:r>
              <a:rPr lang="en-US" sz="1800" dirty="0"/>
              <a:t>gap between regulated and actual GHG </a:t>
            </a:r>
            <a:r>
              <a:rPr lang="en-US" sz="1800" dirty="0" smtClean="0"/>
              <a:t>emissions.</a:t>
            </a:r>
            <a:endParaRPr lang="en-US" sz="1800" i="1" dirty="0" smtClean="0">
              <a:latin typeface="Helvetica" panose="020B0604020202020204" pitchFamily="34" charset="0"/>
              <a:ea typeface="Gulim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4573" y="3479747"/>
            <a:ext cx="2055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Thomas Murphy Engine Research </a:t>
            </a:r>
            <a:r>
              <a:rPr lang="en-US" sz="1400" dirty="0" smtClean="0"/>
              <a:t>Laboratory at UMN</a:t>
            </a:r>
            <a:endParaRPr lang="en-US" sz="14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78459"/>
            <a:ext cx="2676893" cy="27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81000" y="379380"/>
            <a:ext cx="811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Sample Engine Sub-System Measurement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14800" y="1600200"/>
            <a:ext cx="4689764" cy="4329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FFCC"/>
                </a:solidFill>
                <a:effectLst/>
              </a:rPr>
              <a:t>Engine Sub-system Measurements from Metro-Transit Buses in Twin-Cities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FFCC"/>
              </a:solidFill>
              <a:effectLst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FFFF99"/>
                </a:solidFill>
                <a:effectLst/>
              </a:rPr>
              <a:t>Sample Engine Variables:</a:t>
            </a:r>
          </a:p>
          <a:p>
            <a:r>
              <a:rPr lang="en-US" sz="1800" dirty="0" smtClean="0">
                <a:effectLst/>
              </a:rPr>
              <a:t>GPS </a:t>
            </a:r>
            <a:r>
              <a:rPr lang="en-US" sz="1800" dirty="0">
                <a:effectLst/>
              </a:rPr>
              <a:t>Speed and Position</a:t>
            </a:r>
          </a:p>
          <a:p>
            <a:r>
              <a:rPr lang="en-US" sz="1800" dirty="0">
                <a:effectLst/>
              </a:rPr>
              <a:t>Vehicle Load</a:t>
            </a:r>
          </a:p>
          <a:p>
            <a:r>
              <a:rPr lang="en-US" sz="1800" dirty="0">
                <a:effectLst/>
              </a:rPr>
              <a:t>Engine and Heater Fuel Flow</a:t>
            </a:r>
          </a:p>
          <a:p>
            <a:r>
              <a:rPr lang="en-US" sz="1800" dirty="0" smtClean="0">
                <a:effectLst/>
              </a:rPr>
              <a:t>Exhaust </a:t>
            </a:r>
            <a:r>
              <a:rPr lang="en-US" sz="1800" dirty="0">
                <a:effectLst/>
              </a:rPr>
              <a:t>Temp and Mass Flow</a:t>
            </a:r>
          </a:p>
          <a:p>
            <a:r>
              <a:rPr lang="en-US" sz="1800" dirty="0">
                <a:effectLst/>
              </a:rPr>
              <a:t>Intake Temp And Mass Flow</a:t>
            </a:r>
          </a:p>
          <a:p>
            <a:r>
              <a:rPr lang="en-US" sz="1800" dirty="0" smtClean="0">
                <a:effectLst/>
              </a:rPr>
              <a:t>Engine </a:t>
            </a:r>
            <a:r>
              <a:rPr lang="en-US" sz="1800" dirty="0">
                <a:effectLst/>
              </a:rPr>
              <a:t>Torque and RPM</a:t>
            </a:r>
          </a:p>
          <a:p>
            <a:r>
              <a:rPr lang="en-US" sz="1800" dirty="0">
                <a:effectLst/>
              </a:rPr>
              <a:t>Engine Coolant Temp</a:t>
            </a:r>
          </a:p>
          <a:p>
            <a:r>
              <a:rPr lang="en-US" sz="1800" dirty="0" smtClean="0">
                <a:effectLst/>
              </a:rPr>
              <a:t>Odometer</a:t>
            </a:r>
          </a:p>
          <a:p>
            <a:r>
              <a:rPr lang="en-US" sz="1900" dirty="0" smtClean="0">
                <a:effectLst/>
              </a:rPr>
              <a:t> </a:t>
            </a:r>
          </a:p>
          <a:p>
            <a:r>
              <a:rPr lang="en-US" sz="2000" dirty="0">
                <a:effectLst/>
              </a:rPr>
              <a:t> </a:t>
            </a:r>
            <a:endParaRPr lang="en-US" sz="2000" dirty="0" smtClean="0">
              <a:effectLst/>
            </a:endParaRPr>
          </a:p>
          <a:p>
            <a:r>
              <a:rPr lang="en-US" sz="2000" dirty="0">
                <a:solidFill>
                  <a:srgbClr val="FFFFCC"/>
                </a:solidFill>
                <a:effectLst/>
              </a:rPr>
              <a:t> </a:t>
            </a:r>
            <a:r>
              <a:rPr lang="en-US" sz="2000" dirty="0" smtClean="0">
                <a:solidFill>
                  <a:srgbClr val="FFFFCC"/>
                </a:solidFill>
                <a:effectLst/>
              </a:rPr>
              <a:t>….measurements on 20 engine variables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1899050"/>
            <a:ext cx="3249116" cy="162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962400"/>
            <a:ext cx="2424321" cy="19671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4" y="1635564"/>
            <a:ext cx="1650330" cy="34381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4116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863290" y="78296"/>
            <a:ext cx="66690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7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Sample Patterns in the Data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0" y="3937901"/>
            <a:ext cx="4648200" cy="2726582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>
            <a:off x="686908" y="4970844"/>
            <a:ext cx="376212" cy="330348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215745" y="4454372"/>
            <a:ext cx="1821789" cy="1025661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737723" y="6356706"/>
            <a:ext cx="1070480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Hybrid Bus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9569" y="5690501"/>
            <a:ext cx="731785" cy="848074"/>
            <a:chOff x="7001818" y="1723818"/>
            <a:chExt cx="1008632" cy="1400383"/>
          </a:xfrm>
        </p:grpSpPr>
        <p:sp>
          <p:nvSpPr>
            <p:cNvPr id="29" name="Rectangle 28"/>
            <p:cNvSpPr/>
            <p:nvPr/>
          </p:nvSpPr>
          <p:spPr bwMode="auto">
            <a:xfrm>
              <a:off x="7001818" y="1744981"/>
              <a:ext cx="1006802" cy="137922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03648" y="1723818"/>
              <a:ext cx="1006802" cy="134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 gNO</a:t>
              </a:r>
              <a:r>
                <a:rPr kumimoji="0" lang="en-US" sz="7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X</a:t>
              </a: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/m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0.016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0.000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580904" y="2118359"/>
              <a:ext cx="352285" cy="887282"/>
              <a:chOff x="7580904" y="2118359"/>
              <a:chExt cx="352285" cy="887282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7748235" y="2118360"/>
                <a:ext cx="184954" cy="88728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00FF00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 bwMode="auto">
              <a:xfrm flipH="1">
                <a:off x="7580904" y="2118359"/>
                <a:ext cx="334663" cy="1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H="1">
                <a:off x="7597568" y="3005640"/>
                <a:ext cx="334663" cy="1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5" name="TextBox 34"/>
          <p:cNvSpPr txBox="1"/>
          <p:nvPr/>
        </p:nvSpPr>
        <p:spPr>
          <a:xfrm>
            <a:off x="203182" y="3977319"/>
            <a:ext cx="967453" cy="9541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Emission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Hot Spots After Bus Stops</a:t>
            </a:r>
          </a:p>
        </p:txBody>
      </p:sp>
      <p:pic>
        <p:nvPicPr>
          <p:cNvPr id="42" name="Picture 41" descr="allRou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720" y="685800"/>
            <a:ext cx="4426307" cy="25146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520320" y="1143000"/>
            <a:ext cx="1161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+mn-cs"/>
              </a:rPr>
              <a:t>Route 21</a:t>
            </a:r>
            <a:endParaRPr lang="en-US" sz="1200" dirty="0">
              <a:solidFill>
                <a:srgbClr val="FFFFFF"/>
              </a:solidFill>
              <a:latin typeface="Arial" charset="0"/>
              <a:ea typeface="ＭＳ Ｐゴシック" pitchFamily="16" charset="-128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1120" y="1584232"/>
            <a:ext cx="1085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+mn-cs"/>
              </a:rPr>
              <a:t>Route 46</a:t>
            </a:r>
            <a:endParaRPr lang="en-US" sz="1200" dirty="0">
              <a:solidFill>
                <a:srgbClr val="FFFFFF"/>
              </a:solidFill>
              <a:latin typeface="Arial" charset="0"/>
              <a:ea typeface="ＭＳ Ｐゴシック" pitchFamily="16" charset="-128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0520" y="1489954"/>
            <a:ext cx="1085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+mn-cs"/>
              </a:rPr>
              <a:t>Route 54</a:t>
            </a:r>
            <a:endParaRPr lang="en-US" sz="1200" dirty="0">
              <a:solidFill>
                <a:srgbClr val="FFFFFF"/>
              </a:solidFill>
              <a:latin typeface="Arial" charset="0"/>
              <a:ea typeface="ＭＳ Ｐゴシック" pitchFamily="16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4091" y="2665385"/>
            <a:ext cx="37338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color indicates </a:t>
            </a:r>
            <a:r>
              <a:rPr lang="en-US" sz="1400" i="1" u="sng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</a:t>
            </a:r>
            <a:r>
              <a:rPr lang="en-US" sz="1400" i="1" u="sng" baseline="-25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14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emission exceeding </a:t>
            </a:r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EPA regulations</a:t>
            </a:r>
            <a:endParaRPr lang="en-US" sz="1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9" name="Content Placeholder 3" descr="54_100Percent_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348017" y="870631"/>
            <a:ext cx="3355112" cy="1981200"/>
          </a:xfrm>
        </p:spPr>
      </p:pic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120573" y="2924669"/>
            <a:ext cx="3810000" cy="95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1pPr>
            <a:lvl2pPr marL="739775" indent="-2825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2pPr>
            <a:lvl3pPr marL="11398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3pPr>
            <a:lvl4pPr marL="15970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4pPr>
            <a:lvl5pPr marL="20542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5pPr>
            <a:lvl6pPr marL="2466868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877064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287261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697455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r>
              <a:rPr lang="en-US" sz="1800" dirty="0" smtClean="0">
                <a:effectLst/>
              </a:rPr>
              <a:t>Mined temporal </a:t>
            </a:r>
            <a:r>
              <a:rPr lang="en-US" sz="1800" dirty="0">
                <a:effectLst/>
              </a:rPr>
              <a:t>signatures </a:t>
            </a:r>
            <a:r>
              <a:rPr lang="en-US" sz="1800" dirty="0" smtClean="0">
                <a:effectLst/>
              </a:rPr>
              <a:t>of engine variables </a:t>
            </a:r>
            <a:r>
              <a:rPr lang="en-US" sz="1800" dirty="0">
                <a:effectLst/>
              </a:rPr>
              <a:t>which are highly associated </a:t>
            </a:r>
            <a:r>
              <a:rPr lang="en-US" sz="1800" dirty="0" smtClean="0">
                <a:effectLst/>
              </a:rPr>
              <a:t>elevated NOx</a:t>
            </a:r>
            <a:endParaRPr lang="en-US" sz="1800" kern="0" dirty="0"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48017" y="2340271"/>
            <a:ext cx="3355112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color indicates </a:t>
            </a:r>
            <a:r>
              <a:rPr lang="en-US" sz="1400" i="1" u="sng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</a:t>
            </a:r>
            <a:r>
              <a:rPr lang="en-US" sz="1400" i="1" u="sng" baseline="-25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14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emission exceeding </a:t>
            </a:r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EPA regulations</a:t>
            </a:r>
            <a:endParaRPr lang="en-US" sz="1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968557" y="1453051"/>
            <a:ext cx="685800" cy="3048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83" y="3938639"/>
            <a:ext cx="2969580" cy="23679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18" y="4388275"/>
            <a:ext cx="3673655" cy="19183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905000" y="3626941"/>
            <a:ext cx="1424980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Spatial Pattern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48017" y="855575"/>
            <a:ext cx="1070480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Diesel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Bus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53200" y="562854"/>
            <a:ext cx="1781195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Temporal Pattern</a:t>
            </a: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5229742" y="6306575"/>
            <a:ext cx="39161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000" dirty="0" smtClean="0">
                <a:latin typeface="Helvetica" panose="020B0604020202020204" pitchFamily="34" charset="0"/>
              </a:rPr>
              <a:t>Full paper in proceedings of the SSTD 2015:</a:t>
            </a:r>
          </a:p>
          <a:p>
            <a:r>
              <a:rPr lang="en-US" altLang="en-US" sz="1000" dirty="0">
                <a:latin typeface="Helvetica" panose="020B0604020202020204" pitchFamily="34" charset="0"/>
              </a:rPr>
              <a:t>“Discovering Non-compliant Window Co-occurrence Patterns: A Summary of </a:t>
            </a:r>
            <a:r>
              <a:rPr lang="en-US" altLang="en-US" sz="1000" dirty="0" smtClean="0">
                <a:latin typeface="Helvetica" panose="020B0604020202020204" pitchFamily="34" charset="0"/>
              </a:rPr>
              <a:t>Results,” with R. Ali, V. </a:t>
            </a:r>
            <a:r>
              <a:rPr lang="en-US" altLang="en-US" sz="1000" smtClean="0">
                <a:latin typeface="Helvetica" panose="020B0604020202020204" pitchFamily="34" charset="0"/>
              </a:rPr>
              <a:t>Gunturi and </a:t>
            </a:r>
            <a:r>
              <a:rPr lang="en-US" altLang="en-US" sz="1000" dirty="0" smtClean="0">
                <a:latin typeface="Helvetica" panose="020B0604020202020204" pitchFamily="34" charset="0"/>
              </a:rPr>
              <a:t>et al. </a:t>
            </a:r>
          </a:p>
          <a:p>
            <a:endParaRPr lang="en-US" altLang="en-US" sz="10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5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50" grpId="0"/>
      <p:bldP spid="51" grpId="0" animBg="1"/>
      <p:bldP spid="48" grpId="0" animBg="1"/>
      <p:bldP spid="56" grpId="0" animBg="1"/>
      <p:bldP spid="57" grpId="0" animBg="1"/>
      <p:bldP spid="58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400033" y="228600"/>
            <a:ext cx="4343933" cy="57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 of the Talk</a:t>
            </a:r>
            <a:endParaRPr lang="en-US" sz="2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178786" cy="3429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Brief Background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Trend: Spatial Big Data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Budding CPS: Engine Control Unit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Big Data driven Engine Control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298806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52400" y="31498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Spatial Big Data Driven Engine </a:t>
            </a: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Control: A </a:t>
            </a: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Vision</a:t>
            </a:r>
            <a:endParaRPr lang="en-US" altLang="en-US" sz="27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2900" y="1371600"/>
            <a:ext cx="8420100" cy="42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84" tIns="44783" rIns="89884" bIns="44783">
            <a:spAutoFit/>
          </a:bodyPr>
          <a:lstStyle>
            <a:lvl1pPr marL="339725" indent="-339725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defRPr/>
            </a:pPr>
            <a:r>
              <a:rPr lang="en-US" sz="2100" dirty="0" smtClean="0"/>
              <a:t>        </a:t>
            </a:r>
            <a:r>
              <a:rPr lang="en-US" sz="2100" dirty="0" smtClean="0">
                <a:solidFill>
                  <a:srgbClr val="FFFFCC"/>
                </a:solidFill>
              </a:rPr>
              <a:t>Emerging </a:t>
            </a:r>
            <a:r>
              <a:rPr lang="en-US" sz="2100" dirty="0">
                <a:solidFill>
                  <a:srgbClr val="FFFFCC"/>
                </a:solidFill>
              </a:rPr>
              <a:t>big spatial datasets </a:t>
            </a:r>
            <a:r>
              <a:rPr lang="en-US" sz="2100" dirty="0" smtClean="0">
                <a:solidFill>
                  <a:srgbClr val="FFFFCC"/>
                </a:solidFill>
              </a:rPr>
              <a:t>+ Engine </a:t>
            </a:r>
            <a:r>
              <a:rPr lang="en-US" sz="2100" dirty="0">
                <a:solidFill>
                  <a:srgbClr val="FFFFCC"/>
                </a:solidFill>
              </a:rPr>
              <a:t>measurement datasets </a:t>
            </a:r>
            <a:endParaRPr lang="en-US" sz="2100" dirty="0" smtClean="0">
              <a:solidFill>
                <a:srgbClr val="FFFFCC"/>
              </a:solidFill>
            </a:endParaRPr>
          </a:p>
          <a:p>
            <a:pPr marL="0" indent="0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defRPr/>
            </a:pPr>
            <a:r>
              <a:rPr lang="en-US" sz="2100" dirty="0" smtClean="0">
                <a:solidFill>
                  <a:srgbClr val="FFFFCC"/>
                </a:solidFill>
              </a:rPr>
              <a:t> 				 Can reduce </a:t>
            </a:r>
            <a:r>
              <a:rPr lang="en-US" sz="2100" dirty="0">
                <a:solidFill>
                  <a:srgbClr val="FFFFCC"/>
                </a:solidFill>
              </a:rPr>
              <a:t>GHG </a:t>
            </a:r>
            <a:r>
              <a:rPr lang="en-US" sz="2100" dirty="0" smtClean="0">
                <a:solidFill>
                  <a:srgbClr val="FFFFCC"/>
                </a:solidFill>
              </a:rPr>
              <a:t>emissions</a:t>
            </a:r>
          </a:p>
          <a:p>
            <a:pPr marL="0" indent="0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defRPr/>
            </a:pPr>
            <a:r>
              <a:rPr lang="en-US" sz="1800" u="sng" dirty="0" smtClean="0">
                <a:solidFill>
                  <a:srgbClr val="FFFFCC"/>
                </a:solidFill>
              </a:rPr>
              <a:t>Examples:</a:t>
            </a:r>
          </a:p>
          <a:p>
            <a:pPr marL="145415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1900" dirty="0" smtClean="0">
                <a:solidFill>
                  <a:srgbClr val="FFFFCC"/>
                </a:solidFill>
              </a:rPr>
              <a:t>Make engine control rules context aware</a:t>
            </a:r>
          </a:p>
          <a:p>
            <a:pPr marL="548640"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1900" dirty="0" smtClean="0"/>
              <a:t>Geo-fencing</a:t>
            </a:r>
            <a:r>
              <a:rPr lang="en-US" sz="1900" dirty="0"/>
              <a:t>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r>
              <a:rPr lang="en-US" sz="1900" dirty="0" smtClean="0"/>
              <a:t> ECU switches to low emission rules near schools etc. </a:t>
            </a:r>
          </a:p>
          <a:p>
            <a:pPr marL="145415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1900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</a:t>
            </a:r>
            <a:r>
              <a:rPr lang="en-US" sz="1900" dirty="0">
                <a:solidFill>
                  <a:srgbClr val="FFFFCC"/>
                </a:solidFill>
              </a:rPr>
              <a:t>novel, useful and interesting engine control rules </a:t>
            </a:r>
            <a:endParaRPr lang="en-US" sz="1900" dirty="0" smtClean="0">
              <a:solidFill>
                <a:srgbClr val="FFFFCC"/>
              </a:solidFill>
            </a:endParaRPr>
          </a:p>
          <a:p>
            <a:pPr marL="548640"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1900" dirty="0" smtClean="0"/>
              <a:t>Exploiting </a:t>
            </a:r>
            <a:r>
              <a:rPr lang="en-US" sz="1900" dirty="0"/>
              <a:t>spatial data mining </a:t>
            </a:r>
            <a:r>
              <a:rPr lang="en-US" sz="1900" dirty="0" smtClean="0"/>
              <a:t>techniques</a:t>
            </a:r>
          </a:p>
          <a:p>
            <a:pPr marL="548640"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1900" dirty="0" smtClean="0"/>
              <a:t>Harness location-aware </a:t>
            </a:r>
            <a:r>
              <a:rPr lang="en-US" sz="1900" dirty="0"/>
              <a:t>engine measurement </a:t>
            </a:r>
            <a:r>
              <a:rPr lang="en-US" sz="1900" dirty="0" smtClean="0"/>
              <a:t>data &amp; </a:t>
            </a:r>
            <a:r>
              <a:rPr lang="en-US" sz="1900" dirty="0" err="1" smtClean="0"/>
              <a:t>spatio</a:t>
            </a:r>
            <a:r>
              <a:rPr lang="en-US" sz="1900" dirty="0" smtClean="0"/>
              <a:t>-temporal </a:t>
            </a:r>
            <a:r>
              <a:rPr lang="en-US" sz="1900" dirty="0"/>
              <a:t>context </a:t>
            </a:r>
            <a:r>
              <a:rPr lang="en-US" sz="1900" dirty="0" smtClean="0"/>
              <a:t>datasets (traffic, elevation changes, weather)</a:t>
            </a:r>
          </a:p>
          <a:p>
            <a:pPr marL="548640"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1900" dirty="0" smtClean="0"/>
              <a:t>Explore </a:t>
            </a:r>
            <a:r>
              <a:rPr lang="en-US" sz="1900" dirty="0" err="1"/>
              <a:t>spatio</a:t>
            </a:r>
            <a:r>
              <a:rPr lang="en-US" sz="1900" dirty="0"/>
              <a:t>-temporal </a:t>
            </a:r>
            <a:r>
              <a:rPr lang="en-US" sz="1900" dirty="0" smtClean="0"/>
              <a:t>co-occurrences of engine behavior and spatial-temporal context </a:t>
            </a:r>
            <a:endParaRPr lang="en-US" sz="1900" i="1" dirty="0" smtClean="0">
              <a:latin typeface="Helvetica" panose="020B0604020202020204" pitchFamily="34" charset="0"/>
              <a:ea typeface="Gulim" charset="0"/>
              <a:cs typeface="Helvetica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2362200" y="1828800"/>
            <a:ext cx="1066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4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57200" y="550765"/>
            <a:ext cx="811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Some Open Challenges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905000"/>
            <a:ext cx="4381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1pPr>
            <a:lvl2pPr marL="739775" indent="-2825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2pPr>
            <a:lvl3pPr marL="11398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3pPr>
            <a:lvl4pPr marL="15970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4pPr>
            <a:lvl5pPr marL="20542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5pPr>
            <a:lvl6pPr marL="2466868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877064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287261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697455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900" u="sng" kern="0" dirty="0" smtClean="0">
                <a:solidFill>
                  <a:srgbClr val="FFFF99"/>
                </a:solidFill>
              </a:rPr>
              <a:t>Large Sizes of Datasets</a:t>
            </a:r>
          </a:p>
          <a:p>
            <a:r>
              <a:rPr lang="en-US" sz="1900" kern="0" dirty="0" smtClean="0">
                <a:effectLst/>
              </a:rPr>
              <a:t>Currently one Year of data</a:t>
            </a:r>
          </a:p>
          <a:p>
            <a:pPr lvl="1"/>
            <a:r>
              <a:rPr lang="en-US" sz="1900" kern="0" dirty="0" smtClean="0">
                <a:effectLst/>
              </a:rPr>
              <a:t>Approximately 37GB per bus</a:t>
            </a:r>
          </a:p>
          <a:p>
            <a:pPr lvl="1"/>
            <a:r>
              <a:rPr lang="en-US" sz="1900" kern="0" dirty="0" smtClean="0">
                <a:solidFill>
                  <a:srgbClr val="FFFFCC"/>
                </a:solidFill>
                <a:effectLst/>
              </a:rPr>
              <a:t>Over 8 million data points</a:t>
            </a:r>
          </a:p>
          <a:p>
            <a:pPr>
              <a:spcBef>
                <a:spcPts val="800"/>
              </a:spcBef>
            </a:pPr>
            <a:r>
              <a:rPr lang="en-US" sz="1900" dirty="0" smtClean="0">
                <a:solidFill>
                  <a:srgbClr val="FFFF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sz="1900" dirty="0">
                <a:solidFill>
                  <a:srgbClr val="FFFF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size over </a:t>
            </a:r>
            <a:r>
              <a:rPr lang="en-US" sz="1900" dirty="0" smtClean="0">
                <a:solidFill>
                  <a:srgbClr val="FFFF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~100 </a:t>
            </a:r>
            <a:r>
              <a:rPr lang="en-US" sz="1900" dirty="0">
                <a:solidFill>
                  <a:srgbClr val="FFFF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million US light-duty </a:t>
            </a:r>
            <a:r>
              <a:rPr lang="en-US" sz="1900" dirty="0" smtClean="0">
                <a:solidFill>
                  <a:srgbClr val="FFFF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  <a:endParaRPr lang="en-US" sz="19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5964" y="5019454"/>
                <a:ext cx="2207835" cy="742511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solidFill>
                      <a:srgbClr val="FFFF99"/>
                    </a:solidFill>
                  </a:rPr>
                  <a:t>~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FFFF99"/>
                    </a:solidFill>
                    <a:latin typeface="Arial" panose="020B0604020202020204" pitchFamily="34" charset="0"/>
                  </a:rPr>
                  <a:t>data items</a:t>
                </a:r>
              </a:p>
              <a:p>
                <a:r>
                  <a:rPr lang="en-US" sz="2000" dirty="0">
                    <a:solidFill>
                      <a:srgbClr val="FFFF99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FFFF99"/>
                    </a:solidFill>
                    <a:latin typeface="Arial" panose="020B0604020202020204" pitchFamily="34" charset="0"/>
                  </a:rPr>
                  <a:t>        per year</a:t>
                </a:r>
                <a:endParaRPr lang="en-US" sz="2000" dirty="0">
                  <a:solidFill>
                    <a:srgbClr val="FFFF99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64" y="5019454"/>
                <a:ext cx="2207835" cy="742511"/>
              </a:xfrm>
              <a:prstGeom prst="rect">
                <a:avLst/>
              </a:prstGeom>
              <a:blipFill rotWithShape="0">
                <a:blip r:embed="rId3"/>
                <a:stretch>
                  <a:fillRect l="-3005" t="-3175" b="-11905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 bwMode="auto">
          <a:xfrm>
            <a:off x="2266950" y="4022045"/>
            <a:ext cx="457200" cy="838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686300" y="1905000"/>
            <a:ext cx="4305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1pPr>
            <a:lvl2pPr marL="739775" indent="-2825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2pPr>
            <a:lvl3pPr marL="11398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3pPr>
            <a:lvl4pPr marL="15970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4pPr>
            <a:lvl5pPr marL="20542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5pPr>
            <a:lvl6pPr marL="2466868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877064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287261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697455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900" u="sng" kern="0" dirty="0" smtClean="0">
                <a:solidFill>
                  <a:srgbClr val="FFFF99"/>
                </a:solidFill>
              </a:rPr>
              <a:t>Assumptions of Classical Techniques</a:t>
            </a:r>
          </a:p>
          <a:p>
            <a:r>
              <a:rPr lang="en-US" sz="1900" dirty="0" smtClean="0">
                <a:effectLst/>
              </a:rPr>
              <a:t>Classical </a:t>
            </a:r>
            <a:r>
              <a:rPr lang="en-US" sz="1900" dirty="0">
                <a:effectLst/>
              </a:rPr>
              <a:t>data mining techniques make assumptions (e.g., </a:t>
            </a:r>
            <a:r>
              <a:rPr lang="en-US" sz="1900" dirty="0" err="1" smtClean="0">
                <a:effectLst/>
              </a:rPr>
              <a:t>i.i.d</a:t>
            </a:r>
            <a:r>
              <a:rPr lang="en-US" sz="1900" dirty="0" smtClean="0">
                <a:effectLst/>
              </a:rPr>
              <a:t>)</a:t>
            </a:r>
            <a:r>
              <a:rPr lang="en-US" sz="1900" dirty="0">
                <a:effectLst/>
              </a:rPr>
              <a:t> </a:t>
            </a:r>
            <a:r>
              <a:rPr lang="en-US" sz="1900" dirty="0" smtClean="0">
                <a:effectLst/>
              </a:rPr>
              <a:t> </a:t>
            </a:r>
            <a:r>
              <a:rPr lang="en-US" sz="1900" dirty="0" smtClean="0">
                <a:effectLst/>
                <a:sym typeface="Wingdings" panose="05000000000000000000" pitchFamily="2" charset="2"/>
              </a:rPr>
              <a:t> Could </a:t>
            </a:r>
            <a:r>
              <a:rPr lang="en-US" sz="1900" dirty="0" smtClean="0">
                <a:effectLst/>
              </a:rPr>
              <a:t>violate </a:t>
            </a:r>
            <a:r>
              <a:rPr lang="en-US" sz="1900" dirty="0">
                <a:effectLst/>
              </a:rPr>
              <a:t>laws of </a:t>
            </a:r>
            <a:r>
              <a:rPr lang="en-US" sz="1900" dirty="0" smtClean="0">
                <a:effectLst/>
              </a:rPr>
              <a:t>Engine Science </a:t>
            </a:r>
          </a:p>
          <a:p>
            <a:r>
              <a:rPr lang="en-US" sz="1900" kern="0" dirty="0" smtClean="0">
                <a:effectLst/>
              </a:rPr>
              <a:t>Resulting patterns not interpretable by Engine scientists</a:t>
            </a:r>
            <a:endParaRPr lang="en-US" sz="1900" kern="0" dirty="0"/>
          </a:p>
        </p:txBody>
      </p:sp>
      <p:sp>
        <p:nvSpPr>
          <p:cNvPr id="22" name="Rectangle 21"/>
          <p:cNvSpPr/>
          <p:nvPr/>
        </p:nvSpPr>
        <p:spPr>
          <a:xfrm>
            <a:off x="2076450" y="2957555"/>
            <a:ext cx="4876800" cy="984885"/>
          </a:xfrm>
          <a:prstGeom prst="rect">
            <a:avLst/>
          </a:prstGeom>
          <a:solidFill>
            <a:srgbClr val="C00000"/>
          </a:solidFill>
          <a:ln w="22225">
            <a:solidFill>
              <a:srgbClr val="FFFB3F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  <a:buClr>
                <a:srgbClr val="FFFB3F"/>
              </a:buClr>
              <a:buSzPct val="85000"/>
              <a:defRPr/>
            </a:pPr>
            <a:r>
              <a:rPr lang="en-US" sz="2400" dirty="0" smtClean="0">
                <a:solidFill>
                  <a:srgbClr val="FFFF99"/>
                </a:solidFill>
                <a:latin typeface="Arial" panose="020B0604020202020204" pitchFamily="34" charset="0"/>
              </a:rPr>
              <a:t>Proposed Solution: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FFFB3F"/>
              </a:buClr>
              <a:buSzPct val="85000"/>
              <a:defRPr/>
            </a:pPr>
            <a:r>
              <a:rPr lang="en-US" sz="2400" dirty="0" smtClean="0">
                <a:solidFill>
                  <a:srgbClr val="FFFF99"/>
                </a:solidFill>
                <a:latin typeface="Arial" panose="020B0604020202020204" pitchFamily="34" charset="0"/>
              </a:rPr>
              <a:t>Physics-Aware </a:t>
            </a:r>
            <a:r>
              <a:rPr lang="en-US" sz="2400" dirty="0">
                <a:solidFill>
                  <a:srgbClr val="FFFF99"/>
                </a:solidFill>
                <a:latin typeface="Arial" panose="020B0604020202020204" pitchFamily="34" charset="0"/>
              </a:rPr>
              <a:t>Big Data </a:t>
            </a:r>
            <a:r>
              <a:rPr lang="en-US" sz="2400" dirty="0" smtClean="0">
                <a:solidFill>
                  <a:srgbClr val="FFFF99"/>
                </a:solidFill>
                <a:latin typeface="Arial" panose="020B0604020202020204" pitchFamily="34" charset="0"/>
              </a:rPr>
              <a:t>Analytics</a:t>
            </a:r>
            <a:endParaRPr lang="en-US" sz="2000" b="1" dirty="0">
              <a:solidFill>
                <a:srgbClr val="FFFF99"/>
              </a:solidFill>
              <a:latin typeface="Arial" panose="020B0604020202020204" pitchFamily="34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57199" y="381000"/>
            <a:ext cx="811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From Data Analytics to a CPS: Challenges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06802" y="1278348"/>
            <a:ext cx="781609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1pPr>
            <a:lvl2pPr marL="739775" indent="-2825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2pPr>
            <a:lvl3pPr marL="11398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3pPr>
            <a:lvl4pPr marL="15970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4pPr>
            <a:lvl5pPr marL="20542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5pPr>
            <a:lvl6pPr marL="2466868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877064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287261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697455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r>
              <a:rPr lang="en-US" sz="1900" dirty="0" smtClean="0">
                <a:effectLst/>
              </a:rPr>
              <a:t>Physics-Aware big data analytics</a:t>
            </a:r>
          </a:p>
          <a:p>
            <a:pPr lvl="1"/>
            <a:r>
              <a:rPr lang="en-US" sz="1900" dirty="0" smtClean="0">
                <a:effectLst/>
              </a:rPr>
              <a:t>Generate engine control rules based on history of travel </a:t>
            </a:r>
          </a:p>
          <a:p>
            <a:r>
              <a:rPr lang="en-US" sz="1900" kern="0" dirty="0" smtClean="0">
                <a:effectLst/>
              </a:rPr>
              <a:t>Engine rules may have to be changed in real-time!!</a:t>
            </a:r>
          </a:p>
          <a:p>
            <a:pPr lvl="1"/>
            <a:r>
              <a:rPr lang="en-US" sz="1900" kern="0" dirty="0" smtClean="0">
                <a:effectLst/>
              </a:rPr>
              <a:t>Hardware support?</a:t>
            </a:r>
          </a:p>
          <a:p>
            <a:r>
              <a:rPr lang="en-US" sz="1900" kern="0" dirty="0" smtClean="0">
                <a:effectLst/>
              </a:rPr>
              <a:t>Can the rules be embedded as circuits?</a:t>
            </a:r>
          </a:p>
          <a:p>
            <a:pPr lvl="1"/>
            <a:r>
              <a:rPr lang="en-US" sz="1900" kern="0" dirty="0" smtClean="0">
                <a:effectLst/>
              </a:rPr>
              <a:t>Tradeoff between rule complexity and value</a:t>
            </a:r>
          </a:p>
          <a:p>
            <a:r>
              <a:rPr lang="en-US" sz="1900" kern="0" dirty="0" smtClean="0">
                <a:effectLst/>
              </a:rPr>
              <a:t>Learning of rules </a:t>
            </a:r>
          </a:p>
          <a:p>
            <a:pPr lvl="1"/>
            <a:r>
              <a:rPr lang="en-US" sz="1900" kern="0" dirty="0" smtClean="0">
                <a:effectLst/>
              </a:rPr>
              <a:t>on board computer vs Cloud infrastructure</a:t>
            </a:r>
          </a:p>
          <a:p>
            <a:r>
              <a:rPr lang="en-US" sz="1900" kern="0" dirty="0" smtClean="0">
                <a:effectLst/>
              </a:rPr>
              <a:t>Privacy Concerns</a:t>
            </a:r>
          </a:p>
          <a:p>
            <a:pPr lvl="1"/>
            <a:r>
              <a:rPr lang="en-US" sz="1900" kern="0" dirty="0" smtClean="0">
                <a:effectLst/>
              </a:rPr>
              <a:t>Can the rules learnt for a vehicle/driver be transferred in a privacy protected manner? </a:t>
            </a:r>
          </a:p>
          <a:p>
            <a:endParaRPr lang="en-US" sz="2300" kern="0" dirty="0" smtClean="0">
              <a:effectLst/>
            </a:endParaRPr>
          </a:p>
          <a:p>
            <a:r>
              <a:rPr lang="en-US" sz="23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looking for collaborators!</a:t>
            </a:r>
          </a:p>
          <a:p>
            <a:endParaRPr lang="en-US" sz="1900" kern="0" dirty="0"/>
          </a:p>
        </p:txBody>
      </p:sp>
    </p:spTree>
    <p:extLst>
      <p:ext uri="{BB962C8B-B14F-4D97-AF65-F5344CB8AC3E}">
        <p14:creationId xmlns:p14="http://schemas.microsoft.com/office/powerpoint/2010/main" val="164153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400033" y="228600"/>
            <a:ext cx="4343933" cy="57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 of the Talk</a:t>
            </a:r>
            <a:endParaRPr lang="en-US" sz="2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178786" cy="3429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Brief Background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Trend: Spatial Big Data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Budding CPS: Engine Control Unit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Big Data driven Engine Control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147706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143000" y="354113"/>
            <a:ext cx="6669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7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Final Remarks and </a:t>
            </a:r>
          </a:p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7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Inviting Potential Partners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8420100" cy="45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84" tIns="44783" rIns="89884" bIns="44783">
            <a:spAutoFit/>
          </a:bodyPr>
          <a:lstStyle>
            <a:lvl1pPr marL="339725" indent="-339725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Increased proliferation of location aware sensors</a:t>
            </a:r>
          </a:p>
          <a:p>
            <a:pPr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Generate Spatial Big Data </a:t>
            </a:r>
          </a:p>
          <a:p>
            <a:pPr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Spatial Big Data driven analytics can add value to CPS</a:t>
            </a:r>
          </a:p>
          <a:p>
            <a:pPr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Frequent patterns in data can guide decisions in real time control</a:t>
            </a:r>
          </a:p>
          <a:p>
            <a:pPr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Challenges </a:t>
            </a:r>
          </a:p>
          <a:p>
            <a:pPr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High frequency sampling </a:t>
            </a:r>
            <a:r>
              <a:rPr lang="en-US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large data volume </a:t>
            </a:r>
          </a:p>
          <a:p>
            <a:pPr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Physical nature of phenomena </a:t>
            </a:r>
            <a:r>
              <a:rPr lang="en-US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Wingdings" panose="05000000000000000000" pitchFamily="2" charset="2"/>
              </a:rPr>
              <a:t> Violate assumptions of current techniques</a:t>
            </a:r>
            <a:r>
              <a:rPr lang="en-US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 </a:t>
            </a:r>
          </a:p>
          <a:p>
            <a:pPr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Physics Aware Big Data Analytics</a:t>
            </a:r>
          </a:p>
          <a:p>
            <a:pPr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Several open CPS questions</a:t>
            </a:r>
          </a:p>
          <a:p>
            <a:pPr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buBlip>
                <a:blip r:embed="rId3"/>
              </a:buBlip>
              <a:defRPr/>
            </a:pPr>
            <a:r>
              <a:rPr lang="en-US" sz="2000" dirty="0" smtClean="0"/>
              <a:t>Looking </a:t>
            </a:r>
            <a:r>
              <a:rPr lang="en-US" sz="2000" dirty="0"/>
              <a:t>for partners interested in near real-time Engine </a:t>
            </a:r>
            <a:r>
              <a:rPr lang="en-US" sz="2000" dirty="0" smtClean="0"/>
              <a:t>control</a:t>
            </a:r>
            <a:endParaRPr lang="en-US" sz="2000" dirty="0" smtClean="0"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3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38899"/>
            <a:ext cx="8153400" cy="808038"/>
          </a:xfrm>
        </p:spPr>
        <p:txBody>
          <a:bodyPr/>
          <a:lstStyle/>
          <a:p>
            <a:pPr defTabSz="913076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28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543800" cy="4800600"/>
          </a:xfrm>
        </p:spPr>
        <p:txBody>
          <a:bodyPr>
            <a:normAutofit/>
          </a:bodyPr>
          <a:lstStyle/>
          <a:p>
            <a:pPr marL="0" indent="0" defTabSz="913076"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Helvetica" pitchFamily="34" charset="0"/>
              </a:rPr>
              <a:t>        </a:t>
            </a:r>
          </a:p>
          <a:p>
            <a:pPr marL="0" indent="0" defTabSz="913076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latin typeface="Helvetica" pitchFamily="34" charset="0"/>
              </a:rPr>
              <a:t>        Center for Transportation Studies at </a:t>
            </a:r>
            <a:r>
              <a:rPr lang="en-US" sz="2000" dirty="0" err="1" smtClean="0">
                <a:latin typeface="Helvetica" pitchFamily="34" charset="0"/>
              </a:rPr>
              <a:t>Univ</a:t>
            </a:r>
            <a:r>
              <a:rPr lang="en-US" sz="2000" dirty="0" smtClean="0">
                <a:latin typeface="Helvetica" pitchFamily="34" charset="0"/>
              </a:rPr>
              <a:t> of </a:t>
            </a:r>
            <a:r>
              <a:rPr lang="en-US" sz="2000" dirty="0" err="1" smtClean="0">
                <a:latin typeface="Helvetica" pitchFamily="34" charset="0"/>
              </a:rPr>
              <a:t>Minneosta</a:t>
            </a:r>
            <a:r>
              <a:rPr lang="en-US" sz="2000" dirty="0" smtClean="0">
                <a:latin typeface="Helvetica" pitchFamily="34" charset="0"/>
              </a:rPr>
              <a:t> </a:t>
            </a:r>
          </a:p>
          <a:p>
            <a:pPr marL="0" indent="0" defTabSz="913076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latin typeface="Helvetica" pitchFamily="34" charset="0"/>
              </a:rPr>
              <a:t>        Prof S. </a:t>
            </a:r>
            <a:r>
              <a:rPr lang="en-US" sz="2000" dirty="0" err="1" smtClean="0">
                <a:latin typeface="Helvetica" pitchFamily="34" charset="0"/>
              </a:rPr>
              <a:t>Shekhar</a:t>
            </a:r>
            <a:r>
              <a:rPr lang="en-US" sz="2000" dirty="0" smtClean="0">
                <a:latin typeface="Helvetica" pitchFamily="34" charset="0"/>
              </a:rPr>
              <a:t>  &amp; Prof W. Northrop are CTS scholars</a:t>
            </a:r>
          </a:p>
          <a:p>
            <a:pPr marL="0" indent="0" defTabSz="913076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    V. Gunturi was Interdisciplinary doctoral fellow at CTS</a:t>
            </a:r>
          </a:p>
          <a:p>
            <a:pPr marL="0" indent="0" defTabSz="913076">
              <a:buFont typeface="Wingdings" panose="05000000000000000000" pitchFamily="2" charset="2"/>
              <a:buNone/>
              <a:defRPr/>
            </a:pPr>
            <a:endParaRPr lang="en-US" sz="2000" dirty="0">
              <a:latin typeface="Helvetica" pitchFamily="34" charset="0"/>
            </a:endParaRPr>
          </a:p>
          <a:p>
            <a:pPr marL="0" indent="0" defTabSz="913076">
              <a:buFont typeface="Wingdings" panose="05000000000000000000" pitchFamily="2" charset="2"/>
              <a:buNone/>
              <a:defRPr/>
            </a:pPr>
            <a:endParaRPr lang="en-US" sz="2000" dirty="0" smtClean="0">
              <a:latin typeface="Helvetica" pitchFamily="34" charset="0"/>
            </a:endParaRPr>
          </a:p>
          <a:p>
            <a:pPr marL="0" indent="0" defTabSz="913076">
              <a:buNone/>
              <a:defRPr/>
            </a:pPr>
            <a:r>
              <a:rPr lang="en-US" altLang="en-US" sz="2000" dirty="0">
                <a:latin typeface="Helvetica" pitchFamily="34" charset="0"/>
              </a:rPr>
              <a:t> </a:t>
            </a:r>
            <a:r>
              <a:rPr lang="en-US" altLang="en-US" sz="2000" dirty="0" smtClean="0">
                <a:latin typeface="Helvetica" pitchFamily="34" charset="0"/>
              </a:rPr>
              <a:t>     National Science Foundation (CISE  IIS)</a:t>
            </a:r>
            <a:endParaRPr lang="en-US" sz="2000" dirty="0" smtClean="0">
              <a:latin typeface="Helvetica" pitchFamily="34" charset="0"/>
            </a:endParaRPr>
          </a:p>
          <a:p>
            <a:pPr marL="0" indent="0" defTabSz="913076">
              <a:buNone/>
              <a:defRPr/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 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Investigating Spatial Big Data for Next Generation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Routing</a:t>
            </a:r>
          </a:p>
          <a:p>
            <a:pPr marL="0" indent="0" defTabSz="913076">
              <a:buNone/>
              <a:defRPr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Services”</a:t>
            </a:r>
          </a:p>
          <a:p>
            <a:pPr marL="0" indent="0" defTabSz="913076">
              <a:buNone/>
              <a:defRPr/>
            </a:pPr>
            <a:r>
              <a:rPr lang="en-US" altLang="en-US" sz="2000" dirty="0" smtClean="0">
                <a:latin typeface="Helvetica" pitchFamily="34" charset="0"/>
              </a:rPr>
              <a:t>  </a:t>
            </a:r>
          </a:p>
          <a:p>
            <a:pPr marL="341869" indent="-341869" defTabSz="913076">
              <a:defRPr/>
            </a:pPr>
            <a:r>
              <a:rPr lang="en-US" altLang="en-US" sz="2000" dirty="0">
                <a:latin typeface="Helvetica" pitchFamily="34" charset="0"/>
              </a:rPr>
              <a:t> </a:t>
            </a:r>
            <a:r>
              <a:rPr lang="en-US" altLang="en-US" sz="2000" dirty="0" smtClean="0">
                <a:latin typeface="Helvetica" pitchFamily="34" charset="0"/>
              </a:rPr>
              <a:t> </a:t>
            </a:r>
          </a:p>
          <a:p>
            <a:pPr marL="341869" indent="-341869" defTabSz="913076">
              <a:defRPr/>
            </a:pPr>
            <a:r>
              <a:rPr lang="en-US" altLang="en-US" sz="2000" dirty="0">
                <a:latin typeface="Helvetica" pitchFamily="34" charset="0"/>
              </a:rPr>
              <a:t> </a:t>
            </a:r>
            <a:r>
              <a:rPr lang="en-US" altLang="en-US" sz="2000" dirty="0" smtClean="0">
                <a:latin typeface="Helvetica" pitchFamily="34" charset="0"/>
              </a:rPr>
              <a:t> Ford Motors – University Research Program</a:t>
            </a:r>
            <a:endParaRPr lang="en-US" altLang="en-US" dirty="0" smtClean="0"/>
          </a:p>
        </p:txBody>
      </p:sp>
      <p:pic>
        <p:nvPicPr>
          <p:cNvPr id="14340" name="Picture 2" descr="http://www.nsf.gov/images/logos/ns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2" y="3810000"/>
            <a:ext cx="1060741" cy="9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www.econ.umn.edu/%7Eschwe227/img/UofMN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4" y="1726196"/>
            <a:ext cx="1050004" cy="63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Y:\CTS_scholars_talk\cts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9" y="2495837"/>
            <a:ext cx="14144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vscl.osu.edu/sites/vscl.osu.edu/files/imagecache/osu_news_page/osu_news/image/FordUPR2013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285009"/>
            <a:ext cx="1002259" cy="10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7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400033" y="228600"/>
            <a:ext cx="4343933" cy="57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 of the Talk</a:t>
            </a:r>
            <a:endParaRPr lang="en-US" sz="2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178786" cy="3429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Brief Background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Trend: Spatial Big Data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Budding CPS: Engine Control Unit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Big Data driven Engine Control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409831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400033" y="228600"/>
            <a:ext cx="4343933" cy="57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 of the Talk</a:t>
            </a:r>
            <a:endParaRPr lang="en-US" sz="2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178786" cy="3429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Background 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Trend: Spatial Big Data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Budding CPS: Engine Control Unit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Big Data driven Engine Control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410387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35323" y="107766"/>
            <a:ext cx="8673353" cy="609320"/>
          </a:xfrm>
          <a:prstGeom prst="rect">
            <a:avLst/>
          </a:prstGeom>
        </p:spPr>
        <p:txBody>
          <a:bodyPr lIns="89885" tIns="44943" rIns="89885" bIns="44943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sz="3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Spatial Computing: </a:t>
            </a:r>
            <a:r>
              <a:rPr lang="en-US" altLang="en-US" sz="3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Background</a:t>
            </a:r>
            <a:endParaRPr lang="en-US" altLang="en-US" sz="3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09600" y="914400"/>
            <a:ext cx="8153400" cy="762000"/>
          </a:xfrm>
          <a:prstGeom prst="roundRect">
            <a:avLst/>
          </a:prstGeom>
          <a:noFill/>
          <a:ln w="254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Broadly defined as composed </a:t>
            </a:r>
            <a:r>
              <a:rPr lang="en-US" dirty="0">
                <a:solidFill>
                  <a:srgbClr val="FFFF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dirty="0" smtClean="0">
                <a:solidFill>
                  <a:srgbClr val="FFFF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computing activities which focus on data which either spatially or </a:t>
            </a:r>
            <a:r>
              <a:rPr lang="en-US" dirty="0" err="1" smtClean="0">
                <a:solidFill>
                  <a:srgbClr val="FFFF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spatio</a:t>
            </a:r>
            <a:r>
              <a:rPr lang="en-US" dirty="0" smtClean="0">
                <a:solidFill>
                  <a:srgbClr val="FFFF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-temporally oriented. </a:t>
            </a:r>
          </a:p>
          <a:p>
            <a:pP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8" name="Picture 15" descr="large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027" y="4465019"/>
            <a:ext cx="1486180" cy="198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97" y="1831794"/>
            <a:ext cx="2441482" cy="12200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8" y="2170808"/>
            <a:ext cx="2514320" cy="7185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8" y="3405100"/>
            <a:ext cx="1940019" cy="1420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33" y="3087762"/>
            <a:ext cx="1396534" cy="144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12" y="4483136"/>
            <a:ext cx="1414743" cy="22103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04152837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06" y="4374998"/>
            <a:ext cx="1490848" cy="22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31" y="4620980"/>
            <a:ext cx="1619250" cy="215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60" y="1828800"/>
            <a:ext cx="2828085" cy="1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88" y="3306182"/>
            <a:ext cx="4209587" cy="9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36" y="2014902"/>
            <a:ext cx="1467809" cy="35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50" y="5257800"/>
            <a:ext cx="2697816" cy="10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7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11019585" y="376517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3251107" y="166407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26" y="959511"/>
            <a:ext cx="698664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FB3F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rPr>
              <a:t>Penetration of Internet (Internet of Things)</a:t>
            </a:r>
          </a:p>
          <a:p>
            <a:pPr marL="342900" indent="-342900">
              <a:spcAft>
                <a:spcPts val="600"/>
              </a:spcAft>
              <a:buClr>
                <a:srgbClr val="FFFB3F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rPr>
              <a:t>Several platforms are location </a:t>
            </a:r>
            <a:r>
              <a:rPr lang="en-US" sz="2000" dirty="0" smtClean="0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rPr>
              <a:t>aware (e.g., smartphones)</a:t>
            </a:r>
          </a:p>
          <a:p>
            <a:pPr marL="342900" indent="-342900">
              <a:spcAft>
                <a:spcPts val="600"/>
              </a:spcAft>
              <a:buClr>
                <a:srgbClr val="FFFB3F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rPr>
              <a:t>Many more travel phenomena are observable</a:t>
            </a:r>
          </a:p>
          <a:p>
            <a:pPr>
              <a:buClr>
                <a:srgbClr val="FFFB3F"/>
              </a:buClr>
              <a:buSzPct val="85000"/>
              <a:defRPr/>
            </a:pPr>
            <a:r>
              <a:rPr lang="en-US" sz="2400" dirty="0">
                <a:solidFill>
                  <a:srgbClr val="FF9933"/>
                </a:solidFill>
                <a:latin typeface="Arial" charset="0"/>
                <a:ea typeface="MS PGothic" charset="0"/>
                <a:cs typeface="MS PGothic" charset="0"/>
                <a:sym typeface="Wingdings" panose="05000000000000000000" pitchFamily="2" charset="2"/>
              </a:rPr>
              <a:t>	</a:t>
            </a:r>
            <a:endParaRPr lang="en-US" sz="2400" b="1" dirty="0">
              <a:solidFill>
                <a:srgbClr val="FFFB3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76200" y="331355"/>
            <a:ext cx="9220200" cy="609320"/>
          </a:xfrm>
          <a:prstGeom prst="rect">
            <a:avLst/>
          </a:prstGeom>
        </p:spPr>
        <p:txBody>
          <a:bodyPr lIns="89885" tIns="44943" rIns="89885" bIns="44943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Spatial Computing: </a:t>
            </a:r>
            <a:r>
              <a:rPr lang="en-US" alt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Emerging Trend in Transportation</a:t>
            </a:r>
            <a:endParaRPr lang="en-US" altLang="en-US" sz="2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3" y="2162490"/>
            <a:ext cx="2166198" cy="300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" y="5255720"/>
            <a:ext cx="1535617" cy="153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http://startupbootcamp.org/assets/images/blog/Berlin/jan-2015/connected-c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46" y="2566642"/>
            <a:ext cx="2466198" cy="189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connected-cars-645x4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24" y="5078316"/>
            <a:ext cx="2461339" cy="153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506248" y="4435863"/>
            <a:ext cx="2590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000" dirty="0">
                <a:latin typeface="Helvetica" panose="020B0604020202020204" pitchFamily="34" charset="0"/>
              </a:rPr>
              <a:t>Source: startupbootcamp.org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767247" y="6606426"/>
            <a:ext cx="2590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dirty="0">
                <a:latin typeface="Helvetica" panose="020B0604020202020204" pitchFamily="34" charset="0"/>
              </a:rPr>
              <a:t>Source: geeksandbeats.com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7048" y="2881387"/>
            <a:ext cx="3310269" cy="1292662"/>
          </a:xfrm>
          <a:prstGeom prst="rect">
            <a:avLst/>
          </a:prstGeom>
          <a:solidFill>
            <a:srgbClr val="C00000"/>
          </a:solidFill>
          <a:ln w="22225">
            <a:solidFill>
              <a:srgbClr val="FFFB3F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FFFB3F"/>
              </a:buClr>
              <a:buSzPct val="85000"/>
              <a:defRPr/>
            </a:pPr>
            <a:endParaRPr lang="en-US" sz="2600" b="1" dirty="0" smtClean="0">
              <a:solidFill>
                <a:srgbClr val="FFFB3F"/>
              </a:solidFill>
              <a:latin typeface="Arial" charset="0"/>
              <a:ea typeface="MS PGothic" charset="0"/>
              <a:cs typeface="MS PGothic" charset="0"/>
              <a:sym typeface="Wingdings" panose="05000000000000000000" pitchFamily="2" charset="2"/>
            </a:endParaRPr>
          </a:p>
          <a:p>
            <a:pPr algn="ctr">
              <a:buClr>
                <a:srgbClr val="FFFB3F"/>
              </a:buClr>
              <a:buSzPct val="85000"/>
              <a:defRPr/>
            </a:pPr>
            <a:r>
              <a:rPr lang="en-US" sz="2600" b="1" dirty="0" smtClean="0">
                <a:solidFill>
                  <a:srgbClr val="FFFB3F"/>
                </a:solidFill>
                <a:latin typeface="Arial" charset="0"/>
                <a:ea typeface="MS PGothic" charset="0"/>
                <a:cs typeface="MS PGothic" charset="0"/>
                <a:sym typeface="Wingdings" panose="05000000000000000000" pitchFamily="2" charset="2"/>
              </a:rPr>
              <a:t>Spatial </a:t>
            </a:r>
            <a:r>
              <a:rPr lang="en-US" sz="2600" b="1" dirty="0">
                <a:solidFill>
                  <a:srgbClr val="FFFB3F"/>
                </a:solidFill>
                <a:latin typeface="Arial" charset="0"/>
                <a:ea typeface="MS PGothic" charset="0"/>
                <a:cs typeface="MS PGothic" charset="0"/>
                <a:sym typeface="Wingdings" panose="05000000000000000000" pitchFamily="2" charset="2"/>
              </a:rPr>
              <a:t>Big Data</a:t>
            </a:r>
            <a:r>
              <a:rPr lang="en-US" sz="2600" b="1" dirty="0" smtClean="0">
                <a:solidFill>
                  <a:srgbClr val="FFFB3F"/>
                </a:solidFill>
                <a:latin typeface="Arial" charset="0"/>
                <a:ea typeface="MS PGothic" charset="0"/>
                <a:cs typeface="MS PGothic" charset="0"/>
                <a:sym typeface="Wingdings" panose="05000000000000000000" pitchFamily="2" charset="2"/>
              </a:rPr>
              <a:t>!!</a:t>
            </a:r>
          </a:p>
          <a:p>
            <a:pPr algn="ctr">
              <a:buClr>
                <a:srgbClr val="FFFB3F"/>
              </a:buClr>
              <a:buSzPct val="85000"/>
              <a:defRPr/>
            </a:pPr>
            <a:endParaRPr lang="en-US" sz="2600" b="1" dirty="0">
              <a:solidFill>
                <a:srgbClr val="FFFB3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1028" name="Picture 4" descr="https://thenypost.files.wordpress.com/2014/10/uber-germany_injunc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03" y="1037133"/>
            <a:ext cx="2978216" cy="199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59" y="4809027"/>
            <a:ext cx="3948663" cy="1982310"/>
          </a:xfrm>
          <a:prstGeom prst="rect">
            <a:avLst/>
          </a:prstGeom>
        </p:spPr>
      </p:pic>
      <p:pic>
        <p:nvPicPr>
          <p:cNvPr id="25" name="Picture 2" descr="http://www.rita.dot.gov/sites/default/files/rdt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40" y="3237899"/>
            <a:ext cx="218486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 bwMode="auto">
          <a:xfrm>
            <a:off x="5638800" y="6248400"/>
            <a:ext cx="3276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324600" y="6705600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6533722" y="2986609"/>
            <a:ext cx="2590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000" dirty="0">
                <a:latin typeface="Helvetica" panose="020B0604020202020204" pitchFamily="34" charset="0"/>
              </a:rPr>
              <a:t>Source: </a:t>
            </a:r>
            <a:r>
              <a:rPr lang="en-US" altLang="en-US" sz="1000" dirty="0" smtClean="0">
                <a:latin typeface="Helvetica" panose="020B0604020202020204" pitchFamily="34" charset="0"/>
              </a:rPr>
              <a:t>nypost.com</a:t>
            </a:r>
            <a:endParaRPr lang="en-US" altLang="en-US" sz="10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618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57059"/>
            <a:ext cx="2575499" cy="29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932" y="823240"/>
            <a:ext cx="8375650" cy="825238"/>
          </a:xfrm>
        </p:spPr>
        <p:txBody>
          <a:bodyPr>
            <a:normAutofit/>
          </a:bodyPr>
          <a:lstStyle/>
          <a:p>
            <a:pPr marL="0" indent="0" defTabSz="913076">
              <a:buNone/>
              <a:defRPr/>
            </a:pPr>
            <a:r>
              <a:rPr lang="en-US" sz="1800" dirty="0" smtClean="0">
                <a:solidFill>
                  <a:srgbClr val="FFFF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Spatially oriented datasets </a:t>
            </a:r>
            <a:r>
              <a:rPr lang="en-US" sz="1800" dirty="0">
                <a:solidFill>
                  <a:srgbClr val="FFFF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exceeding capacity of current </a:t>
            </a:r>
            <a:r>
              <a:rPr lang="en-US" sz="1800" dirty="0" smtClean="0">
                <a:solidFill>
                  <a:srgbClr val="FFFF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routing systems</a:t>
            </a:r>
            <a:endParaRPr lang="en-US" sz="1800" dirty="0">
              <a:solidFill>
                <a:srgbClr val="FFFF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2" lvl="1" indent="-285750" defTabSz="913076">
              <a:buClr>
                <a:srgbClr val="FFFB3F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FFFF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sz="1800" dirty="0" smtClean="0">
                <a:solidFill>
                  <a:srgbClr val="FFFF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Volume, </a:t>
            </a:r>
            <a:r>
              <a:rPr lang="en-US" sz="1800" dirty="0">
                <a:solidFill>
                  <a:srgbClr val="FFFF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Velocity (Update-rate) and, Variety</a:t>
            </a:r>
          </a:p>
          <a:p>
            <a:pPr marL="0" indent="0" defTabSz="913076">
              <a:buNone/>
              <a:defRPr/>
            </a:pPr>
            <a:endParaRPr lang="en-US" dirty="0"/>
          </a:p>
        </p:txBody>
      </p:sp>
      <p:pic>
        <p:nvPicPr>
          <p:cNvPr id="11" name="Picture 3" descr="C:\Users\raameshd\Desktop\vis\III_2012\III_2012\images\speed_profile_mon_new_tt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95" y="4508044"/>
            <a:ext cx="3073333" cy="21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496" y="5002031"/>
            <a:ext cx="2480260" cy="1578347"/>
          </a:xfrm>
          <a:prstGeom prst="rect">
            <a:avLst/>
          </a:prstGeom>
        </p:spPr>
      </p:pic>
      <p:pic>
        <p:nvPicPr>
          <p:cNvPr id="14" name="Picture 1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 r="28735" b="17731"/>
          <a:stretch>
            <a:fillRect/>
          </a:stretch>
        </p:blipFill>
        <p:spPr bwMode="auto">
          <a:xfrm>
            <a:off x="76200" y="4599459"/>
            <a:ext cx="2032467" cy="208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Y:\CTS_scholars_talk\BIg-Data-cloud-illustr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65" y="3307110"/>
            <a:ext cx="2793648" cy="141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53"/>
          <p:cNvSpPr>
            <a:spLocks noChangeArrowheads="1"/>
          </p:cNvSpPr>
          <p:nvPr/>
        </p:nvSpPr>
        <p:spPr bwMode="auto">
          <a:xfrm>
            <a:off x="3370739" y="2411231"/>
            <a:ext cx="1503218" cy="10048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349957" y="6511453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</a:rPr>
              <a:t>Waze.com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38200" y="210618"/>
            <a:ext cx="7562570" cy="6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10195" algn="ctr" defTabSz="914394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820391" algn="ctr" defTabSz="914394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230586" algn="ctr" defTabSz="914394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640781" algn="ctr" defTabSz="914394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tabLst>
                <a:tab pos="0" algn="l"/>
                <a:tab pos="805466" algn="l"/>
                <a:tab pos="1612333" algn="l"/>
                <a:tab pos="2419199" algn="l"/>
                <a:tab pos="3226066" algn="l"/>
                <a:tab pos="4032932" algn="l"/>
                <a:tab pos="4839799" algn="l"/>
                <a:tab pos="5646666" algn="l"/>
                <a:tab pos="6453532" algn="l"/>
                <a:tab pos="7260399" algn="l"/>
                <a:tab pos="8067265" algn="l"/>
                <a:tab pos="8874132" algn="l"/>
              </a:tabLst>
              <a:defRPr/>
            </a:pPr>
            <a:r>
              <a:rPr lang="en-US" altLang="en-US" sz="2647" kern="0" dirty="0" smtClean="0">
                <a:solidFill>
                  <a:srgbClr val="FFFF99"/>
                </a:solidFill>
                <a:latin typeface="Arial" pitchFamily="34" charset="0"/>
              </a:rPr>
              <a:t>Spatial Big Data driven Eco-Routing  </a:t>
            </a:r>
            <a:endParaRPr lang="en-US" altLang="en-US" sz="2647" kern="0" dirty="0">
              <a:solidFill>
                <a:srgbClr val="FFFF99"/>
              </a:solidFill>
              <a:latin typeface="Arial" pitchFamily="34" charset="0"/>
            </a:endParaRPr>
          </a:p>
        </p:txBody>
      </p:sp>
      <p:pic>
        <p:nvPicPr>
          <p:cNvPr id="18" name="Picture 5" descr="C:\Users\raameshd\Desktop\vis\gps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39" y="1468237"/>
            <a:ext cx="30524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ent Arrow 7"/>
          <p:cNvSpPr/>
          <p:nvPr/>
        </p:nvSpPr>
        <p:spPr bwMode="auto">
          <a:xfrm>
            <a:off x="1622070" y="1711615"/>
            <a:ext cx="4092930" cy="466461"/>
          </a:xfrm>
          <a:prstGeom prst="bentArrow">
            <a:avLst>
              <a:gd name="adj1" fmla="val 25000"/>
              <a:gd name="adj2" fmla="val 21791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ent-Up Arrow 8"/>
          <p:cNvSpPr/>
          <p:nvPr/>
        </p:nvSpPr>
        <p:spPr bwMode="auto">
          <a:xfrm>
            <a:off x="5731519" y="3540902"/>
            <a:ext cx="1299403" cy="520438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>
            <a:off x="7924800" y="3581400"/>
            <a:ext cx="304800" cy="838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2" descr="http://www.nsf.gov/images/logos/nsf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81445"/>
            <a:ext cx="1014341" cy="87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63393" y="4657769"/>
            <a:ext cx="2581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</a:rPr>
              <a:t>Source: blogs.motortrend.com</a:t>
            </a:r>
            <a:endParaRPr 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6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8" grpId="0" animBg="1"/>
      <p:bldP spid="9" grpId="0" animBg="1"/>
      <p:bldP spid="1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-9525" y="76200"/>
            <a:ext cx="92598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McKinsey Conjecture and Preliminary Evidence</a:t>
            </a:r>
            <a:endParaRPr lang="en-US" altLang="en-US" sz="3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259615" y="4678934"/>
            <a:ext cx="7986993" cy="1599640"/>
            <a:chOff x="508" y="1440"/>
            <a:chExt cx="2888" cy="960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" y="1458"/>
              <a:ext cx="115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508" y="1670"/>
              <a:ext cx="2880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941" b="1" i="1" dirty="0">
                  <a:solidFill>
                    <a:srgbClr val="FFFF99"/>
                  </a:solidFill>
                </a:rPr>
                <a:t>U.P.S.</a:t>
              </a:r>
              <a:r>
                <a:rPr lang="en-US" altLang="en-US" sz="1588" b="1" i="1" dirty="0">
                  <a:solidFill>
                    <a:srgbClr val="FFFF99"/>
                  </a:solidFill>
                </a:rPr>
                <a:t> Embraces High-Tech Delivery Methods (July 12,  2007)</a:t>
              </a:r>
              <a:r>
                <a:rPr lang="en-US" altLang="en-US" sz="1588" b="1" i="1" dirty="0">
                  <a:solidFill>
                    <a:srgbClr val="FF9933"/>
                  </a:solidFill>
                </a:rPr>
                <a:t>                                </a:t>
              </a:r>
            </a:p>
            <a:p>
              <a:pPr>
                <a:defRPr/>
              </a:pPr>
              <a:r>
                <a:rPr lang="en-US" altLang="en-US" sz="1588" i="1" dirty="0"/>
                <a:t>By </a:t>
              </a:r>
              <a:r>
                <a:rPr lang="ja-JP" altLang="en-US" sz="1588" i="1" dirty="0"/>
                <a:t>“</a:t>
              </a:r>
              <a:r>
                <a:rPr lang="en-US" altLang="ja-JP" sz="1588" i="1" dirty="0"/>
                <a:t>The research at U.P.S. is paying off.  ……..— saving</a:t>
              </a:r>
              <a:r>
                <a:rPr lang="en-US" altLang="ja-JP" sz="1588" i="1" dirty="0">
                  <a:solidFill>
                    <a:srgbClr val="66FF33"/>
                  </a:solidFill>
                </a:rPr>
                <a:t> </a:t>
              </a:r>
              <a:r>
                <a:rPr lang="en-US" altLang="ja-JP" sz="1588" i="1" dirty="0"/>
                <a:t>roughly</a:t>
              </a:r>
              <a:r>
                <a:rPr lang="en-US" altLang="ja-JP" sz="1588" i="1" dirty="0">
                  <a:solidFill>
                    <a:srgbClr val="CC3300"/>
                  </a:solidFill>
                </a:rPr>
                <a:t> </a:t>
              </a:r>
              <a:r>
                <a:rPr lang="en-US" altLang="ja-JP" sz="1765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three million gallons of fuel  </a:t>
              </a:r>
              <a:r>
                <a:rPr lang="en-US" altLang="ja-JP" sz="1588" i="1" dirty="0"/>
                <a:t>in good part by</a:t>
              </a:r>
              <a:r>
                <a:rPr lang="en-US" altLang="ja-JP" sz="1588" i="1" dirty="0">
                  <a:solidFill>
                    <a:srgbClr val="CC3300"/>
                  </a:solidFill>
                </a:rPr>
                <a:t> </a:t>
              </a:r>
              <a:r>
                <a:rPr lang="en-US" altLang="ja-JP" sz="1588" i="1" dirty="0"/>
                <a:t>mapping routes that</a:t>
              </a:r>
              <a:r>
                <a:rPr lang="en-US" altLang="ja-JP" sz="1588" i="1" dirty="0">
                  <a:solidFill>
                    <a:srgbClr val="CC3300"/>
                  </a:solidFill>
                </a:rPr>
                <a:t> </a:t>
              </a:r>
              <a:r>
                <a:rPr lang="en-US" altLang="ja-JP" sz="1765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minimize left turns</a:t>
              </a:r>
              <a:r>
                <a:rPr lang="en-US" altLang="ja-JP" sz="1588" i="1" dirty="0">
                  <a:solidFill>
                    <a:srgbClr val="CC3300"/>
                  </a:solidFill>
                </a:rPr>
                <a:t>.</a:t>
              </a:r>
              <a:r>
                <a:rPr lang="ja-JP" altLang="en-US" sz="1588" i="1" dirty="0"/>
                <a:t>”</a:t>
              </a:r>
              <a:endParaRPr lang="en-US" altLang="en-US" sz="1588" i="1" dirty="0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516" y="1440"/>
              <a:ext cx="2880" cy="960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56" y="4870835"/>
            <a:ext cx="798419" cy="14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81" y="4013584"/>
            <a:ext cx="70176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5" y="3500968"/>
            <a:ext cx="2304009" cy="3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584406" y="3442146"/>
            <a:ext cx="61587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500" b="1" i="1" dirty="0">
                <a:solidFill>
                  <a:srgbClr val="FFFF99"/>
                </a:solidFill>
              </a:rPr>
              <a:t>New Ways to Exploit Raw Data May Bring Surge of Innovation, </a:t>
            </a:r>
          </a:p>
          <a:p>
            <a:r>
              <a:rPr lang="en-US" altLang="en-US" sz="1500" b="1" i="1" dirty="0">
                <a:solidFill>
                  <a:srgbClr val="FFFF99"/>
                </a:solidFill>
              </a:rPr>
              <a:t>a Study Says  (May 13,  2011)</a:t>
            </a:r>
            <a:endParaRPr lang="en-US" altLang="en-US" sz="1500" i="1" dirty="0">
              <a:solidFill>
                <a:srgbClr val="FFFF99"/>
              </a:solidFill>
            </a:endParaRP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52400" y="1058353"/>
            <a:ext cx="6156885" cy="2297902"/>
            <a:chOff x="288" y="1472"/>
            <a:chExt cx="5088" cy="1936"/>
          </a:xfrm>
        </p:grpSpPr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72"/>
              <a:ext cx="5088" cy="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584" y="1632"/>
              <a:ext cx="1776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008" y="2880"/>
              <a:ext cx="3456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67" y="694090"/>
            <a:ext cx="26035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http://bsnl.ch/pics/mckinsey-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70" y="2144762"/>
            <a:ext cx="2191304" cy="89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720663" y="1248262"/>
            <a:ext cx="2149101" cy="227891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36484" y="2743286"/>
            <a:ext cx="4169208" cy="21416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1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400033" y="228600"/>
            <a:ext cx="4343933" cy="57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 of the Talk</a:t>
            </a:r>
            <a:endParaRPr lang="en-US" sz="2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178786" cy="3429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Brief Background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Trend: Spatial Big Data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Budding CPS: Engine Control Unit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Big Data driven Engine Control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154898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Slit">
  <a:themeElements>
    <a:clrScheme name="1_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1_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14872</TotalTime>
  <Words>956</Words>
  <Application>Microsoft Macintosh PowerPoint</Application>
  <PresentationFormat>On-screen Show (4:3)</PresentationFormat>
  <Paragraphs>185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1_Slit</vt:lpstr>
      <vt:lpstr>Towards Next Generation Engine Control: A Spatial Big Data Approach</vt:lpstr>
      <vt:lpstr>Acknowledgements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CS&amp;E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 Routing Using  Spatial Big Data</dc:title>
  <dc:creator>gunturi</dc:creator>
  <cp:lastModifiedBy>Emily Wehby</cp:lastModifiedBy>
  <cp:revision>3730</cp:revision>
  <dcterms:created xsi:type="dcterms:W3CDTF">2013-09-11T19:32:50Z</dcterms:created>
  <dcterms:modified xsi:type="dcterms:W3CDTF">2015-06-15T16:00:23Z</dcterms:modified>
</cp:coreProperties>
</file>