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56" r:id="rId2"/>
    <p:sldId id="295" r:id="rId3"/>
    <p:sldId id="286" r:id="rId4"/>
    <p:sldId id="285" r:id="rId5"/>
    <p:sldId id="298" r:id="rId6"/>
    <p:sldId id="299" r:id="rId7"/>
    <p:sldId id="257" r:id="rId8"/>
    <p:sldId id="267" r:id="rId9"/>
    <p:sldId id="292" r:id="rId10"/>
    <p:sldId id="268" r:id="rId11"/>
    <p:sldId id="258" r:id="rId12"/>
    <p:sldId id="274" r:id="rId13"/>
    <p:sldId id="269" r:id="rId14"/>
    <p:sldId id="273" r:id="rId15"/>
    <p:sldId id="270" r:id="rId16"/>
    <p:sldId id="275" r:id="rId17"/>
    <p:sldId id="276" r:id="rId18"/>
    <p:sldId id="259" r:id="rId19"/>
    <p:sldId id="277" r:id="rId20"/>
    <p:sldId id="278" r:id="rId21"/>
    <p:sldId id="279" r:id="rId22"/>
    <p:sldId id="280" r:id="rId23"/>
    <p:sldId id="281" r:id="rId24"/>
    <p:sldId id="282" r:id="rId25"/>
    <p:sldId id="283" r:id="rId26"/>
    <p:sldId id="303" r:id="rId27"/>
    <p:sldId id="294" r:id="rId28"/>
    <p:sldId id="302" r:id="rId29"/>
    <p:sldId id="289" r:id="rId30"/>
    <p:sldId id="287" r:id="rId31"/>
    <p:sldId id="300" r:id="rId32"/>
    <p:sldId id="30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88" autoAdjust="0"/>
  </p:normalViewPr>
  <p:slideViewPr>
    <p:cSldViewPr>
      <p:cViewPr varScale="1">
        <p:scale>
          <a:sx n="49" d="100"/>
          <a:sy n="49" d="100"/>
        </p:scale>
        <p:origin x="-24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1" Type="http://schemas.openxmlformats.org/officeDocument/2006/relationships/image" Target="../media/image154.emf"/><Relationship Id="rId2" Type="http://schemas.openxmlformats.org/officeDocument/2006/relationships/image" Target="../media/image1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6.emf"/><Relationship Id="rId2" Type="http://schemas.openxmlformats.org/officeDocument/2006/relationships/image" Target="../media/image155.png"/><Relationship Id="rId3" Type="http://schemas.openxmlformats.org/officeDocument/2006/relationships/image" Target="../media/image1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008D6-EE20-4E7C-8432-2FD9410D78ED}" type="datetimeFigureOut">
              <a:rPr lang="en-US" smtClean="0"/>
              <a:pPr/>
              <a:t>10/4/12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17493A-EA41-4021-A587-E19B3E065FA7}" type="slidenum">
              <a:rPr lang="en-US" smtClean="0"/>
              <a:pPr/>
              <a:t>‹#›</a:t>
            </a:fld>
            <a:endParaRPr lang="en-US"/>
          </a:p>
        </p:txBody>
      </p:sp>
    </p:spTree>
    <p:extLst>
      <p:ext uri="{BB962C8B-B14F-4D97-AF65-F5344CB8AC3E}">
        <p14:creationId xmlns:p14="http://schemas.microsoft.com/office/powerpoint/2010/main" val="172852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en.wikipedia.org/wiki/Paradigm"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you are experts in abstractions – because CS or CE</a:t>
            </a:r>
            <a:r>
              <a:rPr lang="en-US" baseline="0" dirty="0" smtClean="0"/>
              <a:t> forces you to abstract – algorithms or automata.</a:t>
            </a:r>
          </a:p>
          <a:p>
            <a:r>
              <a:rPr lang="en-US" baseline="0" dirty="0" smtClean="0"/>
              <a:t>Engineering does not </a:t>
            </a:r>
            <a:r>
              <a:rPr lang="en-US" baseline="0" dirty="0" smtClean="0"/>
              <a:t>teach through abstractions</a:t>
            </a:r>
            <a:r>
              <a:rPr lang="en-US" baseline="0" dirty="0" smtClean="0"/>
              <a:t>…if you did it is only PDE – but also you have the physical reality – mechanics, statics, dynamics, controls leading to robotics.</a:t>
            </a:r>
          </a:p>
          <a:p>
            <a:r>
              <a:rPr lang="en-US" dirty="0" smtClean="0"/>
              <a:t>What are the contexts of CPS:</a:t>
            </a:r>
            <a:r>
              <a:rPr lang="en-US" baseline="0" dirty="0" smtClean="0"/>
              <a:t> similar, can be changed</a:t>
            </a:r>
            <a:r>
              <a:rPr lang="en-US" baseline="0" dirty="0" smtClean="0"/>
              <a:t>…towards a more flexible architectures for designing, developing, validating, and making (manufacturing)…</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2</a:t>
            </a:fld>
            <a:endParaRPr lang="en-US"/>
          </a:p>
        </p:txBody>
      </p:sp>
    </p:spTree>
    <p:extLst>
      <p:ext uri="{BB962C8B-B14F-4D97-AF65-F5344CB8AC3E}">
        <p14:creationId xmlns:p14="http://schemas.microsoft.com/office/powerpoint/2010/main" val="945134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current</a:t>
            </a:r>
            <a:r>
              <a:rPr lang="en-US" baseline="0" dirty="0" smtClean="0"/>
              <a:t> challenges to open source software collaboration environments, open source hardware faces additional challenges. Standardized practices in software modules and architecture can be implemented more effectively than in design and manufacturing. In addition to component and material compatibility in terms of form and fit, other constraints like tolerances, space/packaging issues, structural integrity and safety issues and regulations make the transition more difficult. In addition, the high investment required in manufacturing and supply chain increase the perceived risk. </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13</a:t>
            </a:fld>
            <a:endParaRPr lang="en-US"/>
          </a:p>
        </p:txBody>
      </p:sp>
    </p:spTree>
    <p:extLst>
      <p:ext uri="{BB962C8B-B14F-4D97-AF65-F5344CB8AC3E}">
        <p14:creationId xmlns:p14="http://schemas.microsoft.com/office/powerpoint/2010/main" val="3746847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first steps towards open-source hardware were taken in the electronics domain and has led to the T</a:t>
            </a:r>
            <a:r>
              <a:rPr lang="en-US" dirty="0" smtClean="0"/>
              <a:t>APR</a:t>
            </a:r>
            <a:r>
              <a:rPr lang="en-US" baseline="0" dirty="0" smtClean="0"/>
              <a:t> (</a:t>
            </a:r>
            <a:r>
              <a:rPr lang="en-US" b="0" dirty="0" smtClean="0"/>
              <a:t>Tucson Amateur Packet Radio) open</a:t>
            </a:r>
            <a:r>
              <a:rPr lang="en-US" b="0" baseline="0" dirty="0" smtClean="0"/>
              <a:t> hardware license is based on patent law rather than copyright law (which is what open-source software is based on). Business models have already adapted to open hardware. For example, </a:t>
            </a:r>
            <a:r>
              <a:rPr lang="en-US" b="0" baseline="0" dirty="0" err="1" smtClean="0"/>
              <a:t>arduino</a:t>
            </a:r>
            <a:r>
              <a:rPr lang="en-US" b="0" baseline="0" dirty="0" smtClean="0"/>
              <a:t> focuses on design consulting and on hardware, but allows individuals to build their own designs around it. In addition, they have a copyright on the use of the “</a:t>
            </a:r>
            <a:r>
              <a:rPr lang="en-US" b="0" baseline="0" dirty="0" err="1" smtClean="0"/>
              <a:t>Arduino</a:t>
            </a:r>
            <a:r>
              <a:rPr lang="en-US" b="0" baseline="0" dirty="0" smtClean="0"/>
              <a:t>” name: only products that are designed in-house are allowed to bear the </a:t>
            </a:r>
            <a:r>
              <a:rPr lang="en-US" b="0" baseline="0" dirty="0" err="1" smtClean="0"/>
              <a:t>Arduino</a:t>
            </a:r>
            <a:r>
              <a:rPr lang="en-US" b="0" baseline="0" dirty="0" smtClean="0"/>
              <a:t> name. This strategy of deciding what to make in-house and what to outsource / </a:t>
            </a:r>
            <a:r>
              <a:rPr lang="en-US" b="0" baseline="0" dirty="0" err="1" smtClean="0"/>
              <a:t>crowdsource</a:t>
            </a:r>
            <a:r>
              <a:rPr lang="en-US" b="0" baseline="0" dirty="0" smtClean="0"/>
              <a:t> has been discussed in the concept of Fine and Whitney’s “Industry </a:t>
            </a:r>
            <a:r>
              <a:rPr lang="en-US" b="0" baseline="0" dirty="0" err="1" smtClean="0"/>
              <a:t>Clockspeed</a:t>
            </a:r>
            <a:r>
              <a:rPr lang="en-US" b="0" baseline="0" dirty="0" smtClean="0"/>
              <a:t>” (refer next slide)</a:t>
            </a:r>
            <a:endParaRPr lang="en-US" b="0" dirty="0" smtClean="0"/>
          </a:p>
        </p:txBody>
      </p:sp>
      <p:sp>
        <p:nvSpPr>
          <p:cNvPr id="4" name="Slide Number Placeholder 3"/>
          <p:cNvSpPr>
            <a:spLocks noGrp="1"/>
          </p:cNvSpPr>
          <p:nvPr>
            <p:ph type="sldNum" sz="quarter" idx="10"/>
          </p:nvPr>
        </p:nvSpPr>
        <p:spPr/>
        <p:txBody>
          <a:bodyPr/>
          <a:lstStyle/>
          <a:p>
            <a:fld id="{4E17493A-EA41-4021-A587-E19B3E065FA7}" type="slidenum">
              <a:rPr lang="en-US" smtClean="0"/>
              <a:pPr/>
              <a:t>14</a:t>
            </a:fld>
            <a:endParaRPr lang="en-US"/>
          </a:p>
        </p:txBody>
      </p:sp>
    </p:spTree>
    <p:extLst>
      <p:ext uri="{BB962C8B-B14F-4D97-AF65-F5344CB8AC3E}">
        <p14:creationId xmlns:p14="http://schemas.microsoft.com/office/powerpoint/2010/main" val="96560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Fine and Whitney</a:t>
            </a:r>
            <a:r>
              <a:rPr lang="en-US" baseline="0" dirty="0" smtClean="0"/>
              <a:t> show that the true core competency of a company at any time is in determining what to make in-house and what to outsource. This model extends to crowdsourcing as well, as seen in the examples of Local </a:t>
            </a:r>
            <a:r>
              <a:rPr lang="en-US" baseline="0" dirty="0" err="1" smtClean="0"/>
              <a:t>Motros</a:t>
            </a:r>
            <a:r>
              <a:rPr lang="en-US" baseline="0" dirty="0" smtClean="0"/>
              <a:t>, where the shape and style of the vehicle is </a:t>
            </a:r>
            <a:r>
              <a:rPr lang="en-US" baseline="0" dirty="0" err="1" smtClean="0"/>
              <a:t>crowdsourced</a:t>
            </a:r>
            <a:r>
              <a:rPr lang="en-US" baseline="0" dirty="0" smtClean="0"/>
              <a:t>, while components critical to the performance and safety of the vehicle are either done in-house or through professional consultants and stock car component providers. The engine, for example, is an existing BMW engine in this off-roader by Local Motors.</a:t>
            </a:r>
          </a:p>
          <a:p>
            <a:r>
              <a:rPr lang="en-US" baseline="0" dirty="0" smtClean="0"/>
              <a:t>Quirky uses a </a:t>
            </a:r>
            <a:r>
              <a:rPr lang="en-US" baseline="0" dirty="0" err="1" smtClean="0"/>
              <a:t>combinaton</a:t>
            </a:r>
            <a:r>
              <a:rPr lang="en-US" baseline="0" dirty="0" smtClean="0"/>
              <a:t> of </a:t>
            </a:r>
            <a:r>
              <a:rPr lang="en-US" baseline="0" dirty="0" err="1" smtClean="0"/>
              <a:t>crowdsourced</a:t>
            </a:r>
            <a:r>
              <a:rPr lang="en-US" baseline="0" dirty="0" smtClean="0"/>
              <a:t> idea generation and selection for products, and uses in-house engineering teams to evaluate, generate specifications, and handle the market research and manufacturing. These are first steps into developing viable models towards open manufacturing</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15</a:t>
            </a:fld>
            <a:endParaRPr lang="en-US"/>
          </a:p>
        </p:txBody>
      </p:sp>
    </p:spTree>
    <p:extLst>
      <p:ext uri="{BB962C8B-B14F-4D97-AF65-F5344CB8AC3E}">
        <p14:creationId xmlns:p14="http://schemas.microsoft.com/office/powerpoint/2010/main" val="3688371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Organizations like </a:t>
            </a:r>
            <a:r>
              <a:rPr lang="en-US" dirty="0" err="1" smtClean="0"/>
              <a:t>Imaginestics</a:t>
            </a:r>
            <a:r>
              <a:rPr lang="en-US" dirty="0" smtClean="0"/>
              <a:t> and </a:t>
            </a:r>
            <a:r>
              <a:rPr lang="en-US" dirty="0" err="1" smtClean="0"/>
              <a:t>Alibaba</a:t>
            </a:r>
            <a:r>
              <a:rPr lang="en-US" baseline="0" dirty="0" smtClean="0"/>
              <a:t> take advantage of social networking models do develop vendor networks and connect them with OEMs and Opportunity providers. </a:t>
            </a:r>
            <a:r>
              <a:rPr lang="en-US" baseline="0" dirty="0" err="1" smtClean="0"/>
              <a:t>Imaginestics</a:t>
            </a:r>
            <a:r>
              <a:rPr lang="en-US" baseline="0" dirty="0" smtClean="0"/>
              <a:t> uses ontologies (developed in </a:t>
            </a:r>
            <a:r>
              <a:rPr lang="en-US" baseline="0" dirty="0" err="1" smtClean="0"/>
              <a:t>Prof.Ramani’s</a:t>
            </a:r>
            <a:r>
              <a:rPr lang="en-US" baseline="0" dirty="0" smtClean="0"/>
              <a:t> lab) to identify and match technologies from the opportunity space (provided by government organizations like DARPA) and based on the identified technologies, both match vendors and suggest technologies they could use.</a:t>
            </a:r>
          </a:p>
          <a:p>
            <a:r>
              <a:rPr lang="en-US" baseline="0" dirty="0" err="1" smtClean="0"/>
              <a:t>Alibaba</a:t>
            </a:r>
            <a:r>
              <a:rPr lang="en-US" baseline="0" dirty="0" smtClean="0"/>
              <a:t> uses a social network model to match requirements of buyers and OEMs with vendors based on capabilities and services offered. To make this model truly scale-free, a trust-based network is required where vendors allow publishing of information otherwise not kept open, like customer ratings, ratings for individual services, etc.</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16</a:t>
            </a:fld>
            <a:endParaRPr lang="en-US"/>
          </a:p>
        </p:txBody>
      </p:sp>
    </p:spTree>
    <p:extLst>
      <p:ext uri="{BB962C8B-B14F-4D97-AF65-F5344CB8AC3E}">
        <p14:creationId xmlns:p14="http://schemas.microsoft.com/office/powerpoint/2010/main" val="342273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paradigm that will play an important role is the do-it-yourself model that has</a:t>
            </a:r>
            <a:r>
              <a:rPr lang="en-US" baseline="0" dirty="0" smtClean="0"/>
              <a:t> rapidly become popular, like Make: magazine’s open communities of designers and innovators who are able to build prototypes at low cost. Most of this is made possible because of the open source hardware and software communities and models discussed in previous slides. Such platforms and communities blur the distinction between individual consumers and inventors, and with the rising community of more knowledgeable and discerning consumers, this may be a good model to develop scale-free networks of “makers” and innovators.</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17</a:t>
            </a:fld>
            <a:endParaRPr lang="en-US"/>
          </a:p>
        </p:txBody>
      </p:sp>
    </p:spTree>
    <p:extLst>
      <p:ext uri="{BB962C8B-B14F-4D97-AF65-F5344CB8AC3E}">
        <p14:creationId xmlns:p14="http://schemas.microsoft.com/office/powerpoint/2010/main" val="170637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platforms like </a:t>
            </a:r>
            <a:r>
              <a:rPr lang="en-US" dirty="0" err="1" smtClean="0"/>
              <a:t>Kickstarter</a:t>
            </a:r>
            <a:r>
              <a:rPr lang="en-US" dirty="0" smtClean="0"/>
              <a:t> are enabling individuals to float their ideas</a:t>
            </a:r>
            <a:r>
              <a:rPr lang="en-US" baseline="0" dirty="0" smtClean="0"/>
              <a:t> better. Thanks to the maker community, the barrier to making prototypes has come down. This in turn provides better information to investors, who, based on the </a:t>
            </a:r>
            <a:r>
              <a:rPr lang="en-US" baseline="0" dirty="0" err="1" smtClean="0"/>
              <a:t>crowdsourced</a:t>
            </a:r>
            <a:r>
              <a:rPr lang="en-US" baseline="0" dirty="0" smtClean="0"/>
              <a:t> “voting” and popularity of product ideas, can make decisions on what to and what not to fund. </a:t>
            </a:r>
          </a:p>
          <a:p>
            <a:r>
              <a:rPr lang="en-US" baseline="0" dirty="0" smtClean="0"/>
              <a:t>All the above models are developing in pockets, and are rapidly reaching a form where they could all be integrated into a true open design and manufacturing network where individuals as well as vendors could participate in developing, prototyping, marketing, manufacturing, and finally delivering new and innovative products to consumers. </a:t>
            </a:r>
            <a:endParaRPr lang="en-US" dirty="0"/>
          </a:p>
        </p:txBody>
      </p:sp>
      <p:sp>
        <p:nvSpPr>
          <p:cNvPr id="4" name="Slide Number Placeholder 3"/>
          <p:cNvSpPr>
            <a:spLocks noGrp="1"/>
          </p:cNvSpPr>
          <p:nvPr>
            <p:ph type="sldNum" sz="quarter" idx="10"/>
          </p:nvPr>
        </p:nvSpPr>
        <p:spPr/>
        <p:txBody>
          <a:bodyPr/>
          <a:lstStyle/>
          <a:p>
            <a:fld id="{D2840DEF-39E1-43CD-9FDE-F6DD19DC3C7A}" type="slidenum">
              <a:rPr lang="en-US" smtClean="0"/>
              <a:pPr/>
              <a:t>18</a:t>
            </a:fld>
            <a:endParaRPr lang="en-US"/>
          </a:p>
        </p:txBody>
      </p:sp>
    </p:spTree>
    <p:extLst>
      <p:ext uri="{BB962C8B-B14F-4D97-AF65-F5344CB8AC3E}">
        <p14:creationId xmlns:p14="http://schemas.microsoft.com/office/powerpoint/2010/main" val="3651680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of slides from </a:t>
            </a:r>
            <a:r>
              <a:rPr lang="en-US" dirty="0" err="1" smtClean="0"/>
              <a:t>Srikanth’s</a:t>
            </a:r>
            <a:r>
              <a:rPr lang="en-US" dirty="0" smtClean="0"/>
              <a:t> presentation on a</a:t>
            </a:r>
            <a:r>
              <a:rPr lang="en-US" baseline="0" dirty="0" smtClean="0"/>
              <a:t> rapid configuration platform, which could be used to “configure” a virtual assembly of parts based on a company’s requirements. These would then be used to generate </a:t>
            </a:r>
            <a:r>
              <a:rPr lang="en-US" baseline="0" dirty="0" err="1" smtClean="0"/>
              <a:t>specificiations</a:t>
            </a:r>
            <a:r>
              <a:rPr lang="en-US" baseline="0" dirty="0" smtClean="0"/>
              <a:t> and </a:t>
            </a:r>
            <a:r>
              <a:rPr lang="en-US" baseline="0" dirty="0" err="1" smtClean="0"/>
              <a:t>BoMs</a:t>
            </a:r>
            <a:r>
              <a:rPr lang="en-US" baseline="0" dirty="0" smtClean="0"/>
              <a:t> which will then be matched to suitable vendors in an existing network. Such a service takes models like those used by </a:t>
            </a:r>
            <a:r>
              <a:rPr lang="en-US" baseline="0" dirty="0" err="1" smtClean="0"/>
              <a:t>imaginestics</a:t>
            </a:r>
            <a:r>
              <a:rPr lang="en-US" baseline="0" dirty="0" smtClean="0"/>
              <a:t> and </a:t>
            </a:r>
            <a:r>
              <a:rPr lang="en-US" baseline="0" dirty="0" err="1" smtClean="0"/>
              <a:t>Alibaba</a:t>
            </a:r>
            <a:r>
              <a:rPr lang="en-US" baseline="0" dirty="0" smtClean="0"/>
              <a:t> to the next level, making open </a:t>
            </a:r>
            <a:r>
              <a:rPr lang="en-US" baseline="0" dirty="0" err="1" smtClean="0"/>
              <a:t>manfacturing</a:t>
            </a:r>
            <a:r>
              <a:rPr lang="en-US" baseline="0" smtClean="0"/>
              <a:t> truly viable.</a:t>
            </a:r>
            <a:endParaRPr lang="en-US"/>
          </a:p>
        </p:txBody>
      </p:sp>
      <p:sp>
        <p:nvSpPr>
          <p:cNvPr id="4" name="Slide Number Placeholder 3"/>
          <p:cNvSpPr>
            <a:spLocks noGrp="1"/>
          </p:cNvSpPr>
          <p:nvPr>
            <p:ph type="sldNum" sz="quarter" idx="10"/>
          </p:nvPr>
        </p:nvSpPr>
        <p:spPr/>
        <p:txBody>
          <a:bodyPr/>
          <a:lstStyle/>
          <a:p>
            <a:fld id="{4E17493A-EA41-4021-A587-E19B3E065FA7}" type="slidenum">
              <a:rPr lang="en-US" smtClean="0"/>
              <a:pPr/>
              <a:t>19</a:t>
            </a:fld>
            <a:endParaRPr lang="en-US"/>
          </a:p>
        </p:txBody>
      </p:sp>
    </p:spTree>
    <p:extLst>
      <p:ext uri="{BB962C8B-B14F-4D97-AF65-F5344CB8AC3E}">
        <p14:creationId xmlns:p14="http://schemas.microsoft.com/office/powerpoint/2010/main" val="348154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Core platform with apps for customization as well as development. One</a:t>
            </a:r>
            <a:r>
              <a:rPr lang="en-US" baseline="0" dirty="0" smtClean="0"/>
              <a:t> company model to many company model…in product development and manufacturing.</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27</a:t>
            </a:fld>
            <a:endParaRPr lang="en-US"/>
          </a:p>
        </p:txBody>
      </p:sp>
    </p:spTree>
    <p:extLst>
      <p:ext uri="{BB962C8B-B14F-4D97-AF65-F5344CB8AC3E}">
        <p14:creationId xmlns:p14="http://schemas.microsoft.com/office/powerpoint/2010/main" val="604233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of the expertise, equipment, costs and even funding for producing things on large scale has been rather closed in the past it has been dominated by large companies and trained professionals…but that can be changed by CPS. We learnt how to use the web for discovering and create things and work together on the web. CPS can change the way we create, distribute and consume, and maintain products…and it is starting to happen trends – and lots of people and companies can be enabled by CPS…</a:t>
            </a:r>
          </a:p>
          <a:p>
            <a:endParaRPr lang="en-US" baseline="0" dirty="0" smtClean="0"/>
          </a:p>
          <a:p>
            <a:r>
              <a:rPr lang="en-US" dirty="0" smtClean="0"/>
              <a:t>Power </a:t>
            </a:r>
            <a:r>
              <a:rPr lang="en-US" dirty="0" smtClean="0"/>
              <a:t>belongs to the one who innovates: transforms knowledge to products and processes creating value to consumers</a:t>
            </a:r>
          </a:p>
          <a:p>
            <a:r>
              <a:rPr lang="en-US" dirty="0" smtClean="0"/>
              <a:t>D&amp;M and Innovation creates value to the economy and our economy is fully </a:t>
            </a:r>
            <a:r>
              <a:rPr lang="en-US" dirty="0" err="1" smtClean="0"/>
              <a:t>dependant</a:t>
            </a:r>
            <a:r>
              <a:rPr lang="en-US" dirty="0" smtClean="0"/>
              <a:t> on it</a:t>
            </a:r>
          </a:p>
          <a:p>
            <a:r>
              <a:rPr lang="en-US" dirty="0" smtClean="0"/>
              <a:t>Lecture</a:t>
            </a:r>
            <a:r>
              <a:rPr lang="en-US" baseline="0" dirty="0" smtClean="0"/>
              <a:t> based knowledge is a commodity (</a:t>
            </a:r>
            <a:r>
              <a:rPr lang="en-US" baseline="0" dirty="0" err="1" smtClean="0"/>
              <a:t>coursera</a:t>
            </a:r>
            <a:r>
              <a:rPr lang="en-US" baseline="0" dirty="0" smtClean="0"/>
              <a:t>)…Hence </a:t>
            </a:r>
            <a:r>
              <a:rPr lang="en-US" dirty="0" smtClean="0"/>
              <a:t>Innovation becomes important and it follows design and making (creative manufacturing)</a:t>
            </a:r>
          </a:p>
          <a:p>
            <a:r>
              <a:rPr lang="en-US" dirty="0" smtClean="0"/>
              <a:t>Manufacturing not just of parts: of embedded systems! (software + electronics + parts = information products)</a:t>
            </a:r>
          </a:p>
          <a:p>
            <a:endParaRPr lang="en-US" dirty="0" smtClean="0"/>
          </a:p>
          <a:p>
            <a:r>
              <a:rPr lang="en-US" sz="1200" kern="1200" dirty="0" smtClean="0">
                <a:solidFill>
                  <a:schemeClr val="tx1"/>
                </a:solidFill>
                <a:latin typeface="+mn-lt"/>
                <a:ea typeface="+mn-ea"/>
                <a:cs typeface="+mn-cs"/>
              </a:rPr>
              <a:t>During revolutions in science the discovery of anomalies leads to a whole new </a:t>
            </a:r>
            <a:r>
              <a:rPr lang="en-US" sz="1200" kern="1200" dirty="0" smtClean="0">
                <a:solidFill>
                  <a:schemeClr val="tx1"/>
                </a:solidFill>
                <a:latin typeface="+mn-lt"/>
                <a:ea typeface="+mn-ea"/>
                <a:cs typeface="+mn-cs"/>
                <a:hlinkClick r:id="rId3"/>
              </a:rPr>
              <a:t>paradigm that changes the rules of the game and the "map" directing new research, asks new questions of old data, and moves beyond the puzzle-solving of normal science.</a:t>
            </a:r>
            <a:r>
              <a:rPr lang="en-US" sz="1200" kern="1200" dirty="0" smtClean="0">
                <a:solidFill>
                  <a:schemeClr val="tx1"/>
                </a:solidFill>
                <a:latin typeface="+mn-lt"/>
                <a:ea typeface="+mn-ea"/>
                <a:cs typeface="+mn-cs"/>
              </a:rPr>
              <a:t> (KUHN)</a:t>
            </a:r>
          </a:p>
          <a:p>
            <a:endParaRPr lang="en-US" dirty="0" smtClean="0"/>
          </a:p>
          <a:p>
            <a:r>
              <a:rPr lang="en-US" dirty="0" smtClean="0"/>
              <a:t>Changing</a:t>
            </a:r>
            <a:r>
              <a:rPr lang="en-US" baseline="0" dirty="0" smtClean="0"/>
              <a:t> contexts! We need to design the science.</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3</a:t>
            </a:fld>
            <a:endParaRPr lang="en-US"/>
          </a:p>
        </p:txBody>
      </p:sp>
    </p:spTree>
    <p:extLst>
      <p:ext uri="{BB962C8B-B14F-4D97-AF65-F5344CB8AC3E}">
        <p14:creationId xmlns:p14="http://schemas.microsoft.com/office/powerpoint/2010/main" val="77018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a:t>
            </a:r>
            <a:r>
              <a:rPr lang="en-US" baseline="0" dirty="0" smtClean="0"/>
              <a:t> and local manufacture of products quickly --- for local consumption, the time as well as energy for transportation becomes a part of the cost.</a:t>
            </a:r>
          </a:p>
          <a:p>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4</a:t>
            </a:fld>
            <a:endParaRPr lang="en-US"/>
          </a:p>
        </p:txBody>
      </p:sp>
    </p:spTree>
    <p:extLst>
      <p:ext uri="{BB962C8B-B14F-4D97-AF65-F5344CB8AC3E}">
        <p14:creationId xmlns:p14="http://schemas.microsoft.com/office/powerpoint/2010/main" val="327436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8C0C203-B366-734C-8C43-8E0C7DA46685}" type="slidenum">
              <a:rPr lang="en-US"/>
              <a:pPr/>
              <a:t>5</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a:latin typeface="Arial" pitchFamily="-108" charset="0"/>
                <a:ea typeface="ＭＳ Ｐゴシック" pitchFamily="-108" charset="-128"/>
                <a:cs typeface="ＭＳ Ｐゴシック" pitchFamily="-108" charset="-128"/>
              </a:rPr>
              <a:t>Components and basic ideas:</a:t>
            </a:r>
          </a:p>
          <a:p>
            <a:pPr eaLnBrk="1" hangingPunct="1"/>
            <a:r>
              <a:rPr lang="en-US">
                <a:latin typeface="Arial" pitchFamily="-108" charset="0"/>
                <a:ea typeface="ＭＳ Ｐゴシック" pitchFamily="-108" charset="-128"/>
                <a:cs typeface="ＭＳ Ｐゴシック" pitchFamily="-108" charset="-128"/>
              </a:rPr>
              <a:t>Our method is also a kind of 2D view based method. However, as compared with the previous methods, our method has the following advantages: ……</a:t>
            </a:r>
          </a:p>
          <a:p>
            <a:pPr eaLnBrk="1" hangingPunct="1"/>
            <a:r>
              <a:rPr lang="en-US">
                <a:latin typeface="Arial" pitchFamily="-108" charset="0"/>
                <a:ea typeface="ＭＳ Ｐゴシック" pitchFamily="-108" charset="-128"/>
                <a:cs typeface="ＭＳ Ｐゴシック" pitchFamily="-108" charset="-128"/>
              </a:rPr>
              <a:t>Based on our method, we have developed a prototype system. It has three key components.  The 3D pose determination algorithm is used to determine three orthogonal directions, along which only three or six views will be generated.  Unlike the previous method, we not only consider the contour information, but also the silhouette and 2D drawing-like view. All these information describes a 3D shape from different levels. Finally, to compute the similarity between the contour, silhouette and drawing, we proposed two kinds of shape descriptors. Later I will introduce them.</a:t>
            </a:r>
          </a:p>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Emergence</a:t>
            </a:r>
            <a:r>
              <a:rPr lang="en-US" baseline="0" dirty="0" smtClean="0"/>
              <a:t> of social networks and associated products that have evolved/ been created around it</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7</a:t>
            </a:fld>
            <a:endParaRPr lang="en-US"/>
          </a:p>
        </p:txBody>
      </p:sp>
    </p:spTree>
    <p:extLst>
      <p:ext uri="{BB962C8B-B14F-4D97-AF65-F5344CB8AC3E}">
        <p14:creationId xmlns:p14="http://schemas.microsoft.com/office/powerpoint/2010/main" val="344192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map</a:t>
            </a:r>
            <a:r>
              <a:rPr lang="en-US" baseline="0" dirty="0" smtClean="0"/>
              <a:t> the architecture that has benefited consumers in the IT paradigm onto the Manufacturing paradigm so that it would benefit vendors? The figure shows examples that already exist:</a:t>
            </a:r>
          </a:p>
          <a:p>
            <a:r>
              <a:rPr lang="en-US" baseline="0" dirty="0" err="1" smtClean="0"/>
              <a:t>Arduino</a:t>
            </a:r>
            <a:r>
              <a:rPr lang="en-US" baseline="0" dirty="0" smtClean="0"/>
              <a:t>, </a:t>
            </a:r>
            <a:r>
              <a:rPr lang="en-US" baseline="0" dirty="0" err="1" smtClean="0"/>
              <a:t>Reprap</a:t>
            </a:r>
            <a:r>
              <a:rPr lang="en-US" baseline="0" dirty="0" smtClean="0"/>
              <a:t> – prototyping platforms </a:t>
            </a:r>
          </a:p>
          <a:p>
            <a:r>
              <a:rPr lang="en-US" baseline="0" dirty="0" err="1" smtClean="0"/>
              <a:t>GrabCAD</a:t>
            </a:r>
            <a:r>
              <a:rPr lang="en-US" baseline="0" dirty="0" smtClean="0"/>
              <a:t>, </a:t>
            </a:r>
            <a:r>
              <a:rPr lang="en-US" baseline="0" dirty="0" err="1" smtClean="0"/>
              <a:t>Sketchup</a:t>
            </a:r>
            <a:r>
              <a:rPr lang="en-US" baseline="0" dirty="0" smtClean="0"/>
              <a:t> – Open repositories for CAD models, Open source CAD software</a:t>
            </a:r>
          </a:p>
          <a:p>
            <a:r>
              <a:rPr lang="en-US" baseline="0" dirty="0" smtClean="0"/>
              <a:t>Quirky, </a:t>
            </a:r>
            <a:r>
              <a:rPr lang="en-US" baseline="0" dirty="0" err="1" smtClean="0"/>
              <a:t>Innocentive</a:t>
            </a:r>
            <a:r>
              <a:rPr lang="en-US" baseline="0" dirty="0" smtClean="0"/>
              <a:t> – Crowdsourcing platforms</a:t>
            </a:r>
          </a:p>
          <a:p>
            <a:r>
              <a:rPr lang="en-US" baseline="0" dirty="0" smtClean="0"/>
              <a:t>Local Motors – Open manufacturing (micro factories)</a:t>
            </a:r>
          </a:p>
          <a:p>
            <a:r>
              <a:rPr lang="en-US" baseline="0" dirty="0" smtClean="0"/>
              <a:t>Make:, Open source hardware – Open platforms/ communities for prototyping</a:t>
            </a:r>
          </a:p>
          <a:p>
            <a:r>
              <a:rPr lang="en-US" baseline="0" dirty="0" err="1" smtClean="0"/>
              <a:t>Kickstarter</a:t>
            </a:r>
            <a:r>
              <a:rPr lang="en-US" baseline="0" dirty="0" smtClean="0"/>
              <a:t>, </a:t>
            </a:r>
            <a:r>
              <a:rPr lang="en-US" baseline="0" dirty="0" err="1" smtClean="0"/>
              <a:t>Imaginestics</a:t>
            </a:r>
            <a:r>
              <a:rPr lang="en-US" baseline="0" dirty="0" smtClean="0"/>
              <a:t>, </a:t>
            </a:r>
            <a:r>
              <a:rPr lang="en-US" baseline="0" dirty="0" err="1" smtClean="0"/>
              <a:t>Alibaba</a:t>
            </a:r>
            <a:r>
              <a:rPr lang="en-US" baseline="0" dirty="0" smtClean="0"/>
              <a:t> – platforms for vendor networks, venture funding </a:t>
            </a:r>
            <a:r>
              <a:rPr lang="en-US" baseline="0" dirty="0" err="1" smtClean="0"/>
              <a:t>etc</a:t>
            </a:r>
            <a:endParaRPr lang="en-US" baseline="0" dirty="0" smtClean="0"/>
          </a:p>
          <a:p>
            <a:endParaRPr lang="en-US" baseline="0" dirty="0" smtClean="0"/>
          </a:p>
          <a:p>
            <a:r>
              <a:rPr lang="en-US" baseline="0" dirty="0" smtClean="0"/>
              <a:t>No platforms currently exist for collaborative filtering/ vendor suggestion based on feedback, content publishing, testimonials in the </a:t>
            </a:r>
            <a:r>
              <a:rPr lang="en-US" baseline="0" smtClean="0"/>
              <a:t>manufacturing realm</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8</a:t>
            </a:fld>
            <a:endParaRPr lang="en-US"/>
          </a:p>
        </p:txBody>
      </p:sp>
    </p:spTree>
    <p:extLst>
      <p:ext uri="{BB962C8B-B14F-4D97-AF65-F5344CB8AC3E}">
        <p14:creationId xmlns:p14="http://schemas.microsoft.com/office/powerpoint/2010/main" val="3441923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new open </a:t>
            </a:r>
            <a:r>
              <a:rPr lang="en-US" dirty="0" err="1" smtClean="0"/>
              <a:t>pardigm</a:t>
            </a:r>
            <a:r>
              <a:rPr lang="en-US" baseline="0" dirty="0" smtClean="0"/>
              <a:t> where software and electronics are a part of the product --- necessitates the CPS community to be more involved in this paradigm </a:t>
            </a:r>
            <a:r>
              <a:rPr lang="en-US" baseline="0" dirty="0" err="1" smtClean="0"/>
              <a:t>shif</a:t>
            </a:r>
            <a:r>
              <a:rPr lang="en-US" baseline="0" dirty="0" smtClean="0"/>
              <a:t>. New paradigm shits and changes are an opportunity to enter. </a:t>
            </a:r>
            <a:r>
              <a:rPr lang="en-US" dirty="0" smtClean="0"/>
              <a:t>Showing the evolution</a:t>
            </a:r>
            <a:r>
              <a:rPr lang="en-US" baseline="0" dirty="0" smtClean="0"/>
              <a:t> of manufacturing paradigms and interpretation in terms of vendor-enterprise-consumer interaction in the product cycle. The figure depicts the product varieties starting from mass production to the future paradigm of open architecture product systems. The bottom one/many mapping illustrates how starting from one to one enterprise consumer interaction from pre mass production era the current shift should be aligned towards many vendors interacting with many </a:t>
            </a:r>
            <a:r>
              <a:rPr lang="en-US" baseline="0" dirty="0" err="1" smtClean="0"/>
              <a:t>eneterprises</a:t>
            </a:r>
            <a:r>
              <a:rPr lang="en-US" baseline="0" dirty="0" smtClean="0"/>
              <a:t> to address a single consumer.</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From </a:t>
            </a:r>
            <a:r>
              <a:rPr lang="en-US" b="1" i="1" baseline="0" dirty="0" err="1" smtClean="0"/>
              <a:t>Dr.Panchal’s</a:t>
            </a:r>
            <a:r>
              <a:rPr lang="en-US" b="1" i="1" baseline="0" dirty="0" smtClean="0"/>
              <a:t> notes: </a:t>
            </a:r>
            <a:r>
              <a:rPr lang="en-US" baseline="0" dirty="0" smtClean="0"/>
              <a:t>Take the example of Wikipedia… Linux… These are information-based products developed by self-organized virtual communities… Increasingly, self-organized communities are being utilized for developing physical products such as electronics prototyping platforms, 3D printers and open source cars. This is not surprising because during the design stage, physical products are also information products.</a:t>
            </a:r>
          </a:p>
          <a:p>
            <a:pPr lvl="0"/>
            <a:endParaRPr lang="en-US" sz="1200" kern="1200" dirty="0" smtClean="0">
              <a:solidFill>
                <a:schemeClr val="tx1"/>
              </a:solidFill>
              <a:latin typeface="Times New Roman" charset="0"/>
              <a:ea typeface="ＭＳ Ｐゴシック" charset="-128"/>
              <a:cs typeface="ＭＳ Ｐゴシック" charset="-128"/>
            </a:endParaRPr>
          </a:p>
          <a:p>
            <a:pPr lvl="0"/>
            <a:r>
              <a:rPr lang="en-US" sz="1200" kern="1200" dirty="0" smtClean="0">
                <a:solidFill>
                  <a:schemeClr val="tx1"/>
                </a:solidFill>
                <a:latin typeface="Times New Roman" charset="0"/>
                <a:ea typeface="ＭＳ Ｐゴシック" charset="-128"/>
                <a:cs typeface="ＭＳ Ｐゴシック" charset="-128"/>
              </a:rPr>
              <a:t>====================================================</a:t>
            </a:r>
          </a:p>
          <a:p>
            <a:pPr lvl="0"/>
            <a:r>
              <a:rPr lang="en-US" sz="1200" kern="1200" dirty="0" smtClean="0">
                <a:solidFill>
                  <a:schemeClr val="tx1"/>
                </a:solidFill>
                <a:latin typeface="Times New Roman" charset="0"/>
                <a:ea typeface="ＭＳ Ｐゴシック" charset="-128"/>
                <a:cs typeface="ＭＳ Ｐゴシック" charset="-128"/>
              </a:rPr>
              <a:t>With the emergence of Web 2.0, a totally different kind of </a:t>
            </a:r>
            <a:r>
              <a:rPr lang="en-US" sz="1200" i="1" kern="1200" dirty="0" smtClean="0">
                <a:solidFill>
                  <a:schemeClr val="tx1"/>
                </a:solidFill>
                <a:latin typeface="Times New Roman" charset="0"/>
                <a:ea typeface="ＭＳ Ｐゴシック" charset="-128"/>
                <a:cs typeface="ＭＳ Ｐゴシック" charset="-128"/>
              </a:rPr>
              <a:t>organizational form</a:t>
            </a:r>
            <a:r>
              <a:rPr lang="en-US" sz="1200" kern="1200" dirty="0" smtClean="0">
                <a:solidFill>
                  <a:schemeClr val="tx1"/>
                </a:solidFill>
                <a:latin typeface="Times New Roman" charset="0"/>
                <a:ea typeface="ＭＳ Ｐゴシック" charset="-128"/>
                <a:cs typeface="ＭＳ Ｐゴシック" charset="-128"/>
              </a:rPr>
              <a:t> is emerging. It is based on </a:t>
            </a:r>
            <a:r>
              <a:rPr lang="en-US" sz="1200" i="1" kern="1200" dirty="0" smtClean="0">
                <a:solidFill>
                  <a:schemeClr val="tx1"/>
                </a:solidFill>
                <a:latin typeface="Times New Roman" charset="0"/>
                <a:ea typeface="ＭＳ Ｐゴシック" charset="-128"/>
                <a:cs typeface="ＭＳ Ｐゴシック" charset="-128"/>
              </a:rPr>
              <a:t>self-organized communities of masses of people </a:t>
            </a:r>
            <a:r>
              <a:rPr lang="en-US" sz="1200" kern="1200" dirty="0" smtClean="0">
                <a:solidFill>
                  <a:schemeClr val="tx1"/>
                </a:solidFill>
                <a:latin typeface="Times New Roman" charset="0"/>
                <a:ea typeface="ＭＳ Ｐゴシック" charset="-128"/>
                <a:cs typeface="ＭＳ Ｐゴシック" charset="-128"/>
              </a:rPr>
              <a:t>rather than hierarchies…</a:t>
            </a:r>
          </a:p>
          <a:p>
            <a:pPr lvl="0"/>
            <a:r>
              <a:rPr lang="en-US" sz="1200" kern="1200" dirty="0" smtClean="0">
                <a:solidFill>
                  <a:schemeClr val="tx1"/>
                </a:solidFill>
                <a:latin typeface="Times New Roman" charset="0"/>
                <a:ea typeface="ＭＳ Ｐゴシック" charset="-128"/>
                <a:cs typeface="ＭＳ Ｐゴシック" charset="-128"/>
              </a:rPr>
              <a:t>Some of these</a:t>
            </a:r>
            <a:r>
              <a:rPr lang="en-US" sz="1200" kern="1200" baseline="0" dirty="0" smtClean="0">
                <a:solidFill>
                  <a:schemeClr val="tx1"/>
                </a:solidFill>
                <a:latin typeface="Times New Roman" charset="0"/>
                <a:ea typeface="ＭＳ Ｐゴシック" charset="-128"/>
                <a:cs typeface="ＭＳ Ｐゴシック" charset="-128"/>
              </a:rPr>
              <a:t> products have been as successful (or more successful) than those developed by hierarchical organizations.</a:t>
            </a:r>
            <a:endParaRPr lang="en-US" sz="1200" kern="1200" dirty="0" smtClean="0">
              <a:solidFill>
                <a:schemeClr val="tx1"/>
              </a:solidFill>
              <a:latin typeface="Times New Roman" charset="0"/>
              <a:ea typeface="ＭＳ Ｐゴシック" charset="-128"/>
              <a:cs typeface="ＭＳ Ｐゴシック" charset="-128"/>
            </a:endParaRPr>
          </a:p>
          <a:p>
            <a:pPr lvl="0"/>
            <a:r>
              <a:rPr lang="en-US" sz="1200" kern="1200" dirty="0" smtClean="0">
                <a:solidFill>
                  <a:schemeClr val="tx1"/>
                </a:solidFill>
                <a:latin typeface="Times New Roman" charset="0"/>
                <a:ea typeface="ＭＳ Ｐゴシック" charset="-128"/>
                <a:cs typeface="ＭＳ Ｐゴシック" charset="-128"/>
              </a:rPr>
              <a:t>===============</a:t>
            </a:r>
          </a:p>
          <a:p>
            <a:pPr>
              <a:buFont typeface="Arial" pitchFamily="34" charset="0"/>
              <a:buChar char="•"/>
            </a:pPr>
            <a:r>
              <a:rPr lang="en-US" dirty="0" smtClean="0"/>
              <a:t>Web 2.0 – Sharing of information and content</a:t>
            </a:r>
          </a:p>
          <a:p>
            <a:pPr>
              <a:buFont typeface="Arial" pitchFamily="34" charset="0"/>
              <a:buChar char="•"/>
            </a:pPr>
            <a:r>
              <a:rPr lang="en-US" dirty="0" smtClean="0"/>
              <a:t>Open source software</a:t>
            </a:r>
          </a:p>
          <a:p>
            <a:pPr>
              <a:buFont typeface="Arial" pitchFamily="34" charset="0"/>
              <a:buChar char="•"/>
            </a:pPr>
            <a:r>
              <a:rPr lang="en-US" dirty="0" smtClean="0"/>
              <a:t>Open encyclopedias</a:t>
            </a:r>
          </a:p>
          <a:p>
            <a:pPr>
              <a:buFont typeface="Arial" pitchFamily="34" charset="0"/>
              <a:buChar char="•"/>
            </a:pPr>
            <a:r>
              <a:rPr lang="en-US" dirty="0" smtClean="0"/>
              <a:t>Crowdsourcing</a:t>
            </a:r>
          </a:p>
          <a:p>
            <a:pPr>
              <a:buFont typeface="Arial" pitchFamily="34" charset="0"/>
              <a:buChar char="•"/>
            </a:pPr>
            <a:r>
              <a:rPr lang="en-US" dirty="0" smtClean="0"/>
              <a:t>Open innovation</a:t>
            </a:r>
          </a:p>
          <a:p>
            <a:pPr>
              <a:buFont typeface="Arial" pitchFamily="34" charset="0"/>
              <a:buChar char="•"/>
            </a:pPr>
            <a:r>
              <a:rPr lang="en-US" dirty="0" smtClean="0"/>
              <a:t>Facebook revolution (Egypt)</a:t>
            </a:r>
          </a:p>
          <a:p>
            <a:pPr>
              <a:buFont typeface="Arial" pitchFamily="34" charset="0"/>
              <a:buChar char="•"/>
            </a:pPr>
            <a:r>
              <a:rPr lang="en-US" dirty="0" smtClean="0"/>
              <a:t>Individual being empowered … Democratization of Innovation!</a:t>
            </a:r>
          </a:p>
          <a:p>
            <a:pPr lvl="0"/>
            <a:endParaRPr lang="en-US" sz="1200" kern="1200" dirty="0">
              <a:solidFill>
                <a:schemeClr val="tx1"/>
              </a:solidFill>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4E17493A-EA41-4021-A587-E19B3E065FA7}" type="slidenum">
              <a:rPr lang="en-US" smtClean="0"/>
              <a:pPr/>
              <a:t>11</a:t>
            </a:fld>
            <a:endParaRPr lang="en-US"/>
          </a:p>
        </p:txBody>
      </p:sp>
    </p:spTree>
    <p:extLst>
      <p:ext uri="{BB962C8B-B14F-4D97-AF65-F5344CB8AC3E}">
        <p14:creationId xmlns:p14="http://schemas.microsoft.com/office/powerpoint/2010/main" val="2125483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Current state of the art social network analysis tools that can be used for creating open architecture systems. 1) Centrality indices for identifying key components or vendors in product cycle. 2) Using </a:t>
            </a:r>
            <a:r>
              <a:rPr lang="en-US" baseline="0" dirty="0" err="1" smtClean="0"/>
              <a:t>netflix</a:t>
            </a:r>
            <a:r>
              <a:rPr lang="en-US" baseline="0" dirty="0" smtClean="0"/>
              <a:t> type recommender systems for linking vendors and manufacturers. 3) Using kernels and associated distance metrics for product planning. 4) using </a:t>
            </a:r>
            <a:r>
              <a:rPr lang="en-US" baseline="0" dirty="0" err="1" smtClean="0"/>
              <a:t>preferrential</a:t>
            </a:r>
            <a:r>
              <a:rPr lang="en-US" baseline="0" dirty="0" smtClean="0"/>
              <a:t> attachment/ forest fire and related network evolution models for predicting the growth of open architecture </a:t>
            </a:r>
            <a:r>
              <a:rPr lang="en-US" baseline="0" smtClean="0"/>
              <a:t>participation platforms.    </a:t>
            </a:r>
            <a:endParaRPr lang="en-US" dirty="0"/>
          </a:p>
        </p:txBody>
      </p:sp>
      <p:sp>
        <p:nvSpPr>
          <p:cNvPr id="4" name="Slide Number Placeholder 3"/>
          <p:cNvSpPr>
            <a:spLocks noGrp="1"/>
          </p:cNvSpPr>
          <p:nvPr>
            <p:ph type="sldNum" sz="quarter" idx="10"/>
          </p:nvPr>
        </p:nvSpPr>
        <p:spPr/>
        <p:txBody>
          <a:bodyPr/>
          <a:lstStyle/>
          <a:p>
            <a:fld id="{4E17493A-EA41-4021-A587-E19B3E065FA7}" type="slidenum">
              <a:rPr lang="en-US" smtClean="0"/>
              <a:pPr/>
              <a:t>12</a:t>
            </a:fld>
            <a:endParaRPr lang="en-US"/>
          </a:p>
        </p:txBody>
      </p:sp>
    </p:spTree>
    <p:extLst>
      <p:ext uri="{BB962C8B-B14F-4D97-AF65-F5344CB8AC3E}">
        <p14:creationId xmlns:p14="http://schemas.microsoft.com/office/powerpoint/2010/main" val="405428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250369-70BB-4FDB-9162-6DD89BF3F184}" type="datetime1">
              <a:rPr lang="en-US" smtClean="0"/>
              <a:pPr/>
              <a:t>10/4/12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508DD-3884-4DE4-99CF-897C1EC7ACAA}" type="datetime1">
              <a:rPr lang="en-US" smtClean="0"/>
              <a:pPr/>
              <a:t>10/4/12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5F1DE-233C-4B28-BBD7-4D7FC30B0B91}" type="datetime1">
              <a:rPr lang="en-US" smtClean="0"/>
              <a:pPr/>
              <a:t>10/4/12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3382088"/>
      </p:ext>
    </p:extLst>
  </p:cSld>
  <p:clrMapOvr>
    <a:masterClrMapping/>
  </p:clrMapOvr>
  <p:transition xmlns:p14="http://schemas.microsoft.com/office/powerpoint/2010/main" spd="slow" advClick="0" advTm="7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6781800" cy="8683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949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038600" cy="2398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98913"/>
            <a:ext cx="4038600" cy="2398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pPr>
              <a:defRPr/>
            </a:pPr>
            <a:fld id="{D3852849-2CF4-4540-987D-27F3BE577D85}" type="slidenum">
              <a:rPr lang="en-US"/>
              <a:pPr>
                <a:defRPr/>
              </a:pPr>
              <a:t>‹#›</a:t>
            </a:fld>
            <a:endParaRPr lang="en-US" dirty="0"/>
          </a:p>
        </p:txBody>
      </p:sp>
    </p:spTree>
    <p:extLst>
      <p:ext uri="{BB962C8B-B14F-4D97-AF65-F5344CB8AC3E}">
        <p14:creationId xmlns:p14="http://schemas.microsoft.com/office/powerpoint/2010/main" val="290342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A89BB4-4B83-456F-A7F0-58E1F9231A13}" type="datetime1">
              <a:rPr lang="en-US" smtClean="0"/>
              <a:pPr/>
              <a:t>10/4/12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D8976B-E334-49A6-AF69-1B02686A36C1}" type="datetime1">
              <a:rPr lang="en-US" smtClean="0"/>
              <a:pPr/>
              <a:t>10/4/12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E65006-0560-4206-B8E6-C6642B61B7CE}" type="datetime1">
              <a:rPr lang="en-US" smtClean="0"/>
              <a:pPr/>
              <a:t>10/4/12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8C1E1-B948-4A41-86EA-65FD56322394}" type="datetime1">
              <a:rPr lang="en-US" smtClean="0"/>
              <a:pPr/>
              <a:t>10/4/12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4DA7D2-5F6C-44A6-A7F4-DBB382248036}" type="datetime1">
              <a:rPr lang="en-US" smtClean="0"/>
              <a:pPr/>
              <a:t>10/4/12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E864C4-13DA-45F3-8628-7E9B9F0395A7}" type="datetime1">
              <a:rPr lang="en-US" smtClean="0"/>
              <a:pPr/>
              <a:t>10/4/12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F44BFD-0A10-4039-9F21-CD9DC8F8F104}" type="datetime1">
              <a:rPr lang="en-US" smtClean="0"/>
              <a:pPr/>
              <a:t>10/4/12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6C11DD-F344-40F7-B15C-7EF2309DA1B7}" type="datetime1">
              <a:rPr lang="en-US" smtClean="0"/>
              <a:pPr/>
              <a:t>10/4/12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CB9FC0-A07B-4227-BCF8-F2E6869874CC}" type="datetime1">
              <a:rPr lang="en-US" smtClean="0"/>
              <a:pPr/>
              <a:t>10/4/12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9.emf"/></Relationships>
</file>

<file path=ppt/slides/_rels/slide11.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png"/><Relationship Id="rId7" Type="http://schemas.openxmlformats.org/officeDocument/2006/relationships/image" Target="../media/image54.jpe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12.xml.rels><?xml version="1.0" encoding="UTF-8" standalone="yes"?>
<Relationships xmlns="http://schemas.openxmlformats.org/package/2006/relationships"><Relationship Id="rId13" Type="http://schemas.openxmlformats.org/officeDocument/2006/relationships/image" Target="../media/image72.jpeg"/><Relationship Id="rId14" Type="http://schemas.openxmlformats.org/officeDocument/2006/relationships/image" Target="../media/image73.jpeg"/><Relationship Id="rId15" Type="http://schemas.openxmlformats.org/officeDocument/2006/relationships/image" Target="../media/image74.jpeg"/><Relationship Id="rId16" Type="http://schemas.openxmlformats.org/officeDocument/2006/relationships/image" Target="../media/image75.jpeg"/><Relationship Id="rId17" Type="http://schemas.openxmlformats.org/officeDocument/2006/relationships/image" Target="../media/image76.jpeg"/><Relationship Id="rId18" Type="http://schemas.openxmlformats.org/officeDocument/2006/relationships/image" Target="../media/image77.jpeg"/><Relationship Id="rId19" Type="http://schemas.openxmlformats.org/officeDocument/2006/relationships/image" Target="../media/image78.jpeg"/><Relationship Id="rId63" Type="http://schemas.openxmlformats.org/officeDocument/2006/relationships/image" Target="../media/image122.jpeg"/><Relationship Id="rId64" Type="http://schemas.openxmlformats.org/officeDocument/2006/relationships/image" Target="../media/image123.jpeg"/><Relationship Id="rId65" Type="http://schemas.openxmlformats.org/officeDocument/2006/relationships/image" Target="../media/image124.png"/><Relationship Id="rId66" Type="http://schemas.openxmlformats.org/officeDocument/2006/relationships/image" Target="../media/image125.png"/><Relationship Id="rId67" Type="http://schemas.openxmlformats.org/officeDocument/2006/relationships/image" Target="../media/image126.png"/><Relationship Id="rId68" Type="http://schemas.openxmlformats.org/officeDocument/2006/relationships/image" Target="../media/image127.png"/><Relationship Id="rId69" Type="http://schemas.openxmlformats.org/officeDocument/2006/relationships/image" Target="../media/image128.png"/><Relationship Id="rId50" Type="http://schemas.openxmlformats.org/officeDocument/2006/relationships/image" Target="../media/image109.jpeg"/><Relationship Id="rId51" Type="http://schemas.openxmlformats.org/officeDocument/2006/relationships/image" Target="../media/image110.jpeg"/><Relationship Id="rId52" Type="http://schemas.openxmlformats.org/officeDocument/2006/relationships/image" Target="../media/image111.jpeg"/><Relationship Id="rId53" Type="http://schemas.openxmlformats.org/officeDocument/2006/relationships/image" Target="../media/image112.jpeg"/><Relationship Id="rId54" Type="http://schemas.openxmlformats.org/officeDocument/2006/relationships/image" Target="../media/image113.jpeg"/><Relationship Id="rId55" Type="http://schemas.openxmlformats.org/officeDocument/2006/relationships/image" Target="../media/image114.jpeg"/><Relationship Id="rId56" Type="http://schemas.openxmlformats.org/officeDocument/2006/relationships/image" Target="../media/image115.jpeg"/><Relationship Id="rId57" Type="http://schemas.openxmlformats.org/officeDocument/2006/relationships/image" Target="../media/image116.jpeg"/><Relationship Id="rId58" Type="http://schemas.openxmlformats.org/officeDocument/2006/relationships/image" Target="../media/image117.jpeg"/><Relationship Id="rId59" Type="http://schemas.openxmlformats.org/officeDocument/2006/relationships/image" Target="../media/image118.jpeg"/><Relationship Id="rId40" Type="http://schemas.openxmlformats.org/officeDocument/2006/relationships/image" Target="../media/image99.jpeg"/><Relationship Id="rId41" Type="http://schemas.openxmlformats.org/officeDocument/2006/relationships/image" Target="../media/image100.jpeg"/><Relationship Id="rId42" Type="http://schemas.openxmlformats.org/officeDocument/2006/relationships/image" Target="../media/image101.jpeg"/><Relationship Id="rId43" Type="http://schemas.openxmlformats.org/officeDocument/2006/relationships/image" Target="../media/image102.jpeg"/><Relationship Id="rId44" Type="http://schemas.openxmlformats.org/officeDocument/2006/relationships/image" Target="../media/image103.jpeg"/><Relationship Id="rId45" Type="http://schemas.openxmlformats.org/officeDocument/2006/relationships/image" Target="../media/image104.jpeg"/><Relationship Id="rId46" Type="http://schemas.openxmlformats.org/officeDocument/2006/relationships/image" Target="../media/image105.jpeg"/><Relationship Id="rId47" Type="http://schemas.openxmlformats.org/officeDocument/2006/relationships/image" Target="../media/image106.jpeg"/><Relationship Id="rId48" Type="http://schemas.openxmlformats.org/officeDocument/2006/relationships/image" Target="../media/image107.jpeg"/><Relationship Id="rId49" Type="http://schemas.openxmlformats.org/officeDocument/2006/relationships/image" Target="../media/image108.jpe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30" Type="http://schemas.openxmlformats.org/officeDocument/2006/relationships/image" Target="../media/image89.jpeg"/><Relationship Id="rId31" Type="http://schemas.openxmlformats.org/officeDocument/2006/relationships/image" Target="../media/image90.jpeg"/><Relationship Id="rId32" Type="http://schemas.openxmlformats.org/officeDocument/2006/relationships/image" Target="../media/image91.jpeg"/><Relationship Id="rId33" Type="http://schemas.openxmlformats.org/officeDocument/2006/relationships/image" Target="../media/image92.jpeg"/><Relationship Id="rId34" Type="http://schemas.openxmlformats.org/officeDocument/2006/relationships/image" Target="../media/image93.jpeg"/><Relationship Id="rId35" Type="http://schemas.openxmlformats.org/officeDocument/2006/relationships/image" Target="../media/image94.jpeg"/><Relationship Id="rId36" Type="http://schemas.openxmlformats.org/officeDocument/2006/relationships/image" Target="../media/image95.jpeg"/><Relationship Id="rId37" Type="http://schemas.openxmlformats.org/officeDocument/2006/relationships/image" Target="../media/image96.jpeg"/><Relationship Id="rId38" Type="http://schemas.openxmlformats.org/officeDocument/2006/relationships/image" Target="../media/image97.jpeg"/><Relationship Id="rId39" Type="http://schemas.openxmlformats.org/officeDocument/2006/relationships/image" Target="../media/image98.jpeg"/><Relationship Id="rId70" Type="http://schemas.openxmlformats.org/officeDocument/2006/relationships/image" Target="../media/image129.png"/><Relationship Id="rId71" Type="http://schemas.openxmlformats.org/officeDocument/2006/relationships/image" Target="../media/image130.png"/><Relationship Id="rId20" Type="http://schemas.openxmlformats.org/officeDocument/2006/relationships/image" Target="../media/image79.jpeg"/><Relationship Id="rId21" Type="http://schemas.openxmlformats.org/officeDocument/2006/relationships/image" Target="../media/image80.jpeg"/><Relationship Id="rId22" Type="http://schemas.openxmlformats.org/officeDocument/2006/relationships/image" Target="../media/image81.jpeg"/><Relationship Id="rId23" Type="http://schemas.openxmlformats.org/officeDocument/2006/relationships/image" Target="../media/image82.jpeg"/><Relationship Id="rId24" Type="http://schemas.openxmlformats.org/officeDocument/2006/relationships/image" Target="../media/image83.jpeg"/><Relationship Id="rId25" Type="http://schemas.openxmlformats.org/officeDocument/2006/relationships/image" Target="../media/image84.jpeg"/><Relationship Id="rId26" Type="http://schemas.openxmlformats.org/officeDocument/2006/relationships/image" Target="../media/image85.jpeg"/><Relationship Id="rId27" Type="http://schemas.openxmlformats.org/officeDocument/2006/relationships/image" Target="../media/image86.jpeg"/><Relationship Id="rId28" Type="http://schemas.openxmlformats.org/officeDocument/2006/relationships/image" Target="../media/image87.jpeg"/><Relationship Id="rId29" Type="http://schemas.openxmlformats.org/officeDocument/2006/relationships/image" Target="../media/image88.jpeg"/><Relationship Id="rId60" Type="http://schemas.openxmlformats.org/officeDocument/2006/relationships/image" Target="../media/image119.jpeg"/><Relationship Id="rId61" Type="http://schemas.openxmlformats.org/officeDocument/2006/relationships/image" Target="../media/image120.jpeg"/><Relationship Id="rId62" Type="http://schemas.openxmlformats.org/officeDocument/2006/relationships/image" Target="../media/image121.jpeg"/><Relationship Id="rId10" Type="http://schemas.openxmlformats.org/officeDocument/2006/relationships/image" Target="../media/image69.jpeg"/><Relationship Id="rId11" Type="http://schemas.openxmlformats.org/officeDocument/2006/relationships/image" Target="../media/image70.jpeg"/><Relationship Id="rId12" Type="http://schemas.openxmlformats.org/officeDocument/2006/relationships/image" Target="../media/image7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jpeg"/><Relationship Id="rId5" Type="http://schemas.openxmlformats.org/officeDocument/2006/relationships/hyperlink" Target="http://www.wired.com/magazine/2010/01/ff_newrevolution/" TargetMode="External"/><Relationship Id="rId6" Type="http://schemas.openxmlformats.org/officeDocument/2006/relationships/hyperlink" Target="http://www.quirky.com/learn" TargetMode="External"/><Relationship Id="rId7" Type="http://schemas.openxmlformats.org/officeDocument/2006/relationships/hyperlink" Target="http://en.wikipedia.org/wiki/Local_Motors" TargetMode="External"/><Relationship Id="rId8"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hyperlink" Target="http://www.imaginestics.com/Images/Small%20Business%20Technology%20Transition%20White%20Paper%20-%20Imaginestics.pdf" TargetMode="External"/><Relationship Id="rId6" Type="http://schemas.openxmlformats.org/officeDocument/2006/relationships/image" Target="../media/image33.png"/><Relationship Id="rId7"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1" Type="http://schemas.openxmlformats.org/officeDocument/2006/relationships/image" Target="../media/image144.jpeg"/><Relationship Id="rId12" Type="http://schemas.openxmlformats.org/officeDocument/2006/relationships/image" Target="../media/image145.jpe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jpeg"/><Relationship Id="rId6" Type="http://schemas.openxmlformats.org/officeDocument/2006/relationships/image" Target="../media/image140.jpeg"/><Relationship Id="rId7" Type="http://schemas.openxmlformats.org/officeDocument/2006/relationships/image" Target="../media/image40.gif"/><Relationship Id="rId8" Type="http://schemas.openxmlformats.org/officeDocument/2006/relationships/image" Target="../media/image141.png"/><Relationship Id="rId9" Type="http://schemas.openxmlformats.org/officeDocument/2006/relationships/image" Target="../media/image142.jpeg"/><Relationship Id="rId10" Type="http://schemas.openxmlformats.org/officeDocument/2006/relationships/image" Target="../media/image14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6" Type="http://schemas.openxmlformats.org/officeDocument/2006/relationships/image" Target="../media/image14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0.jpeg"/></Relationships>
</file>

<file path=ppt/slides/_rels/slide21.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oleObject" Target="../embeddings/oleObject1.bin"/><Relationship Id="rId5" Type="http://schemas.openxmlformats.org/officeDocument/2006/relationships/image" Target="../media/image152.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oleObject" Target="../embeddings/oleObject2.bin"/><Relationship Id="rId5" Type="http://schemas.openxmlformats.org/officeDocument/2006/relationships/image" Target="../media/image153.e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9" Type="http://schemas.openxmlformats.org/officeDocument/2006/relationships/oleObject" Target="../embeddings/oleObject5.bin"/><Relationship Id="rId20" Type="http://schemas.openxmlformats.org/officeDocument/2006/relationships/image" Target="../media/image164.jpeg"/><Relationship Id="rId21" Type="http://schemas.openxmlformats.org/officeDocument/2006/relationships/oleObject" Target="../embeddings/oleObject8.bin"/><Relationship Id="rId22" Type="http://schemas.openxmlformats.org/officeDocument/2006/relationships/oleObject" Target="../embeddings/oleObject9.bin"/><Relationship Id="rId23" Type="http://schemas.openxmlformats.org/officeDocument/2006/relationships/image" Target="../media/image165.jpeg"/><Relationship Id="rId10" Type="http://schemas.openxmlformats.org/officeDocument/2006/relationships/image" Target="../media/image156.png"/><Relationship Id="rId11" Type="http://schemas.openxmlformats.org/officeDocument/2006/relationships/image" Target="../media/image159.jpeg"/><Relationship Id="rId12" Type="http://schemas.openxmlformats.org/officeDocument/2006/relationships/image" Target="../media/image160.jpeg"/><Relationship Id="rId13" Type="http://schemas.openxmlformats.org/officeDocument/2006/relationships/oleObject" Target="../embeddings/oleObject6.bin"/><Relationship Id="rId14" Type="http://schemas.openxmlformats.org/officeDocument/2006/relationships/image" Target="../media/image157.png"/><Relationship Id="rId15" Type="http://schemas.openxmlformats.org/officeDocument/2006/relationships/oleObject" Target="../embeddings/oleObject7.bin"/><Relationship Id="rId16" Type="http://schemas.openxmlformats.org/officeDocument/2006/relationships/hyperlink" Target="http://images.google.com/imgres?imgurl=www.engr.iupui.edu/acaeml/imgs/cad_gear3.jpg&amp;imgrefurl=http://www.engr.iupui.edu/acaeml/fcad.shtml&amp;h=550&amp;w=536&amp;sz=24&amp;tbnid=Sr40WNfZ_aYJ:&amp;tbnh=129&amp;tbnw=126&amp;prev=/images?q=gear+CAD&amp;start=60&amp;hl=en&amp;lr=&amp;ie=UTF-8&amp;oe=UTF-8&amp;sa=N" TargetMode="External"/><Relationship Id="rId17" Type="http://schemas.openxmlformats.org/officeDocument/2006/relationships/image" Target="../media/image161.jpeg"/><Relationship Id="rId18" Type="http://schemas.openxmlformats.org/officeDocument/2006/relationships/image" Target="../media/image162.jpeg"/><Relationship Id="rId19" Type="http://schemas.openxmlformats.org/officeDocument/2006/relationships/image" Target="../media/image163.jpeg"/><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image" Target="../media/image150.jpeg"/><Relationship Id="rId4" Type="http://schemas.openxmlformats.org/officeDocument/2006/relationships/oleObject" Target="../embeddings/oleObject3.bin"/><Relationship Id="rId5" Type="http://schemas.openxmlformats.org/officeDocument/2006/relationships/image" Target="../media/image154.emf"/><Relationship Id="rId6" Type="http://schemas.openxmlformats.org/officeDocument/2006/relationships/image" Target="../media/image158.jpeg"/><Relationship Id="rId7" Type="http://schemas.openxmlformats.org/officeDocument/2006/relationships/oleObject" Target="../embeddings/oleObject4.bin"/><Relationship Id="rId8" Type="http://schemas.openxmlformats.org/officeDocument/2006/relationships/image" Target="../media/image155.png"/></Relationships>
</file>

<file path=ppt/slides/_rels/slide24.xml.rels><?xml version="1.0" encoding="UTF-8" standalone="yes"?>
<Relationships xmlns="http://schemas.openxmlformats.org/package/2006/relationships"><Relationship Id="rId9" Type="http://schemas.openxmlformats.org/officeDocument/2006/relationships/oleObject" Target="../embeddings/oleObject13.bin"/><Relationship Id="rId20" Type="http://schemas.openxmlformats.org/officeDocument/2006/relationships/image" Target="../media/image173.png"/><Relationship Id="rId21" Type="http://schemas.openxmlformats.org/officeDocument/2006/relationships/image" Target="../media/image159.jpeg"/><Relationship Id="rId22" Type="http://schemas.openxmlformats.org/officeDocument/2006/relationships/image" Target="../media/image160.jpeg"/><Relationship Id="rId23" Type="http://schemas.openxmlformats.org/officeDocument/2006/relationships/hyperlink" Target="http://images.google.com/imgres?imgurl=www.engr.iupui.edu/acaeml/imgs/cad_gear3.jpg&amp;imgrefurl=http://www.engr.iupui.edu/acaeml/fcad.shtml&amp;h=550&amp;w=536&amp;sz=24&amp;tbnid=Sr40WNfZ_aYJ:&amp;tbnh=129&amp;tbnw=126&amp;prev=/images?q=gear+CAD&amp;start=60&amp;hl=en&amp;lr=&amp;ie=UTF-8&amp;oe=UTF-8&amp;sa=N" TargetMode="External"/><Relationship Id="rId24" Type="http://schemas.openxmlformats.org/officeDocument/2006/relationships/image" Target="../media/image161.jpeg"/><Relationship Id="rId25" Type="http://schemas.openxmlformats.org/officeDocument/2006/relationships/image" Target="../media/image162.jpeg"/><Relationship Id="rId26" Type="http://schemas.openxmlformats.org/officeDocument/2006/relationships/image" Target="../media/image163.jpeg"/><Relationship Id="rId27" Type="http://schemas.openxmlformats.org/officeDocument/2006/relationships/image" Target="../media/image164.jpeg"/><Relationship Id="rId28" Type="http://schemas.openxmlformats.org/officeDocument/2006/relationships/image" Target="../media/image165.jpeg"/><Relationship Id="rId10" Type="http://schemas.openxmlformats.org/officeDocument/2006/relationships/image" Target="../media/image167.jpeg"/><Relationship Id="rId11" Type="http://schemas.openxmlformats.org/officeDocument/2006/relationships/image" Target="../media/image168.jpeg"/><Relationship Id="rId12" Type="http://schemas.openxmlformats.org/officeDocument/2006/relationships/image" Target="../media/image169.png"/><Relationship Id="rId13" Type="http://schemas.openxmlformats.org/officeDocument/2006/relationships/image" Target="../media/image170.png"/><Relationship Id="rId14" Type="http://schemas.openxmlformats.org/officeDocument/2006/relationships/image" Target="../media/image171.png"/><Relationship Id="rId15" Type="http://schemas.openxmlformats.org/officeDocument/2006/relationships/image" Target="../media/image172.png"/><Relationship Id="rId16" Type="http://schemas.openxmlformats.org/officeDocument/2006/relationships/oleObject" Target="../embeddings/oleObject14.bin"/><Relationship Id="rId17" Type="http://schemas.openxmlformats.org/officeDocument/2006/relationships/image" Target="../media/image156.png"/><Relationship Id="rId18" Type="http://schemas.openxmlformats.org/officeDocument/2006/relationships/oleObject" Target="../embeddings/oleObject15.bin"/><Relationship Id="rId19" Type="http://schemas.openxmlformats.org/officeDocument/2006/relationships/oleObject" Target="../embeddings/oleObject16.bin"/><Relationship Id="rId1" Type="http://schemas.openxmlformats.org/officeDocument/2006/relationships/vmlDrawing" Target="../drawings/vmlDrawing4.vml"/><Relationship Id="rId2" Type="http://schemas.openxmlformats.org/officeDocument/2006/relationships/slideLayout" Target="../slideLayouts/slideLayout12.xml"/><Relationship Id="rId3" Type="http://schemas.openxmlformats.org/officeDocument/2006/relationships/image" Target="../media/image150.jpeg"/><Relationship Id="rId4" Type="http://schemas.openxmlformats.org/officeDocument/2006/relationships/oleObject" Target="../embeddings/oleObject10.bin"/><Relationship Id="rId5" Type="http://schemas.openxmlformats.org/officeDocument/2006/relationships/image" Target="../media/image166.emf"/><Relationship Id="rId6" Type="http://schemas.openxmlformats.org/officeDocument/2006/relationships/oleObject" Target="../embeddings/oleObject11.bin"/><Relationship Id="rId7" Type="http://schemas.openxmlformats.org/officeDocument/2006/relationships/image" Target="../media/image155.png"/><Relationship Id="rId8" Type="http://schemas.openxmlformats.org/officeDocument/2006/relationships/oleObject" Target="../embeddings/oleObject12.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29.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jpeg"/><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21.png"/><Relationship Id="rId21" Type="http://schemas.openxmlformats.org/officeDocument/2006/relationships/image" Target="../media/image22.png"/><Relationship Id="rId22" Type="http://schemas.openxmlformats.org/officeDocument/2006/relationships/image" Target="../media/image23.png"/><Relationship Id="rId23" Type="http://schemas.openxmlformats.org/officeDocument/2006/relationships/image" Target="../media/image24.jpeg"/><Relationship Id="rId24" Type="http://schemas.openxmlformats.org/officeDocument/2006/relationships/image" Target="../media/image25.png"/><Relationship Id="rId25" Type="http://schemas.openxmlformats.org/officeDocument/2006/relationships/image" Target="../media/image26.png"/><Relationship Id="rId26" Type="http://schemas.openxmlformats.org/officeDocument/2006/relationships/image" Target="../media/image2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1" Type="http://schemas.openxmlformats.org/officeDocument/2006/relationships/image" Target="../media/image36.gif"/><Relationship Id="rId12" Type="http://schemas.openxmlformats.org/officeDocument/2006/relationships/image" Target="../media/image37.jpeg"/><Relationship Id="rId13" Type="http://schemas.openxmlformats.org/officeDocument/2006/relationships/image" Target="../media/image38.jpeg"/><Relationship Id="rId14" Type="http://schemas.openxmlformats.org/officeDocument/2006/relationships/image" Target="../media/image39.jpeg"/><Relationship Id="rId15" Type="http://schemas.openxmlformats.org/officeDocument/2006/relationships/image" Target="../media/image40.gif"/><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gif"/><Relationship Id="rId6" Type="http://schemas.openxmlformats.org/officeDocument/2006/relationships/image" Target="../media/image31.png"/><Relationship Id="rId7" Type="http://schemas.openxmlformats.org/officeDocument/2006/relationships/image" Target="../media/image32.jpeg"/><Relationship Id="rId8" Type="http://schemas.openxmlformats.org/officeDocument/2006/relationships/image" Target="../media/image33.png"/><Relationship Id="rId9" Type="http://schemas.openxmlformats.org/officeDocument/2006/relationships/image" Target="../media/image34.jpeg"/><Relationship Id="rId10" Type="http://schemas.openxmlformats.org/officeDocument/2006/relationships/image" Target="../media/image35.jpeg"/></Relationships>
</file>

<file path=ppt/slides/_rels/slide9.xml.rels><?xml version="1.0" encoding="UTF-8" standalone="yes"?>
<Relationships xmlns="http://schemas.openxmlformats.org/package/2006/relationships"><Relationship Id="rId11" Type="http://schemas.openxmlformats.org/officeDocument/2006/relationships/hyperlink" Target="http://news.xerox.com/pr/xerox/file.ashx?id=92838" TargetMode="External"/><Relationship Id="rId12"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hyperlink" Target="http://www.engadget.com/2011/10/21/thinfilm-and-parc-demo-printable-organic-cmos-circuit-inch-us/" TargetMode="External"/><Relationship Id="rId6" Type="http://schemas.openxmlformats.org/officeDocument/2006/relationships/image" Target="../media/image44.jpeg"/><Relationship Id="rId7" Type="http://schemas.openxmlformats.org/officeDocument/2006/relationships/hyperlink" Target="http://images.sciencedaily.com/2009/07/090702080358-large.jpg" TargetMode="External"/><Relationship Id="rId8" Type="http://schemas.openxmlformats.org/officeDocument/2006/relationships/image" Target="../media/image45.jpeg"/><Relationship Id="rId9" Type="http://schemas.openxmlformats.org/officeDocument/2006/relationships/image" Target="../media/image46.jpeg"/><Relationship Id="rId10"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2558" y="3657600"/>
            <a:ext cx="8056412" cy="1938992"/>
          </a:xfrm>
          <a:prstGeom prst="rect">
            <a:avLst/>
          </a:prstGeom>
          <a:noFill/>
        </p:spPr>
        <p:txBody>
          <a:bodyPr wrap="none" rtlCol="0">
            <a:spAutoFit/>
          </a:bodyPr>
          <a:lstStyle/>
          <a:p>
            <a:pPr algn="ctr"/>
            <a:r>
              <a:rPr lang="en-US" sz="2400" dirty="0" smtClean="0"/>
              <a:t>Karthik Ramani</a:t>
            </a:r>
          </a:p>
          <a:p>
            <a:pPr algn="ctr"/>
            <a:r>
              <a:rPr lang="en-US" sz="2400" dirty="0" smtClean="0"/>
              <a:t>Donald W Feddersen Professor of Mechanical Engineering</a:t>
            </a:r>
          </a:p>
          <a:p>
            <a:pPr algn="ctr"/>
            <a:r>
              <a:rPr lang="en-US" sz="2400" dirty="0" smtClean="0"/>
              <a:t>Professor of Electrical and Computer Engineering (by Courtesy)</a:t>
            </a:r>
          </a:p>
          <a:p>
            <a:pPr algn="ctr"/>
            <a:r>
              <a:rPr lang="en-US" sz="2400" dirty="0" smtClean="0"/>
              <a:t>Purdue </a:t>
            </a:r>
            <a:r>
              <a:rPr lang="en-US" sz="2400" dirty="0" smtClean="0"/>
              <a:t>University</a:t>
            </a:r>
          </a:p>
          <a:p>
            <a:pPr algn="ctr"/>
            <a:r>
              <a:rPr lang="nl-NL" sz="2400" dirty="0" err="1"/>
              <a:t>https</a:t>
            </a:r>
            <a:r>
              <a:rPr lang="nl-NL" sz="2400" dirty="0"/>
              <a:t>://</a:t>
            </a:r>
            <a:r>
              <a:rPr lang="nl-NL" sz="2400" dirty="0" err="1"/>
              <a:t>engineering.purdue.edu</a:t>
            </a:r>
            <a:r>
              <a:rPr lang="nl-NL" sz="2400" dirty="0"/>
              <a:t>/</a:t>
            </a:r>
            <a:r>
              <a:rPr lang="nl-NL" sz="2400" dirty="0" err="1" smtClean="0"/>
              <a:t>cdesign</a:t>
            </a:r>
            <a:endParaRPr lang="en-US" sz="2400" dirty="0" smtClean="0"/>
          </a:p>
        </p:txBody>
      </p:sp>
      <p:sp>
        <p:nvSpPr>
          <p:cNvPr id="2" name="TextBox 1"/>
          <p:cNvSpPr txBox="1"/>
          <p:nvPr/>
        </p:nvSpPr>
        <p:spPr>
          <a:xfrm>
            <a:off x="1600200" y="1524000"/>
            <a:ext cx="6477000" cy="1200329"/>
          </a:xfrm>
          <a:prstGeom prst="rect">
            <a:avLst/>
          </a:prstGeom>
          <a:noFill/>
        </p:spPr>
        <p:txBody>
          <a:bodyPr wrap="square" rtlCol="0">
            <a:spAutoFit/>
          </a:bodyPr>
          <a:lstStyle/>
          <a:p>
            <a:pPr algn="ctr"/>
            <a:r>
              <a:rPr lang="en-US" sz="3600" dirty="0" smtClean="0"/>
              <a:t>Towards the future of “Making”: Convergence</a:t>
            </a:r>
            <a:endParaRPr lang="en-US" sz="3600" dirty="0"/>
          </a:p>
        </p:txBody>
      </p:sp>
      <p:sp>
        <p:nvSpPr>
          <p:cNvPr id="6" name="TextBox 5"/>
          <p:cNvSpPr txBox="1"/>
          <p:nvPr/>
        </p:nvSpPr>
        <p:spPr>
          <a:xfrm>
            <a:off x="1676400" y="1600200"/>
            <a:ext cx="6096000" cy="1219199"/>
          </a:xfrm>
          <a:prstGeom prst="rect">
            <a:avLst/>
          </a:prstGeom>
          <a:noFill/>
        </p:spPr>
        <p:txBody>
          <a:bodyPr wrap="square" rtlCol="0">
            <a:spAutoFit/>
          </a:bodyPr>
          <a:lstStyle/>
          <a:p>
            <a:pPr algn="ctr"/>
            <a:r>
              <a:rPr lang="en-US" sz="3600" dirty="0" smtClean="0"/>
              <a:t>Towards “Making” the future: Convergence</a:t>
            </a:r>
            <a:endParaRPr lang="en-US" sz="3600" dirty="0"/>
          </a:p>
        </p:txBody>
      </p:sp>
    </p:spTree>
    <p:extLst>
      <p:ext uri="{BB962C8B-B14F-4D97-AF65-F5344CB8AC3E}">
        <p14:creationId xmlns:p14="http://schemas.microsoft.com/office/powerpoint/2010/main" val="2955090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0"/>
            <a:ext cx="9144000" cy="584775"/>
          </a:xfrm>
          <a:prstGeom prst="rect">
            <a:avLst/>
          </a:prstGeom>
          <a:noFill/>
        </p:spPr>
        <p:txBody>
          <a:bodyPr wrap="none" rtlCol="0">
            <a:spAutoFit/>
          </a:bodyPr>
          <a:lstStyle>
            <a:defPPr>
              <a:defRPr lang="en-US"/>
            </a:defPPr>
            <a:lvl1pPr>
              <a:defRPr sz="3200">
                <a:solidFill>
                  <a:schemeClr val="tx1">
                    <a:lumMod val="50000"/>
                    <a:lumOff val="50000"/>
                  </a:schemeClr>
                </a:solidFill>
              </a:defRPr>
            </a:lvl1pPr>
          </a:lstStyle>
          <a:p>
            <a:r>
              <a:rPr lang="en-US" dirty="0"/>
              <a:t>Tying Information and Manufacturing: some parallels</a:t>
            </a:r>
          </a:p>
        </p:txBody>
      </p:sp>
      <p:sp>
        <p:nvSpPr>
          <p:cNvPr id="8" name="TextBox 7"/>
          <p:cNvSpPr txBox="1"/>
          <p:nvPr/>
        </p:nvSpPr>
        <p:spPr>
          <a:xfrm>
            <a:off x="685800" y="4967717"/>
            <a:ext cx="1229875" cy="738664"/>
          </a:xfrm>
          <a:prstGeom prst="rect">
            <a:avLst/>
          </a:prstGeom>
          <a:noFill/>
        </p:spPr>
        <p:txBody>
          <a:bodyPr wrap="square" rtlCol="0">
            <a:spAutoFit/>
          </a:bodyPr>
          <a:lstStyle/>
          <a:p>
            <a:r>
              <a:rPr lang="en-US" sz="1400" dirty="0" smtClean="0">
                <a:sym typeface="Wingdings" pitchFamily="2" charset="2"/>
              </a:rPr>
              <a:t>one</a:t>
            </a:r>
            <a:r>
              <a:rPr lang="en-US" sz="1400" dirty="0"/>
              <a:t> </a:t>
            </a:r>
            <a:r>
              <a:rPr lang="en-US" sz="1400" dirty="0">
                <a:sym typeface="Wingdings" pitchFamily="2" charset="2"/>
              </a:rPr>
              <a:t> </a:t>
            </a:r>
            <a:r>
              <a:rPr lang="en-US" sz="1400" dirty="0" smtClean="0">
                <a:sym typeface="Wingdings" pitchFamily="2" charset="2"/>
              </a:rPr>
              <a:t>one</a:t>
            </a:r>
          </a:p>
          <a:p>
            <a:r>
              <a:rPr lang="en-US" sz="1400" dirty="0" smtClean="0">
                <a:sym typeface="Wingdings" pitchFamily="2" charset="2"/>
              </a:rPr>
              <a:t>Enterprise to </a:t>
            </a:r>
          </a:p>
          <a:p>
            <a:r>
              <a:rPr lang="en-US" sz="1400" dirty="0" smtClean="0">
                <a:sym typeface="Wingdings" pitchFamily="2" charset="2"/>
              </a:rPr>
              <a:t>consumer</a:t>
            </a:r>
          </a:p>
        </p:txBody>
      </p:sp>
      <p:sp>
        <p:nvSpPr>
          <p:cNvPr id="12" name="TextBox 11"/>
          <p:cNvSpPr txBox="1"/>
          <p:nvPr/>
        </p:nvSpPr>
        <p:spPr>
          <a:xfrm>
            <a:off x="2266361" y="5029200"/>
            <a:ext cx="1229875" cy="738664"/>
          </a:xfrm>
          <a:prstGeom prst="rect">
            <a:avLst/>
          </a:prstGeom>
          <a:noFill/>
        </p:spPr>
        <p:txBody>
          <a:bodyPr wrap="square" rtlCol="0">
            <a:spAutoFit/>
          </a:bodyPr>
          <a:lstStyle/>
          <a:p>
            <a:r>
              <a:rPr lang="en-US" sz="1400" dirty="0" smtClean="0">
                <a:sym typeface="Wingdings" pitchFamily="2" charset="2"/>
              </a:rPr>
              <a:t>one</a:t>
            </a:r>
            <a:r>
              <a:rPr lang="en-US" sz="1400" dirty="0"/>
              <a:t> </a:t>
            </a:r>
            <a:r>
              <a:rPr lang="en-US" sz="1400" dirty="0">
                <a:sym typeface="Wingdings" pitchFamily="2" charset="2"/>
              </a:rPr>
              <a:t> </a:t>
            </a:r>
            <a:r>
              <a:rPr lang="en-US" sz="1400" dirty="0" smtClean="0">
                <a:sym typeface="Wingdings" pitchFamily="2" charset="2"/>
              </a:rPr>
              <a:t>many</a:t>
            </a:r>
          </a:p>
          <a:p>
            <a:r>
              <a:rPr lang="en-US" sz="1400" dirty="0" smtClean="0">
                <a:sym typeface="Wingdings" pitchFamily="2" charset="2"/>
              </a:rPr>
              <a:t>Enterprise to </a:t>
            </a:r>
          </a:p>
          <a:p>
            <a:r>
              <a:rPr lang="en-US" sz="1400" dirty="0" smtClean="0">
                <a:sym typeface="Wingdings" pitchFamily="2" charset="2"/>
              </a:rPr>
              <a:t>consumers</a:t>
            </a:r>
          </a:p>
        </p:txBody>
      </p:sp>
      <p:sp>
        <p:nvSpPr>
          <p:cNvPr id="13" name="TextBox 12"/>
          <p:cNvSpPr txBox="1"/>
          <p:nvPr/>
        </p:nvSpPr>
        <p:spPr>
          <a:xfrm>
            <a:off x="4043876" y="4971436"/>
            <a:ext cx="1229875" cy="1169551"/>
          </a:xfrm>
          <a:prstGeom prst="rect">
            <a:avLst/>
          </a:prstGeom>
          <a:noFill/>
        </p:spPr>
        <p:txBody>
          <a:bodyPr wrap="square" rtlCol="0">
            <a:spAutoFit/>
          </a:bodyPr>
          <a:lstStyle/>
          <a:p>
            <a:r>
              <a:rPr lang="en-US" sz="1400" dirty="0" smtClean="0">
                <a:sym typeface="Wingdings" pitchFamily="2" charset="2"/>
              </a:rPr>
              <a:t>many </a:t>
            </a:r>
            <a:r>
              <a:rPr lang="en-US" sz="1400" dirty="0">
                <a:sym typeface="Wingdings" pitchFamily="2" charset="2"/>
              </a:rPr>
              <a:t> one</a:t>
            </a:r>
            <a:r>
              <a:rPr lang="en-US" sz="1400" dirty="0" smtClean="0"/>
              <a:t> </a:t>
            </a:r>
            <a:r>
              <a:rPr lang="en-US" sz="1400" dirty="0">
                <a:sym typeface="Wingdings" pitchFamily="2" charset="2"/>
              </a:rPr>
              <a:t> </a:t>
            </a:r>
            <a:r>
              <a:rPr lang="en-US" sz="1400" dirty="0" smtClean="0">
                <a:sym typeface="Wingdings" pitchFamily="2" charset="2"/>
              </a:rPr>
              <a:t>many</a:t>
            </a:r>
          </a:p>
          <a:p>
            <a:r>
              <a:rPr lang="en-US" sz="1400" dirty="0" smtClean="0">
                <a:sym typeface="Wingdings" pitchFamily="2" charset="2"/>
              </a:rPr>
              <a:t>Vendors to enterprise to </a:t>
            </a:r>
          </a:p>
          <a:p>
            <a:r>
              <a:rPr lang="en-US" sz="1400" dirty="0" smtClean="0">
                <a:sym typeface="Wingdings" pitchFamily="2" charset="2"/>
              </a:rPr>
              <a:t>consumers</a:t>
            </a:r>
          </a:p>
        </p:txBody>
      </p:sp>
      <p:sp>
        <p:nvSpPr>
          <p:cNvPr id="14" name="TextBox 13"/>
          <p:cNvSpPr txBox="1"/>
          <p:nvPr/>
        </p:nvSpPr>
        <p:spPr>
          <a:xfrm>
            <a:off x="5715000" y="4991493"/>
            <a:ext cx="1229875" cy="1169551"/>
          </a:xfrm>
          <a:prstGeom prst="rect">
            <a:avLst/>
          </a:prstGeom>
          <a:noFill/>
        </p:spPr>
        <p:txBody>
          <a:bodyPr wrap="square" rtlCol="0">
            <a:spAutoFit/>
          </a:bodyPr>
          <a:lstStyle/>
          <a:p>
            <a:r>
              <a:rPr lang="en-US" sz="1400" dirty="0" smtClean="0">
                <a:sym typeface="Wingdings" pitchFamily="2" charset="2"/>
              </a:rPr>
              <a:t>many </a:t>
            </a:r>
            <a:r>
              <a:rPr lang="en-US" sz="1400" dirty="0">
                <a:sym typeface="Wingdings" pitchFamily="2" charset="2"/>
              </a:rPr>
              <a:t> one</a:t>
            </a:r>
            <a:r>
              <a:rPr lang="en-US" sz="1400" dirty="0" smtClean="0"/>
              <a:t> </a:t>
            </a:r>
            <a:r>
              <a:rPr lang="en-US" sz="1400" dirty="0">
                <a:sym typeface="Wingdings" pitchFamily="2" charset="2"/>
              </a:rPr>
              <a:t> </a:t>
            </a:r>
            <a:r>
              <a:rPr lang="en-US" sz="1400" dirty="0" smtClean="0">
                <a:sym typeface="Wingdings" pitchFamily="2" charset="2"/>
              </a:rPr>
              <a:t>one</a:t>
            </a:r>
          </a:p>
          <a:p>
            <a:r>
              <a:rPr lang="en-US" sz="1400" dirty="0" smtClean="0">
                <a:sym typeface="Wingdings" pitchFamily="2" charset="2"/>
              </a:rPr>
              <a:t>Vendors to enterprise to </a:t>
            </a:r>
          </a:p>
          <a:p>
            <a:r>
              <a:rPr lang="en-US" sz="1400" dirty="0" smtClean="0">
                <a:sym typeface="Wingdings" pitchFamily="2" charset="2"/>
              </a:rPr>
              <a:t>consumer</a:t>
            </a:r>
          </a:p>
        </p:txBody>
      </p:sp>
      <p:sp>
        <p:nvSpPr>
          <p:cNvPr id="15" name="TextBox 14"/>
          <p:cNvSpPr txBox="1"/>
          <p:nvPr/>
        </p:nvSpPr>
        <p:spPr>
          <a:xfrm>
            <a:off x="7467600" y="5085016"/>
            <a:ext cx="1371600" cy="1169551"/>
          </a:xfrm>
          <a:prstGeom prst="rect">
            <a:avLst/>
          </a:prstGeom>
          <a:noFill/>
        </p:spPr>
        <p:txBody>
          <a:bodyPr wrap="square" rtlCol="0">
            <a:spAutoFit/>
          </a:bodyPr>
          <a:lstStyle/>
          <a:p>
            <a:r>
              <a:rPr lang="en-US" sz="1400" dirty="0" smtClean="0">
                <a:sym typeface="Wingdings" pitchFamily="2" charset="2"/>
              </a:rPr>
              <a:t>many </a:t>
            </a:r>
            <a:r>
              <a:rPr lang="en-US" sz="1400" dirty="0">
                <a:sym typeface="Wingdings" pitchFamily="2" charset="2"/>
              </a:rPr>
              <a:t> </a:t>
            </a:r>
            <a:r>
              <a:rPr lang="en-US" sz="1400" dirty="0" smtClean="0">
                <a:sym typeface="Wingdings" pitchFamily="2" charset="2"/>
              </a:rPr>
              <a:t>many</a:t>
            </a:r>
            <a:r>
              <a:rPr lang="en-US" sz="1400" dirty="0" smtClean="0"/>
              <a:t> </a:t>
            </a:r>
            <a:r>
              <a:rPr lang="en-US" sz="1400" dirty="0">
                <a:sym typeface="Wingdings" pitchFamily="2" charset="2"/>
              </a:rPr>
              <a:t> </a:t>
            </a:r>
            <a:r>
              <a:rPr lang="en-US" sz="1400" dirty="0" smtClean="0">
                <a:sym typeface="Wingdings" pitchFamily="2" charset="2"/>
              </a:rPr>
              <a:t>one</a:t>
            </a:r>
          </a:p>
          <a:p>
            <a:r>
              <a:rPr lang="en-US" sz="1400" dirty="0" smtClean="0">
                <a:sym typeface="Wingdings" pitchFamily="2" charset="2"/>
              </a:rPr>
              <a:t>Vendors to enterprises to </a:t>
            </a:r>
          </a:p>
          <a:p>
            <a:r>
              <a:rPr lang="en-US" sz="1400" dirty="0" smtClean="0">
                <a:sym typeface="Wingdings" pitchFamily="2" charset="2"/>
              </a:rPr>
              <a:t>consumer</a:t>
            </a:r>
          </a:p>
        </p:txBody>
      </p:sp>
      <p:sp>
        <p:nvSpPr>
          <p:cNvPr id="3" name="Slide Number Placeholder 2"/>
          <p:cNvSpPr>
            <a:spLocks noGrp="1"/>
          </p:cNvSpPr>
          <p:nvPr>
            <p:ph type="sldNum" sz="quarter" idx="12"/>
          </p:nvPr>
        </p:nvSpPr>
        <p:spPr/>
        <p:txBody>
          <a:bodyPr/>
          <a:lstStyle/>
          <a:p>
            <a:fld id="{B6F15528-21DE-4FAA-801E-634DDDAF4B2B}" type="slidenum">
              <a:rPr lang="en-US" smtClean="0"/>
              <a:pPr/>
              <a:t>10</a:t>
            </a:fld>
            <a:endParaRPr lang="en-US"/>
          </a:p>
        </p:txBody>
      </p:sp>
      <p:sp>
        <p:nvSpPr>
          <p:cNvPr id="11" name="TextBox 10"/>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656" y="485949"/>
            <a:ext cx="7972425" cy="465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2365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t="35221" r="62000"/>
          <a:stretch>
            <a:fillRect/>
          </a:stretch>
        </p:blipFill>
        <p:spPr bwMode="auto">
          <a:xfrm>
            <a:off x="6334163" y="2570536"/>
            <a:ext cx="2505036" cy="398564"/>
          </a:xfrm>
          <a:prstGeom prst="rect">
            <a:avLst/>
          </a:prstGeom>
          <a:noFill/>
          <a:ln w="9525">
            <a:noFill/>
            <a:miter lim="800000"/>
            <a:headEnd/>
            <a:tailEnd/>
          </a:ln>
        </p:spPr>
      </p:pic>
      <p:pic>
        <p:nvPicPr>
          <p:cNvPr id="3" name="图片 12" descr="2.jpg"/>
          <p:cNvPicPr>
            <a:picLocks noChangeAspect="1"/>
          </p:cNvPicPr>
          <p:nvPr/>
        </p:nvPicPr>
        <p:blipFill>
          <a:blip r:embed="rId4" cstate="print"/>
          <a:stretch>
            <a:fillRect/>
          </a:stretch>
        </p:blipFill>
        <p:spPr>
          <a:xfrm>
            <a:off x="555570" y="2426082"/>
            <a:ext cx="1277955" cy="713277"/>
          </a:xfrm>
          <a:prstGeom prst="rect">
            <a:avLst/>
          </a:prstGeom>
        </p:spPr>
      </p:pic>
      <p:sp>
        <p:nvSpPr>
          <p:cNvPr id="4" name="椭圆 5"/>
          <p:cNvSpPr/>
          <p:nvPr/>
        </p:nvSpPr>
        <p:spPr bwMode="auto">
          <a:xfrm>
            <a:off x="592083" y="1340994"/>
            <a:ext cx="2519397" cy="995422"/>
          </a:xfrm>
          <a:prstGeom prst="ellipse">
            <a:avLst/>
          </a:prstGeom>
          <a:solidFill>
            <a:srgbClr val="FFFF66"/>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2000" dirty="0" smtClean="0"/>
              <a:t>Open Source Software</a:t>
            </a:r>
            <a:endParaRPr kumimoji="0" lang="zh-CN" altLang="en-US" sz="4400" b="0" i="0" u="none" strike="noStrike" cap="none" normalizeH="0" baseline="0" dirty="0" smtClean="0">
              <a:ln>
                <a:noFill/>
              </a:ln>
              <a:effectLst/>
              <a:latin typeface="Arial" charset="0"/>
              <a:cs typeface="Times New Roman" pitchFamily="18" charset="0"/>
            </a:endParaRPr>
          </a:p>
        </p:txBody>
      </p:sp>
      <p:sp>
        <p:nvSpPr>
          <p:cNvPr id="5" name="椭圆 6"/>
          <p:cNvSpPr/>
          <p:nvPr/>
        </p:nvSpPr>
        <p:spPr bwMode="auto">
          <a:xfrm>
            <a:off x="6069032" y="1088084"/>
            <a:ext cx="2770167" cy="1428214"/>
          </a:xfrm>
          <a:prstGeom prst="ellipse">
            <a:avLst/>
          </a:prstGeom>
          <a:solidFill>
            <a:srgbClr val="FFFF66"/>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algn="ctr"/>
            <a:r>
              <a:rPr lang="en-US" altLang="zh-CN" sz="2000" dirty="0" smtClean="0"/>
              <a:t>Virtual Design-Manufacturing Ecosystems</a:t>
            </a:r>
            <a:endParaRPr lang="zh-CN" altLang="en-US" sz="2000" dirty="0" smtClean="0"/>
          </a:p>
        </p:txBody>
      </p:sp>
      <p:sp>
        <p:nvSpPr>
          <p:cNvPr id="6" name="椭圆 8"/>
          <p:cNvSpPr/>
          <p:nvPr/>
        </p:nvSpPr>
        <p:spPr bwMode="auto">
          <a:xfrm>
            <a:off x="3023023" y="4680193"/>
            <a:ext cx="3365403" cy="1428214"/>
          </a:xfrm>
          <a:prstGeom prst="ellipse">
            <a:avLst/>
          </a:prstGeom>
          <a:solidFill>
            <a:srgbClr val="FFFF66"/>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algn="ctr"/>
            <a:r>
              <a:rPr lang="en-US" altLang="zh-CN" sz="2000" dirty="0" smtClean="0"/>
              <a:t>Open Source Hardware/Physical Products</a:t>
            </a:r>
            <a:endParaRPr lang="zh-CN" altLang="en-US" sz="2000" dirty="0" smtClean="0"/>
          </a:p>
        </p:txBody>
      </p:sp>
      <p:pic>
        <p:nvPicPr>
          <p:cNvPr id="7" name="图片 19" descr="300px-4-OScar1.jpg"/>
          <p:cNvPicPr>
            <a:picLocks noChangeAspect="1"/>
          </p:cNvPicPr>
          <p:nvPr/>
        </p:nvPicPr>
        <p:blipFill>
          <a:blip r:embed="rId5" cstate="print"/>
          <a:stretch>
            <a:fillRect/>
          </a:stretch>
        </p:blipFill>
        <p:spPr>
          <a:xfrm>
            <a:off x="6828333" y="4680193"/>
            <a:ext cx="1500509" cy="1032753"/>
          </a:xfrm>
          <a:prstGeom prst="rect">
            <a:avLst/>
          </a:prstGeom>
        </p:spPr>
      </p:pic>
      <p:sp>
        <p:nvSpPr>
          <p:cNvPr id="8" name="圆角矩形 20"/>
          <p:cNvSpPr/>
          <p:nvPr/>
        </p:nvSpPr>
        <p:spPr bwMode="auto">
          <a:xfrm>
            <a:off x="3330558" y="2969100"/>
            <a:ext cx="2825618" cy="1123712"/>
          </a:xfrm>
          <a:prstGeom prst="roundRect">
            <a:avLst/>
          </a:prstGeom>
          <a:solidFill>
            <a:schemeClr val="tx2">
              <a:lumMod val="40000"/>
              <a:lumOff val="60000"/>
            </a:schemeClr>
          </a:solidFill>
          <a:ln w="28575" cap="flat" cmpd="sng" algn="ctr">
            <a:solidFill>
              <a:srgbClr val="0033CC"/>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algn="ctr"/>
            <a:r>
              <a:rPr lang="en-US" sz="2000" b="1" dirty="0" smtClean="0"/>
              <a:t>Innovation by </a:t>
            </a:r>
          </a:p>
          <a:p>
            <a:pPr algn="ctr"/>
            <a:r>
              <a:rPr lang="en-US" sz="2000" b="1" dirty="0" smtClean="0"/>
              <a:t>Self-organized Communities</a:t>
            </a:r>
          </a:p>
        </p:txBody>
      </p:sp>
      <p:cxnSp>
        <p:nvCxnSpPr>
          <p:cNvPr id="9" name="直接箭头连接符 24"/>
          <p:cNvCxnSpPr/>
          <p:nvPr/>
        </p:nvCxnSpPr>
        <p:spPr bwMode="auto">
          <a:xfrm flipH="1" flipV="1">
            <a:off x="3074967" y="2224072"/>
            <a:ext cx="766773" cy="745028"/>
          </a:xfrm>
          <a:prstGeom prst="straightConnector1">
            <a:avLst/>
          </a:prstGeom>
          <a:solidFill>
            <a:srgbClr val="FFFF66"/>
          </a:solidFill>
          <a:ln w="76200" cap="flat" cmpd="sng" algn="ctr">
            <a:solidFill>
              <a:srgbClr val="FF0000"/>
            </a:solidFill>
            <a:prstDash val="solid"/>
            <a:round/>
            <a:headEnd type="none" w="med" len="med"/>
            <a:tailEnd type="arrow"/>
          </a:ln>
          <a:effectLst/>
        </p:spPr>
      </p:cxnSp>
      <p:cxnSp>
        <p:nvCxnSpPr>
          <p:cNvPr id="10" name="直接箭头连接符 25"/>
          <p:cNvCxnSpPr/>
          <p:nvPr/>
        </p:nvCxnSpPr>
        <p:spPr bwMode="auto">
          <a:xfrm flipV="1">
            <a:off x="5336275" y="2224072"/>
            <a:ext cx="805784" cy="745028"/>
          </a:xfrm>
          <a:prstGeom prst="straightConnector1">
            <a:avLst/>
          </a:prstGeom>
          <a:solidFill>
            <a:srgbClr val="FFFF66"/>
          </a:solidFill>
          <a:ln w="76200" cap="flat" cmpd="sng" algn="ctr">
            <a:solidFill>
              <a:srgbClr val="FF0000"/>
            </a:solidFill>
            <a:prstDash val="solid"/>
            <a:round/>
            <a:headEnd type="none" w="med" len="med"/>
            <a:tailEnd type="arrow"/>
          </a:ln>
          <a:effectLst/>
        </p:spPr>
      </p:cxnSp>
      <p:cxnSp>
        <p:nvCxnSpPr>
          <p:cNvPr id="11" name="直接箭头连接符 33"/>
          <p:cNvCxnSpPr/>
          <p:nvPr/>
        </p:nvCxnSpPr>
        <p:spPr bwMode="auto">
          <a:xfrm>
            <a:off x="4711636" y="4092812"/>
            <a:ext cx="0" cy="618888"/>
          </a:xfrm>
          <a:prstGeom prst="straightConnector1">
            <a:avLst/>
          </a:prstGeom>
          <a:solidFill>
            <a:srgbClr val="FFFF66"/>
          </a:solidFill>
          <a:ln w="76200" cap="flat" cmpd="sng" algn="ctr">
            <a:solidFill>
              <a:srgbClr val="FF0000"/>
            </a:solidFill>
            <a:prstDash val="solid"/>
            <a:round/>
            <a:headEnd type="none" w="med" len="med"/>
            <a:tailEnd type="arrow"/>
          </a:ln>
          <a:effectLst/>
        </p:spPr>
      </p:cxnSp>
      <p:sp>
        <p:nvSpPr>
          <p:cNvPr id="12" name="Rectangle 4"/>
          <p:cNvSpPr>
            <a:spLocks/>
          </p:cNvSpPr>
          <p:nvPr/>
        </p:nvSpPr>
        <p:spPr bwMode="auto">
          <a:xfrm>
            <a:off x="5693281" y="5759397"/>
            <a:ext cx="3335016" cy="647219"/>
          </a:xfrm>
          <a:prstGeom prst="rect">
            <a:avLst/>
          </a:prstGeom>
          <a:noFill/>
          <a:ln w="12700">
            <a:noFill/>
            <a:miter lim="800000"/>
            <a:headEnd/>
            <a:tailEnd/>
          </a:ln>
        </p:spPr>
        <p:txBody>
          <a:bodyPr lIns="0" tIns="0" rIns="0" bIns="0" anchor="ctr">
            <a:prstTxWarp prst="textNoShape">
              <a:avLst/>
            </a:prstTxWarp>
          </a:bodyPr>
          <a:lstStyle/>
          <a:p>
            <a:pPr algn="r"/>
            <a:r>
              <a:rPr lang="en-US" sz="1400" dirty="0">
                <a:ea typeface="Arial" charset="0"/>
                <a:cs typeface="Arial" charset="0"/>
                <a:sym typeface="Arial" charset="0"/>
              </a:rPr>
              <a:t>“… physical products are information products during the design stage…”</a:t>
            </a:r>
          </a:p>
          <a:p>
            <a:pPr algn="r"/>
            <a:r>
              <a:rPr lang="en-US" sz="1400" dirty="0" smtClean="0">
                <a:ea typeface="Arial" charset="0"/>
                <a:cs typeface="Arial" charset="0"/>
                <a:sym typeface="Arial" charset="0"/>
              </a:rPr>
              <a:t>[von </a:t>
            </a:r>
            <a:r>
              <a:rPr lang="en-US" sz="1400" dirty="0" err="1" smtClean="0">
                <a:ea typeface="Arial" charset="0"/>
                <a:cs typeface="Arial" charset="0"/>
                <a:sym typeface="Arial" charset="0"/>
              </a:rPr>
              <a:t>Hippel</a:t>
            </a:r>
            <a:r>
              <a:rPr lang="en-US" sz="1400" dirty="0" smtClean="0">
                <a:ea typeface="Arial" charset="0"/>
                <a:cs typeface="Arial" charset="0"/>
                <a:sym typeface="Arial" charset="0"/>
              </a:rPr>
              <a:t>, 2005]</a:t>
            </a:r>
            <a:endParaRPr lang="en-US" sz="1400" dirty="0">
              <a:ea typeface="Arial" charset="0"/>
              <a:cs typeface="Arial" charset="0"/>
              <a:sym typeface="Arial" charset="0"/>
            </a:endParaRPr>
          </a:p>
        </p:txBody>
      </p:sp>
      <p:sp>
        <p:nvSpPr>
          <p:cNvPr id="13" name="Rectangle 12"/>
          <p:cNvSpPr/>
          <p:nvPr/>
        </p:nvSpPr>
        <p:spPr>
          <a:xfrm>
            <a:off x="609600" y="3139359"/>
            <a:ext cx="2462020" cy="646331"/>
          </a:xfrm>
          <a:prstGeom prst="rect">
            <a:avLst/>
          </a:prstGeom>
        </p:spPr>
        <p:txBody>
          <a:bodyPr wrap="square">
            <a:spAutoFit/>
          </a:bodyPr>
          <a:lstStyle/>
          <a:p>
            <a:pPr algn="ctr"/>
            <a:r>
              <a:rPr lang="en-US" sz="1200" b="1" dirty="0" err="1" smtClean="0"/>
              <a:t>SourceForge</a:t>
            </a:r>
            <a:r>
              <a:rPr lang="en-US" sz="1200" dirty="0" smtClean="0"/>
              <a:t> has 2 million registered users and 300,000+ registered projects – July 2011</a:t>
            </a:r>
            <a:endParaRPr lang="en-US" sz="1200" dirty="0"/>
          </a:p>
        </p:txBody>
      </p:sp>
      <p:sp>
        <p:nvSpPr>
          <p:cNvPr id="14" name="TextBox 13"/>
          <p:cNvSpPr txBox="1"/>
          <p:nvPr/>
        </p:nvSpPr>
        <p:spPr>
          <a:xfrm>
            <a:off x="3001925" y="1171717"/>
            <a:ext cx="1933630" cy="584775"/>
          </a:xfrm>
          <a:prstGeom prst="rect">
            <a:avLst/>
          </a:prstGeom>
          <a:noFill/>
        </p:spPr>
        <p:txBody>
          <a:bodyPr wrap="square" rtlCol="0">
            <a:spAutoFit/>
          </a:bodyPr>
          <a:lstStyle/>
          <a:p>
            <a:r>
              <a:rPr lang="en-US" sz="1600" dirty="0" smtClean="0"/>
              <a:t>Information-based products</a:t>
            </a:r>
            <a:endParaRPr lang="en-US" sz="1600" dirty="0"/>
          </a:p>
        </p:txBody>
      </p:sp>
      <p:pic>
        <p:nvPicPr>
          <p:cNvPr id="15" name="Picture 1"/>
          <p:cNvPicPr>
            <a:picLocks noChangeAspect="1" noChangeArrowheads="1"/>
          </p:cNvPicPr>
          <p:nvPr/>
        </p:nvPicPr>
        <p:blipFill>
          <a:blip r:embed="rId6" cstate="print"/>
          <a:srcRect/>
          <a:stretch>
            <a:fillRect/>
          </a:stretch>
        </p:blipFill>
        <p:spPr bwMode="auto">
          <a:xfrm>
            <a:off x="2106192" y="2384207"/>
            <a:ext cx="755152" cy="755152"/>
          </a:xfrm>
          <a:prstGeom prst="rect">
            <a:avLst/>
          </a:prstGeom>
          <a:noFill/>
          <a:ln w="9525">
            <a:noFill/>
            <a:miter lim="800000"/>
            <a:headEnd/>
            <a:tailEnd/>
          </a:ln>
        </p:spPr>
      </p:pic>
      <p:grpSp>
        <p:nvGrpSpPr>
          <p:cNvPr id="16" name="Group 15"/>
          <p:cNvGrpSpPr/>
          <p:nvPr/>
        </p:nvGrpSpPr>
        <p:grpSpPr>
          <a:xfrm>
            <a:off x="380665" y="5277273"/>
            <a:ext cx="1440160" cy="1080120"/>
            <a:chOff x="555570" y="5337212"/>
            <a:chExt cx="1440160" cy="1080120"/>
          </a:xfrm>
        </p:grpSpPr>
        <p:pic>
          <p:nvPicPr>
            <p:cNvPr id="17" name="Picture 16" descr="ArduinoBy_Osamu_Iwasaki_nocut-300x225.jpg"/>
            <p:cNvPicPr>
              <a:picLocks noChangeAspect="1"/>
            </p:cNvPicPr>
            <p:nvPr/>
          </p:nvPicPr>
          <p:blipFill>
            <a:blip r:embed="rId7" cstate="print"/>
            <a:stretch>
              <a:fillRect/>
            </a:stretch>
          </p:blipFill>
          <p:spPr>
            <a:xfrm>
              <a:off x="555570" y="5337212"/>
              <a:ext cx="1440160" cy="1080120"/>
            </a:xfrm>
            <a:prstGeom prst="rect">
              <a:avLst/>
            </a:prstGeom>
          </p:spPr>
        </p:pic>
        <p:pic>
          <p:nvPicPr>
            <p:cNvPr id="18" name="Picture 17"/>
            <p:cNvPicPr>
              <a:picLocks noChangeAspect="1" noChangeArrowheads="1"/>
            </p:cNvPicPr>
            <p:nvPr/>
          </p:nvPicPr>
          <p:blipFill>
            <a:blip r:embed="rId8" cstate="print"/>
            <a:srcRect/>
            <a:stretch>
              <a:fillRect/>
            </a:stretch>
          </p:blipFill>
          <p:spPr bwMode="auto">
            <a:xfrm>
              <a:off x="555570" y="5337213"/>
              <a:ext cx="533319" cy="372212"/>
            </a:xfrm>
            <a:prstGeom prst="rect">
              <a:avLst/>
            </a:prstGeom>
            <a:noFill/>
            <a:ln w="9525">
              <a:noFill/>
              <a:miter lim="800000"/>
              <a:headEnd/>
              <a:tailEnd/>
            </a:ln>
          </p:spPr>
        </p:pic>
      </p:grpSp>
      <p:grpSp>
        <p:nvGrpSpPr>
          <p:cNvPr id="19" name="Group 18"/>
          <p:cNvGrpSpPr/>
          <p:nvPr/>
        </p:nvGrpSpPr>
        <p:grpSpPr>
          <a:xfrm>
            <a:off x="1921184" y="5288424"/>
            <a:ext cx="1050462" cy="1045174"/>
            <a:chOff x="2188461" y="5372158"/>
            <a:chExt cx="1050462" cy="1045174"/>
          </a:xfrm>
        </p:grpSpPr>
        <p:pic>
          <p:nvPicPr>
            <p:cNvPr id="20" name="Picture 19"/>
            <p:cNvPicPr>
              <a:picLocks noChangeAspect="1" noChangeArrowheads="1"/>
            </p:cNvPicPr>
            <p:nvPr/>
          </p:nvPicPr>
          <p:blipFill>
            <a:blip r:embed="rId9" cstate="print"/>
            <a:srcRect/>
            <a:stretch>
              <a:fillRect/>
            </a:stretch>
          </p:blipFill>
          <p:spPr bwMode="auto">
            <a:xfrm>
              <a:off x="2188461" y="5372158"/>
              <a:ext cx="1050462" cy="1045174"/>
            </a:xfrm>
            <a:prstGeom prst="rect">
              <a:avLst/>
            </a:prstGeom>
            <a:noFill/>
            <a:ln w="9525">
              <a:noFill/>
              <a:miter lim="800000"/>
              <a:headEnd/>
              <a:tailEnd/>
            </a:ln>
          </p:spPr>
        </p:pic>
        <p:pic>
          <p:nvPicPr>
            <p:cNvPr id="21" name="Picture 20"/>
            <p:cNvPicPr>
              <a:picLocks noChangeAspect="1" noChangeArrowheads="1"/>
            </p:cNvPicPr>
            <p:nvPr/>
          </p:nvPicPr>
          <p:blipFill>
            <a:blip r:embed="rId10" cstate="print"/>
            <a:srcRect b="37832"/>
            <a:stretch>
              <a:fillRect/>
            </a:stretch>
          </p:blipFill>
          <p:spPr bwMode="auto">
            <a:xfrm>
              <a:off x="2188462" y="5372159"/>
              <a:ext cx="412902" cy="504534"/>
            </a:xfrm>
            <a:prstGeom prst="rect">
              <a:avLst/>
            </a:prstGeom>
            <a:noFill/>
            <a:ln w="9525">
              <a:noFill/>
              <a:miter lim="800000"/>
              <a:headEnd/>
              <a:tailEnd/>
            </a:ln>
          </p:spPr>
        </p:pic>
      </p:grpSp>
      <p:pic>
        <p:nvPicPr>
          <p:cNvPr id="22" name="Picture 21"/>
          <p:cNvPicPr>
            <a:picLocks noChangeAspect="1" noChangeArrowheads="1"/>
          </p:cNvPicPr>
          <p:nvPr/>
        </p:nvPicPr>
        <p:blipFill>
          <a:blip r:embed="rId11" cstate="print"/>
          <a:srcRect/>
          <a:stretch>
            <a:fillRect/>
          </a:stretch>
        </p:blipFill>
        <p:spPr bwMode="auto">
          <a:xfrm>
            <a:off x="1506615" y="4634987"/>
            <a:ext cx="827472" cy="604186"/>
          </a:xfrm>
          <a:prstGeom prst="rect">
            <a:avLst/>
          </a:prstGeom>
          <a:noFill/>
          <a:ln w="9525">
            <a:noFill/>
            <a:miter lim="800000"/>
            <a:headEnd/>
            <a:tailEnd/>
          </a:ln>
        </p:spPr>
      </p:pic>
      <p:pic>
        <p:nvPicPr>
          <p:cNvPr id="23" name="Picture 2"/>
          <p:cNvPicPr>
            <a:picLocks noChangeAspect="1" noChangeArrowheads="1"/>
          </p:cNvPicPr>
          <p:nvPr/>
        </p:nvPicPr>
        <p:blipFill>
          <a:blip r:embed="rId12" cstate="print"/>
          <a:srcRect l="2126" t="22890" r="21860" b="30024"/>
          <a:stretch>
            <a:fillRect/>
          </a:stretch>
        </p:blipFill>
        <p:spPr bwMode="auto">
          <a:xfrm>
            <a:off x="6334163" y="2942022"/>
            <a:ext cx="1389295" cy="282577"/>
          </a:xfrm>
          <a:prstGeom prst="rect">
            <a:avLst/>
          </a:prstGeom>
          <a:noFill/>
          <a:ln w="9525">
            <a:noFill/>
            <a:miter lim="800000"/>
            <a:headEnd/>
            <a:tailEnd/>
          </a:ln>
        </p:spPr>
      </p:pic>
      <p:pic>
        <p:nvPicPr>
          <p:cNvPr id="24" name="Picture 3"/>
          <p:cNvPicPr>
            <a:picLocks noChangeAspect="1" noChangeArrowheads="1"/>
          </p:cNvPicPr>
          <p:nvPr/>
        </p:nvPicPr>
        <p:blipFill>
          <a:blip r:embed="rId13" cstate="print"/>
          <a:srcRect/>
          <a:stretch>
            <a:fillRect/>
          </a:stretch>
        </p:blipFill>
        <p:spPr bwMode="auto">
          <a:xfrm>
            <a:off x="7791774" y="2923148"/>
            <a:ext cx="1074135" cy="301451"/>
          </a:xfrm>
          <a:prstGeom prst="rect">
            <a:avLst/>
          </a:prstGeom>
          <a:noFill/>
          <a:ln w="9525">
            <a:noFill/>
            <a:miter lim="800000"/>
            <a:headEnd/>
            <a:tailEnd/>
          </a:ln>
        </p:spPr>
      </p:pic>
      <p:pic>
        <p:nvPicPr>
          <p:cNvPr id="25" name="Picture 4"/>
          <p:cNvPicPr>
            <a:picLocks noChangeAspect="1" noChangeArrowheads="1"/>
          </p:cNvPicPr>
          <p:nvPr/>
        </p:nvPicPr>
        <p:blipFill>
          <a:blip r:embed="rId14" cstate="print"/>
          <a:srcRect l="10822" t="24468" r="11860" b="24458"/>
          <a:stretch>
            <a:fillRect/>
          </a:stretch>
        </p:blipFill>
        <p:spPr bwMode="auto">
          <a:xfrm>
            <a:off x="7181753" y="3263921"/>
            <a:ext cx="959840" cy="447627"/>
          </a:xfrm>
          <a:prstGeom prst="rect">
            <a:avLst/>
          </a:prstGeom>
          <a:noFill/>
          <a:ln w="9525">
            <a:noFill/>
            <a:miter lim="800000"/>
            <a:headEnd/>
            <a:tailEnd/>
          </a:ln>
        </p:spPr>
      </p:pic>
      <p:sp>
        <p:nvSpPr>
          <p:cNvPr id="26" name="TextBox 25"/>
          <p:cNvSpPr txBox="1"/>
          <p:nvPr/>
        </p:nvSpPr>
        <p:spPr>
          <a:xfrm>
            <a:off x="0" y="0"/>
            <a:ext cx="8530669" cy="584775"/>
          </a:xfrm>
          <a:prstGeom prst="rect">
            <a:avLst/>
          </a:prstGeom>
          <a:noFill/>
        </p:spPr>
        <p:txBody>
          <a:bodyPr wrap="none" rtlCol="0">
            <a:spAutoFit/>
          </a:bodyPr>
          <a:lstStyle/>
          <a:p>
            <a:r>
              <a:rPr lang="en-US" sz="3200" dirty="0" smtClean="0">
                <a:solidFill>
                  <a:schemeClr val="tx1">
                    <a:lumMod val="50000"/>
                    <a:lumOff val="50000"/>
                  </a:schemeClr>
                </a:solidFill>
              </a:rPr>
              <a:t>Innovation by Self-organized Virtual Communities </a:t>
            </a:r>
            <a:endParaRPr lang="en-US" sz="3200" dirty="0">
              <a:solidFill>
                <a:schemeClr val="tx1">
                  <a:lumMod val="50000"/>
                  <a:lumOff val="50000"/>
                </a:schemeClr>
              </a:solidFill>
            </a:endParaRPr>
          </a:p>
        </p:txBody>
      </p:sp>
      <p:sp>
        <p:nvSpPr>
          <p:cNvPr id="27" name="TextBox 26"/>
          <p:cNvSpPr txBox="1"/>
          <p:nvPr/>
        </p:nvSpPr>
        <p:spPr>
          <a:xfrm>
            <a:off x="0" y="6396335"/>
            <a:ext cx="3657600" cy="461665"/>
          </a:xfrm>
          <a:prstGeom prst="rect">
            <a:avLst/>
          </a:prstGeom>
          <a:noFill/>
        </p:spPr>
        <p:txBody>
          <a:bodyPr wrap="square" rtlCol="0">
            <a:spAutoFit/>
          </a:bodyPr>
          <a:lstStyle/>
          <a:p>
            <a:r>
              <a:rPr lang="en-US" sz="1200" dirty="0" smtClean="0"/>
              <a:t>Ref: “Complex Systems Engineering by </a:t>
            </a:r>
            <a:br>
              <a:rPr lang="en-US" sz="1200" dirty="0" smtClean="0"/>
            </a:br>
            <a:r>
              <a:rPr lang="en-US" sz="1200" dirty="0" smtClean="0"/>
              <a:t>Self-Organized Virtual Communities”. </a:t>
            </a:r>
            <a:r>
              <a:rPr lang="en-US" sz="1200" dirty="0" err="1" smtClean="0"/>
              <a:t>Jitesh</a:t>
            </a:r>
            <a:r>
              <a:rPr lang="en-US" sz="1200" dirty="0" smtClean="0"/>
              <a:t> </a:t>
            </a:r>
            <a:r>
              <a:rPr lang="en-US" sz="1200" dirty="0" err="1" smtClean="0"/>
              <a:t>Panchal</a:t>
            </a:r>
            <a:endParaRPr lang="en-US" sz="1200" dirty="0"/>
          </a:p>
        </p:txBody>
      </p:sp>
      <p:sp>
        <p:nvSpPr>
          <p:cNvPr id="29" name="Slide Number Placeholder 28"/>
          <p:cNvSpPr>
            <a:spLocks noGrp="1"/>
          </p:cNvSpPr>
          <p:nvPr>
            <p:ph type="sldNum" sz="quarter" idx="12"/>
          </p:nvPr>
        </p:nvSpPr>
        <p:spPr/>
        <p:txBody>
          <a:bodyPr/>
          <a:lstStyle/>
          <a:p>
            <a:fld id="{B6F15528-21DE-4FAA-801E-634DDDAF4B2B}" type="slidenum">
              <a:rPr lang="en-US" smtClean="0"/>
              <a:pPr/>
              <a:t>11</a:t>
            </a:fld>
            <a:endParaRPr lang="en-US"/>
          </a:p>
        </p:txBody>
      </p:sp>
      <p:sp>
        <p:nvSpPr>
          <p:cNvPr id="30" name="TextBox 29"/>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525009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8"/>
          <p:cNvGrpSpPr>
            <a:grpSpLocks/>
          </p:cNvGrpSpPr>
          <p:nvPr/>
        </p:nvGrpSpPr>
        <p:grpSpPr bwMode="auto">
          <a:xfrm>
            <a:off x="91183" y="870926"/>
            <a:ext cx="3130161" cy="1987915"/>
            <a:chOff x="96" y="108"/>
            <a:chExt cx="5616" cy="4068"/>
          </a:xfrm>
        </p:grpSpPr>
        <p:pic>
          <p:nvPicPr>
            <p:cNvPr id="3" name="Picture 2" descr="SWITCH_MOTO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337" t="8321" r="18600" b="24835"/>
            <a:stretch>
              <a:fillRect/>
            </a:stretch>
          </p:blipFill>
          <p:spPr bwMode="auto">
            <a:xfrm>
              <a:off x="864" y="168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SPRING_COVER_PRT"/>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480" y="144"/>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bat_gear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79" t="16640" r="24840" b="16479"/>
            <a:stretch>
              <a:fillRect/>
            </a:stretch>
          </p:blipFill>
          <p:spPr bwMode="auto">
            <a:xfrm>
              <a:off x="4224" y="163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PIN_GEA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3696" y="187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PINION"/>
            <p:cNvPicPr>
              <a:picLocks noChangeAspect="1" noChangeArrowheads="1"/>
            </p:cNvPicPr>
            <p:nvPr/>
          </p:nvPicPr>
          <p:blipFill>
            <a:blip r:embed="rId7" cstate="print">
              <a:extLst>
                <a:ext uri="{28A0092B-C50C-407E-A947-70E740481C1C}">
                  <a14:useLocalDpi xmlns:a14="http://schemas.microsoft.com/office/drawing/2010/main" val="0"/>
                </a:ext>
              </a:extLst>
            </a:blip>
            <a:srcRect l="25079" t="16640" r="24840" b="16479"/>
            <a:stretch>
              <a:fillRect/>
            </a:stretch>
          </p:blipFill>
          <p:spPr bwMode="auto">
            <a:xfrm>
              <a:off x="5328" y="2784"/>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bat_gear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5280" y="1824"/>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gear_38"/>
            <p:cNvPicPr>
              <a:picLocks noChangeAspect="1" noChangeArrowheads="1"/>
            </p:cNvPicPr>
            <p:nvPr/>
          </p:nvPicPr>
          <p:blipFill>
            <a:blip r:embed="rId9" cstate="print">
              <a:extLst>
                <a:ext uri="{28A0092B-C50C-407E-A947-70E740481C1C}">
                  <a14:useLocalDpi xmlns:a14="http://schemas.microsoft.com/office/drawing/2010/main" val="0"/>
                </a:ext>
              </a:extLst>
            </a:blip>
            <a:srcRect l="25066" t="16696" r="24805" b="16522"/>
            <a:stretch>
              <a:fillRect/>
            </a:stretch>
          </p:blipFill>
          <p:spPr bwMode="auto">
            <a:xfrm>
              <a:off x="4896" y="76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gear_3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79" t="16640" r="24840" b="16479"/>
            <a:stretch>
              <a:fillRect/>
            </a:stretch>
          </p:blipFill>
          <p:spPr bwMode="auto">
            <a:xfrm>
              <a:off x="4128" y="115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gear_46"/>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79" t="16640" r="24840" b="16479"/>
            <a:stretch>
              <a:fillRect/>
            </a:stretch>
          </p:blipFill>
          <p:spPr bwMode="auto">
            <a:xfrm>
              <a:off x="5040" y="120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72t_12d_05w"/>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3264" y="76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descr="72t_12d_075w"/>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79" t="16640" r="24840" b="16479"/>
            <a:stretch>
              <a:fillRect/>
            </a:stretch>
          </p:blipFill>
          <p:spPr bwMode="auto">
            <a:xfrm>
              <a:off x="3360" y="19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descr="biggea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4704" y="10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assem_wheel"/>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79" t="16640" r="24840" b="16479"/>
            <a:stretch>
              <a:fillRect/>
            </a:stretch>
          </p:blipFill>
          <p:spPr bwMode="auto">
            <a:xfrm>
              <a:off x="2640" y="43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88t_106d_05w"/>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1331" t="16696" r="18538" b="16522"/>
            <a:stretch>
              <a:fillRect/>
            </a:stretch>
          </p:blipFill>
          <p:spPr bwMode="auto">
            <a:xfrm>
              <a:off x="3654" y="1285"/>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descr="BEARING_208_LINK1_43_INNER_142"/>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1296" y="120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descr="SUPPORTCYLINDER1"/>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23012" t="16640" r="24840" b="16516"/>
            <a:stretch>
              <a:fillRect/>
            </a:stretch>
          </p:blipFill>
          <p:spPr bwMode="auto">
            <a:xfrm>
              <a:off x="624" y="1200"/>
              <a:ext cx="400"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descr="SPRING_SEAT_2_PRT"/>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98" t="16640" r="24840" b="16516"/>
            <a:stretch>
              <a:fillRect/>
            </a:stretch>
          </p:blipFill>
          <p:spPr bwMode="auto">
            <a:xfrm>
              <a:off x="96" y="576"/>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descr="MAGNET_4_"/>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2112" y="24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descr="48tooth-sprocket"/>
            <p:cNvPicPr>
              <a:picLocks noChangeAspect="1" noChangeArrowheads="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5280" y="384"/>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LARGE_GEAR_"/>
            <p:cNvPicPr>
              <a:picLocks noChangeAspect="1" noChangeArrowheads="1"/>
            </p:cNvPicPr>
            <p:nvPr/>
          </p:nvPicPr>
          <p:blipFill>
            <a:blip r:embed="rId22" cstate="print">
              <a:extLst>
                <a:ext uri="{28A0092B-C50C-407E-A947-70E740481C1C}">
                  <a14:useLocalDpi xmlns:a14="http://schemas.microsoft.com/office/drawing/2010/main" val="0"/>
                </a:ext>
              </a:extLst>
            </a:blip>
            <a:srcRect l="25079" t="16640" r="24840" b="16479"/>
            <a:stretch>
              <a:fillRect/>
            </a:stretch>
          </p:blipFill>
          <p:spPr bwMode="auto">
            <a:xfrm>
              <a:off x="4704" y="163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2" descr="atlanta2422220"/>
            <p:cNvPicPr>
              <a:picLocks noChangeAspect="1" noChangeArrowheads="1"/>
            </p:cNvPicPr>
            <p:nvPr/>
          </p:nvPicPr>
          <p:blipFill>
            <a:blip r:embed="rId23" cstate="print">
              <a:extLst>
                <a:ext uri="{28A0092B-C50C-407E-A947-70E740481C1C}">
                  <a14:useLocalDpi xmlns:a14="http://schemas.microsoft.com/office/drawing/2010/main" val="0"/>
                </a:ext>
              </a:extLst>
            </a:blip>
            <a:srcRect l="25066" t="16696" r="24805" b="16522"/>
            <a:stretch>
              <a:fillRect/>
            </a:stretch>
          </p:blipFill>
          <p:spPr bwMode="auto">
            <a:xfrm>
              <a:off x="1680" y="3216"/>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23" descr="SUPPORT_FRAME"/>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1680" y="364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Line 24"/>
            <p:cNvSpPr>
              <a:spLocks noChangeShapeType="1"/>
            </p:cNvSpPr>
            <p:nvPr/>
          </p:nvSpPr>
          <p:spPr bwMode="auto">
            <a:xfrm>
              <a:off x="3024" y="624"/>
              <a:ext cx="120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26" name="Picture 25" descr="atlanta7840530"/>
            <p:cNvPicPr>
              <a:picLocks noChangeAspect="1" noChangeArrowheads="1"/>
            </p:cNvPicPr>
            <p:nvPr/>
          </p:nvPicPr>
          <p:blipFill>
            <a:blip r:embed="rId25" cstate="print">
              <a:extLst>
                <a:ext uri="{28A0092B-C50C-407E-A947-70E740481C1C}">
                  <a14:useLocalDpi xmlns:a14="http://schemas.microsoft.com/office/drawing/2010/main" val="0"/>
                </a:ext>
              </a:extLst>
            </a:blip>
            <a:srcRect l="25066" t="16696" r="24805" b="16522"/>
            <a:stretch>
              <a:fillRect/>
            </a:stretch>
          </p:blipFill>
          <p:spPr bwMode="auto">
            <a:xfrm>
              <a:off x="1248" y="3264"/>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descr="atlanta78305301"/>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3408" y="336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 name="Line 27"/>
            <p:cNvSpPr>
              <a:spLocks noChangeShapeType="1"/>
            </p:cNvSpPr>
            <p:nvPr/>
          </p:nvSpPr>
          <p:spPr bwMode="auto">
            <a:xfrm>
              <a:off x="480" y="768"/>
              <a:ext cx="10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 name="Line 28"/>
            <p:cNvSpPr>
              <a:spLocks noChangeShapeType="1"/>
            </p:cNvSpPr>
            <p:nvPr/>
          </p:nvSpPr>
          <p:spPr bwMode="auto">
            <a:xfrm>
              <a:off x="864" y="336"/>
              <a:ext cx="672"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Line 29"/>
            <p:cNvSpPr>
              <a:spLocks noChangeShapeType="1"/>
            </p:cNvSpPr>
            <p:nvPr/>
          </p:nvSpPr>
          <p:spPr bwMode="auto">
            <a:xfrm>
              <a:off x="1488" y="480"/>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Line 30"/>
            <p:cNvSpPr>
              <a:spLocks noChangeShapeType="1"/>
            </p:cNvSpPr>
            <p:nvPr/>
          </p:nvSpPr>
          <p:spPr bwMode="auto">
            <a:xfrm flipV="1">
              <a:off x="480" y="768"/>
              <a:ext cx="1056"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2" name="Line 31"/>
            <p:cNvSpPr>
              <a:spLocks noChangeShapeType="1"/>
            </p:cNvSpPr>
            <p:nvPr/>
          </p:nvSpPr>
          <p:spPr bwMode="auto">
            <a:xfrm flipH="1">
              <a:off x="4224" y="288"/>
              <a:ext cx="48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 name="Line 32"/>
            <p:cNvSpPr>
              <a:spLocks noChangeShapeType="1"/>
            </p:cNvSpPr>
            <p:nvPr/>
          </p:nvSpPr>
          <p:spPr bwMode="auto">
            <a:xfrm flipH="1">
              <a:off x="4224" y="576"/>
              <a:ext cx="105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4" name="Line 33"/>
            <p:cNvSpPr>
              <a:spLocks noChangeShapeType="1"/>
            </p:cNvSpPr>
            <p:nvPr/>
          </p:nvSpPr>
          <p:spPr bwMode="auto">
            <a:xfrm>
              <a:off x="3744" y="384"/>
              <a:ext cx="48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5" name="Line 34"/>
            <p:cNvSpPr>
              <a:spLocks noChangeShapeType="1"/>
            </p:cNvSpPr>
            <p:nvPr/>
          </p:nvSpPr>
          <p:spPr bwMode="auto">
            <a:xfrm flipV="1">
              <a:off x="3648" y="720"/>
              <a:ext cx="576"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 name="Line 35"/>
            <p:cNvSpPr>
              <a:spLocks noChangeShapeType="1"/>
            </p:cNvSpPr>
            <p:nvPr/>
          </p:nvSpPr>
          <p:spPr bwMode="auto">
            <a:xfrm flipV="1">
              <a:off x="3840" y="720"/>
              <a:ext cx="384"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7" name="Line 36"/>
            <p:cNvSpPr>
              <a:spLocks noChangeShapeType="1"/>
            </p:cNvSpPr>
            <p:nvPr/>
          </p:nvSpPr>
          <p:spPr bwMode="auto">
            <a:xfrm>
              <a:off x="4224" y="720"/>
              <a:ext cx="96"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 name="Line 37"/>
            <p:cNvSpPr>
              <a:spLocks noChangeShapeType="1"/>
            </p:cNvSpPr>
            <p:nvPr/>
          </p:nvSpPr>
          <p:spPr bwMode="auto">
            <a:xfrm>
              <a:off x="4224" y="720"/>
              <a:ext cx="67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 name="Line 38"/>
            <p:cNvSpPr>
              <a:spLocks noChangeShapeType="1"/>
            </p:cNvSpPr>
            <p:nvPr/>
          </p:nvSpPr>
          <p:spPr bwMode="auto">
            <a:xfrm>
              <a:off x="4224" y="720"/>
              <a:ext cx="384"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40" name="Picture 39" descr="BLUCO_412_057"/>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l="18799" t="16696" r="31071" b="16522"/>
            <a:stretch>
              <a:fillRect/>
            </a:stretch>
          </p:blipFill>
          <p:spPr bwMode="auto">
            <a:xfrm>
              <a:off x="3264" y="379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 name="Line 40"/>
            <p:cNvSpPr>
              <a:spLocks noChangeShapeType="1"/>
            </p:cNvSpPr>
            <p:nvPr/>
          </p:nvSpPr>
          <p:spPr bwMode="auto">
            <a:xfrm flipV="1">
              <a:off x="1536" y="432"/>
              <a:ext cx="576"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2" name="Line 41"/>
            <p:cNvSpPr>
              <a:spLocks noChangeShapeType="1"/>
            </p:cNvSpPr>
            <p:nvPr/>
          </p:nvSpPr>
          <p:spPr bwMode="auto">
            <a:xfrm>
              <a:off x="1536" y="768"/>
              <a:ext cx="912"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43" name="Picture 42" descr="flange_pt202_16"/>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1872" y="2256"/>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43" descr="CD_SPINDLE_"/>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l="18799" t="25043" r="31070" b="8174"/>
            <a:stretch>
              <a:fillRect/>
            </a:stretch>
          </p:blipFill>
          <p:spPr bwMode="auto">
            <a:xfrm>
              <a:off x="336" y="3744"/>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 name="Picture 44" descr="flange_pt201_11"/>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1872" y="172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 name="Picture 45" descr="nozag_bfi_60"/>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18799" t="8348" r="31070" b="24869"/>
            <a:stretch>
              <a:fillRect/>
            </a:stretch>
          </p:blipFill>
          <p:spPr bwMode="auto">
            <a:xfrm>
              <a:off x="1296" y="168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 name="Picture 46" descr="84teeth2"/>
            <p:cNvPicPr>
              <a:picLocks noChangeAspect="1" noChangeArrowheads="1"/>
            </p:cNvPicPr>
            <p:nvPr/>
          </p:nvPicPr>
          <p:blipFill>
            <a:blip r:embed="rId32" cstate="print">
              <a:extLst>
                <a:ext uri="{28A0092B-C50C-407E-A947-70E740481C1C}">
                  <a14:useLocalDpi xmlns:a14="http://schemas.microsoft.com/office/drawing/2010/main" val="0"/>
                </a:ext>
              </a:extLst>
            </a:blip>
            <a:srcRect l="25066" t="16695" r="24805" b="16522"/>
            <a:stretch>
              <a:fillRect/>
            </a:stretch>
          </p:blipFill>
          <p:spPr bwMode="auto">
            <a:xfrm>
              <a:off x="384" y="187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47" descr="sh-r44357-000-u"/>
            <p:cNvPicPr>
              <a:picLocks noChangeAspect="1" noChangeArrowheads="1"/>
            </p:cNvPicPr>
            <p:nvPr/>
          </p:nvPicPr>
          <p:blipFill>
            <a:blip r:embed="rId33" cstate="print">
              <a:extLst>
                <a:ext uri="{28A0092B-C50C-407E-A947-70E740481C1C}">
                  <a14:useLocalDpi xmlns:a14="http://schemas.microsoft.com/office/drawing/2010/main" val="0"/>
                </a:ext>
              </a:extLst>
            </a:blip>
            <a:srcRect l="25066" t="16696" r="24805" b="16522"/>
            <a:stretch>
              <a:fillRect/>
            </a:stretch>
          </p:blipFill>
          <p:spPr bwMode="auto">
            <a:xfrm>
              <a:off x="1728" y="2736"/>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9" name="Picture 48" descr="flange90"/>
            <p:cNvPicPr>
              <a:picLocks noChangeAspect="1" noChangeArrowheads="1"/>
            </p:cNvPicPr>
            <p:nvPr/>
          </p:nvPicPr>
          <p:blipFill>
            <a:blip r:embed="rId34" cstate="print">
              <a:extLst>
                <a:ext uri="{28A0092B-C50C-407E-A947-70E740481C1C}">
                  <a14:useLocalDpi xmlns:a14="http://schemas.microsoft.com/office/drawing/2010/main" val="0"/>
                </a:ext>
              </a:extLst>
            </a:blip>
            <a:srcRect l="25066" t="16696" r="24805" b="16522"/>
            <a:stretch>
              <a:fillRect/>
            </a:stretch>
          </p:blipFill>
          <p:spPr bwMode="auto">
            <a:xfrm>
              <a:off x="192" y="240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 name="Picture 49" descr="s418fr7p28ld"/>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1"/>
            <a:stretch>
              <a:fillRect/>
            </a:stretch>
          </p:blipFill>
          <p:spPr bwMode="auto">
            <a:xfrm>
              <a:off x="1776" y="124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 name="Picture 50" descr="bellows_attach_ring_21"/>
            <p:cNvPicPr>
              <a:picLocks noChangeAspect="1" noChangeArrowheads="1"/>
            </p:cNvPicPr>
            <p:nvPr/>
          </p:nvPicPr>
          <p:blipFill>
            <a:blip r:embed="rId36" cstate="print">
              <a:extLst>
                <a:ext uri="{28A0092B-C50C-407E-A947-70E740481C1C}">
                  <a14:useLocalDpi xmlns:a14="http://schemas.microsoft.com/office/drawing/2010/main" val="0"/>
                </a:ext>
              </a:extLst>
            </a:blip>
            <a:srcRect l="31331" t="16696" r="18538" b="16522"/>
            <a:stretch>
              <a:fillRect/>
            </a:stretch>
          </p:blipFill>
          <p:spPr bwMode="auto">
            <a:xfrm>
              <a:off x="2388" y="175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 name="Picture 51" descr="GIMBAL"/>
            <p:cNvPicPr>
              <a:picLocks noChangeAspect="1" noChangeArrowheads="1"/>
            </p:cNvPicPr>
            <p:nvPr/>
          </p:nvPicPr>
          <p:blipFill>
            <a:blip r:embed="rId37" cstate="print">
              <a:extLst>
                <a:ext uri="{28A0092B-C50C-407E-A947-70E740481C1C}">
                  <a14:useLocalDpi xmlns:a14="http://schemas.microsoft.com/office/drawing/2010/main" val="0"/>
                </a:ext>
              </a:extLst>
            </a:blip>
            <a:srcRect l="25066" t="12521" r="24805" b="20695"/>
            <a:stretch>
              <a:fillRect/>
            </a:stretch>
          </p:blipFill>
          <p:spPr bwMode="auto">
            <a:xfrm>
              <a:off x="2352" y="2256"/>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 name="Picture 52" descr="nordlock_nl39"/>
            <p:cNvPicPr>
              <a:picLocks noChangeAspect="1" noChangeArrowheads="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rcRect l="25066" t="16696" r="24805" b="16522"/>
            <a:stretch>
              <a:fillRect/>
            </a:stretch>
          </p:blipFill>
          <p:spPr bwMode="auto">
            <a:xfrm>
              <a:off x="3216" y="1296"/>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 name="Line 53"/>
            <p:cNvSpPr>
              <a:spLocks noChangeShapeType="1"/>
            </p:cNvSpPr>
            <p:nvPr/>
          </p:nvSpPr>
          <p:spPr bwMode="auto">
            <a:xfrm flipV="1">
              <a:off x="816" y="768"/>
              <a:ext cx="672"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5" name="Line 54"/>
            <p:cNvSpPr>
              <a:spLocks noChangeShapeType="1"/>
            </p:cNvSpPr>
            <p:nvPr/>
          </p:nvSpPr>
          <p:spPr bwMode="auto">
            <a:xfrm flipH="1" flipV="1">
              <a:off x="1488" y="768"/>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6" name="Line 55"/>
            <p:cNvSpPr>
              <a:spLocks noChangeShapeType="1"/>
            </p:cNvSpPr>
            <p:nvPr/>
          </p:nvSpPr>
          <p:spPr bwMode="auto">
            <a:xfrm flipH="1" flipV="1">
              <a:off x="1536" y="768"/>
              <a:ext cx="432"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7" name="Line 56"/>
            <p:cNvSpPr>
              <a:spLocks noChangeShapeType="1"/>
            </p:cNvSpPr>
            <p:nvPr/>
          </p:nvSpPr>
          <p:spPr bwMode="auto">
            <a:xfrm flipV="1">
              <a:off x="1056" y="768"/>
              <a:ext cx="480"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8" name="Line 57"/>
            <p:cNvSpPr>
              <a:spLocks noChangeShapeType="1"/>
            </p:cNvSpPr>
            <p:nvPr/>
          </p:nvSpPr>
          <p:spPr bwMode="auto">
            <a:xfrm>
              <a:off x="768" y="2064"/>
              <a:ext cx="24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9" name="Line 58"/>
            <p:cNvSpPr>
              <a:spLocks noChangeShapeType="1"/>
            </p:cNvSpPr>
            <p:nvPr/>
          </p:nvSpPr>
          <p:spPr bwMode="auto">
            <a:xfrm flipH="1">
              <a:off x="1104" y="2064"/>
              <a:ext cx="336"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0" name="Line 59"/>
            <p:cNvSpPr>
              <a:spLocks noChangeShapeType="1"/>
            </p:cNvSpPr>
            <p:nvPr/>
          </p:nvSpPr>
          <p:spPr bwMode="auto">
            <a:xfrm>
              <a:off x="576" y="2592"/>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 name="Line 60"/>
            <p:cNvSpPr>
              <a:spLocks noChangeShapeType="1"/>
            </p:cNvSpPr>
            <p:nvPr/>
          </p:nvSpPr>
          <p:spPr bwMode="auto">
            <a:xfrm flipV="1">
              <a:off x="384" y="2592"/>
              <a:ext cx="720"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2" name="Line 61"/>
            <p:cNvSpPr>
              <a:spLocks noChangeShapeType="1"/>
            </p:cNvSpPr>
            <p:nvPr/>
          </p:nvSpPr>
          <p:spPr bwMode="auto">
            <a:xfrm flipV="1">
              <a:off x="528" y="2592"/>
              <a:ext cx="576" cy="11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3" name="Line 62"/>
            <p:cNvSpPr>
              <a:spLocks noChangeShapeType="1"/>
            </p:cNvSpPr>
            <p:nvPr/>
          </p:nvSpPr>
          <p:spPr bwMode="auto">
            <a:xfrm flipH="1" flipV="1">
              <a:off x="1104" y="2544"/>
              <a:ext cx="336"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4" name="Line 63"/>
            <p:cNvSpPr>
              <a:spLocks noChangeShapeType="1"/>
            </p:cNvSpPr>
            <p:nvPr/>
          </p:nvSpPr>
          <p:spPr bwMode="auto">
            <a:xfrm flipH="1" flipV="1">
              <a:off x="1152" y="2544"/>
              <a:ext cx="576"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5" name="Line 64"/>
            <p:cNvSpPr>
              <a:spLocks noChangeShapeType="1"/>
            </p:cNvSpPr>
            <p:nvPr/>
          </p:nvSpPr>
          <p:spPr bwMode="auto">
            <a:xfrm flipV="1">
              <a:off x="1152" y="1920"/>
              <a:ext cx="72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6" name="Line 65"/>
            <p:cNvSpPr>
              <a:spLocks noChangeShapeType="1"/>
            </p:cNvSpPr>
            <p:nvPr/>
          </p:nvSpPr>
          <p:spPr bwMode="auto">
            <a:xfrm flipH="1">
              <a:off x="1104" y="2448"/>
              <a:ext cx="7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7" name="Line 66"/>
            <p:cNvSpPr>
              <a:spLocks noChangeShapeType="1"/>
            </p:cNvSpPr>
            <p:nvPr/>
          </p:nvSpPr>
          <p:spPr bwMode="auto">
            <a:xfrm>
              <a:off x="2064" y="3408"/>
              <a:ext cx="72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8" name="Line 67"/>
            <p:cNvSpPr>
              <a:spLocks noChangeShapeType="1"/>
            </p:cNvSpPr>
            <p:nvPr/>
          </p:nvSpPr>
          <p:spPr bwMode="auto">
            <a:xfrm>
              <a:off x="4416" y="2016"/>
              <a:ext cx="576"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9" name="Line 68"/>
            <p:cNvSpPr>
              <a:spLocks noChangeShapeType="1"/>
            </p:cNvSpPr>
            <p:nvPr/>
          </p:nvSpPr>
          <p:spPr bwMode="auto">
            <a:xfrm flipH="1" flipV="1">
              <a:off x="4992" y="2496"/>
              <a:ext cx="336"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0" name="Line 69"/>
            <p:cNvSpPr>
              <a:spLocks noChangeShapeType="1"/>
            </p:cNvSpPr>
            <p:nvPr/>
          </p:nvSpPr>
          <p:spPr bwMode="auto">
            <a:xfrm flipH="1">
              <a:off x="4992" y="2016"/>
              <a:ext cx="288"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1" name="Line 70"/>
            <p:cNvSpPr>
              <a:spLocks noChangeShapeType="1"/>
            </p:cNvSpPr>
            <p:nvPr/>
          </p:nvSpPr>
          <p:spPr bwMode="auto">
            <a:xfrm flipH="1" flipV="1">
              <a:off x="4080" y="2064"/>
              <a:ext cx="912"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 name="Line 71"/>
            <p:cNvSpPr>
              <a:spLocks noChangeShapeType="1"/>
            </p:cNvSpPr>
            <p:nvPr/>
          </p:nvSpPr>
          <p:spPr bwMode="auto">
            <a:xfrm flipH="1" flipV="1">
              <a:off x="4896" y="2016"/>
              <a:ext cx="96"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3" name="Line 72"/>
            <p:cNvSpPr>
              <a:spLocks noChangeShapeType="1"/>
            </p:cNvSpPr>
            <p:nvPr/>
          </p:nvSpPr>
          <p:spPr bwMode="auto">
            <a:xfrm flipV="1">
              <a:off x="2064" y="3600"/>
              <a:ext cx="72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4" name="Line 73"/>
            <p:cNvSpPr>
              <a:spLocks noChangeShapeType="1"/>
            </p:cNvSpPr>
            <p:nvPr/>
          </p:nvSpPr>
          <p:spPr bwMode="auto">
            <a:xfrm flipV="1">
              <a:off x="3312" y="1680"/>
              <a:ext cx="48"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5" name="Line 74"/>
            <p:cNvSpPr>
              <a:spLocks noChangeShapeType="1"/>
            </p:cNvSpPr>
            <p:nvPr/>
          </p:nvSpPr>
          <p:spPr bwMode="auto">
            <a:xfrm flipV="1">
              <a:off x="2736" y="1968"/>
              <a:ext cx="576"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6" name="Line 75"/>
            <p:cNvSpPr>
              <a:spLocks noChangeShapeType="1"/>
            </p:cNvSpPr>
            <p:nvPr/>
          </p:nvSpPr>
          <p:spPr bwMode="auto">
            <a:xfrm>
              <a:off x="2784" y="196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77" name="Picture 76" descr="cpe1k1"/>
            <p:cNvPicPr>
              <a:picLocks noChangeAspect="1" noChangeArrowheads="1"/>
            </p:cNvPicPr>
            <p:nvPr/>
          </p:nvPicPr>
          <p:blipFill>
            <a:blip r:embed="rId39" cstate="print">
              <a:extLst>
                <a:ext uri="{28A0092B-C50C-407E-A947-70E740481C1C}">
                  <a14:useLocalDpi xmlns:a14="http://schemas.microsoft.com/office/drawing/2010/main" val="0"/>
                </a:ext>
              </a:extLst>
            </a:blip>
            <a:srcRect l="25066" t="16696" r="24805" b="16522"/>
            <a:stretch>
              <a:fillRect/>
            </a:stretch>
          </p:blipFill>
          <p:spPr bwMode="auto">
            <a:xfrm>
              <a:off x="3072" y="244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 name="Line 77"/>
            <p:cNvSpPr>
              <a:spLocks noChangeShapeType="1"/>
            </p:cNvSpPr>
            <p:nvPr/>
          </p:nvSpPr>
          <p:spPr bwMode="auto">
            <a:xfrm flipH="1">
              <a:off x="3264" y="1968"/>
              <a:ext cx="48"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9" name="Line 78"/>
            <p:cNvSpPr>
              <a:spLocks noChangeShapeType="1"/>
            </p:cNvSpPr>
            <p:nvPr/>
          </p:nvSpPr>
          <p:spPr bwMode="auto">
            <a:xfrm>
              <a:off x="2928" y="1392"/>
              <a:ext cx="384"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80" name="Picture 79" descr="INNER_MALLOCTA"/>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rcRect l="31337" t="8321" r="18600" b="24835"/>
            <a:stretch>
              <a:fillRect/>
            </a:stretch>
          </p:blipFill>
          <p:spPr bwMode="auto">
            <a:xfrm>
              <a:off x="96" y="100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 name="Picture 80" descr="HEX_NUT"/>
            <p:cNvPicPr>
              <a:picLocks noChangeAspect="1" noChangeArrowheads="1"/>
            </p:cNvPicPr>
            <p:nvPr/>
          </p:nvPicPr>
          <p:blipFill>
            <a:blip r:embed="rId41" cstate="print">
              <a:extLst>
                <a:ext uri="{28A0092B-C50C-407E-A947-70E740481C1C}">
                  <a14:useLocalDpi xmlns:a14="http://schemas.microsoft.com/office/drawing/2010/main" val="0"/>
                </a:ext>
              </a:extLst>
            </a:blip>
            <a:srcRect l="25066" t="16696" r="24805" b="16522"/>
            <a:stretch>
              <a:fillRect/>
            </a:stretch>
          </p:blipFill>
          <p:spPr bwMode="auto">
            <a:xfrm>
              <a:off x="3936" y="331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 name="Line 81"/>
            <p:cNvSpPr>
              <a:spLocks noChangeShapeType="1"/>
            </p:cNvSpPr>
            <p:nvPr/>
          </p:nvSpPr>
          <p:spPr bwMode="auto">
            <a:xfrm>
              <a:off x="3984" y="3072"/>
              <a:ext cx="96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83" name="Picture 82" descr="ganter_din_6330"/>
            <p:cNvPicPr>
              <a:picLocks noChangeAspect="1" noChangeArrowheads="1"/>
            </p:cNvPicPr>
            <p:nvPr/>
          </p:nvPicPr>
          <p:blipFill>
            <a:blip r:embed="rId42" cstate="print">
              <a:extLst>
                <a:ext uri="{28A0092B-C50C-407E-A947-70E740481C1C}">
                  <a14:useLocalDpi xmlns:a14="http://schemas.microsoft.com/office/drawing/2010/main" val="0"/>
                </a:ext>
              </a:extLst>
            </a:blip>
            <a:srcRect l="25066" t="16696" r="24805" b="16522"/>
            <a:stretch>
              <a:fillRect/>
            </a:stretch>
          </p:blipFill>
          <p:spPr bwMode="auto">
            <a:xfrm>
              <a:off x="3696" y="379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 name="Line 83"/>
            <p:cNvSpPr>
              <a:spLocks noChangeShapeType="1"/>
            </p:cNvSpPr>
            <p:nvPr/>
          </p:nvSpPr>
          <p:spPr bwMode="auto">
            <a:xfrm>
              <a:off x="2832" y="3600"/>
              <a:ext cx="432"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5" name="Line 84"/>
            <p:cNvSpPr>
              <a:spLocks noChangeShapeType="1"/>
            </p:cNvSpPr>
            <p:nvPr/>
          </p:nvSpPr>
          <p:spPr bwMode="auto">
            <a:xfrm flipV="1">
              <a:off x="2832" y="3552"/>
              <a:ext cx="57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6" name="Line 85"/>
            <p:cNvSpPr>
              <a:spLocks noChangeShapeType="1"/>
            </p:cNvSpPr>
            <p:nvPr/>
          </p:nvSpPr>
          <p:spPr bwMode="auto">
            <a:xfrm flipV="1">
              <a:off x="4080" y="3600"/>
              <a:ext cx="864"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7" name="Line 86"/>
            <p:cNvSpPr>
              <a:spLocks noChangeShapeType="1"/>
            </p:cNvSpPr>
            <p:nvPr/>
          </p:nvSpPr>
          <p:spPr bwMode="auto">
            <a:xfrm>
              <a:off x="4944" y="3600"/>
              <a:ext cx="48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88" name="Picture 87" descr="gerwah_peter_A28_1"/>
            <p:cNvPicPr>
              <a:picLocks noChangeAspect="1" noChangeArrowheads="1"/>
            </p:cNvPicPr>
            <p:nvPr/>
          </p:nvPicPr>
          <p:blipFill>
            <a:blip r:embed="rId43" cstate="print">
              <a:extLst>
                <a:ext uri="{28A0092B-C50C-407E-A947-70E740481C1C}">
                  <a14:useLocalDpi xmlns:a14="http://schemas.microsoft.com/office/drawing/2010/main" val="0"/>
                </a:ext>
              </a:extLst>
            </a:blip>
            <a:srcRect l="25066" t="16696" r="24805" b="16522"/>
            <a:stretch>
              <a:fillRect/>
            </a:stretch>
          </p:blipFill>
          <p:spPr bwMode="auto">
            <a:xfrm>
              <a:off x="3600" y="288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 name="Line 88"/>
            <p:cNvSpPr>
              <a:spLocks noChangeShapeType="1"/>
            </p:cNvSpPr>
            <p:nvPr/>
          </p:nvSpPr>
          <p:spPr bwMode="auto">
            <a:xfrm>
              <a:off x="4320" y="3504"/>
              <a:ext cx="624"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90" name="Group 89"/>
            <p:cNvGrpSpPr>
              <a:grpSpLocks/>
            </p:cNvGrpSpPr>
            <p:nvPr/>
          </p:nvGrpSpPr>
          <p:grpSpPr bwMode="auto">
            <a:xfrm>
              <a:off x="1248" y="576"/>
              <a:ext cx="696" cy="653"/>
              <a:chOff x="1248" y="624"/>
              <a:chExt cx="696" cy="653"/>
            </a:xfrm>
          </p:grpSpPr>
          <p:grpSp>
            <p:nvGrpSpPr>
              <p:cNvPr id="144" name="Group 90"/>
              <p:cNvGrpSpPr>
                <a:grpSpLocks/>
              </p:cNvGrpSpPr>
              <p:nvPr/>
            </p:nvGrpSpPr>
            <p:grpSpPr bwMode="auto">
              <a:xfrm>
                <a:off x="1248" y="624"/>
                <a:ext cx="454" cy="432"/>
                <a:chOff x="1296" y="576"/>
                <a:chExt cx="454" cy="432"/>
              </a:xfrm>
            </p:grpSpPr>
            <p:pic>
              <p:nvPicPr>
                <p:cNvPr id="146" name="Picture 91" descr="BEARING_208_BACK_SHORTS_INNER_LIN"/>
                <p:cNvPicPr>
                  <a:picLocks noChangeAspect="1" noChangeArrowheads="1"/>
                </p:cNvPicPr>
                <p:nvPr/>
              </p:nvPicPr>
              <p:blipFill>
                <a:blip r:embed="rId44" cstate="print">
                  <a:extLst>
                    <a:ext uri="{28A0092B-C50C-407E-A947-70E740481C1C}">
                      <a14:useLocalDpi xmlns:a14="http://schemas.microsoft.com/office/drawing/2010/main" val="0"/>
                    </a:ext>
                  </a:extLst>
                </a:blip>
                <a:srcRect l="18799" t="16696" r="24805" b="8174"/>
                <a:stretch>
                  <a:fillRect/>
                </a:stretch>
              </p:blipFill>
              <p:spPr bwMode="auto">
                <a:xfrm>
                  <a:off x="1296" y="576"/>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Rectangle 92"/>
                <p:cNvSpPr>
                  <a:spLocks noChangeArrowheads="1"/>
                </p:cNvSpPr>
                <p:nvPr/>
              </p:nvSpPr>
              <p:spPr bwMode="auto">
                <a:xfrm>
                  <a:off x="1318" y="576"/>
                  <a:ext cx="432" cy="432"/>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zh-CN"/>
                </a:p>
              </p:txBody>
            </p:sp>
          </p:grpSp>
          <p:sp>
            <p:nvSpPr>
              <p:cNvPr id="145" name="Text Box 93"/>
              <p:cNvSpPr txBox="1">
                <a:spLocks noChangeArrowheads="1"/>
              </p:cNvSpPr>
              <p:nvPr/>
            </p:nvSpPr>
            <p:spPr bwMode="auto">
              <a:xfrm>
                <a:off x="1260" y="1036"/>
                <a:ext cx="684" cy="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1100" dirty="0">
                    <a:solidFill>
                      <a:srgbClr val="FF3300"/>
                    </a:solidFill>
                  </a:rPr>
                  <a:t>Bearings</a:t>
                </a:r>
              </a:p>
            </p:txBody>
          </p:sp>
        </p:grpSp>
        <p:sp>
          <p:nvSpPr>
            <p:cNvPr id="91" name="Line 94"/>
            <p:cNvSpPr>
              <a:spLocks noChangeShapeType="1"/>
            </p:cNvSpPr>
            <p:nvPr/>
          </p:nvSpPr>
          <p:spPr bwMode="auto">
            <a:xfrm>
              <a:off x="4224" y="720"/>
              <a:ext cx="816"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92" name="Picture 91" descr="wheels"/>
            <p:cNvPicPr>
              <a:picLocks noChangeAspect="1" noChangeArrowheads="1"/>
            </p:cNvPicPr>
            <p:nvPr/>
          </p:nvPicPr>
          <p:blipFill>
            <a:blip r:embed="rId45" cstate="print">
              <a:extLst>
                <a:ext uri="{28A0092B-C50C-407E-A947-70E740481C1C}">
                  <a14:useLocalDpi xmlns:a14="http://schemas.microsoft.com/office/drawing/2010/main" val="0"/>
                </a:ext>
              </a:extLst>
            </a:blip>
            <a:srcRect l="25066" t="16696" r="24805" b="16522"/>
            <a:stretch>
              <a:fillRect/>
            </a:stretch>
          </p:blipFill>
          <p:spPr bwMode="auto">
            <a:xfrm>
              <a:off x="4608" y="120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93" name="Group 92"/>
            <p:cNvGrpSpPr>
              <a:grpSpLocks/>
            </p:cNvGrpSpPr>
            <p:nvPr/>
          </p:nvGrpSpPr>
          <p:grpSpPr bwMode="auto">
            <a:xfrm>
              <a:off x="3984" y="480"/>
              <a:ext cx="459" cy="582"/>
              <a:chOff x="3966" y="672"/>
              <a:chExt cx="459" cy="582"/>
            </a:xfrm>
          </p:grpSpPr>
          <p:grpSp>
            <p:nvGrpSpPr>
              <p:cNvPr id="140" name="Group 97"/>
              <p:cNvGrpSpPr>
                <a:grpSpLocks/>
              </p:cNvGrpSpPr>
              <p:nvPr/>
            </p:nvGrpSpPr>
            <p:grpSpPr bwMode="auto">
              <a:xfrm>
                <a:off x="3966" y="672"/>
                <a:ext cx="450" cy="442"/>
                <a:chOff x="3633" y="2198"/>
                <a:chExt cx="450" cy="442"/>
              </a:xfrm>
            </p:grpSpPr>
            <p:pic>
              <p:nvPicPr>
                <p:cNvPr id="142" name="Picture 98" descr="stwheel_dsb"/>
                <p:cNvPicPr>
                  <a:picLocks noChangeAspect="1" noChangeArrowheads="1"/>
                </p:cNvPicPr>
                <p:nvPr/>
              </p:nvPicPr>
              <p:blipFill>
                <a:blip r:embed="rId46" cstate="print">
                  <a:extLst>
                    <a:ext uri="{28A0092B-C50C-407E-A947-70E740481C1C}">
                      <a14:useLocalDpi xmlns:a14="http://schemas.microsoft.com/office/drawing/2010/main" val="0"/>
                    </a:ext>
                  </a:extLst>
                </a:blip>
                <a:srcRect l="18799" t="8348" r="24805" b="16522"/>
                <a:stretch>
                  <a:fillRect/>
                </a:stretch>
              </p:blipFill>
              <p:spPr bwMode="auto">
                <a:xfrm>
                  <a:off x="3633" y="220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Rectangle 99"/>
                <p:cNvSpPr>
                  <a:spLocks noChangeArrowheads="1"/>
                </p:cNvSpPr>
                <p:nvPr/>
              </p:nvSpPr>
              <p:spPr bwMode="auto">
                <a:xfrm>
                  <a:off x="3651" y="2198"/>
                  <a:ext cx="432" cy="432"/>
                </a:xfrm>
                <a:prstGeom prst="rect">
                  <a:avLst/>
                </a:prstGeom>
                <a:noFill/>
                <a:ln w="57150">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zh-CN"/>
                </a:p>
              </p:txBody>
            </p:sp>
          </p:grpSp>
          <p:sp>
            <p:nvSpPr>
              <p:cNvPr id="141" name="Text Box 100"/>
              <p:cNvSpPr txBox="1">
                <a:spLocks noChangeArrowheads="1"/>
              </p:cNvSpPr>
              <p:nvPr/>
            </p:nvSpPr>
            <p:spPr bwMode="auto">
              <a:xfrm>
                <a:off x="3990" y="1081"/>
                <a:ext cx="43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1200">
                    <a:solidFill>
                      <a:srgbClr val="3366FF"/>
                    </a:solidFill>
                  </a:rPr>
                  <a:t>Wheels</a:t>
                </a:r>
              </a:p>
            </p:txBody>
          </p:sp>
        </p:grpSp>
        <p:pic>
          <p:nvPicPr>
            <p:cNvPr id="94" name="Picture 101" descr="SHAFT_SLEEVE"/>
            <p:cNvPicPr>
              <a:picLocks noChangeAspect="1" noChangeArrowheads="1"/>
            </p:cNvPicPr>
            <p:nvPr/>
          </p:nvPicPr>
          <p:blipFill>
            <a:blip r:embed="rId47" cstate="print">
              <a:extLst>
                <a:ext uri="{28A0092B-C50C-407E-A947-70E740481C1C}">
                  <a14:useLocalDpi xmlns:a14="http://schemas.microsoft.com/office/drawing/2010/main" val="0"/>
                </a:ext>
              </a:extLst>
            </a:blip>
            <a:srcRect l="18799" t="16696" r="31070" b="16522"/>
            <a:stretch>
              <a:fillRect/>
            </a:stretch>
          </p:blipFill>
          <p:spPr bwMode="auto">
            <a:xfrm>
              <a:off x="2160" y="292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 name="Line 102"/>
            <p:cNvSpPr>
              <a:spLocks noChangeShapeType="1"/>
            </p:cNvSpPr>
            <p:nvPr/>
          </p:nvSpPr>
          <p:spPr bwMode="auto">
            <a:xfrm>
              <a:off x="2352" y="3312"/>
              <a:ext cx="432"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96" name="Picture 103" descr="atlanta2436525"/>
            <p:cNvPicPr>
              <a:picLocks noChangeAspect="1" noChangeArrowheads="1"/>
            </p:cNvPicPr>
            <p:nvPr/>
          </p:nvPicPr>
          <p:blipFill>
            <a:blip r:embed="rId48" cstate="print">
              <a:extLst>
                <a:ext uri="{28A0092B-C50C-407E-A947-70E740481C1C}">
                  <a14:useLocalDpi xmlns:a14="http://schemas.microsoft.com/office/drawing/2010/main" val="0"/>
                </a:ext>
              </a:extLst>
            </a:blip>
            <a:srcRect l="25066" t="16696" r="24805" b="16522"/>
            <a:stretch>
              <a:fillRect/>
            </a:stretch>
          </p:blipFill>
          <p:spPr bwMode="auto">
            <a:xfrm>
              <a:off x="2608" y="268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7" name="Line 104"/>
            <p:cNvSpPr>
              <a:spLocks noChangeShapeType="1"/>
            </p:cNvSpPr>
            <p:nvPr/>
          </p:nvSpPr>
          <p:spPr bwMode="auto">
            <a:xfrm flipH="1">
              <a:off x="2784" y="307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98" name="Picture 105" descr="JRBUTTON3"/>
            <p:cNvPicPr>
              <a:picLocks noChangeAspect="1" noChangeArrowheads="1"/>
            </p:cNvPicPr>
            <p:nvPr/>
          </p:nvPicPr>
          <p:blipFill>
            <a:blip r:embed="rId49" cstate="print">
              <a:extLst>
                <a:ext uri="{28A0092B-C50C-407E-A947-70E740481C1C}">
                  <a14:useLocalDpi xmlns:a14="http://schemas.microsoft.com/office/drawing/2010/main" val="0"/>
                </a:ext>
              </a:extLst>
            </a:blip>
            <a:srcRect l="25066" t="16696" r="24805" b="16522"/>
            <a:stretch>
              <a:fillRect/>
            </a:stretch>
          </p:blipFill>
          <p:spPr bwMode="auto">
            <a:xfrm>
              <a:off x="3120" y="288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9" name="Line 106"/>
            <p:cNvSpPr>
              <a:spLocks noChangeShapeType="1"/>
            </p:cNvSpPr>
            <p:nvPr/>
          </p:nvSpPr>
          <p:spPr bwMode="auto">
            <a:xfrm flipH="1">
              <a:off x="2784" y="3072"/>
              <a:ext cx="336"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00" name="Group 107"/>
            <p:cNvGrpSpPr>
              <a:grpSpLocks/>
            </p:cNvGrpSpPr>
            <p:nvPr/>
          </p:nvGrpSpPr>
          <p:grpSpPr bwMode="auto">
            <a:xfrm>
              <a:off x="2400" y="3312"/>
              <a:ext cx="766" cy="772"/>
              <a:chOff x="2400" y="3360"/>
              <a:chExt cx="766" cy="772"/>
            </a:xfrm>
          </p:grpSpPr>
          <p:grpSp>
            <p:nvGrpSpPr>
              <p:cNvPr id="136" name="Group 108"/>
              <p:cNvGrpSpPr>
                <a:grpSpLocks/>
              </p:cNvGrpSpPr>
              <p:nvPr/>
            </p:nvGrpSpPr>
            <p:grpSpPr bwMode="auto">
              <a:xfrm>
                <a:off x="2400" y="3360"/>
                <a:ext cx="766" cy="575"/>
                <a:chOff x="2304" y="3072"/>
                <a:chExt cx="766" cy="575"/>
              </a:xfrm>
            </p:grpSpPr>
            <p:pic>
              <p:nvPicPr>
                <p:cNvPr id="138" name="Picture 109" descr="gerwah_peter_psv3001"/>
                <p:cNvPicPr>
                  <a:picLocks noChangeAspect="1" noChangeArrowheads="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 y="3072"/>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Rectangle 110"/>
                <p:cNvSpPr>
                  <a:spLocks noChangeArrowheads="1"/>
                </p:cNvSpPr>
                <p:nvPr/>
              </p:nvSpPr>
              <p:spPr bwMode="auto">
                <a:xfrm>
                  <a:off x="2472" y="3144"/>
                  <a:ext cx="432" cy="432"/>
                </a:xfrm>
                <a:prstGeom prst="rect">
                  <a:avLst/>
                </a:prstGeom>
                <a:noFill/>
                <a:ln w="5715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zh-CN"/>
                </a:p>
              </p:txBody>
            </p:sp>
          </p:grpSp>
          <p:sp>
            <p:nvSpPr>
              <p:cNvPr id="137" name="Text Box 111"/>
              <p:cNvSpPr txBox="1">
                <a:spLocks noChangeArrowheads="1"/>
              </p:cNvSpPr>
              <p:nvPr/>
            </p:nvSpPr>
            <p:spPr bwMode="auto">
              <a:xfrm>
                <a:off x="2500" y="3844"/>
                <a:ext cx="5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200">
                    <a:solidFill>
                      <a:srgbClr val="FF6600"/>
                    </a:solidFill>
                  </a:rPr>
                  <a:t>Cylindrical-</a:t>
                </a:r>
              </a:p>
              <a:p>
                <a:pPr algn="ctr" eaLnBrk="1" hangingPunct="1"/>
                <a:r>
                  <a:rPr lang="en-US" altLang="zh-CN" sz="1200">
                    <a:solidFill>
                      <a:srgbClr val="FF6600"/>
                    </a:solidFill>
                  </a:rPr>
                  <a:t>Parts</a:t>
                </a:r>
              </a:p>
            </p:txBody>
          </p:sp>
        </p:grpSp>
        <p:pic>
          <p:nvPicPr>
            <p:cNvPr id="101" name="Picture 112" descr="SM_CAP_"/>
            <p:cNvPicPr>
              <a:picLocks noChangeAspect="1" noChangeArrowheads="1"/>
            </p:cNvPicPr>
            <p:nvPr/>
          </p:nvPicPr>
          <p:blipFill>
            <a:blip r:embed="rId51" cstate="print">
              <a:extLst>
                <a:ext uri="{28A0092B-C50C-407E-A947-70E740481C1C}">
                  <a14:useLocalDpi xmlns:a14="http://schemas.microsoft.com/office/drawing/2010/main" val="0"/>
                </a:ext>
              </a:extLst>
            </a:blip>
            <a:srcRect l="25066" t="16696" r="24805" b="16522"/>
            <a:stretch>
              <a:fillRect/>
            </a:stretch>
          </p:blipFill>
          <p:spPr bwMode="auto">
            <a:xfrm>
              <a:off x="192" y="331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 name="Picture 113" descr="FLANGE_PT202_16_RIGHT"/>
            <p:cNvPicPr>
              <a:picLocks noChangeAspect="1" noChangeArrowheads="1"/>
            </p:cNvPicPr>
            <p:nvPr/>
          </p:nvPicPr>
          <p:blipFill>
            <a:blip r:embed="rId52" cstate="print">
              <a:extLst>
                <a:ext uri="{28A0092B-C50C-407E-A947-70E740481C1C}">
                  <a14:useLocalDpi xmlns:a14="http://schemas.microsoft.com/office/drawing/2010/main" val="0"/>
                </a:ext>
              </a:extLst>
            </a:blip>
            <a:srcRect l="25066" t="16696" r="24805" b="16522"/>
            <a:stretch>
              <a:fillRect/>
            </a:stretch>
          </p:blipFill>
          <p:spPr bwMode="auto">
            <a:xfrm>
              <a:off x="816" y="3264"/>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 name="Line 114"/>
            <p:cNvSpPr>
              <a:spLocks noChangeShapeType="1"/>
            </p:cNvSpPr>
            <p:nvPr/>
          </p:nvSpPr>
          <p:spPr bwMode="auto">
            <a:xfrm flipH="1">
              <a:off x="1008" y="2544"/>
              <a:ext cx="96"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04" name="Group 115"/>
            <p:cNvGrpSpPr>
              <a:grpSpLocks/>
            </p:cNvGrpSpPr>
            <p:nvPr/>
          </p:nvGrpSpPr>
          <p:grpSpPr bwMode="auto">
            <a:xfrm>
              <a:off x="864" y="2304"/>
              <a:ext cx="488" cy="620"/>
              <a:chOff x="864" y="2352"/>
              <a:chExt cx="488" cy="620"/>
            </a:xfrm>
          </p:grpSpPr>
          <p:grpSp>
            <p:nvGrpSpPr>
              <p:cNvPr id="132" name="Group 116"/>
              <p:cNvGrpSpPr>
                <a:grpSpLocks/>
              </p:cNvGrpSpPr>
              <p:nvPr/>
            </p:nvGrpSpPr>
            <p:grpSpPr bwMode="auto">
              <a:xfrm>
                <a:off x="864" y="2352"/>
                <a:ext cx="480" cy="480"/>
                <a:chOff x="1104" y="2640"/>
                <a:chExt cx="480" cy="480"/>
              </a:xfrm>
            </p:grpSpPr>
            <p:pic>
              <p:nvPicPr>
                <p:cNvPr id="134" name="Picture 117" descr="66teeth2"/>
                <p:cNvPicPr>
                  <a:picLocks noChangeAspect="1" noChangeArrowheads="1"/>
                </p:cNvPicPr>
                <p:nvPr/>
              </p:nvPicPr>
              <p:blipFill>
                <a:blip r:embed="rId53" cstate="print">
                  <a:extLst>
                    <a:ext uri="{28A0092B-C50C-407E-A947-70E740481C1C}">
                      <a14:useLocalDpi xmlns:a14="http://schemas.microsoft.com/office/drawing/2010/main" val="0"/>
                    </a:ext>
                  </a:extLst>
                </a:blip>
                <a:srcRect l="18799" t="8348" r="18538" b="8174"/>
                <a:stretch>
                  <a:fillRect/>
                </a:stretch>
              </p:blipFill>
              <p:spPr bwMode="auto">
                <a:xfrm>
                  <a:off x="1104" y="2640"/>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Rectangle 118"/>
                <p:cNvSpPr>
                  <a:spLocks noChangeArrowheads="1"/>
                </p:cNvSpPr>
                <p:nvPr/>
              </p:nvSpPr>
              <p:spPr bwMode="auto">
                <a:xfrm>
                  <a:off x="1128" y="2672"/>
                  <a:ext cx="432" cy="432"/>
                </a:xfrm>
                <a:prstGeom prst="rect">
                  <a:avLst/>
                </a:prstGeom>
                <a:noFill/>
                <a:ln w="571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zh-CN"/>
                </a:p>
              </p:txBody>
            </p:sp>
          </p:grpSp>
          <p:sp>
            <p:nvSpPr>
              <p:cNvPr id="133" name="Text Box 119"/>
              <p:cNvSpPr txBox="1">
                <a:spLocks noChangeArrowheads="1"/>
              </p:cNvSpPr>
              <p:nvPr/>
            </p:nvSpPr>
            <p:spPr bwMode="auto">
              <a:xfrm>
                <a:off x="896" y="2799"/>
                <a:ext cx="45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1200">
                    <a:solidFill>
                      <a:srgbClr val="FF33CC"/>
                    </a:solidFill>
                  </a:rPr>
                  <a:t>Flanges</a:t>
                </a:r>
              </a:p>
            </p:txBody>
          </p:sp>
        </p:grpSp>
        <p:pic>
          <p:nvPicPr>
            <p:cNvPr id="105" name="Picture 120" descr="SPACER_87_LINK_43_LINK_42"/>
            <p:cNvPicPr>
              <a:picLocks noChangeAspect="1" noChangeArrowheads="1"/>
            </p:cNvPicPr>
            <p:nvPr/>
          </p:nvPicPr>
          <p:blipFill>
            <a:blip r:embed="rId54" cstate="print">
              <a:extLst>
                <a:ext uri="{28A0092B-C50C-407E-A947-70E740481C1C}">
                  <a14:useLocalDpi xmlns:a14="http://schemas.microsoft.com/office/drawing/2010/main" val="0"/>
                </a:ext>
              </a:extLst>
            </a:blip>
            <a:srcRect l="25066" t="16695" r="24805" b="16522"/>
            <a:stretch>
              <a:fillRect/>
            </a:stretch>
          </p:blipFill>
          <p:spPr bwMode="auto">
            <a:xfrm>
              <a:off x="2112" y="672"/>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6" name="Line 121"/>
            <p:cNvSpPr>
              <a:spLocks noChangeShapeType="1"/>
            </p:cNvSpPr>
            <p:nvPr/>
          </p:nvSpPr>
          <p:spPr bwMode="auto">
            <a:xfrm>
              <a:off x="2304" y="1056"/>
              <a:ext cx="1008"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107" name="Picture 122" descr="SPACER_220"/>
            <p:cNvPicPr>
              <a:picLocks noChangeAspect="1" noChangeArrowheads="1"/>
            </p:cNvPicPr>
            <p:nvPr/>
          </p:nvPicPr>
          <p:blipFill>
            <a:blip r:embed="rId55" cstate="print">
              <a:extLst>
                <a:ext uri="{28A0092B-C50C-407E-A947-70E740481C1C}">
                  <a14:useLocalDpi xmlns:a14="http://schemas.microsoft.com/office/drawing/2010/main" val="0"/>
                </a:ext>
              </a:extLst>
            </a:blip>
            <a:srcRect l="25066" t="16696" r="24805" b="16522"/>
            <a:stretch>
              <a:fillRect/>
            </a:stretch>
          </p:blipFill>
          <p:spPr bwMode="auto">
            <a:xfrm>
              <a:off x="3600" y="244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8" name="Line 123"/>
            <p:cNvSpPr>
              <a:spLocks noChangeShapeType="1"/>
            </p:cNvSpPr>
            <p:nvPr/>
          </p:nvSpPr>
          <p:spPr bwMode="auto">
            <a:xfrm>
              <a:off x="3360" y="1968"/>
              <a:ext cx="432"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109" name="Picture 124" descr="sh-r44362-000-u"/>
            <p:cNvPicPr>
              <a:picLocks noChangeAspect="1" noChangeArrowheads="1"/>
            </p:cNvPicPr>
            <p:nvPr/>
          </p:nvPicPr>
          <p:blipFill>
            <a:blip r:embed="rId56" cstate="print">
              <a:extLst>
                <a:ext uri="{28A0092B-C50C-407E-A947-70E740481C1C}">
                  <a14:useLocalDpi xmlns:a14="http://schemas.microsoft.com/office/drawing/2010/main" val="0"/>
                </a:ext>
              </a:extLst>
            </a:blip>
            <a:srcRect l="25066" t="16696" r="24805" b="16522"/>
            <a:stretch>
              <a:fillRect/>
            </a:stretch>
          </p:blipFill>
          <p:spPr bwMode="auto">
            <a:xfrm>
              <a:off x="4080" y="244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0" name="Line 125"/>
            <p:cNvSpPr>
              <a:spLocks noChangeShapeType="1"/>
            </p:cNvSpPr>
            <p:nvPr/>
          </p:nvSpPr>
          <p:spPr bwMode="auto">
            <a:xfrm flipV="1">
              <a:off x="4464" y="2496"/>
              <a:ext cx="528"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11" name="Group 126"/>
            <p:cNvGrpSpPr>
              <a:grpSpLocks/>
            </p:cNvGrpSpPr>
            <p:nvPr/>
          </p:nvGrpSpPr>
          <p:grpSpPr bwMode="auto">
            <a:xfrm>
              <a:off x="4608" y="2208"/>
              <a:ext cx="766" cy="674"/>
              <a:chOff x="4224" y="2160"/>
              <a:chExt cx="766" cy="674"/>
            </a:xfrm>
          </p:grpSpPr>
          <p:grpSp>
            <p:nvGrpSpPr>
              <p:cNvPr id="128" name="Group 127"/>
              <p:cNvGrpSpPr>
                <a:grpSpLocks/>
              </p:cNvGrpSpPr>
              <p:nvPr/>
            </p:nvGrpSpPr>
            <p:grpSpPr bwMode="auto">
              <a:xfrm>
                <a:off x="4224" y="2160"/>
                <a:ext cx="766" cy="575"/>
                <a:chOff x="4080" y="2928"/>
                <a:chExt cx="766" cy="575"/>
              </a:xfrm>
            </p:grpSpPr>
            <p:pic>
              <p:nvPicPr>
                <p:cNvPr id="130" name="Picture 128" descr="gear_39"/>
                <p:cNvPicPr>
                  <a:picLocks noChangeAspect="1" noChangeArrowheads="1"/>
                </p:cNvPicPr>
                <p:nvPr/>
              </p:nvPicPr>
              <p:blipFill>
                <a:blip r:embed="rId5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0" y="2928"/>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Rectangle 129"/>
                <p:cNvSpPr>
                  <a:spLocks noChangeArrowheads="1"/>
                </p:cNvSpPr>
                <p:nvPr/>
              </p:nvSpPr>
              <p:spPr bwMode="auto">
                <a:xfrm>
                  <a:off x="4248" y="3008"/>
                  <a:ext cx="432" cy="432"/>
                </a:xfrm>
                <a:prstGeom prst="rect">
                  <a:avLst/>
                </a:prstGeom>
                <a:noFill/>
                <a:ln w="57150">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zh-CN"/>
                </a:p>
              </p:txBody>
            </p:sp>
          </p:grpSp>
          <p:sp>
            <p:nvSpPr>
              <p:cNvPr id="129" name="Text Box 130"/>
              <p:cNvSpPr txBox="1">
                <a:spLocks noChangeArrowheads="1"/>
              </p:cNvSpPr>
              <p:nvPr/>
            </p:nvSpPr>
            <p:spPr bwMode="auto">
              <a:xfrm>
                <a:off x="4423" y="2661"/>
                <a:ext cx="37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1200">
                    <a:solidFill>
                      <a:srgbClr val="339966"/>
                    </a:solidFill>
                  </a:rPr>
                  <a:t>Gears</a:t>
                </a:r>
              </a:p>
            </p:txBody>
          </p:sp>
        </p:grpSp>
        <p:pic>
          <p:nvPicPr>
            <p:cNvPr id="112" name="Picture 131" descr="gn_666_1"/>
            <p:cNvPicPr>
              <a:picLocks noChangeAspect="1" noChangeArrowheads="1"/>
            </p:cNvPicPr>
            <p:nvPr/>
          </p:nvPicPr>
          <p:blipFill>
            <a:blip r:embed="rId58" cstate="print">
              <a:extLst>
                <a:ext uri="{28A0092B-C50C-407E-A947-70E740481C1C}">
                  <a14:useLocalDpi xmlns:a14="http://schemas.microsoft.com/office/drawing/2010/main" val="0"/>
                </a:ext>
              </a:extLst>
            </a:blip>
            <a:srcRect l="25066" t="16696" r="24805" b="16522"/>
            <a:stretch>
              <a:fillRect/>
            </a:stretch>
          </p:blipFill>
          <p:spPr bwMode="auto">
            <a:xfrm>
              <a:off x="4368" y="2880"/>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 name="Line 132"/>
            <p:cNvSpPr>
              <a:spLocks noChangeShapeType="1"/>
            </p:cNvSpPr>
            <p:nvPr/>
          </p:nvSpPr>
          <p:spPr bwMode="auto">
            <a:xfrm>
              <a:off x="4560" y="3264"/>
              <a:ext cx="384"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14" name="Group 133"/>
            <p:cNvGrpSpPr>
              <a:grpSpLocks/>
            </p:cNvGrpSpPr>
            <p:nvPr/>
          </p:nvGrpSpPr>
          <p:grpSpPr bwMode="auto">
            <a:xfrm>
              <a:off x="4560" y="3312"/>
              <a:ext cx="766" cy="658"/>
              <a:chOff x="4464" y="3408"/>
              <a:chExt cx="766" cy="658"/>
            </a:xfrm>
          </p:grpSpPr>
          <p:grpSp>
            <p:nvGrpSpPr>
              <p:cNvPr id="124" name="Group 134"/>
              <p:cNvGrpSpPr>
                <a:grpSpLocks/>
              </p:cNvGrpSpPr>
              <p:nvPr/>
            </p:nvGrpSpPr>
            <p:grpSpPr bwMode="auto">
              <a:xfrm>
                <a:off x="4464" y="3408"/>
                <a:ext cx="766" cy="575"/>
                <a:chOff x="2706" y="2040"/>
                <a:chExt cx="766" cy="575"/>
              </a:xfrm>
            </p:grpSpPr>
            <p:pic>
              <p:nvPicPr>
                <p:cNvPr id="126" name="Picture 135" descr="MUTTER"/>
                <p:cNvPicPr>
                  <a:picLocks noChangeAspect="1" noChangeArrowheads="1"/>
                </p:cNvPicPr>
                <p:nvPr/>
              </p:nvPicPr>
              <p:blipFill>
                <a:blip r:embed="rId5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6" y="2040"/>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ectangle 136"/>
                <p:cNvSpPr>
                  <a:spLocks noChangeArrowheads="1"/>
                </p:cNvSpPr>
                <p:nvPr/>
              </p:nvSpPr>
              <p:spPr bwMode="auto">
                <a:xfrm>
                  <a:off x="2880" y="2112"/>
                  <a:ext cx="432" cy="432"/>
                </a:xfrm>
                <a:prstGeom prst="rect">
                  <a:avLst/>
                </a:prstGeom>
                <a:noFill/>
                <a:ln w="57150">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zh-CN"/>
                </a:p>
              </p:txBody>
            </p:sp>
          </p:grpSp>
          <p:sp>
            <p:nvSpPr>
              <p:cNvPr id="125" name="Text Box 137"/>
              <p:cNvSpPr txBox="1">
                <a:spLocks noChangeArrowheads="1"/>
              </p:cNvSpPr>
              <p:nvPr/>
            </p:nvSpPr>
            <p:spPr bwMode="auto">
              <a:xfrm>
                <a:off x="4710" y="3893"/>
                <a:ext cx="31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1200">
                    <a:solidFill>
                      <a:srgbClr val="990000"/>
                    </a:solidFill>
                  </a:rPr>
                  <a:t>Nuts</a:t>
                </a:r>
              </a:p>
            </p:txBody>
          </p:sp>
        </p:grpSp>
        <p:grpSp>
          <p:nvGrpSpPr>
            <p:cNvPr id="115" name="Group 138"/>
            <p:cNvGrpSpPr>
              <a:grpSpLocks/>
            </p:cNvGrpSpPr>
            <p:nvPr/>
          </p:nvGrpSpPr>
          <p:grpSpPr bwMode="auto">
            <a:xfrm>
              <a:off x="3120" y="1728"/>
              <a:ext cx="480" cy="610"/>
              <a:chOff x="3024" y="1872"/>
              <a:chExt cx="480" cy="610"/>
            </a:xfrm>
          </p:grpSpPr>
          <p:grpSp>
            <p:nvGrpSpPr>
              <p:cNvPr id="120" name="Group 139"/>
              <p:cNvGrpSpPr>
                <a:grpSpLocks/>
              </p:cNvGrpSpPr>
              <p:nvPr/>
            </p:nvGrpSpPr>
            <p:grpSpPr bwMode="auto">
              <a:xfrm>
                <a:off x="3024" y="1872"/>
                <a:ext cx="480" cy="480"/>
                <a:chOff x="3120" y="2256"/>
                <a:chExt cx="480" cy="480"/>
              </a:xfrm>
            </p:grpSpPr>
            <p:pic>
              <p:nvPicPr>
                <p:cNvPr id="122" name="Picture 140" descr="SPACER_87"/>
                <p:cNvPicPr>
                  <a:picLocks noChangeAspect="1" noChangeArrowheads="1"/>
                </p:cNvPicPr>
                <p:nvPr/>
              </p:nvPicPr>
              <p:blipFill>
                <a:blip r:embed="rId60" cstate="print">
                  <a:extLst>
                    <a:ext uri="{28A0092B-C50C-407E-A947-70E740481C1C}">
                      <a14:useLocalDpi xmlns:a14="http://schemas.microsoft.com/office/drawing/2010/main" val="0"/>
                    </a:ext>
                  </a:extLst>
                </a:blip>
                <a:srcRect l="18840" t="8321" r="18600" b="8160"/>
                <a:stretch>
                  <a:fillRect/>
                </a:stretch>
              </p:blipFill>
              <p:spPr bwMode="auto">
                <a:xfrm>
                  <a:off x="3120" y="2256"/>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 name="Rectangle 141"/>
                <p:cNvSpPr>
                  <a:spLocks noChangeArrowheads="1"/>
                </p:cNvSpPr>
                <p:nvPr/>
              </p:nvSpPr>
              <p:spPr bwMode="auto">
                <a:xfrm>
                  <a:off x="3120" y="2281"/>
                  <a:ext cx="432" cy="432"/>
                </a:xfrm>
                <a:prstGeom prst="rect">
                  <a:avLst/>
                </a:prstGeom>
                <a:noFill/>
                <a:ln w="57150">
                  <a:solidFill>
                    <a:srgbClr val="8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zh-CN"/>
                </a:p>
              </p:txBody>
            </p:sp>
          </p:grpSp>
          <p:sp>
            <p:nvSpPr>
              <p:cNvPr id="121" name="Text Box 142"/>
              <p:cNvSpPr txBox="1">
                <a:spLocks noChangeArrowheads="1"/>
              </p:cNvSpPr>
              <p:nvPr/>
            </p:nvSpPr>
            <p:spPr bwMode="auto">
              <a:xfrm>
                <a:off x="3074" y="2309"/>
                <a:ext cx="35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1200" dirty="0">
                    <a:solidFill>
                      <a:srgbClr val="808000"/>
                    </a:solidFill>
                  </a:rPr>
                  <a:t>Discs</a:t>
                </a:r>
              </a:p>
            </p:txBody>
          </p:sp>
        </p:grpSp>
        <p:pic>
          <p:nvPicPr>
            <p:cNvPr id="116" name="Picture 144" descr="ganter_din_6331"/>
            <p:cNvPicPr>
              <a:picLocks noChangeAspect="1" noChangeArrowheads="1"/>
            </p:cNvPicPr>
            <p:nvPr/>
          </p:nvPicPr>
          <p:blipFill>
            <a:blip r:embed="rId61" cstate="print">
              <a:extLst>
                <a:ext uri="{28A0092B-C50C-407E-A947-70E740481C1C}">
                  <a14:useLocalDpi xmlns:a14="http://schemas.microsoft.com/office/drawing/2010/main" val="0"/>
                </a:ext>
              </a:extLst>
            </a:blip>
            <a:srcRect l="24805" t="16696" r="25066" b="16522"/>
            <a:stretch>
              <a:fillRect/>
            </a:stretch>
          </p:blipFill>
          <p:spPr bwMode="auto">
            <a:xfrm>
              <a:off x="5280" y="3744"/>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7" name="Picture 145" descr="koyotp1831"/>
            <p:cNvPicPr>
              <a:picLocks noChangeAspect="1" noChangeArrowheads="1"/>
            </p:cNvPicPr>
            <p:nvPr/>
          </p:nvPicPr>
          <p:blipFill>
            <a:blip r:embed="rId62" cstate="print">
              <a:extLst>
                <a:ext uri="{28A0092B-C50C-407E-A947-70E740481C1C}">
                  <a14:useLocalDpi xmlns:a14="http://schemas.microsoft.com/office/drawing/2010/main" val="0"/>
                </a:ext>
              </a:extLst>
            </a:blip>
            <a:srcRect l="25066" t="16696" r="24805" b="16522"/>
            <a:stretch>
              <a:fillRect/>
            </a:stretch>
          </p:blipFill>
          <p:spPr bwMode="auto">
            <a:xfrm>
              <a:off x="2736" y="100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8" name="Picture 146" descr="sh-r44359-000-u"/>
            <p:cNvPicPr>
              <a:picLocks noChangeAspect="1" noChangeArrowheads="1"/>
            </p:cNvPicPr>
            <p:nvPr/>
          </p:nvPicPr>
          <p:blipFill>
            <a:blip r:embed="rId63" cstate="print">
              <a:extLst>
                <a:ext uri="{28A0092B-C50C-407E-A947-70E740481C1C}">
                  <a14:useLocalDpi xmlns:a14="http://schemas.microsoft.com/office/drawing/2010/main" val="0"/>
                </a:ext>
              </a:extLst>
            </a:blip>
            <a:srcRect l="25066" t="16696" r="24805" b="16522"/>
            <a:stretch>
              <a:fillRect/>
            </a:stretch>
          </p:blipFill>
          <p:spPr bwMode="auto">
            <a:xfrm>
              <a:off x="2256" y="1296"/>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9" name="Picture 147" descr="BEARING_208_BACK_SHORTS_INNER_LIN"/>
            <p:cNvPicPr>
              <a:picLocks noChangeAspect="1" noChangeArrowheads="1"/>
            </p:cNvPicPr>
            <p:nvPr/>
          </p:nvPicPr>
          <p:blipFill>
            <a:blip r:embed="rId6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325" t="16667" r="18140" b="16666"/>
            <a:stretch>
              <a:fillRect/>
            </a:stretch>
          </p:blipFill>
          <p:spPr bwMode="auto">
            <a:xfrm>
              <a:off x="1296" y="108"/>
              <a:ext cx="384" cy="3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148" name="Picture 4"/>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0" y="3492787"/>
            <a:ext cx="2092325" cy="29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2"/>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2092325" y="3200399"/>
            <a:ext cx="2926626" cy="2354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Picture 2"/>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3260934" y="3823603"/>
            <a:ext cx="8667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0" name="Straight Arrow Connector 189"/>
          <p:cNvCxnSpPr/>
          <p:nvPr/>
        </p:nvCxnSpPr>
        <p:spPr>
          <a:xfrm flipV="1">
            <a:off x="1878664" y="4515832"/>
            <a:ext cx="1524000" cy="838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1" name="Straight Arrow Connector 190"/>
          <p:cNvCxnSpPr/>
          <p:nvPr/>
        </p:nvCxnSpPr>
        <p:spPr>
          <a:xfrm>
            <a:off x="2254894" y="3200400"/>
            <a:ext cx="1174106" cy="914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2" name="Straight Arrow Connector 191"/>
          <p:cNvCxnSpPr/>
          <p:nvPr/>
        </p:nvCxnSpPr>
        <p:spPr>
          <a:xfrm flipH="1">
            <a:off x="4114799" y="3048000"/>
            <a:ext cx="2362201" cy="1219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85" name="Rectangle 184"/>
          <p:cNvSpPr/>
          <p:nvPr/>
        </p:nvSpPr>
        <p:spPr>
          <a:xfrm>
            <a:off x="27523" y="2908012"/>
            <a:ext cx="2203941" cy="584775"/>
          </a:xfrm>
          <a:prstGeom prst="rect">
            <a:avLst/>
          </a:prstGeom>
        </p:spPr>
        <p:txBody>
          <a:bodyPr wrap="square">
            <a:spAutoFit/>
          </a:bodyPr>
          <a:lstStyle/>
          <a:p>
            <a:r>
              <a:rPr lang="en-US" sz="1600" dirty="0"/>
              <a:t>Centrality Indices for identifying key vendors</a:t>
            </a:r>
          </a:p>
        </p:txBody>
      </p:sp>
      <p:sp>
        <p:nvSpPr>
          <p:cNvPr id="193" name="TextBox 192"/>
          <p:cNvSpPr txBox="1"/>
          <p:nvPr/>
        </p:nvSpPr>
        <p:spPr>
          <a:xfrm>
            <a:off x="0" y="0"/>
            <a:ext cx="9537442" cy="569387"/>
          </a:xfrm>
          <a:prstGeom prst="rect">
            <a:avLst/>
          </a:prstGeom>
          <a:noFill/>
        </p:spPr>
        <p:txBody>
          <a:bodyPr wrap="square" rtlCol="0">
            <a:spAutoFit/>
          </a:bodyPr>
          <a:lstStyle/>
          <a:p>
            <a:r>
              <a:rPr lang="en-US" sz="3100" dirty="0" smtClean="0">
                <a:solidFill>
                  <a:schemeClr val="tx1">
                    <a:lumMod val="50000"/>
                    <a:lumOff val="50000"/>
                  </a:schemeClr>
                </a:solidFill>
              </a:rPr>
              <a:t>Properties of social networks relevant to manufacturing</a:t>
            </a:r>
            <a:endParaRPr lang="en-US" sz="3100" dirty="0">
              <a:solidFill>
                <a:schemeClr val="tx1">
                  <a:lumMod val="50000"/>
                  <a:lumOff val="50000"/>
                </a:schemeClr>
              </a:solidFill>
            </a:endParaRPr>
          </a:p>
        </p:txBody>
      </p:sp>
      <p:pic>
        <p:nvPicPr>
          <p:cNvPr id="7170" name="Picture 2" descr="C:\Users\Ayan\Desktop\Picture1.png"/>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6172200" y="416639"/>
            <a:ext cx="2097850" cy="3148643"/>
          </a:xfrm>
          <a:prstGeom prst="rect">
            <a:avLst/>
          </a:prstGeom>
          <a:noFill/>
          <a:extLst>
            <a:ext uri="{909E8E84-426E-40dd-AFC4-6F175D3DCCD1}">
              <a14:hiddenFill xmlns:a14="http://schemas.microsoft.com/office/drawing/2010/main">
                <a:solidFill>
                  <a:srgbClr val="FFFFFF"/>
                </a:solidFill>
              </a14:hiddenFill>
            </a:ext>
          </a:extLst>
        </p:spPr>
      </p:pic>
      <p:sp>
        <p:nvSpPr>
          <p:cNvPr id="187" name="Rectangle 186"/>
          <p:cNvSpPr/>
          <p:nvPr/>
        </p:nvSpPr>
        <p:spPr>
          <a:xfrm>
            <a:off x="4295186" y="1324635"/>
            <a:ext cx="2001425" cy="1200329"/>
          </a:xfrm>
          <a:prstGeom prst="rect">
            <a:avLst/>
          </a:prstGeom>
        </p:spPr>
        <p:txBody>
          <a:bodyPr wrap="square">
            <a:spAutoFit/>
          </a:bodyPr>
          <a:lstStyle/>
          <a:p>
            <a:r>
              <a:rPr lang="en-US" dirty="0"/>
              <a:t>R</a:t>
            </a:r>
            <a:r>
              <a:rPr lang="en-US" dirty="0" smtClean="0"/>
              <a:t>ecommender </a:t>
            </a:r>
            <a:r>
              <a:rPr lang="en-US" dirty="0"/>
              <a:t>systems for </a:t>
            </a:r>
            <a:r>
              <a:rPr lang="en-US" dirty="0" smtClean="0"/>
              <a:t>linking </a:t>
            </a:r>
            <a:r>
              <a:rPr lang="en-US" dirty="0"/>
              <a:t>vendors and manufacturers</a:t>
            </a:r>
          </a:p>
        </p:txBody>
      </p:sp>
      <p:sp>
        <p:nvSpPr>
          <p:cNvPr id="7169" name="Rectangle 7168"/>
          <p:cNvSpPr/>
          <p:nvPr/>
        </p:nvSpPr>
        <p:spPr>
          <a:xfrm>
            <a:off x="1964239" y="5507029"/>
            <a:ext cx="2930979" cy="923330"/>
          </a:xfrm>
          <a:prstGeom prst="rect">
            <a:avLst/>
          </a:prstGeom>
        </p:spPr>
        <p:txBody>
          <a:bodyPr wrap="square">
            <a:spAutoFit/>
          </a:bodyPr>
          <a:lstStyle/>
          <a:p>
            <a:r>
              <a:rPr lang="en-US" dirty="0"/>
              <a:t>Leveraging diffusion distances </a:t>
            </a:r>
            <a:r>
              <a:rPr lang="en-US" dirty="0" smtClean="0"/>
              <a:t>used in geometry for </a:t>
            </a:r>
            <a:r>
              <a:rPr lang="en-US" dirty="0"/>
              <a:t>robust product planning </a:t>
            </a:r>
          </a:p>
        </p:txBody>
      </p:sp>
      <p:cxnSp>
        <p:nvCxnSpPr>
          <p:cNvPr id="200" name="Straight Arrow Connector 199"/>
          <p:cNvCxnSpPr/>
          <p:nvPr/>
        </p:nvCxnSpPr>
        <p:spPr>
          <a:xfrm flipH="1" flipV="1">
            <a:off x="4032992" y="4751502"/>
            <a:ext cx="1168953" cy="43009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7175" name="Rectangle 7174"/>
          <p:cNvSpPr/>
          <p:nvPr/>
        </p:nvSpPr>
        <p:spPr>
          <a:xfrm>
            <a:off x="4717554" y="3669275"/>
            <a:ext cx="4572000" cy="646331"/>
          </a:xfrm>
          <a:prstGeom prst="rect">
            <a:avLst/>
          </a:prstGeom>
        </p:spPr>
        <p:txBody>
          <a:bodyPr>
            <a:spAutoFit/>
          </a:bodyPr>
          <a:lstStyle/>
          <a:p>
            <a:pPr marL="457200" indent="-457200">
              <a:buFont typeface="Arial" pitchFamily="34" charset="0"/>
              <a:buChar char="•"/>
            </a:pPr>
            <a:r>
              <a:rPr lang="en-US" dirty="0"/>
              <a:t>N</a:t>
            </a:r>
            <a:r>
              <a:rPr lang="en-US" dirty="0" smtClean="0"/>
              <a:t>etwork </a:t>
            </a:r>
            <a:r>
              <a:rPr lang="en-US" dirty="0"/>
              <a:t>evolution models for predicting the scope </a:t>
            </a:r>
            <a:r>
              <a:rPr lang="en-US" dirty="0" smtClean="0"/>
              <a:t>of open-architecture</a:t>
            </a:r>
            <a:endParaRPr lang="en-US" dirty="0"/>
          </a:p>
        </p:txBody>
      </p:sp>
      <p:sp>
        <p:nvSpPr>
          <p:cNvPr id="7168" name="Rectangle 7167"/>
          <p:cNvSpPr/>
          <p:nvPr/>
        </p:nvSpPr>
        <p:spPr>
          <a:xfrm>
            <a:off x="0" y="6435054"/>
            <a:ext cx="9116477" cy="461665"/>
          </a:xfrm>
          <a:prstGeom prst="rect">
            <a:avLst/>
          </a:prstGeom>
        </p:spPr>
        <p:txBody>
          <a:bodyPr wrap="square">
            <a:spAutoFit/>
          </a:bodyPr>
          <a:lstStyle/>
          <a:p>
            <a:pPr algn="just"/>
            <a:r>
              <a:rPr lang="en-US" altLang="zh-CN" sz="1200" dirty="0"/>
              <a:t> </a:t>
            </a:r>
            <a:r>
              <a:rPr lang="en-US" altLang="zh-CN" sz="1200" dirty="0" smtClean="0"/>
              <a:t>Yi </a:t>
            </a:r>
            <a:r>
              <a:rPr lang="en-US" altLang="zh-CN" sz="1200" dirty="0"/>
              <a:t>Fang, </a:t>
            </a:r>
            <a:r>
              <a:rPr lang="en-US" altLang="zh-CN" sz="1200" dirty="0" err="1"/>
              <a:t>Mengtian</a:t>
            </a:r>
            <a:r>
              <a:rPr lang="en-US" altLang="zh-CN" sz="1200" dirty="0"/>
              <a:t> Sun, </a:t>
            </a:r>
            <a:r>
              <a:rPr lang="en-US" altLang="zh-CN" sz="1200" dirty="0" err="1"/>
              <a:t>Minhyong</a:t>
            </a:r>
            <a:r>
              <a:rPr lang="en-US" altLang="zh-CN" sz="1200" dirty="0"/>
              <a:t> Kim, Wen Jiang and </a:t>
            </a:r>
            <a:r>
              <a:rPr lang="en-US" altLang="zh-CN" sz="1200" dirty="0" err="1"/>
              <a:t>Karthik</a:t>
            </a:r>
            <a:r>
              <a:rPr lang="en-US" altLang="zh-CN" sz="1200" dirty="0"/>
              <a:t> </a:t>
            </a:r>
            <a:r>
              <a:rPr lang="en-US" altLang="zh-CN" sz="1200" dirty="0" err="1"/>
              <a:t>Ramani</a:t>
            </a:r>
            <a:r>
              <a:rPr lang="en-US" altLang="zh-CN" sz="1200" dirty="0"/>
              <a:t>, </a:t>
            </a:r>
            <a:r>
              <a:rPr lang="en-US" altLang="zh-CN" sz="1200" i="1" dirty="0"/>
              <a:t>Heat-passing framework for assumption-free interpretation of data in networks</a:t>
            </a:r>
            <a:r>
              <a:rPr lang="en-US" altLang="zh-CN" sz="1200" dirty="0"/>
              <a:t>, submitted to PAMI, 2011</a:t>
            </a:r>
            <a:endParaRPr lang="zh-CN" altLang="en-US" sz="1200" dirty="0"/>
          </a:p>
        </p:txBody>
      </p:sp>
      <p:pic>
        <p:nvPicPr>
          <p:cNvPr id="7172" name="Picture 2"/>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5094150" y="4377563"/>
            <a:ext cx="774716" cy="148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3"/>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5844900" y="4360485"/>
            <a:ext cx="1650315" cy="151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4"/>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7446369" y="4341577"/>
            <a:ext cx="1623781" cy="152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 name="Text Box 3"/>
          <p:cNvSpPr txBox="1">
            <a:spLocks noChangeArrowheads="1"/>
          </p:cNvSpPr>
          <p:nvPr/>
        </p:nvSpPr>
        <p:spPr bwMode="auto">
          <a:xfrm>
            <a:off x="5217656" y="5897253"/>
            <a:ext cx="3237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Hebrew)" charset="-79"/>
              </a:defRPr>
            </a:lvl1pPr>
            <a:lvl2pPr marL="742950" indent="-285750" eaLnBrk="0" hangingPunct="0">
              <a:defRPr sz="2400">
                <a:solidFill>
                  <a:schemeClr val="tx1"/>
                </a:solidFill>
                <a:latin typeface="Times New Roman" pitchFamily="18" charset="0"/>
                <a:cs typeface="Times New Roman (Hebrew)" charset="-79"/>
              </a:defRPr>
            </a:lvl2pPr>
            <a:lvl3pPr marL="1143000" indent="-228600" eaLnBrk="0" hangingPunct="0">
              <a:defRPr sz="2400">
                <a:solidFill>
                  <a:schemeClr val="tx1"/>
                </a:solidFill>
                <a:latin typeface="Times New Roman" pitchFamily="18" charset="0"/>
                <a:cs typeface="Times New Roman (Hebrew)" charset="-79"/>
              </a:defRPr>
            </a:lvl3pPr>
            <a:lvl4pPr marL="1600200" indent="-228600" eaLnBrk="0" hangingPunct="0">
              <a:defRPr sz="2400">
                <a:solidFill>
                  <a:schemeClr val="tx1"/>
                </a:solidFill>
                <a:latin typeface="Times New Roman" pitchFamily="18" charset="0"/>
                <a:cs typeface="Times New Roman (Hebrew)" charset="-79"/>
              </a:defRPr>
            </a:lvl4pPr>
            <a:lvl5pPr marL="2057400" indent="-228600" eaLnBrk="0" hangingPunct="0">
              <a:defRPr sz="2400">
                <a:solidFill>
                  <a:schemeClr val="tx1"/>
                </a:solidFill>
                <a:latin typeface="Times New Roman" pitchFamily="18" charset="0"/>
                <a:cs typeface="Times New Roman (Hebrew)" charset="-79"/>
              </a:defRPr>
            </a:lvl5pPr>
            <a:lvl6pPr marL="2514600" indent="-228600" algn="r" rtl="1" eaLnBrk="0" fontAlgn="base" hangingPunct="0">
              <a:spcBef>
                <a:spcPct val="0"/>
              </a:spcBef>
              <a:spcAft>
                <a:spcPct val="0"/>
              </a:spcAft>
              <a:defRPr sz="2400">
                <a:solidFill>
                  <a:schemeClr val="tx1"/>
                </a:solidFill>
                <a:latin typeface="Times New Roman" pitchFamily="18" charset="0"/>
                <a:cs typeface="Times New Roman (Hebrew)" charset="-79"/>
              </a:defRPr>
            </a:lvl6pPr>
            <a:lvl7pPr marL="2971800" indent="-228600" algn="r" rtl="1" eaLnBrk="0" fontAlgn="base" hangingPunct="0">
              <a:spcBef>
                <a:spcPct val="0"/>
              </a:spcBef>
              <a:spcAft>
                <a:spcPct val="0"/>
              </a:spcAft>
              <a:defRPr sz="2400">
                <a:solidFill>
                  <a:schemeClr val="tx1"/>
                </a:solidFill>
                <a:latin typeface="Times New Roman" pitchFamily="18" charset="0"/>
                <a:cs typeface="Times New Roman (Hebrew)" charset="-79"/>
              </a:defRPr>
            </a:lvl7pPr>
            <a:lvl8pPr marL="3429000" indent="-228600" algn="r" rtl="1" eaLnBrk="0" fontAlgn="base" hangingPunct="0">
              <a:spcBef>
                <a:spcPct val="0"/>
              </a:spcBef>
              <a:spcAft>
                <a:spcPct val="0"/>
              </a:spcAft>
              <a:defRPr sz="2400">
                <a:solidFill>
                  <a:schemeClr val="tx1"/>
                </a:solidFill>
                <a:latin typeface="Times New Roman" pitchFamily="18" charset="0"/>
                <a:cs typeface="Times New Roman (Hebrew)" charset="-79"/>
              </a:defRPr>
            </a:lvl8pPr>
            <a:lvl9pPr marL="3886200" indent="-228600" algn="r" rtl="1" eaLnBrk="0" fontAlgn="base" hangingPunct="0">
              <a:spcBef>
                <a:spcPct val="0"/>
              </a:spcBef>
              <a:spcAft>
                <a:spcPct val="0"/>
              </a:spcAft>
              <a:defRPr sz="2400">
                <a:solidFill>
                  <a:schemeClr val="tx1"/>
                </a:solidFill>
                <a:latin typeface="Times New Roman" pitchFamily="18" charset="0"/>
                <a:cs typeface="Times New Roman (Hebrew)" charset="-79"/>
              </a:defRPr>
            </a:lvl9pPr>
          </a:lstStyle>
          <a:p>
            <a:pPr algn="l" rtl="0" eaLnBrk="1" hangingPunct="1"/>
            <a:r>
              <a:rPr lang="en-US" sz="1200" dirty="0" err="1"/>
              <a:t>Barabasi</a:t>
            </a:r>
            <a:r>
              <a:rPr lang="en-US" sz="1200" dirty="0"/>
              <a:t> and Albert. Science (1999) </a:t>
            </a:r>
            <a:r>
              <a:rPr lang="en-US" sz="1200" b="1" dirty="0"/>
              <a:t>286</a:t>
            </a:r>
            <a:r>
              <a:rPr lang="en-US" sz="1200" dirty="0"/>
              <a:t> 509-512</a:t>
            </a:r>
          </a:p>
        </p:txBody>
      </p:sp>
      <p:sp>
        <p:nvSpPr>
          <p:cNvPr id="7177" name="Right Arrow 7176"/>
          <p:cNvSpPr/>
          <p:nvPr/>
        </p:nvSpPr>
        <p:spPr>
          <a:xfrm>
            <a:off x="5715000" y="5118557"/>
            <a:ext cx="153866" cy="63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ight Arrow 168"/>
          <p:cNvSpPr/>
          <p:nvPr/>
        </p:nvSpPr>
        <p:spPr>
          <a:xfrm>
            <a:off x="7418282" y="5087035"/>
            <a:ext cx="153866" cy="63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3" name="Slide Number Placeholder 7172"/>
          <p:cNvSpPr>
            <a:spLocks noGrp="1"/>
          </p:cNvSpPr>
          <p:nvPr>
            <p:ph type="sldNum" sz="quarter" idx="12"/>
          </p:nvPr>
        </p:nvSpPr>
        <p:spPr/>
        <p:txBody>
          <a:bodyPr/>
          <a:lstStyle/>
          <a:p>
            <a:fld id="{B6F15528-21DE-4FAA-801E-634DDDAF4B2B}" type="slidenum">
              <a:rPr lang="en-US" smtClean="0"/>
              <a:pPr/>
              <a:t>12</a:t>
            </a:fld>
            <a:endParaRPr lang="en-US"/>
          </a:p>
        </p:txBody>
      </p:sp>
      <p:sp>
        <p:nvSpPr>
          <p:cNvPr id="170" name="TextBox 169"/>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1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1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7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0"/>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7168"/>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93" grpId="0"/>
      <p:bldP spid="187" grpId="0"/>
      <p:bldP spid="7169" grpId="0"/>
      <p:bldP spid="7175" grpId="0"/>
      <p:bldP spid="7168" grpId="0"/>
      <p:bldP spid="167" grpId="0"/>
      <p:bldP spid="7177" grpId="0" animBg="1"/>
      <p:bldP spid="1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45" y="0"/>
            <a:ext cx="9372600" cy="584775"/>
          </a:xfrm>
          <a:prstGeom prst="rect">
            <a:avLst/>
          </a:prstGeom>
          <a:noFill/>
        </p:spPr>
        <p:txBody>
          <a:bodyPr wrap="square" rtlCol="0">
            <a:spAutoFit/>
          </a:bodyPr>
          <a:lstStyle/>
          <a:p>
            <a:r>
              <a:rPr lang="en-US" sz="3200" dirty="0" smtClean="0">
                <a:solidFill>
                  <a:schemeClr val="tx1">
                    <a:lumMod val="50000"/>
                    <a:lumOff val="50000"/>
                  </a:schemeClr>
                </a:solidFill>
              </a:rPr>
              <a:t>Challenges to open-source collaboration environments</a:t>
            </a:r>
          </a:p>
        </p:txBody>
      </p:sp>
      <p:sp>
        <p:nvSpPr>
          <p:cNvPr id="3" name="TextBox 2"/>
          <p:cNvSpPr txBox="1"/>
          <p:nvPr/>
        </p:nvSpPr>
        <p:spPr>
          <a:xfrm>
            <a:off x="609600" y="457200"/>
            <a:ext cx="5026441" cy="3539430"/>
          </a:xfrm>
          <a:prstGeom prst="rect">
            <a:avLst/>
          </a:prstGeom>
          <a:noFill/>
        </p:spPr>
        <p:txBody>
          <a:bodyPr wrap="none" rtlCol="0">
            <a:spAutoFit/>
          </a:bodyPr>
          <a:lstStyle/>
          <a:p>
            <a:pPr marL="457200" indent="-457200">
              <a:buFont typeface="Arial" pitchFamily="34" charset="0"/>
              <a:buChar char="•"/>
            </a:pPr>
            <a:r>
              <a:rPr lang="en-US" sz="2800" dirty="0" smtClean="0"/>
              <a:t>Business models</a:t>
            </a:r>
          </a:p>
          <a:p>
            <a:pPr marL="457200" indent="-457200">
              <a:buFont typeface="Arial" pitchFamily="34" charset="0"/>
              <a:buChar char="•"/>
            </a:pPr>
            <a:r>
              <a:rPr lang="en-US" sz="2800" dirty="0" smtClean="0"/>
              <a:t>Psychological (Incentives)</a:t>
            </a:r>
          </a:p>
          <a:p>
            <a:pPr marL="457200" indent="-457200">
              <a:buFont typeface="Arial" pitchFamily="34" charset="0"/>
              <a:buChar char="•"/>
            </a:pPr>
            <a:r>
              <a:rPr lang="en-US" sz="2800" dirty="0" smtClean="0"/>
              <a:t>Legal</a:t>
            </a:r>
          </a:p>
          <a:p>
            <a:pPr marL="457200" indent="-457200">
              <a:buFont typeface="Arial" pitchFamily="34" charset="0"/>
              <a:buChar char="•"/>
            </a:pPr>
            <a:r>
              <a:rPr lang="en-US" sz="2800" dirty="0" smtClean="0"/>
              <a:t>Sociological (Trust)</a:t>
            </a:r>
          </a:p>
          <a:p>
            <a:pPr marL="457200" indent="-457200">
              <a:buFont typeface="Arial" pitchFamily="34" charset="0"/>
              <a:buChar char="•"/>
            </a:pPr>
            <a:r>
              <a:rPr lang="en-US" sz="2800" dirty="0" smtClean="0"/>
              <a:t>Product Development Process</a:t>
            </a:r>
          </a:p>
          <a:p>
            <a:pPr marL="457200" indent="-457200">
              <a:buFont typeface="Arial" pitchFamily="34" charset="0"/>
              <a:buChar char="•"/>
            </a:pPr>
            <a:r>
              <a:rPr lang="en-US" sz="2800" dirty="0" smtClean="0"/>
              <a:t>Supporting Platforms</a:t>
            </a:r>
          </a:p>
          <a:p>
            <a:pPr marL="457200" indent="-457200">
              <a:buFont typeface="Arial" pitchFamily="34" charset="0"/>
              <a:buChar char="•"/>
            </a:pPr>
            <a:r>
              <a:rPr lang="en-US" sz="2800" dirty="0" smtClean="0"/>
              <a:t>Education/ Training</a:t>
            </a:r>
          </a:p>
          <a:p>
            <a:pPr marL="457200" indent="-457200">
              <a:buFont typeface="Arial" pitchFamily="34" charset="0"/>
              <a:buChar char="•"/>
            </a:pPr>
            <a:endParaRPr lang="en-US" sz="2800" dirty="0"/>
          </a:p>
        </p:txBody>
      </p:sp>
      <p:sp>
        <p:nvSpPr>
          <p:cNvPr id="4" name="TextBox 3"/>
          <p:cNvSpPr txBox="1"/>
          <p:nvPr/>
        </p:nvSpPr>
        <p:spPr>
          <a:xfrm>
            <a:off x="0" y="3425252"/>
            <a:ext cx="5346774" cy="307777"/>
          </a:xfrm>
          <a:prstGeom prst="rect">
            <a:avLst/>
          </a:prstGeom>
          <a:noFill/>
        </p:spPr>
        <p:txBody>
          <a:bodyPr wrap="none" rtlCol="0">
            <a:spAutoFit/>
          </a:bodyPr>
          <a:lstStyle/>
          <a:p>
            <a:r>
              <a:rPr lang="en-US" sz="1400" dirty="0" smtClean="0"/>
              <a:t>Reproduced with permission from </a:t>
            </a:r>
            <a:r>
              <a:rPr lang="en-US" sz="1400" dirty="0" err="1" smtClean="0"/>
              <a:t>Dr.Jitesh</a:t>
            </a:r>
            <a:r>
              <a:rPr lang="en-US" sz="1400" dirty="0" smtClean="0"/>
              <a:t> </a:t>
            </a:r>
            <a:r>
              <a:rPr lang="en-US" sz="1400" dirty="0" err="1" smtClean="0"/>
              <a:t>Panchal</a:t>
            </a:r>
            <a:r>
              <a:rPr lang="en-US" sz="1400" dirty="0" smtClean="0"/>
              <a:t>, Purdue University</a:t>
            </a:r>
            <a:endParaRPr lang="en-US" sz="1400" dirty="0"/>
          </a:p>
        </p:txBody>
      </p:sp>
      <p:sp>
        <p:nvSpPr>
          <p:cNvPr id="5" name="TextBox 4"/>
          <p:cNvSpPr txBox="1"/>
          <p:nvPr/>
        </p:nvSpPr>
        <p:spPr>
          <a:xfrm>
            <a:off x="0" y="3917514"/>
            <a:ext cx="9372600" cy="584775"/>
          </a:xfrm>
          <a:prstGeom prst="rect">
            <a:avLst/>
          </a:prstGeom>
          <a:noFill/>
        </p:spPr>
        <p:txBody>
          <a:bodyPr wrap="square" rtlCol="0">
            <a:spAutoFit/>
          </a:bodyPr>
          <a:lstStyle/>
          <a:p>
            <a:r>
              <a:rPr lang="en-US" sz="3200" dirty="0" smtClean="0">
                <a:solidFill>
                  <a:schemeClr val="tx1">
                    <a:lumMod val="50000"/>
                    <a:lumOff val="50000"/>
                  </a:schemeClr>
                </a:solidFill>
              </a:rPr>
              <a:t>Challenges specific to ‘tangible’ products:</a:t>
            </a:r>
          </a:p>
        </p:txBody>
      </p:sp>
      <p:sp>
        <p:nvSpPr>
          <p:cNvPr id="6" name="TextBox 5"/>
          <p:cNvSpPr txBox="1"/>
          <p:nvPr/>
        </p:nvSpPr>
        <p:spPr>
          <a:xfrm>
            <a:off x="609600" y="4408944"/>
            <a:ext cx="7315200" cy="2677656"/>
          </a:xfrm>
          <a:prstGeom prst="rect">
            <a:avLst/>
          </a:prstGeom>
          <a:noFill/>
        </p:spPr>
        <p:txBody>
          <a:bodyPr wrap="square" rtlCol="0">
            <a:spAutoFit/>
          </a:bodyPr>
          <a:lstStyle/>
          <a:p>
            <a:pPr marL="457200" indent="-457200">
              <a:buFont typeface="Arial" pitchFamily="34" charset="0"/>
              <a:buChar char="•"/>
            </a:pPr>
            <a:r>
              <a:rPr lang="en-US" sz="2800" dirty="0" smtClean="0"/>
              <a:t>Compatibility: standardization of dimensions, component interfaces, materials etc.</a:t>
            </a:r>
          </a:p>
          <a:p>
            <a:pPr marL="457200" indent="-457200">
              <a:buFont typeface="Arial" pitchFamily="34" charset="0"/>
              <a:buChar char="•"/>
            </a:pPr>
            <a:r>
              <a:rPr lang="en-US" sz="2800" dirty="0" smtClean="0"/>
              <a:t>Overhead: Higher investment in manufacturing and supply chain</a:t>
            </a:r>
          </a:p>
          <a:p>
            <a:pPr marL="457200" indent="-457200">
              <a:buFont typeface="Arial" pitchFamily="34" charset="0"/>
              <a:buChar char="•"/>
            </a:pPr>
            <a:r>
              <a:rPr lang="en-US" sz="2800" dirty="0" smtClean="0"/>
              <a:t>Perceived risk</a:t>
            </a:r>
          </a:p>
          <a:p>
            <a:pPr marL="457200" indent="-457200">
              <a:buFont typeface="Arial" pitchFamily="34" charset="0"/>
              <a:buChar char="•"/>
            </a:pPr>
            <a:endParaRPr lang="en-US" sz="2800"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13</a:t>
            </a:fld>
            <a:endParaRPr lang="en-US"/>
          </a:p>
        </p:txBody>
      </p:sp>
      <p:sp>
        <p:nvSpPr>
          <p:cNvPr id="9" name="TextBox 8"/>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26751559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 y="0"/>
            <a:ext cx="9095232" cy="584775"/>
          </a:xfrm>
          <a:prstGeom prst="rect">
            <a:avLst/>
          </a:prstGeom>
          <a:noFill/>
        </p:spPr>
        <p:txBody>
          <a:bodyPr wrap="square" rtlCol="0">
            <a:spAutoFit/>
          </a:bodyPr>
          <a:lstStyle/>
          <a:p>
            <a:r>
              <a:rPr lang="en-US" sz="3200" dirty="0" smtClean="0">
                <a:solidFill>
                  <a:schemeClr val="tx1">
                    <a:lumMod val="50000"/>
                    <a:lumOff val="50000"/>
                  </a:schemeClr>
                </a:solidFill>
              </a:rPr>
              <a:t>First steps: Open-source hardware</a:t>
            </a:r>
          </a:p>
        </p:txBody>
      </p:sp>
      <p:sp>
        <p:nvSpPr>
          <p:cNvPr id="3" name="TextBox 2"/>
          <p:cNvSpPr txBox="1"/>
          <p:nvPr/>
        </p:nvSpPr>
        <p:spPr>
          <a:xfrm>
            <a:off x="533400" y="762000"/>
            <a:ext cx="8001000" cy="5016758"/>
          </a:xfrm>
          <a:prstGeom prst="rect">
            <a:avLst/>
          </a:prstGeom>
          <a:noFill/>
        </p:spPr>
        <p:txBody>
          <a:bodyPr wrap="square" rtlCol="0">
            <a:spAutoFit/>
          </a:bodyPr>
          <a:lstStyle/>
          <a:p>
            <a:r>
              <a:rPr lang="en-US" sz="2000" dirty="0" smtClean="0"/>
              <a:t>Most projects use existing Free and Open Source Software (FOSS) licenses</a:t>
            </a:r>
          </a:p>
          <a:p>
            <a:endParaRPr lang="en-US" sz="2000" dirty="0" smtClean="0"/>
          </a:p>
          <a:p>
            <a:r>
              <a:rPr lang="en-US" sz="2000" dirty="0" smtClean="0"/>
              <a:t>TAPR Open Hardware License used to address creation of </a:t>
            </a:r>
            <a:r>
              <a:rPr lang="en-US" sz="2000" dirty="0"/>
              <a:t>tangible things: </a:t>
            </a:r>
            <a:endParaRPr lang="en-US" sz="2000" dirty="0" smtClean="0"/>
          </a:p>
          <a:p>
            <a:r>
              <a:rPr lang="en-US" sz="2000" i="1" dirty="0" smtClean="0"/>
              <a:t>“ …it forbids </a:t>
            </a:r>
            <a:r>
              <a:rPr lang="en-US" sz="2000" i="1" dirty="0"/>
              <a:t>anyone who receives rights under the OHL to deny any other licensee those same rights to copy, modify, and distribute documentation, and to make, use and distribute products based on that documentation</a:t>
            </a:r>
            <a:r>
              <a:rPr lang="en-US" sz="2000" i="1" dirty="0" smtClean="0"/>
              <a:t>.”</a:t>
            </a:r>
          </a:p>
          <a:p>
            <a:r>
              <a:rPr lang="en-US" sz="1600" i="1" dirty="0" smtClean="0"/>
              <a:t>(from www.tapr.org)</a:t>
            </a:r>
          </a:p>
          <a:p>
            <a:endParaRPr lang="en-US" sz="2000" dirty="0" smtClean="0"/>
          </a:p>
          <a:p>
            <a:r>
              <a:rPr lang="en-US" sz="2400" dirty="0" smtClean="0"/>
              <a:t>Suggested business models:</a:t>
            </a:r>
          </a:p>
          <a:p>
            <a:pPr marL="285750" indent="-285750">
              <a:buFont typeface="Arial" pitchFamily="34" charset="0"/>
              <a:buChar char="•"/>
            </a:pPr>
            <a:r>
              <a:rPr lang="en-US" sz="2000" dirty="0" smtClean="0"/>
              <a:t>Focus on hardware, allow individuals to build designs around it </a:t>
            </a:r>
          </a:p>
          <a:p>
            <a:pPr marL="285750" indent="-285750">
              <a:buFont typeface="Arial" pitchFamily="34" charset="0"/>
              <a:buChar char="•"/>
            </a:pPr>
            <a:r>
              <a:rPr lang="en-US" sz="2000" dirty="0" smtClean="0"/>
              <a:t>Create a design community around their hardware</a:t>
            </a:r>
          </a:p>
          <a:p>
            <a:pPr marL="285750" indent="-285750">
              <a:buFont typeface="Arial" pitchFamily="34" charset="0"/>
              <a:buChar char="•"/>
            </a:pPr>
            <a:r>
              <a:rPr lang="en-US" sz="2000" dirty="0" smtClean="0"/>
              <a:t>Focus also on services like design consulting</a:t>
            </a:r>
          </a:p>
          <a:p>
            <a:endParaRPr lang="en-US" sz="2000" dirty="0" smtClean="0"/>
          </a:p>
          <a:p>
            <a:endParaRPr lang="en-US" sz="2000" dirty="0" smtClean="0"/>
          </a:p>
          <a:p>
            <a:endParaRPr lang="en-US" sz="2000" dirty="0" smtClean="0"/>
          </a:p>
          <a:p>
            <a:r>
              <a:rPr lang="en-US" sz="2000" dirty="0" smtClean="0"/>
              <a:t> </a:t>
            </a:r>
            <a:endParaRPr lang="en-US" sz="2000"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
        <p:nvSpPr>
          <p:cNvPr id="6" name="TextBox 5"/>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14036317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9289" y="744948"/>
            <a:ext cx="5376862" cy="268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File:Rally Fighter Local Motors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9649" y="3477208"/>
            <a:ext cx="2287430"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389" y="3352800"/>
            <a:ext cx="3733800" cy="3046988"/>
          </a:xfrm>
          <a:prstGeom prst="rect">
            <a:avLst/>
          </a:prstGeom>
          <a:noFill/>
        </p:spPr>
        <p:txBody>
          <a:bodyPr wrap="square" rtlCol="0">
            <a:spAutoFit/>
          </a:bodyPr>
          <a:lstStyle/>
          <a:p>
            <a:r>
              <a:rPr lang="en-US" dirty="0" smtClean="0"/>
              <a:t>Local Motors company:</a:t>
            </a:r>
          </a:p>
          <a:p>
            <a:r>
              <a:rPr lang="en-US" sz="1400" dirty="0" smtClean="0"/>
              <a:t>Combination of:</a:t>
            </a:r>
          </a:p>
          <a:p>
            <a:r>
              <a:rPr lang="en-US" sz="1400" dirty="0" smtClean="0"/>
              <a:t>Crowdsourcing (shape and style) +</a:t>
            </a:r>
          </a:p>
          <a:p>
            <a:r>
              <a:rPr lang="en-US" sz="1400" dirty="0" smtClean="0"/>
              <a:t>professional engineering (performance and safety) + </a:t>
            </a:r>
          </a:p>
          <a:p>
            <a:r>
              <a:rPr lang="en-US" sz="1400" dirty="0" smtClean="0"/>
              <a:t>micro-manufacturing</a:t>
            </a:r>
          </a:p>
          <a:p>
            <a:endParaRPr lang="en-US" sz="1600" dirty="0" smtClean="0"/>
          </a:p>
          <a:p>
            <a:r>
              <a:rPr lang="en-US" sz="1600" dirty="0" smtClean="0"/>
              <a:t>Quirky:</a:t>
            </a:r>
          </a:p>
          <a:p>
            <a:r>
              <a:rPr lang="en-US" sz="1400" dirty="0" smtClean="0"/>
              <a:t>Combination of:</a:t>
            </a:r>
          </a:p>
          <a:p>
            <a:r>
              <a:rPr lang="en-US" sz="1400" dirty="0" smtClean="0"/>
              <a:t>Crowdsourcing (design ideas + curating, sales) +</a:t>
            </a:r>
          </a:p>
          <a:p>
            <a:r>
              <a:rPr lang="en-US" sz="1400" dirty="0" smtClean="0"/>
              <a:t>In-house (evaluation, engineering, manufacturing, sales)</a:t>
            </a:r>
          </a:p>
          <a:p>
            <a:endParaRPr lang="en-US" sz="1600" dirty="0"/>
          </a:p>
        </p:txBody>
      </p:sp>
      <p:sp>
        <p:nvSpPr>
          <p:cNvPr id="3" name="TextBox 2"/>
          <p:cNvSpPr txBox="1"/>
          <p:nvPr/>
        </p:nvSpPr>
        <p:spPr>
          <a:xfrm>
            <a:off x="-55989" y="6467669"/>
            <a:ext cx="5804794" cy="261610"/>
          </a:xfrm>
          <a:prstGeom prst="rect">
            <a:avLst/>
          </a:prstGeom>
          <a:noFill/>
        </p:spPr>
        <p:txBody>
          <a:bodyPr wrap="none" rtlCol="0">
            <a:spAutoFit/>
          </a:bodyPr>
          <a:lstStyle/>
          <a:p>
            <a:r>
              <a:rPr lang="en-US" sz="1100" dirty="0"/>
              <a:t>Ref: </a:t>
            </a:r>
            <a:r>
              <a:rPr lang="en-US" sz="1100" dirty="0">
                <a:hlinkClick r:id="rId5"/>
              </a:rPr>
              <a:t>http://www.wired.com/magazine/2010/01/ff_newrevolution</a:t>
            </a:r>
            <a:r>
              <a:rPr lang="en-US" sz="1100" dirty="0" smtClean="0">
                <a:hlinkClick r:id="rId5"/>
              </a:rPr>
              <a:t>/</a:t>
            </a:r>
            <a:r>
              <a:rPr lang="en-US" sz="1100" dirty="0"/>
              <a:t>; </a:t>
            </a:r>
            <a:r>
              <a:rPr lang="en-US" sz="1100" dirty="0">
                <a:hlinkClick r:id="rId6"/>
              </a:rPr>
              <a:t>http://</a:t>
            </a:r>
            <a:r>
              <a:rPr lang="en-US" sz="1100" dirty="0" smtClean="0">
                <a:hlinkClick r:id="rId6"/>
              </a:rPr>
              <a:t>www.quirky.com/learn</a:t>
            </a:r>
            <a:r>
              <a:rPr lang="en-US" sz="1100" dirty="0" smtClean="0"/>
              <a:t> </a:t>
            </a:r>
            <a:endParaRPr lang="en-US" sz="1100" dirty="0"/>
          </a:p>
        </p:txBody>
      </p:sp>
      <p:sp>
        <p:nvSpPr>
          <p:cNvPr id="4" name="TextBox 3"/>
          <p:cNvSpPr txBox="1"/>
          <p:nvPr/>
        </p:nvSpPr>
        <p:spPr>
          <a:xfrm>
            <a:off x="-48234" y="6631661"/>
            <a:ext cx="3477234" cy="261610"/>
          </a:xfrm>
          <a:prstGeom prst="rect">
            <a:avLst/>
          </a:prstGeom>
          <a:noFill/>
        </p:spPr>
        <p:txBody>
          <a:bodyPr wrap="none" rtlCol="0">
            <a:spAutoFit/>
          </a:bodyPr>
          <a:lstStyle>
            <a:defPPr>
              <a:defRPr lang="en-US"/>
            </a:defPPr>
            <a:lvl1pPr>
              <a:defRPr sz="1100"/>
            </a:lvl1pPr>
          </a:lstStyle>
          <a:p>
            <a:r>
              <a:rPr lang="en-US" dirty="0"/>
              <a:t>Image source: </a:t>
            </a:r>
            <a:r>
              <a:rPr lang="en-US" dirty="0">
                <a:hlinkClick r:id="rId7"/>
              </a:rPr>
              <a:t>http://</a:t>
            </a:r>
            <a:r>
              <a:rPr lang="en-US" dirty="0" smtClean="0">
                <a:hlinkClick r:id="rId7"/>
              </a:rPr>
              <a:t>en.wikipedia.org/wiki/Local_Motors</a:t>
            </a:r>
            <a:r>
              <a:rPr lang="en-US" dirty="0" smtClean="0"/>
              <a:t> </a:t>
            </a:r>
            <a:endParaRPr lang="en-US" dirty="0"/>
          </a:p>
        </p:txBody>
      </p:sp>
      <p:pic>
        <p:nvPicPr>
          <p:cNvPr id="205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5741" y="4034767"/>
            <a:ext cx="3242794" cy="273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0"/>
            <a:ext cx="6665030" cy="584775"/>
          </a:xfrm>
          <a:prstGeom prst="rect">
            <a:avLst/>
          </a:prstGeom>
          <a:noFill/>
        </p:spPr>
        <p:txBody>
          <a:bodyPr wrap="none" rtlCol="0">
            <a:spAutoFit/>
          </a:bodyPr>
          <a:lstStyle/>
          <a:p>
            <a:r>
              <a:rPr lang="en-US" sz="3200" dirty="0" err="1" smtClean="0">
                <a:solidFill>
                  <a:schemeClr val="tx1">
                    <a:lumMod val="50000"/>
                    <a:lumOff val="50000"/>
                  </a:schemeClr>
                </a:solidFill>
              </a:rPr>
              <a:t>Clockspeed</a:t>
            </a:r>
            <a:r>
              <a:rPr lang="en-US" sz="3200" dirty="0" smtClean="0">
                <a:solidFill>
                  <a:schemeClr val="tx1">
                    <a:lumMod val="50000"/>
                    <a:lumOff val="50000"/>
                  </a:schemeClr>
                </a:solidFill>
              </a:rPr>
              <a:t>: the crowdsourcing version</a:t>
            </a:r>
            <a:endParaRPr lang="en-US" sz="3200" dirty="0">
              <a:solidFill>
                <a:schemeClr val="tx1">
                  <a:lumMod val="50000"/>
                  <a:lumOff val="50000"/>
                </a:scheme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sp>
        <p:nvSpPr>
          <p:cNvPr id="11" name="TextBox 10"/>
          <p:cNvSpPr txBox="1"/>
          <p:nvPr/>
        </p:nvSpPr>
        <p:spPr>
          <a:xfrm>
            <a:off x="7562421" y="665741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41421492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9559" y="3285432"/>
            <a:ext cx="4038600" cy="316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5494" y="496632"/>
            <a:ext cx="5181600" cy="291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6366295" cy="584775"/>
          </a:xfrm>
          <a:prstGeom prst="rect">
            <a:avLst/>
          </a:prstGeom>
          <a:noFill/>
        </p:spPr>
        <p:txBody>
          <a:bodyPr wrap="none" rtlCol="0">
            <a:spAutoFit/>
          </a:bodyPr>
          <a:lstStyle/>
          <a:p>
            <a:r>
              <a:rPr lang="en-US" sz="3200" dirty="0" smtClean="0">
                <a:solidFill>
                  <a:schemeClr val="tx1">
                    <a:lumMod val="50000"/>
                    <a:lumOff val="50000"/>
                  </a:schemeClr>
                </a:solidFill>
              </a:rPr>
              <a:t>Social networking in the supply chain</a:t>
            </a:r>
            <a:endParaRPr lang="en-US" sz="3200" dirty="0">
              <a:solidFill>
                <a:schemeClr val="tx1">
                  <a:lumMod val="50000"/>
                  <a:lumOff val="50000"/>
                </a:schemeClr>
              </a:solidFill>
            </a:endParaRPr>
          </a:p>
        </p:txBody>
      </p:sp>
      <p:sp>
        <p:nvSpPr>
          <p:cNvPr id="2" name="TextBox 1"/>
          <p:cNvSpPr txBox="1"/>
          <p:nvPr/>
        </p:nvSpPr>
        <p:spPr>
          <a:xfrm>
            <a:off x="309465" y="1676400"/>
            <a:ext cx="2954547" cy="1077218"/>
          </a:xfrm>
          <a:prstGeom prst="rect">
            <a:avLst/>
          </a:prstGeom>
          <a:noFill/>
        </p:spPr>
        <p:txBody>
          <a:bodyPr wrap="square" rtlCol="0">
            <a:spAutoFit/>
          </a:bodyPr>
          <a:lstStyle/>
          <a:p>
            <a:r>
              <a:rPr lang="en-US" sz="1600" dirty="0" smtClean="0"/>
              <a:t>Using ontology for concept matching and social networking for suggesting technology to suppliers </a:t>
            </a:r>
            <a:endParaRPr lang="en-US" sz="1600" dirty="0"/>
          </a:p>
        </p:txBody>
      </p:sp>
      <p:sp>
        <p:nvSpPr>
          <p:cNvPr id="4" name="TextBox 3"/>
          <p:cNvSpPr txBox="1"/>
          <p:nvPr/>
        </p:nvSpPr>
        <p:spPr>
          <a:xfrm>
            <a:off x="-9331" y="6305938"/>
            <a:ext cx="9144000" cy="600164"/>
          </a:xfrm>
          <a:prstGeom prst="rect">
            <a:avLst/>
          </a:prstGeom>
          <a:noFill/>
        </p:spPr>
        <p:txBody>
          <a:bodyPr wrap="square" rtlCol="0">
            <a:spAutoFit/>
          </a:bodyPr>
          <a:lstStyle/>
          <a:p>
            <a:r>
              <a:rPr lang="en-US" sz="1100" dirty="0" smtClean="0"/>
              <a:t>Ref: </a:t>
            </a:r>
            <a:r>
              <a:rPr lang="en-US" sz="1100" dirty="0" smtClean="0">
                <a:hlinkClick r:id="rId5"/>
              </a:rPr>
              <a:t>http://www.imaginestics.com/Images/Small%20Business%20Technology%20Transition%20White%20Paper%20-%20Imaginestics.pdf</a:t>
            </a:r>
            <a:r>
              <a:rPr lang="en-US" sz="1100" dirty="0" smtClean="0"/>
              <a:t>, </a:t>
            </a:r>
            <a:r>
              <a:rPr lang="en-US" sz="1100" dirty="0"/>
              <a:t>Li Z, </a:t>
            </a:r>
            <a:r>
              <a:rPr lang="en-US" sz="1100" dirty="0" err="1"/>
              <a:t>Raskin</a:t>
            </a:r>
            <a:r>
              <a:rPr lang="en-US" sz="1100" dirty="0"/>
              <a:t> V, Ramani K. Developing engineering ontology for information retrieval. Journal of Computing and Information Science in Engineering 2008;8(1</a:t>
            </a:r>
            <a:r>
              <a:rPr lang="en-US" sz="1100" dirty="0" smtClean="0"/>
              <a:t>), Alibaba.com </a:t>
            </a:r>
            <a:r>
              <a:rPr lang="en-US" sz="1100" dirty="0"/>
              <a:t>Case </a:t>
            </a:r>
            <a:r>
              <a:rPr lang="en-US" sz="1100" dirty="0" smtClean="0"/>
              <a:t>Write: A </a:t>
            </a:r>
            <a:r>
              <a:rPr lang="en-US" sz="1100" dirty="0"/>
              <a:t>Consideration of a the Virtual Service Value </a:t>
            </a:r>
            <a:r>
              <a:rPr lang="en-US" sz="1100" dirty="0" smtClean="0"/>
              <a:t>Chain. John </a:t>
            </a:r>
            <a:r>
              <a:rPr lang="en-US" sz="1100" dirty="0" err="1" smtClean="0"/>
              <a:t>Haase</a:t>
            </a:r>
            <a:r>
              <a:rPr lang="en-US" sz="1100" dirty="0" smtClean="0"/>
              <a:t>, 2009)</a:t>
            </a:r>
            <a:endParaRPr lang="en-US" sz="1100" dirty="0"/>
          </a:p>
        </p:txBody>
      </p:sp>
      <p:sp>
        <p:nvSpPr>
          <p:cNvPr id="7" name="TextBox 6"/>
          <p:cNvSpPr txBox="1"/>
          <p:nvPr/>
        </p:nvSpPr>
        <p:spPr>
          <a:xfrm>
            <a:off x="457199" y="4343400"/>
            <a:ext cx="2954547" cy="1077218"/>
          </a:xfrm>
          <a:prstGeom prst="rect">
            <a:avLst/>
          </a:prstGeom>
          <a:noFill/>
        </p:spPr>
        <p:txBody>
          <a:bodyPr wrap="square" rtlCol="0">
            <a:spAutoFit/>
          </a:bodyPr>
          <a:lstStyle/>
          <a:p>
            <a:r>
              <a:rPr lang="en-US" sz="1600" dirty="0" smtClean="0"/>
              <a:t>Network of suppliers and buyers with listings, matches, and information exchange enabled through the company software</a:t>
            </a:r>
            <a:endParaRPr lang="en-US" sz="1600" dirty="0"/>
          </a:p>
        </p:txBody>
      </p:sp>
      <p:pic>
        <p:nvPicPr>
          <p:cNvPr id="1029" name="Picture 5" descr="Imaginestics, LL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508" y="1143000"/>
            <a:ext cx="238125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thinkandgrowwealth.com/wp-content/uploads/2011/10/Alibaba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3598579"/>
            <a:ext cx="1536376" cy="75104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16</a:t>
            </a:fld>
            <a:endParaRPr lang="en-US"/>
          </a:p>
        </p:txBody>
      </p:sp>
      <p:sp>
        <p:nvSpPr>
          <p:cNvPr id="12" name="TextBox 11"/>
          <p:cNvSpPr txBox="1"/>
          <p:nvPr/>
        </p:nvSpPr>
        <p:spPr>
          <a:xfrm>
            <a:off x="7562421" y="6671066"/>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8016432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E:\senthil_dropbox\My Dropbox\NSF talk\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267200"/>
            <a:ext cx="3112387" cy="23246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le:BUG Group - Hiro P edi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476" y="2402564"/>
            <a:ext cx="2115058" cy="167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8725915" cy="584775"/>
          </a:xfrm>
          <a:prstGeom prst="rect">
            <a:avLst/>
          </a:prstGeom>
          <a:noFill/>
        </p:spPr>
        <p:txBody>
          <a:bodyPr wrap="none" rtlCol="0">
            <a:spAutoFit/>
          </a:bodyPr>
          <a:lstStyle/>
          <a:p>
            <a:r>
              <a:rPr lang="en-US" sz="3200" dirty="0" smtClean="0">
                <a:solidFill>
                  <a:schemeClr val="tx1">
                    <a:lumMod val="50000"/>
                    <a:lumOff val="50000"/>
                  </a:schemeClr>
                </a:solidFill>
              </a:rPr>
              <a:t>Enabling the “Do-it-Yourself” prototyping paradigm</a:t>
            </a:r>
            <a:endParaRPr lang="en-US" sz="3200" dirty="0">
              <a:solidFill>
                <a:schemeClr val="tx1">
                  <a:lumMod val="50000"/>
                  <a:lumOff val="50000"/>
                </a:schemeClr>
              </a:solidFill>
            </a:endParaRPr>
          </a:p>
        </p:txBody>
      </p:sp>
      <p:pic>
        <p:nvPicPr>
          <p:cNvPr id="2050" name="Picture 2" descr="http://arduino.cc/en/uploads/Main/arduino_uno_tes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216" b="15062"/>
          <a:stretch/>
        </p:blipFill>
        <p:spPr bwMode="auto">
          <a:xfrm>
            <a:off x="609600" y="838200"/>
            <a:ext cx="2209799" cy="15628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Reprappro-huxle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1443155"/>
            <a:ext cx="1752600" cy="19157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383199"/>
            <a:ext cx="1083374" cy="369332"/>
          </a:xfrm>
          <a:prstGeom prst="rect">
            <a:avLst/>
          </a:prstGeom>
          <a:noFill/>
        </p:spPr>
        <p:txBody>
          <a:bodyPr wrap="none" rtlCol="0">
            <a:spAutoFit/>
          </a:bodyPr>
          <a:lstStyle/>
          <a:p>
            <a:r>
              <a:rPr lang="en-US" dirty="0" smtClean="0"/>
              <a:t>Platforms</a:t>
            </a:r>
            <a:endParaRPr lang="en-US" dirty="0"/>
          </a:p>
        </p:txBody>
      </p:sp>
      <p:pic>
        <p:nvPicPr>
          <p:cNvPr id="2054" name="Picture 6" descr="MAKE Magaz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2905317"/>
            <a:ext cx="1476375" cy="57150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opensource.org/files/OSI-Affiliates-Slide-v1.3_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515868"/>
            <a:ext cx="2943294" cy="220747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le:Open Source Hardware (OSHW) Logo on blank PCB.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426" t="31244" r="26119" b="9875"/>
          <a:stretch/>
        </p:blipFill>
        <p:spPr bwMode="auto">
          <a:xfrm>
            <a:off x="6701172" y="1702837"/>
            <a:ext cx="1959428" cy="17261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15294" y="1250271"/>
            <a:ext cx="1430200" cy="369332"/>
          </a:xfrm>
          <a:prstGeom prst="rect">
            <a:avLst/>
          </a:prstGeom>
          <a:noFill/>
        </p:spPr>
        <p:txBody>
          <a:bodyPr wrap="none" rtlCol="0">
            <a:spAutoFit/>
          </a:bodyPr>
          <a:lstStyle/>
          <a:p>
            <a:r>
              <a:rPr lang="en-US" dirty="0" smtClean="0"/>
              <a:t>Communities</a:t>
            </a:r>
            <a:endParaRPr lang="en-US" dirty="0"/>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3245801" y="4147545"/>
            <a:ext cx="2667421" cy="1992332"/>
          </a:xfrm>
          <a:prstGeom prst="rect">
            <a:avLst/>
          </a:prstGeom>
        </p:spPr>
      </p:pic>
      <p:pic>
        <p:nvPicPr>
          <p:cNvPr id="7171" name="Picture 3" descr="E:\senthil_dropbox\My Dropbox\NSF talk\phot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38468" y="4445878"/>
            <a:ext cx="2860831" cy="213679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ker Fai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61572" y="6353995"/>
            <a:ext cx="2020856" cy="45735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sp>
        <p:nvSpPr>
          <p:cNvPr id="17" name="TextBox 16"/>
          <p:cNvSpPr txBox="1"/>
          <p:nvPr/>
        </p:nvSpPr>
        <p:spPr>
          <a:xfrm>
            <a:off x="7548773" y="6630122"/>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24987616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7993791" cy="707886"/>
          </a:xfrm>
          <a:prstGeom prst="rect">
            <a:avLst/>
          </a:prstGeom>
          <a:noFill/>
        </p:spPr>
        <p:txBody>
          <a:bodyPr wrap="none" rtlCol="0">
            <a:spAutoFit/>
          </a:bodyPr>
          <a:lstStyle/>
          <a:p>
            <a:r>
              <a:rPr lang="en-US" sz="4000" dirty="0" smtClean="0">
                <a:solidFill>
                  <a:schemeClr val="tx1">
                    <a:lumMod val="50000"/>
                    <a:lumOff val="50000"/>
                  </a:schemeClr>
                </a:solidFill>
              </a:rPr>
              <a:t>Open platform for funding innovation</a:t>
            </a:r>
            <a:endParaRPr lang="en-US" sz="4000" dirty="0">
              <a:solidFill>
                <a:schemeClr val="tx1">
                  <a:lumMod val="50000"/>
                  <a:lumOff val="50000"/>
                </a:schemeClr>
              </a:solidFill>
            </a:endParaRPr>
          </a:p>
        </p:txBody>
      </p:sp>
      <p:pic>
        <p:nvPicPr>
          <p:cNvPr id="4098" name="Picture 2" descr="http://wideopencamera.com/wp-content/uploads/2011/08/Kickstarter-logo-w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07886"/>
            <a:ext cx="4278418" cy="1381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d2brbg16830x6.cloudfront.net/cycling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914400"/>
            <a:ext cx="3115732"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d2brbg16830x6.cloudfront.net/music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819400"/>
            <a:ext cx="3115732" cy="175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2034570"/>
            <a:ext cx="4648199" cy="1938992"/>
          </a:xfrm>
          <a:prstGeom prst="rect">
            <a:avLst/>
          </a:prstGeom>
          <a:noFill/>
        </p:spPr>
        <p:txBody>
          <a:bodyPr wrap="square" rtlCol="0">
            <a:spAutoFit/>
          </a:bodyPr>
          <a:lstStyle/>
          <a:p>
            <a:r>
              <a:rPr lang="en-US" sz="2400" dirty="0" smtClean="0"/>
              <a:t>Democratizing innovation</a:t>
            </a:r>
          </a:p>
          <a:p>
            <a:r>
              <a:rPr lang="en-US" sz="2400" dirty="0" smtClean="0"/>
              <a:t>Infrastructure for realizing ideas</a:t>
            </a:r>
          </a:p>
          <a:p>
            <a:r>
              <a:rPr lang="en-US" sz="2400" dirty="0" smtClean="0"/>
              <a:t>Quick and Widespread dissemination of ideas</a:t>
            </a:r>
          </a:p>
          <a:p>
            <a:endParaRPr lang="en-US" sz="2400" dirty="0"/>
          </a:p>
        </p:txBody>
      </p:sp>
      <p:pic>
        <p:nvPicPr>
          <p:cNvPr id="4105"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198" y="4724401"/>
            <a:ext cx="311573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1800" y="5553671"/>
            <a:ext cx="4949047" cy="923330"/>
          </a:xfrm>
          <a:prstGeom prst="rect">
            <a:avLst/>
          </a:prstGeom>
          <a:noFill/>
        </p:spPr>
        <p:txBody>
          <a:bodyPr wrap="none" rtlCol="0">
            <a:spAutoFit/>
          </a:bodyPr>
          <a:lstStyle/>
          <a:p>
            <a:pPr algn="r"/>
            <a:r>
              <a:rPr lang="en-US" dirty="0" smtClean="0"/>
              <a:t>e.g. Pebble: E-Paper Watch for iPhone and Android</a:t>
            </a:r>
          </a:p>
          <a:p>
            <a:pPr algn="r"/>
            <a:r>
              <a:rPr lang="en-US" dirty="0" smtClean="0"/>
              <a:t>Raised over $3 Million in Four Days</a:t>
            </a:r>
          </a:p>
          <a:p>
            <a:pPr algn="r"/>
            <a:r>
              <a:rPr lang="en-US" dirty="0" smtClean="0"/>
              <a:t>Over $10 million to date</a:t>
            </a:r>
            <a:endParaRPr lang="en-US" dirty="0"/>
          </a:p>
        </p:txBody>
      </p:sp>
      <p:sp>
        <p:nvSpPr>
          <p:cNvPr id="9" name="TextBox 8"/>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135563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44" y="15241"/>
            <a:ext cx="8580180" cy="6842760"/>
          </a:xfrm>
          <a:prstGeom prst="rect">
            <a:avLst/>
          </a:prstGeom>
        </p:spPr>
      </p:pic>
      <p:pic>
        <p:nvPicPr>
          <p:cNvPr id="2058" name="Picture 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1118" t="23294" r="35072" b="6575"/>
          <a:stretch>
            <a:fillRect/>
          </a:stretch>
        </p:blipFill>
        <p:spPr bwMode="auto">
          <a:xfrm>
            <a:off x="2017713" y="2438400"/>
            <a:ext cx="407828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9" name="Text Box 11"/>
          <p:cNvSpPr txBox="1">
            <a:spLocks noChangeArrowheads="1"/>
          </p:cNvSpPr>
          <p:nvPr/>
        </p:nvSpPr>
        <p:spPr bwMode="auto">
          <a:xfrm>
            <a:off x="2078038" y="354965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latin typeface="Times New Roman" pitchFamily="18" charset="0"/>
              </a:rPr>
              <a:t>Geared Transmission</a:t>
            </a:r>
          </a:p>
        </p:txBody>
      </p:sp>
      <p:sp>
        <p:nvSpPr>
          <p:cNvPr id="2060" name="AutoShape 12"/>
          <p:cNvSpPr>
            <a:spLocks noChangeArrowheads="1"/>
          </p:cNvSpPr>
          <p:nvPr/>
        </p:nvSpPr>
        <p:spPr bwMode="auto">
          <a:xfrm>
            <a:off x="5486400" y="4343400"/>
            <a:ext cx="1752600" cy="838200"/>
          </a:xfrm>
          <a:prstGeom prst="wedgeRoundRectCallout">
            <a:avLst>
              <a:gd name="adj1" fmla="val -153894"/>
              <a:gd name="adj2" fmla="val -128977"/>
              <a:gd name="adj3" fmla="val 16667"/>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a:solidFill>
                  <a:schemeClr val="bg1"/>
                </a:solidFill>
                <a:latin typeface="Comic Sans MS" pitchFamily="66" charset="0"/>
              </a:rPr>
              <a:t>User enters product description</a:t>
            </a:r>
          </a:p>
        </p:txBody>
      </p:sp>
      <p:sp>
        <p:nvSpPr>
          <p:cNvPr id="6" name="TextBox 5"/>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3562531429"/>
      </p:ext>
    </p:extLst>
  </p:cSld>
  <p:clrMapOvr>
    <a:masterClrMapping/>
  </p:clrMapOvr>
  <p:transition xmlns:p14="http://schemas.microsoft.com/office/powerpoint/2010/main" spd="slow" advClick="0" advTm="1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16000"/>
                                  </p:iterate>
                                  <p:childTnLst>
                                    <p:set>
                                      <p:cBhvr>
                                        <p:cTn id="6" dur="1" fill="hold">
                                          <p:stCondLst>
                                            <p:cond delay="0"/>
                                          </p:stCondLst>
                                        </p:cTn>
                                        <p:tgtEl>
                                          <p:spTgt spid="2059"/>
                                        </p:tgtEl>
                                        <p:attrNameLst>
                                          <p:attrName>style.visibility</p:attrName>
                                        </p:attrNameLst>
                                      </p:cBhvr>
                                      <p:to>
                                        <p:strVal val="visible"/>
                                      </p:to>
                                    </p:set>
                                    <p:anim calcmode="discrete" valueType="clr">
                                      <p:cBhvr override="childStyle">
                                        <p:cTn id="7" dur="500"/>
                                        <p:tgtEl>
                                          <p:spTgt spid="2059"/>
                                        </p:tgtEl>
                                        <p:attrNameLst>
                                          <p:attrName>style.color</p:attrName>
                                        </p:attrNameLst>
                                      </p:cBhvr>
                                      <p:tavLst>
                                        <p:tav tm="0">
                                          <p:val>
                                            <p:clrVal>
                                              <a:schemeClr val="tx1"/>
                                            </p:clrVal>
                                          </p:val>
                                        </p:tav>
                                        <p:tav tm="50000">
                                          <p:val>
                                            <p:clrVal>
                                              <a:schemeClr val="tx1"/>
                                            </p:clrVal>
                                          </p:val>
                                        </p:tav>
                                      </p:tavLst>
                                    </p:anim>
                                    <p:anim calcmode="discrete" valueType="clr">
                                      <p:cBhvr>
                                        <p:cTn id="8" dur="500"/>
                                        <p:tgtEl>
                                          <p:spTgt spid="2059"/>
                                        </p:tgtEl>
                                        <p:attrNameLst>
                                          <p:attrName>fillcolor</p:attrName>
                                        </p:attrNameLst>
                                      </p:cBhvr>
                                      <p:tavLst>
                                        <p:tav tm="0">
                                          <p:val>
                                            <p:clrVal>
                                              <a:schemeClr val="accent2"/>
                                            </p:clrVal>
                                          </p:val>
                                        </p:tav>
                                        <p:tav tm="50000">
                                          <p:val>
                                            <p:clrVal>
                                              <a:schemeClr val="hlink"/>
                                            </p:clrVal>
                                          </p:val>
                                        </p:tav>
                                      </p:tavLst>
                                    </p:anim>
                                    <p:set>
                                      <p:cBhvr>
                                        <p:cTn id="9" dur="500"/>
                                        <p:tgtEl>
                                          <p:spTgt spid="2059"/>
                                        </p:tgtEl>
                                        <p:attrNameLst>
                                          <p:attrName>fill.type</p:attrName>
                                        </p:attrNameLst>
                                      </p:cBhvr>
                                      <p:to>
                                        <p:strVal val="solid"/>
                                      </p:to>
                                    </p:set>
                                  </p:childTnLst>
                                </p:cTn>
                              </p:par>
                            </p:childTnLst>
                          </p:cTn>
                        </p:par>
                        <p:par>
                          <p:cTn id="10" fill="hold" nodeType="afterGroup">
                            <p:stCondLst>
                              <p:cond delay="1860"/>
                            </p:stCondLst>
                            <p:childTnLst>
                              <p:par>
                                <p:cTn id="11" presetID="1" presetClass="entr" presetSubtype="0" fill="hold" grpId="0" nodeType="afterEffect">
                                  <p:stCondLst>
                                    <p:cond delay="1000"/>
                                  </p:stCondLst>
                                  <p:childTnLst>
                                    <p:set>
                                      <p:cBhvr>
                                        <p:cTn id="12"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758"/>
            <a:ext cx="8686800" cy="1554162"/>
          </a:xfrm>
        </p:spPr>
        <p:txBody>
          <a:bodyPr>
            <a:normAutofit fontScale="90000"/>
          </a:bodyPr>
          <a:lstStyle/>
          <a:p>
            <a:r>
              <a:rPr lang="en-US" dirty="0" smtClean="0"/>
              <a:t>What is common among all current CPS contexts? What changes with D&amp;M?</a:t>
            </a:r>
            <a:endParaRPr lang="en-US" dirty="0"/>
          </a:p>
        </p:txBody>
      </p:sp>
      <p:sp>
        <p:nvSpPr>
          <p:cNvPr id="3" name="Content Placeholder 2"/>
          <p:cNvSpPr>
            <a:spLocks noGrp="1"/>
          </p:cNvSpPr>
          <p:nvPr>
            <p:ph idx="1"/>
          </p:nvPr>
        </p:nvSpPr>
        <p:spPr/>
        <p:txBody>
          <a:bodyPr>
            <a:normAutofit fontScale="85000" lnSpcReduction="20000"/>
          </a:bodyPr>
          <a:lstStyle/>
          <a:p>
            <a:r>
              <a:rPr lang="en-US" dirty="0"/>
              <a:t>Cyber-Physical Systems (CPS)</a:t>
            </a:r>
            <a:r>
              <a:rPr lang="en-US" dirty="0" smtClean="0"/>
              <a:t>: </a:t>
            </a:r>
            <a:r>
              <a:rPr lang="en-US" i="1" dirty="0" smtClean="0"/>
              <a:t>Orchestrating </a:t>
            </a:r>
            <a:r>
              <a:rPr lang="en-US" i="1" dirty="0"/>
              <a:t>networked computational resources with physical </a:t>
            </a:r>
            <a:r>
              <a:rPr lang="en-US" i="1" dirty="0" smtClean="0"/>
              <a:t>systems [</a:t>
            </a:r>
            <a:r>
              <a:rPr lang="hr-HR" i="1" dirty="0"/>
              <a:t>Edward A. Lee, Sanjit A. </a:t>
            </a:r>
            <a:r>
              <a:rPr lang="hr-HR" i="1" dirty="0" smtClean="0"/>
              <a:t>Seshia]</a:t>
            </a:r>
            <a:endParaRPr lang="en-US" i="1" dirty="0" smtClean="0"/>
          </a:p>
          <a:p>
            <a:r>
              <a:rPr lang="en-US" dirty="0" smtClean="0"/>
              <a:t>Contexts: </a:t>
            </a:r>
            <a:r>
              <a:rPr lang="en-US" i="1" dirty="0" smtClean="0"/>
              <a:t>Already existing </a:t>
            </a:r>
            <a:r>
              <a:rPr lang="en-US" i="1" dirty="0" smtClean="0"/>
              <a:t>things/systems </a:t>
            </a:r>
            <a:r>
              <a:rPr lang="en-US" i="1" dirty="0" smtClean="0"/>
              <a:t>that are made to be improved or optimized (knowledge not new)</a:t>
            </a:r>
            <a:endParaRPr lang="en-US" dirty="0" smtClean="0"/>
          </a:p>
          <a:p>
            <a:r>
              <a:rPr lang="en-US" dirty="0" smtClean="0"/>
              <a:t>CPS in D&amp;M</a:t>
            </a:r>
            <a:r>
              <a:rPr lang="en-US" i="1" dirty="0" smtClean="0"/>
              <a:t>: Orchestrating the creation of products with networked computational resources with physical systems and humans in the loop</a:t>
            </a:r>
          </a:p>
          <a:p>
            <a:r>
              <a:rPr lang="en-US" dirty="0" smtClean="0"/>
              <a:t>Contexts: </a:t>
            </a:r>
            <a:r>
              <a:rPr lang="en-US" i="1" dirty="0" smtClean="0"/>
              <a:t>The creation and making of things with embedded software and </a:t>
            </a:r>
            <a:r>
              <a:rPr lang="en-US" i="1" dirty="0" smtClean="0"/>
              <a:t>electronics in a more open way</a:t>
            </a:r>
            <a:endParaRPr lang="en-US" i="1"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3394842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44" y="15241"/>
            <a:ext cx="8580180" cy="6842760"/>
          </a:xfrm>
          <a:prstGeom prst="rect">
            <a:avLst/>
          </a:prstGeom>
        </p:spPr>
      </p:pic>
      <p:sp>
        <p:nvSpPr>
          <p:cNvPr id="23555" name="Text Box 3"/>
          <p:cNvSpPr txBox="1">
            <a:spLocks noChangeArrowheads="1"/>
          </p:cNvSpPr>
          <p:nvPr/>
        </p:nvSpPr>
        <p:spPr bwMode="auto">
          <a:xfrm>
            <a:off x="2078038" y="3549650"/>
            <a:ext cx="28749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latin typeface="Times New Roman" pitchFamily="18" charset="0"/>
              </a:rPr>
              <a:t>Please wait while we search for concepts</a:t>
            </a:r>
          </a:p>
        </p:txBody>
      </p:sp>
      <p:sp>
        <p:nvSpPr>
          <p:cNvPr id="23556" name="Text Box 4"/>
          <p:cNvSpPr txBox="1">
            <a:spLocks noChangeArrowheads="1"/>
          </p:cNvSpPr>
          <p:nvPr/>
        </p:nvSpPr>
        <p:spPr bwMode="auto">
          <a:xfrm>
            <a:off x="4646613" y="3557588"/>
            <a:ext cx="4587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b="1">
                <a:latin typeface="Times New Roman" pitchFamily="18" charset="0"/>
              </a:rPr>
              <a:t>. . .</a:t>
            </a:r>
          </a:p>
        </p:txBody>
      </p:sp>
      <p:sp>
        <p:nvSpPr>
          <p:cNvPr id="23557" name="Text Box 5"/>
          <p:cNvSpPr txBox="1">
            <a:spLocks noChangeArrowheads="1"/>
          </p:cNvSpPr>
          <p:nvPr/>
        </p:nvSpPr>
        <p:spPr bwMode="auto">
          <a:xfrm>
            <a:off x="4919663" y="3554413"/>
            <a:ext cx="609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latin typeface="Times New Roman" pitchFamily="18" charset="0"/>
              </a:rPr>
              <a:t>Done</a:t>
            </a:r>
          </a:p>
        </p:txBody>
      </p:sp>
      <p:sp>
        <p:nvSpPr>
          <p:cNvPr id="6" name="TextBox 5"/>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2650622673"/>
      </p:ext>
    </p:extLst>
  </p:cSld>
  <p:clrMapOvr>
    <a:masterClrMapping/>
  </p:clrMapOvr>
  <p:transition xmlns:p14="http://schemas.microsoft.com/office/powerpoint/2010/main" spd="slow" advClick="0" advTm="7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repeatCount="3000" fill="hold" grpId="0" nodeType="afterEffect">
                                  <p:stCondLst>
                                    <p:cond delay="0"/>
                                  </p:stCondLst>
                                  <p:iterate type="lt">
                                    <p:tmPct val="50000"/>
                                  </p:iterate>
                                  <p:childTnLst>
                                    <p:set>
                                      <p:cBhvr>
                                        <p:cTn id="6" dur="1" fill="hold">
                                          <p:stCondLst>
                                            <p:cond delay="0"/>
                                          </p:stCondLst>
                                        </p:cTn>
                                        <p:tgtEl>
                                          <p:spTgt spid="23556"/>
                                        </p:tgtEl>
                                        <p:attrNameLst>
                                          <p:attrName>style.visibility</p:attrName>
                                        </p:attrNameLst>
                                      </p:cBhvr>
                                      <p:to>
                                        <p:strVal val="visible"/>
                                      </p:to>
                                    </p:set>
                                    <p:anim calcmode="discrete" valueType="clr">
                                      <p:cBhvr override="childStyle">
                                        <p:cTn id="7" dur="1000"/>
                                        <p:tgtEl>
                                          <p:spTgt spid="23556"/>
                                        </p:tgtEl>
                                        <p:attrNameLst>
                                          <p:attrName>style.color</p:attrName>
                                        </p:attrNameLst>
                                      </p:cBhvr>
                                      <p:tavLst>
                                        <p:tav tm="0">
                                          <p:val>
                                            <p:clrVal>
                                              <a:schemeClr val="tx1"/>
                                            </p:clrVal>
                                          </p:val>
                                        </p:tav>
                                        <p:tav tm="50000">
                                          <p:val>
                                            <p:clrVal>
                                              <a:schemeClr val="tx1"/>
                                            </p:clrVal>
                                          </p:val>
                                        </p:tav>
                                      </p:tavLst>
                                    </p:anim>
                                    <p:anim calcmode="discrete" valueType="clr">
                                      <p:cBhvr>
                                        <p:cTn id="8" dur="1000"/>
                                        <p:tgtEl>
                                          <p:spTgt spid="23556"/>
                                        </p:tgtEl>
                                        <p:attrNameLst>
                                          <p:attrName>fillcolor</p:attrName>
                                        </p:attrNameLst>
                                      </p:cBhvr>
                                      <p:tavLst>
                                        <p:tav tm="0">
                                          <p:val>
                                            <p:clrVal>
                                              <a:schemeClr val="accent2"/>
                                            </p:clrVal>
                                          </p:val>
                                        </p:tav>
                                        <p:tav tm="50000">
                                          <p:val>
                                            <p:clrVal>
                                              <a:schemeClr val="hlink"/>
                                            </p:clrVal>
                                          </p:val>
                                        </p:tav>
                                      </p:tavLst>
                                    </p:anim>
                                    <p:set>
                                      <p:cBhvr>
                                        <p:cTn id="9" dur="1000"/>
                                        <p:tgtEl>
                                          <p:spTgt spid="23556"/>
                                        </p:tgtEl>
                                        <p:attrNameLst>
                                          <p:attrName>fill.type</p:attrName>
                                        </p:attrNameLst>
                                      </p:cBhvr>
                                      <p:to>
                                        <p:strVal val="solid"/>
                                      </p:to>
                                    </p:set>
                                  </p:childTnLst>
                                </p:cTn>
                              </p:par>
                            </p:childTnLst>
                          </p:cTn>
                        </p:par>
                        <p:par>
                          <p:cTn id="10" fill="hold" nodeType="afterGroup">
                            <p:stCondLst>
                              <p:cond delay="6000"/>
                            </p:stCondLst>
                            <p:childTnLst>
                              <p:par>
                                <p:cTn id="11" presetID="1" presetClass="entr" presetSubtype="0" fill="hold" grpId="0" nodeType="afterEffect">
                                  <p:stCondLst>
                                    <p:cond delay="0"/>
                                  </p:stCondLst>
                                  <p:childTnLst>
                                    <p:set>
                                      <p:cBhvr>
                                        <p:cTn id="12"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44" y="15241"/>
            <a:ext cx="8580180" cy="6842760"/>
          </a:xfrm>
          <a:prstGeom prst="rect">
            <a:avLst/>
          </a:prstGeom>
        </p:spPr>
      </p:pic>
      <p:graphicFrame>
        <p:nvGraphicFramePr>
          <p:cNvPr id="7201" name="Object 33"/>
          <p:cNvGraphicFramePr>
            <a:graphicFrameLocks noGrp="1" noChangeAspect="1"/>
          </p:cNvGraphicFramePr>
          <p:nvPr>
            <p:ph/>
          </p:nvPr>
        </p:nvGraphicFramePr>
        <p:xfrm>
          <a:off x="490538" y="2484438"/>
          <a:ext cx="8229600" cy="4068762"/>
        </p:xfrm>
        <a:graphic>
          <a:graphicData uri="http://schemas.openxmlformats.org/presentationml/2006/ole">
            <mc:AlternateContent xmlns:mc="http://schemas.openxmlformats.org/markup-compatibility/2006">
              <mc:Choice xmlns:v="urn:schemas-microsoft-com:vml" Requires="v">
                <p:oleObj spid="_x0000_s3149" name="VISIO" r:id="rId4" imgW="8333640" imgH="4120920" progId="">
                  <p:embed/>
                </p:oleObj>
              </mc:Choice>
              <mc:Fallback>
                <p:oleObj name="VISIO" r:id="rId4" imgW="8333640" imgH="4120920" progId="">
                  <p:embed/>
                  <p:pic>
                    <p:nvPicPr>
                      <p:cNvPr id="0" name="Picture 3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2484438"/>
                        <a:ext cx="8229600" cy="406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203" name="Text Box 35"/>
          <p:cNvSpPr txBox="1">
            <a:spLocks noChangeArrowheads="1"/>
          </p:cNvSpPr>
          <p:nvPr/>
        </p:nvSpPr>
        <p:spPr bwMode="auto">
          <a:xfrm>
            <a:off x="7162800" y="2514600"/>
            <a:ext cx="13716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latin typeface="Courier New" pitchFamily="49" charset="0"/>
              </a:rPr>
              <a:t>Searching for “Geared Transmission"...  </a:t>
            </a:r>
          </a:p>
          <a:p>
            <a:endParaRPr lang="en-US" sz="900">
              <a:latin typeface="Courier New" pitchFamily="49" charset="0"/>
            </a:endParaRPr>
          </a:p>
          <a:p>
            <a:r>
              <a:rPr lang="en-US" sz="900">
                <a:latin typeface="Courier New" pitchFamily="49" charset="0"/>
              </a:rPr>
              <a:t>Search Complete.</a:t>
            </a:r>
          </a:p>
          <a:p>
            <a:endParaRPr lang="en-US" sz="900">
              <a:latin typeface="Courier New" pitchFamily="49" charset="0"/>
            </a:endParaRPr>
          </a:p>
          <a:p>
            <a:r>
              <a:rPr lang="en-US" sz="900">
                <a:latin typeface="Courier New" pitchFamily="49" charset="0"/>
              </a:rPr>
              <a:t>10 Concepts found...</a:t>
            </a:r>
          </a:p>
          <a:p>
            <a:endParaRPr lang="en-US" sz="900">
              <a:latin typeface="Courier New" pitchFamily="49" charset="0"/>
            </a:endParaRPr>
          </a:p>
          <a:p>
            <a:r>
              <a:rPr lang="en-US" sz="900">
                <a:latin typeface="Courier New" pitchFamily="49" charset="0"/>
              </a:rPr>
              <a:t>Displaying...Done</a:t>
            </a:r>
          </a:p>
          <a:p>
            <a:endParaRPr lang="en-US" sz="900">
              <a:latin typeface="Courier New" pitchFamily="49" charset="0"/>
            </a:endParaRPr>
          </a:p>
          <a:p>
            <a:r>
              <a:rPr lang="en-US" sz="900">
                <a:latin typeface="Courier New" pitchFamily="49" charset="0"/>
              </a:rPr>
              <a:t>Concept Chosen.</a:t>
            </a:r>
          </a:p>
          <a:p>
            <a:endParaRPr lang="en-US" sz="900">
              <a:latin typeface="Courier New" pitchFamily="49" charset="0"/>
            </a:endParaRPr>
          </a:p>
          <a:p>
            <a:r>
              <a:rPr lang="en-US" sz="900">
                <a:latin typeface="Courier New" pitchFamily="49" charset="0"/>
              </a:rPr>
              <a:t>Reading Concept...</a:t>
            </a:r>
          </a:p>
        </p:txBody>
      </p:sp>
      <p:sp>
        <p:nvSpPr>
          <p:cNvPr id="7205" name="AutoShape 37"/>
          <p:cNvSpPr>
            <a:spLocks noChangeArrowheads="1"/>
          </p:cNvSpPr>
          <p:nvPr/>
        </p:nvSpPr>
        <p:spPr bwMode="auto">
          <a:xfrm>
            <a:off x="2057400" y="2895600"/>
            <a:ext cx="1600200" cy="685800"/>
          </a:xfrm>
          <a:prstGeom prst="wedgeRoundRectCallout">
            <a:avLst>
              <a:gd name="adj1" fmla="val -75694"/>
              <a:gd name="adj2" fmla="val 267130"/>
              <a:gd name="adj3" fmla="val 16667"/>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a:solidFill>
                  <a:schemeClr val="bg1"/>
                </a:solidFill>
                <a:latin typeface="Comic Sans MS" pitchFamily="66" charset="0"/>
              </a:rPr>
              <a:t>User chooses best concept</a:t>
            </a:r>
          </a:p>
        </p:txBody>
      </p:sp>
      <p:sp>
        <p:nvSpPr>
          <p:cNvPr id="7206" name="AutoShape 38"/>
          <p:cNvSpPr>
            <a:spLocks noChangeArrowheads="1"/>
          </p:cNvSpPr>
          <p:nvPr/>
        </p:nvSpPr>
        <p:spPr bwMode="auto">
          <a:xfrm>
            <a:off x="6400800" y="3048000"/>
            <a:ext cx="1219200" cy="838200"/>
          </a:xfrm>
          <a:prstGeom prst="wedgeRoundRectCallout">
            <a:avLst>
              <a:gd name="adj1" fmla="val -150259"/>
              <a:gd name="adj2" fmla="val 118370"/>
              <a:gd name="adj3" fmla="val 16667"/>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a:solidFill>
                  <a:schemeClr val="bg1"/>
                </a:solidFill>
                <a:latin typeface="Comic Sans MS" pitchFamily="66" charset="0"/>
              </a:rPr>
              <a:t>User can modify concept</a:t>
            </a:r>
          </a:p>
        </p:txBody>
      </p:sp>
      <p:sp>
        <p:nvSpPr>
          <p:cNvPr id="7" name="TextBox 6"/>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2966314478"/>
      </p:ext>
    </p:extLst>
  </p:cSld>
  <p:clrMapOvr>
    <a:masterClrMapping/>
  </p:clrMapOvr>
  <p:transition xmlns:p14="http://schemas.microsoft.com/office/powerpoint/2010/main" spd="slow" advClick="0" advTm="12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205">
                                            <p:txEl>
                                              <p:charRg st="4294967295" end="4294967295"/>
                                            </p:txEl>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nodeType="afterEffect">
                                  <p:stCondLst>
                                    <p:cond delay="6000"/>
                                  </p:stCondLst>
                                  <p:childTnLst>
                                    <p:set>
                                      <p:cBhvr>
                                        <p:cTn id="9" dur="1" fill="hold">
                                          <p:stCondLst>
                                            <p:cond delay="0"/>
                                          </p:stCondLst>
                                        </p:cTn>
                                        <p:tgtEl>
                                          <p:spTgt spid="7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44" y="15241"/>
            <a:ext cx="8580180" cy="6842760"/>
          </a:xfrm>
          <a:prstGeom prst="rect">
            <a:avLst/>
          </a:prstGeom>
        </p:spPr>
      </p:pic>
      <p:graphicFrame>
        <p:nvGraphicFramePr>
          <p:cNvPr id="28674" name="Object 2"/>
          <p:cNvGraphicFramePr>
            <a:graphicFrameLocks noGrp="1" noChangeAspect="1"/>
          </p:cNvGraphicFramePr>
          <p:nvPr>
            <p:ph/>
          </p:nvPr>
        </p:nvGraphicFramePr>
        <p:xfrm>
          <a:off x="490538" y="2484438"/>
          <a:ext cx="8229600" cy="4068762"/>
        </p:xfrm>
        <a:graphic>
          <a:graphicData uri="http://schemas.openxmlformats.org/presentationml/2006/ole">
            <mc:AlternateContent xmlns:mc="http://schemas.openxmlformats.org/markup-compatibility/2006">
              <mc:Choice xmlns:v="urn:schemas-microsoft-com:vml" Requires="v">
                <p:oleObj spid="_x0000_s4173" name="VISIO" r:id="rId4" imgW="8333640" imgH="4120920" progId="">
                  <p:embed/>
                </p:oleObj>
              </mc:Choice>
              <mc:Fallback>
                <p:oleObj name="VISIO" r:id="rId4" imgW="8333640" imgH="4120920" progId="">
                  <p:embed/>
                  <p:pic>
                    <p:nvPicPr>
                      <p:cNvPr id="0" name="Picture 3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2484438"/>
                        <a:ext cx="8229600" cy="406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8675" name="Text Box 3"/>
          <p:cNvSpPr txBox="1">
            <a:spLocks noChangeArrowheads="1"/>
          </p:cNvSpPr>
          <p:nvPr/>
        </p:nvSpPr>
        <p:spPr bwMode="auto">
          <a:xfrm>
            <a:off x="7162800" y="2514600"/>
            <a:ext cx="13716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latin typeface="Bodoni MT" pitchFamily="18" charset="0"/>
              </a:rPr>
              <a:t>Searching for “Geared Transmission"...  </a:t>
            </a:r>
          </a:p>
          <a:p>
            <a:endParaRPr lang="en-US" sz="900">
              <a:latin typeface="Bodoni MT" pitchFamily="18" charset="0"/>
            </a:endParaRPr>
          </a:p>
          <a:p>
            <a:r>
              <a:rPr lang="en-US" sz="900">
                <a:latin typeface="Bodoni MT" pitchFamily="18" charset="0"/>
              </a:rPr>
              <a:t>Search Complete.</a:t>
            </a:r>
          </a:p>
          <a:p>
            <a:endParaRPr lang="en-US" sz="900">
              <a:latin typeface="Bodoni MT" pitchFamily="18" charset="0"/>
            </a:endParaRPr>
          </a:p>
          <a:p>
            <a:r>
              <a:rPr lang="en-US" sz="900">
                <a:latin typeface="Bodoni MT" pitchFamily="18" charset="0"/>
              </a:rPr>
              <a:t>10 Concepts found...</a:t>
            </a:r>
          </a:p>
          <a:p>
            <a:endParaRPr lang="en-US" sz="900">
              <a:latin typeface="Bodoni MT" pitchFamily="18" charset="0"/>
            </a:endParaRPr>
          </a:p>
          <a:p>
            <a:r>
              <a:rPr lang="en-US" sz="900">
                <a:latin typeface="Bodoni MT" pitchFamily="18" charset="0"/>
              </a:rPr>
              <a:t>Displaying...Done</a:t>
            </a:r>
          </a:p>
          <a:p>
            <a:endParaRPr lang="en-US" sz="900">
              <a:latin typeface="Bodoni MT" pitchFamily="18" charset="0"/>
            </a:endParaRPr>
          </a:p>
          <a:p>
            <a:r>
              <a:rPr lang="en-US" sz="900">
                <a:latin typeface="Bodoni MT" pitchFamily="18" charset="0"/>
              </a:rPr>
              <a:t>Concept Chosen.</a:t>
            </a:r>
          </a:p>
          <a:p>
            <a:endParaRPr lang="en-US" sz="900">
              <a:latin typeface="Bodoni MT" pitchFamily="18" charset="0"/>
            </a:endParaRPr>
          </a:p>
          <a:p>
            <a:r>
              <a:rPr lang="en-US" sz="900">
                <a:latin typeface="Bodoni MT" pitchFamily="18" charset="0"/>
              </a:rPr>
              <a:t>Reading Concept...</a:t>
            </a:r>
          </a:p>
          <a:p>
            <a:endParaRPr lang="en-US" sz="900">
              <a:latin typeface="Bodoni MT" pitchFamily="18" charset="0"/>
            </a:endParaRPr>
          </a:p>
          <a:p>
            <a:r>
              <a:rPr lang="en-US" sz="900">
                <a:latin typeface="Bodoni MT" pitchFamily="18" charset="0"/>
              </a:rPr>
              <a:t>Retrieving Global Constraints...</a:t>
            </a:r>
          </a:p>
          <a:p>
            <a:endParaRPr lang="en-US" sz="900">
              <a:latin typeface="Bodoni MT" pitchFamily="18" charset="0"/>
            </a:endParaRPr>
          </a:p>
          <a:p>
            <a:endParaRPr lang="en-US" sz="900">
              <a:latin typeface="Courier New" pitchFamily="49" charset="0"/>
            </a:endParaRPr>
          </a:p>
        </p:txBody>
      </p:sp>
      <p:sp>
        <p:nvSpPr>
          <p:cNvPr id="28677" name="AutoShape 5"/>
          <p:cNvSpPr>
            <a:spLocks noChangeArrowheads="1"/>
          </p:cNvSpPr>
          <p:nvPr/>
        </p:nvSpPr>
        <p:spPr bwMode="auto">
          <a:xfrm>
            <a:off x="6096000" y="1676400"/>
            <a:ext cx="1676400" cy="914400"/>
          </a:xfrm>
          <a:prstGeom prst="wedgeRoundRectCallout">
            <a:avLst>
              <a:gd name="adj1" fmla="val -81912"/>
              <a:gd name="adj2" fmla="val 144620"/>
              <a:gd name="adj3" fmla="val 16667"/>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a:solidFill>
                  <a:schemeClr val="bg1"/>
                </a:solidFill>
                <a:latin typeface="Comic Sans MS" pitchFamily="66" charset="0"/>
              </a:rPr>
              <a:t>Design Parameters &amp; Constraints</a:t>
            </a:r>
          </a:p>
        </p:txBody>
      </p:sp>
      <p:sp>
        <p:nvSpPr>
          <p:cNvPr id="6" name="TextBox 5"/>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3869323358"/>
      </p:ext>
    </p:extLst>
  </p:cSld>
  <p:clrMapOvr>
    <a:masterClrMapping/>
  </p:clrMapOvr>
  <p:transition xmlns:p14="http://schemas.microsoft.com/office/powerpoint/2010/main" spd="slow" advClick="0" advTm="1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44" y="15241"/>
            <a:ext cx="8580180" cy="6842760"/>
          </a:xfrm>
          <a:prstGeom prst="rect">
            <a:avLst/>
          </a:prstGeom>
        </p:spPr>
      </p:pic>
      <p:graphicFrame>
        <p:nvGraphicFramePr>
          <p:cNvPr id="29698" name="Object 2"/>
          <p:cNvGraphicFramePr>
            <a:graphicFrameLocks noGrp="1" noChangeAspect="1"/>
          </p:cNvGraphicFramePr>
          <p:nvPr>
            <p:ph/>
          </p:nvPr>
        </p:nvGraphicFramePr>
        <p:xfrm>
          <a:off x="490538" y="2484438"/>
          <a:ext cx="8229600" cy="4068762"/>
        </p:xfrm>
        <a:graphic>
          <a:graphicData uri="http://schemas.openxmlformats.org/presentationml/2006/ole">
            <mc:AlternateContent xmlns:mc="http://schemas.openxmlformats.org/markup-compatibility/2006">
              <mc:Choice xmlns:v="urn:schemas-microsoft-com:vml" Requires="v">
                <p:oleObj spid="_x0000_s5623" name="VISIO" r:id="rId4" imgW="8333640" imgH="4120920" progId="">
                  <p:embed/>
                </p:oleObj>
              </mc:Choice>
              <mc:Fallback>
                <p:oleObj name="VISIO" r:id="rId4" imgW="8333640" imgH="4120920" progId="">
                  <p:embed/>
                  <p:pic>
                    <p:nvPicPr>
                      <p:cNvPr id="0" name="Picture 26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2484438"/>
                        <a:ext cx="8229600" cy="406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699" name="Text Box 3"/>
          <p:cNvSpPr txBox="1">
            <a:spLocks noChangeArrowheads="1"/>
          </p:cNvSpPr>
          <p:nvPr/>
        </p:nvSpPr>
        <p:spPr bwMode="auto">
          <a:xfrm>
            <a:off x="7162800" y="2514600"/>
            <a:ext cx="13716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latin typeface="Courier New" pitchFamily="49" charset="0"/>
              </a:rPr>
              <a:t>Searching for “Geared Transmission"...  </a:t>
            </a:r>
          </a:p>
          <a:p>
            <a:endParaRPr lang="en-US" sz="900">
              <a:latin typeface="Courier New" pitchFamily="49" charset="0"/>
            </a:endParaRPr>
          </a:p>
          <a:p>
            <a:r>
              <a:rPr lang="en-US" sz="900">
                <a:latin typeface="Courier New" pitchFamily="49" charset="0"/>
              </a:rPr>
              <a:t>Search Complete.</a:t>
            </a:r>
          </a:p>
          <a:p>
            <a:endParaRPr lang="en-US" sz="900">
              <a:latin typeface="Courier New" pitchFamily="49" charset="0"/>
            </a:endParaRPr>
          </a:p>
          <a:p>
            <a:r>
              <a:rPr lang="en-US" sz="900">
                <a:latin typeface="Courier New" pitchFamily="49" charset="0"/>
              </a:rPr>
              <a:t>10 Concepts found...</a:t>
            </a:r>
          </a:p>
          <a:p>
            <a:endParaRPr lang="en-US" sz="900">
              <a:latin typeface="Courier New" pitchFamily="49" charset="0"/>
            </a:endParaRPr>
          </a:p>
          <a:p>
            <a:r>
              <a:rPr lang="en-US" sz="900">
                <a:latin typeface="Courier New" pitchFamily="49" charset="0"/>
              </a:rPr>
              <a:t>Displaying...Done</a:t>
            </a:r>
          </a:p>
          <a:p>
            <a:endParaRPr lang="en-US" sz="900">
              <a:latin typeface="Courier New" pitchFamily="49" charset="0"/>
            </a:endParaRPr>
          </a:p>
          <a:p>
            <a:r>
              <a:rPr lang="en-US" sz="900">
                <a:latin typeface="Courier New" pitchFamily="49" charset="0"/>
              </a:rPr>
              <a:t>Concept Chosen.</a:t>
            </a:r>
          </a:p>
          <a:p>
            <a:endParaRPr lang="en-US" sz="900">
              <a:latin typeface="Courier New" pitchFamily="49" charset="0"/>
            </a:endParaRPr>
          </a:p>
          <a:p>
            <a:r>
              <a:rPr lang="en-US" sz="900">
                <a:latin typeface="Courier New" pitchFamily="49" charset="0"/>
              </a:rPr>
              <a:t>Reading Concept...</a:t>
            </a:r>
          </a:p>
          <a:p>
            <a:endParaRPr lang="en-US" sz="900">
              <a:latin typeface="Courier New" pitchFamily="49" charset="0"/>
            </a:endParaRPr>
          </a:p>
          <a:p>
            <a:r>
              <a:rPr lang="en-US" sz="900">
                <a:latin typeface="Courier New" pitchFamily="49" charset="0"/>
              </a:rPr>
              <a:t>Retrieving Global Constraints...</a:t>
            </a:r>
          </a:p>
          <a:p>
            <a:endParaRPr lang="en-US" sz="900">
              <a:latin typeface="Courier New" pitchFamily="49" charset="0"/>
            </a:endParaRPr>
          </a:p>
          <a:p>
            <a:r>
              <a:rPr lang="en-US" sz="900">
                <a:latin typeface="Courier New" pitchFamily="49" charset="0"/>
              </a:rPr>
              <a:t>Searching for suppliers... 28 found. </a:t>
            </a:r>
          </a:p>
          <a:p>
            <a:endParaRPr lang="en-US" sz="900">
              <a:latin typeface="Courier New" pitchFamily="49" charset="0"/>
            </a:endParaRPr>
          </a:p>
          <a:p>
            <a:r>
              <a:rPr lang="en-US" sz="900">
                <a:latin typeface="Courier New" pitchFamily="49" charset="0"/>
              </a:rPr>
              <a:t>Extracting components from suppliers... Done</a:t>
            </a:r>
          </a:p>
          <a:p>
            <a:endParaRPr lang="en-US" sz="900">
              <a:latin typeface="Courier New" pitchFamily="49" charset="0"/>
            </a:endParaRPr>
          </a:p>
          <a:p>
            <a:r>
              <a:rPr lang="en-US" sz="900">
                <a:latin typeface="Courier New" pitchFamily="49" charset="0"/>
              </a:rPr>
              <a:t>Generating Model.</a:t>
            </a:r>
          </a:p>
          <a:p>
            <a:endParaRPr lang="en-US" sz="900">
              <a:latin typeface="Courier New" pitchFamily="49" charset="0"/>
            </a:endParaRPr>
          </a:p>
        </p:txBody>
      </p:sp>
      <p:sp>
        <p:nvSpPr>
          <p:cNvPr id="29740" name="Rectangle 44"/>
          <p:cNvSpPr>
            <a:spLocks noChangeArrowheads="1"/>
          </p:cNvSpPr>
          <p:nvPr/>
        </p:nvSpPr>
        <p:spPr bwMode="auto">
          <a:xfrm>
            <a:off x="2362200" y="2971800"/>
            <a:ext cx="4419600" cy="2362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9741" name="Picture 45" descr="Assembly"/>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33" t="26785" r="5545" b="23215"/>
          <a:stretch>
            <a:fillRect/>
          </a:stretch>
        </p:blipFill>
        <p:spPr bwMode="auto">
          <a:xfrm>
            <a:off x="3200400" y="3025775"/>
            <a:ext cx="31242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57" name="Group 61"/>
          <p:cNvGrpSpPr>
            <a:grpSpLocks/>
          </p:cNvGrpSpPr>
          <p:nvPr/>
        </p:nvGrpSpPr>
        <p:grpSpPr bwMode="auto">
          <a:xfrm>
            <a:off x="609600" y="2971800"/>
            <a:ext cx="1181100" cy="990600"/>
            <a:chOff x="384" y="1872"/>
            <a:chExt cx="744" cy="624"/>
          </a:xfrm>
        </p:grpSpPr>
        <p:graphicFrame>
          <p:nvGraphicFramePr>
            <p:cNvPr id="29707" name="Object 11"/>
            <p:cNvGraphicFramePr>
              <a:graphicFrameLocks noChangeAspect="1"/>
            </p:cNvGraphicFramePr>
            <p:nvPr/>
          </p:nvGraphicFramePr>
          <p:xfrm>
            <a:off x="408" y="1872"/>
            <a:ext cx="720" cy="144"/>
          </p:xfrm>
          <a:graphic>
            <a:graphicData uri="http://schemas.openxmlformats.org/presentationml/2006/ole">
              <mc:AlternateContent xmlns:mc="http://schemas.openxmlformats.org/markup-compatibility/2006">
                <mc:Choice xmlns:v="urn:schemas-microsoft-com:vml" Requires="v">
                  <p:oleObj spid="_x0000_s5624" name="Bitmap Image" r:id="rId7" imgW="1819529" imgH="314286" progId="PBrush">
                    <p:embed/>
                  </p:oleObj>
                </mc:Choice>
                <mc:Fallback>
                  <p:oleObj name="Bitmap Image" r:id="rId7" imgW="1819529" imgH="314286" progId="PBrush">
                    <p:embed/>
                    <p:pic>
                      <p:nvPicPr>
                        <p:cNvPr id="0" name="Picture 2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 y="1872"/>
                          <a:ext cx="7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700" name="Text Box 4"/>
            <p:cNvSpPr txBox="1">
              <a:spLocks noChangeArrowheads="1"/>
            </p:cNvSpPr>
            <p:nvPr/>
          </p:nvSpPr>
          <p:spPr bwMode="auto">
            <a:xfrm>
              <a:off x="384" y="1872"/>
              <a:ext cx="72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b="1"/>
                <a:t>Bearings</a:t>
              </a:r>
            </a:p>
          </p:txBody>
        </p:sp>
        <p:graphicFrame>
          <p:nvGraphicFramePr>
            <p:cNvPr id="29745" name="Object 49"/>
            <p:cNvGraphicFramePr>
              <a:graphicFrameLocks noChangeAspect="1"/>
            </p:cNvGraphicFramePr>
            <p:nvPr/>
          </p:nvGraphicFramePr>
          <p:xfrm>
            <a:off x="411" y="2016"/>
            <a:ext cx="699" cy="480"/>
          </p:xfrm>
          <a:graphic>
            <a:graphicData uri="http://schemas.openxmlformats.org/presentationml/2006/ole">
              <mc:AlternateContent xmlns:mc="http://schemas.openxmlformats.org/markup-compatibility/2006">
                <mc:Choice xmlns:v="urn:schemas-microsoft-com:vml" Requires="v">
                  <p:oleObj spid="_x0000_s5625" name="Bitmap Image" r:id="rId9" imgW="1781424" imgH="905001" progId="PBrush">
                    <p:embed/>
                  </p:oleObj>
                </mc:Choice>
                <mc:Fallback>
                  <p:oleObj name="Bitmap Image" r:id="rId9" imgW="1781424" imgH="905001" progId="PBrush">
                    <p:embed/>
                    <p:pic>
                      <p:nvPicPr>
                        <p:cNvPr id="0" name="Picture 2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 y="2016"/>
                          <a:ext cx="699" cy="48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9749" name="Group 53"/>
            <p:cNvGrpSpPr>
              <a:grpSpLocks/>
            </p:cNvGrpSpPr>
            <p:nvPr/>
          </p:nvGrpSpPr>
          <p:grpSpPr bwMode="auto">
            <a:xfrm>
              <a:off x="480" y="2052"/>
              <a:ext cx="634" cy="426"/>
              <a:chOff x="480" y="2052"/>
              <a:chExt cx="634" cy="426"/>
            </a:xfrm>
          </p:grpSpPr>
          <p:pic>
            <p:nvPicPr>
              <p:cNvPr id="29711" name="Picture 15" descr="ball_beari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9624" t="26891" r="21501" b="25931"/>
              <a:stretch>
                <a:fillRect/>
              </a:stretch>
            </p:blipFill>
            <p:spPr bwMode="auto">
              <a:xfrm>
                <a:off x="480" y="2064"/>
                <a:ext cx="192" cy="185"/>
              </a:xfrm>
              <a:prstGeom prst="rect">
                <a:avLst/>
              </a:prstGeom>
              <a:noFill/>
              <a:extLst>
                <a:ext uri="{909E8E84-426E-40dd-AFC4-6F175D3DCCD1}">
                  <a14:hiddenFill xmlns:a14="http://schemas.microsoft.com/office/drawing/2010/main">
                    <a:solidFill>
                      <a:srgbClr val="FFFFFF"/>
                    </a:solidFill>
                  </a14:hiddenFill>
                </a:ext>
              </a:extLst>
            </p:spPr>
          </p:pic>
          <p:sp>
            <p:nvSpPr>
              <p:cNvPr id="29712" name="Text Box 16"/>
              <p:cNvSpPr txBox="1">
                <a:spLocks noChangeArrowheads="1"/>
              </p:cNvSpPr>
              <p:nvPr/>
            </p:nvSpPr>
            <p:spPr bwMode="auto">
              <a:xfrm>
                <a:off x="650" y="2052"/>
                <a:ext cx="442"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Ball Bearing from CIE Bearing</a:t>
                </a:r>
              </a:p>
            </p:txBody>
          </p:sp>
          <p:pic>
            <p:nvPicPr>
              <p:cNvPr id="29716" name="Picture 20" descr="bearing1"/>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3867" t="36494" r="30736" b="45258"/>
              <a:stretch>
                <a:fillRect/>
              </a:stretch>
            </p:blipFill>
            <p:spPr bwMode="auto">
              <a:xfrm>
                <a:off x="480" y="2304"/>
                <a:ext cx="192" cy="166"/>
              </a:xfrm>
              <a:prstGeom prst="rect">
                <a:avLst/>
              </a:prstGeom>
              <a:noFill/>
              <a:extLst>
                <a:ext uri="{909E8E84-426E-40dd-AFC4-6F175D3DCCD1}">
                  <a14:hiddenFill xmlns:a14="http://schemas.microsoft.com/office/drawing/2010/main">
                    <a:solidFill>
                      <a:srgbClr val="FFFFFF"/>
                    </a:solidFill>
                  </a14:hiddenFill>
                </a:ext>
              </a:extLst>
            </p:spPr>
          </p:pic>
          <p:sp>
            <p:nvSpPr>
              <p:cNvPr id="29717" name="Text Box 21"/>
              <p:cNvSpPr txBox="1">
                <a:spLocks noChangeArrowheads="1"/>
              </p:cNvSpPr>
              <p:nvPr/>
            </p:nvSpPr>
            <p:spPr bwMode="auto">
              <a:xfrm>
                <a:off x="672" y="2304"/>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Bearing from Timken</a:t>
                </a:r>
              </a:p>
            </p:txBody>
          </p:sp>
        </p:grpSp>
      </p:grpSp>
      <p:sp>
        <p:nvSpPr>
          <p:cNvPr id="29742" name="Text Box 46"/>
          <p:cNvSpPr txBox="1">
            <a:spLocks noChangeArrowheads="1"/>
          </p:cNvSpPr>
          <p:nvPr/>
        </p:nvSpPr>
        <p:spPr bwMode="auto">
          <a:xfrm>
            <a:off x="6030913" y="5502275"/>
            <a:ext cx="641350" cy="1365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bIns="0" anchor="b"/>
          <a:lstStyle/>
          <a:p>
            <a:pPr algn="r">
              <a:spcBef>
                <a:spcPct val="50000"/>
              </a:spcBef>
            </a:pPr>
            <a:r>
              <a:rPr lang="en-US" sz="800">
                <a:latin typeface="Bodoni MT" pitchFamily="18" charset="0"/>
              </a:rPr>
              <a:t>Finalize</a:t>
            </a:r>
          </a:p>
        </p:txBody>
      </p:sp>
      <p:grpSp>
        <p:nvGrpSpPr>
          <p:cNvPr id="29755" name="Group 59"/>
          <p:cNvGrpSpPr>
            <a:grpSpLocks/>
          </p:cNvGrpSpPr>
          <p:nvPr/>
        </p:nvGrpSpPr>
        <p:grpSpPr bwMode="auto">
          <a:xfrm>
            <a:off x="609600" y="4038600"/>
            <a:ext cx="1181100" cy="1905000"/>
            <a:chOff x="384" y="2544"/>
            <a:chExt cx="744" cy="1200"/>
          </a:xfrm>
        </p:grpSpPr>
        <p:graphicFrame>
          <p:nvGraphicFramePr>
            <p:cNvPr id="29718" name="Object 22"/>
            <p:cNvGraphicFramePr>
              <a:graphicFrameLocks noChangeAspect="1"/>
            </p:cNvGraphicFramePr>
            <p:nvPr/>
          </p:nvGraphicFramePr>
          <p:xfrm>
            <a:off x="408" y="2544"/>
            <a:ext cx="720" cy="144"/>
          </p:xfrm>
          <a:graphic>
            <a:graphicData uri="http://schemas.openxmlformats.org/presentationml/2006/ole">
              <mc:AlternateContent xmlns:mc="http://schemas.openxmlformats.org/markup-compatibility/2006">
                <mc:Choice xmlns:v="urn:schemas-microsoft-com:vml" Requires="v">
                  <p:oleObj spid="_x0000_s5626" name="Bitmap Image" r:id="rId13" imgW="1819529" imgH="314286" progId="PBrush">
                    <p:embed/>
                  </p:oleObj>
                </mc:Choice>
                <mc:Fallback>
                  <p:oleObj name="Bitmap Image" r:id="rId13" imgW="1819529" imgH="314286" progId="PBrush">
                    <p:embed/>
                    <p:pic>
                      <p:nvPicPr>
                        <p:cNvPr id="0" name="Picture 26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8" y="2544"/>
                          <a:ext cx="7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719" name="Text Box 23"/>
            <p:cNvSpPr txBox="1">
              <a:spLocks noChangeArrowheads="1"/>
            </p:cNvSpPr>
            <p:nvPr/>
          </p:nvSpPr>
          <p:spPr bwMode="auto">
            <a:xfrm>
              <a:off x="384" y="2544"/>
              <a:ext cx="72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b="1"/>
                <a:t>Gears</a:t>
              </a:r>
            </a:p>
          </p:txBody>
        </p:sp>
        <p:graphicFrame>
          <p:nvGraphicFramePr>
            <p:cNvPr id="29748" name="Object 52"/>
            <p:cNvGraphicFramePr>
              <a:graphicFrameLocks noChangeAspect="1"/>
            </p:cNvGraphicFramePr>
            <p:nvPr/>
          </p:nvGraphicFramePr>
          <p:xfrm>
            <a:off x="413" y="2678"/>
            <a:ext cx="699" cy="1066"/>
          </p:xfrm>
          <a:graphic>
            <a:graphicData uri="http://schemas.openxmlformats.org/presentationml/2006/ole">
              <mc:AlternateContent xmlns:mc="http://schemas.openxmlformats.org/markup-compatibility/2006">
                <mc:Choice xmlns:v="urn:schemas-microsoft-com:vml" Requires="v">
                  <p:oleObj spid="_x0000_s5627" name="Bitmap Image" r:id="rId15" imgW="1781424" imgH="905001" progId="PBrush">
                    <p:embed/>
                  </p:oleObj>
                </mc:Choice>
                <mc:Fallback>
                  <p:oleObj name="Bitmap Image" r:id="rId15" imgW="1781424" imgH="905001" progId="PBrush">
                    <p:embed/>
                    <p:pic>
                      <p:nvPicPr>
                        <p:cNvPr id="0" name="Picture 26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 y="2678"/>
                          <a:ext cx="699" cy="106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9747" name="Group 51"/>
            <p:cNvGrpSpPr>
              <a:grpSpLocks/>
            </p:cNvGrpSpPr>
            <p:nvPr/>
          </p:nvGrpSpPr>
          <p:grpSpPr bwMode="auto">
            <a:xfrm>
              <a:off x="432" y="2736"/>
              <a:ext cx="682" cy="1008"/>
              <a:chOff x="432" y="2736"/>
              <a:chExt cx="682" cy="1008"/>
            </a:xfrm>
          </p:grpSpPr>
          <p:pic>
            <p:nvPicPr>
              <p:cNvPr id="29725" name="Picture 29" descr="cad_gear3">
                <a:hlinkClick r:id="rId16"/>
              </p:cNvPr>
              <p:cNvPicPr>
                <a:picLocks noChangeAspect="1" noChangeArrowheads="1"/>
              </p:cNvPicPr>
              <p:nvPr/>
            </p:nvPicPr>
            <p:blipFill>
              <a:blip r:embed="rId1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0" y="2736"/>
                <a:ext cx="187" cy="192"/>
              </a:xfrm>
              <a:prstGeom prst="rect">
                <a:avLst/>
              </a:prstGeom>
              <a:noFill/>
              <a:extLst>
                <a:ext uri="{909E8E84-426E-40dd-AFC4-6F175D3DCCD1}">
                  <a14:hiddenFill xmlns:a14="http://schemas.microsoft.com/office/drawing/2010/main">
                    <a:solidFill>
                      <a:srgbClr val="FFFFFF"/>
                    </a:solidFill>
                  </a14:hiddenFill>
                </a:ext>
              </a:extLst>
            </p:spPr>
          </p:pic>
          <p:sp>
            <p:nvSpPr>
              <p:cNvPr id="29726" name="Text Box 30"/>
              <p:cNvSpPr txBox="1">
                <a:spLocks noChangeArrowheads="1"/>
              </p:cNvSpPr>
              <p:nvPr/>
            </p:nvSpPr>
            <p:spPr bwMode="auto">
              <a:xfrm>
                <a:off x="672" y="2736"/>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Gear from Cincinnati</a:t>
                </a:r>
              </a:p>
            </p:txBody>
          </p:sp>
          <p:pic>
            <p:nvPicPr>
              <p:cNvPr id="29729" name="Picture 33" descr="bevel_gea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30014" t="37454" r="33044" b="37575"/>
              <a:stretch>
                <a:fillRect/>
              </a:stretch>
            </p:blipFill>
            <p:spPr bwMode="auto">
              <a:xfrm>
                <a:off x="432" y="2976"/>
                <a:ext cx="288" cy="234"/>
              </a:xfrm>
              <a:prstGeom prst="rect">
                <a:avLst/>
              </a:prstGeom>
              <a:noFill/>
              <a:extLst>
                <a:ext uri="{909E8E84-426E-40dd-AFC4-6F175D3DCCD1}">
                  <a14:hiddenFill xmlns:a14="http://schemas.microsoft.com/office/drawing/2010/main">
                    <a:solidFill>
                      <a:srgbClr val="FFFFFF"/>
                    </a:solidFill>
                  </a14:hiddenFill>
                </a:ext>
              </a:extLst>
            </p:spPr>
          </p:pic>
          <p:sp>
            <p:nvSpPr>
              <p:cNvPr id="29731" name="Text Box 35"/>
              <p:cNvSpPr txBox="1">
                <a:spLocks noChangeArrowheads="1"/>
              </p:cNvSpPr>
              <p:nvPr/>
            </p:nvSpPr>
            <p:spPr bwMode="auto">
              <a:xfrm>
                <a:off x="672" y="2976"/>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Gear from Fairfield</a:t>
                </a:r>
              </a:p>
            </p:txBody>
          </p:sp>
          <p:pic>
            <p:nvPicPr>
              <p:cNvPr id="29732" name="Picture 36" descr="Spool3"/>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29292" t="29784" r="31429" b="23138"/>
              <a:stretch>
                <a:fillRect/>
              </a:stretch>
            </p:blipFill>
            <p:spPr bwMode="auto">
              <a:xfrm>
                <a:off x="432" y="3216"/>
                <a:ext cx="288" cy="239"/>
              </a:xfrm>
              <a:prstGeom prst="rect">
                <a:avLst/>
              </a:prstGeom>
              <a:noFill/>
              <a:extLst>
                <a:ext uri="{909E8E84-426E-40dd-AFC4-6F175D3DCCD1}">
                  <a14:hiddenFill xmlns:a14="http://schemas.microsoft.com/office/drawing/2010/main">
                    <a:solidFill>
                      <a:srgbClr val="FFFFFF"/>
                    </a:solidFill>
                  </a14:hiddenFill>
                </a:ext>
              </a:extLst>
            </p:spPr>
          </p:pic>
          <p:sp>
            <p:nvSpPr>
              <p:cNvPr id="29733" name="Text Box 37"/>
              <p:cNvSpPr txBox="1">
                <a:spLocks noChangeArrowheads="1"/>
              </p:cNvSpPr>
              <p:nvPr/>
            </p:nvSpPr>
            <p:spPr bwMode="auto">
              <a:xfrm>
                <a:off x="672" y="3216"/>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Gear from Boston Gear</a:t>
                </a:r>
              </a:p>
            </p:txBody>
          </p:sp>
          <p:pic>
            <p:nvPicPr>
              <p:cNvPr id="29734" name="Picture 38" descr="Ring Gea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8081" t="15366" r="7648" b="7803"/>
              <a:stretch>
                <a:fillRect/>
              </a:stretch>
            </p:blipFill>
            <p:spPr bwMode="auto">
              <a:xfrm>
                <a:off x="432" y="3504"/>
                <a:ext cx="219" cy="240"/>
              </a:xfrm>
              <a:prstGeom prst="rect">
                <a:avLst/>
              </a:prstGeom>
              <a:noFill/>
              <a:extLst>
                <a:ext uri="{909E8E84-426E-40dd-AFC4-6F175D3DCCD1}">
                  <a14:hiddenFill xmlns:a14="http://schemas.microsoft.com/office/drawing/2010/main">
                    <a:solidFill>
                      <a:srgbClr val="FFFFFF"/>
                    </a:solidFill>
                  </a14:hiddenFill>
                </a:ext>
              </a:extLst>
            </p:spPr>
          </p:pic>
          <p:sp>
            <p:nvSpPr>
              <p:cNvPr id="29735" name="Text Box 39"/>
              <p:cNvSpPr txBox="1">
                <a:spLocks noChangeArrowheads="1"/>
              </p:cNvSpPr>
              <p:nvPr/>
            </p:nvSpPr>
            <p:spPr bwMode="auto">
              <a:xfrm>
                <a:off x="672" y="3552"/>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Gear from Boston Gear</a:t>
                </a:r>
              </a:p>
            </p:txBody>
          </p:sp>
        </p:grpSp>
      </p:grpSp>
      <p:grpSp>
        <p:nvGrpSpPr>
          <p:cNvPr id="29758" name="Group 62"/>
          <p:cNvGrpSpPr>
            <a:grpSpLocks/>
          </p:cNvGrpSpPr>
          <p:nvPr/>
        </p:nvGrpSpPr>
        <p:grpSpPr bwMode="auto">
          <a:xfrm>
            <a:off x="609600" y="5943600"/>
            <a:ext cx="1181100" cy="438150"/>
            <a:chOff x="384" y="3744"/>
            <a:chExt cx="744" cy="276"/>
          </a:xfrm>
        </p:grpSpPr>
        <p:graphicFrame>
          <p:nvGraphicFramePr>
            <p:cNvPr id="29736" name="Object 40"/>
            <p:cNvGraphicFramePr>
              <a:graphicFrameLocks noChangeAspect="1"/>
            </p:cNvGraphicFramePr>
            <p:nvPr/>
          </p:nvGraphicFramePr>
          <p:xfrm>
            <a:off x="408" y="3744"/>
            <a:ext cx="720" cy="144"/>
          </p:xfrm>
          <a:graphic>
            <a:graphicData uri="http://schemas.openxmlformats.org/presentationml/2006/ole">
              <mc:AlternateContent xmlns:mc="http://schemas.openxmlformats.org/markup-compatibility/2006">
                <mc:Choice xmlns:v="urn:schemas-microsoft-com:vml" Requires="v">
                  <p:oleObj spid="_x0000_s5628" name="Bitmap Image" r:id="rId21" imgW="1819529" imgH="314286" progId="PBrush">
                    <p:embed/>
                  </p:oleObj>
                </mc:Choice>
                <mc:Fallback>
                  <p:oleObj name="Bitmap Image" r:id="rId21" imgW="1819529" imgH="314286" progId="PBrush">
                    <p:embed/>
                    <p:pic>
                      <p:nvPicPr>
                        <p:cNvPr id="0" name="Picture 2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 y="3744"/>
                          <a:ext cx="720"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737" name="Text Box 41"/>
            <p:cNvSpPr txBox="1">
              <a:spLocks noChangeArrowheads="1"/>
            </p:cNvSpPr>
            <p:nvPr/>
          </p:nvSpPr>
          <p:spPr bwMode="auto">
            <a:xfrm>
              <a:off x="384" y="3748"/>
              <a:ext cx="720"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b="1"/>
                <a:t>Shafts</a:t>
              </a:r>
            </a:p>
          </p:txBody>
        </p:sp>
        <p:graphicFrame>
          <p:nvGraphicFramePr>
            <p:cNvPr id="29750" name="Object 54"/>
            <p:cNvGraphicFramePr>
              <a:graphicFrameLocks noChangeAspect="1"/>
            </p:cNvGraphicFramePr>
            <p:nvPr/>
          </p:nvGraphicFramePr>
          <p:xfrm>
            <a:off x="410" y="3888"/>
            <a:ext cx="699" cy="114"/>
          </p:xfrm>
          <a:graphic>
            <a:graphicData uri="http://schemas.openxmlformats.org/presentationml/2006/ole">
              <mc:AlternateContent xmlns:mc="http://schemas.openxmlformats.org/markup-compatibility/2006">
                <mc:Choice xmlns:v="urn:schemas-microsoft-com:vml" Requires="v">
                  <p:oleObj spid="_x0000_s5629" name="Bitmap Image" r:id="rId22" imgW="1781424" imgH="905001" progId="PBrush">
                    <p:embed/>
                  </p:oleObj>
                </mc:Choice>
                <mc:Fallback>
                  <p:oleObj name="Bitmap Image" r:id="rId22" imgW="1781424" imgH="905001" progId="PBrush">
                    <p:embed/>
                    <p:pic>
                      <p:nvPicPr>
                        <p:cNvPr id="0" name="Picture 267"/>
                        <p:cNvPicPr>
                          <a:picLocks noChangeAspect="1" noChangeArrowheads="1"/>
                        </p:cNvPicPr>
                        <p:nvPr/>
                      </p:nvPicPr>
                      <p:blipFill>
                        <a:blip r:embed="rId10">
                          <a:extLst>
                            <a:ext uri="{28A0092B-C50C-407E-A947-70E740481C1C}">
                              <a14:useLocalDpi xmlns:a14="http://schemas.microsoft.com/office/drawing/2010/main" val="0"/>
                            </a:ext>
                          </a:extLst>
                        </a:blip>
                        <a:srcRect b="80000"/>
                        <a:stretch>
                          <a:fillRect/>
                        </a:stretch>
                      </p:blipFill>
                      <p:spPr bwMode="auto">
                        <a:xfrm>
                          <a:off x="410" y="3888"/>
                          <a:ext cx="699" cy="11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9751" name="Group 55"/>
            <p:cNvGrpSpPr>
              <a:grpSpLocks/>
            </p:cNvGrpSpPr>
            <p:nvPr/>
          </p:nvGrpSpPr>
          <p:grpSpPr bwMode="auto">
            <a:xfrm>
              <a:off x="432" y="3888"/>
              <a:ext cx="672" cy="132"/>
              <a:chOff x="432" y="3888"/>
              <a:chExt cx="672" cy="132"/>
            </a:xfrm>
          </p:grpSpPr>
          <p:pic>
            <p:nvPicPr>
              <p:cNvPr id="29738" name="Picture 42" descr="input shaft"/>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43" t="28812" r="19193" b="48138"/>
              <a:stretch>
                <a:fillRect/>
              </a:stretch>
            </p:blipFill>
            <p:spPr bwMode="auto">
              <a:xfrm>
                <a:off x="432" y="3888"/>
                <a:ext cx="240" cy="96"/>
              </a:xfrm>
              <a:prstGeom prst="rect">
                <a:avLst/>
              </a:prstGeom>
              <a:noFill/>
              <a:extLst>
                <a:ext uri="{909E8E84-426E-40dd-AFC4-6F175D3DCCD1}">
                  <a14:hiddenFill xmlns:a14="http://schemas.microsoft.com/office/drawing/2010/main">
                    <a:solidFill>
                      <a:srgbClr val="FFFFFF"/>
                    </a:solidFill>
                  </a14:hiddenFill>
                </a:ext>
              </a:extLst>
            </p:spPr>
          </p:pic>
          <p:sp>
            <p:nvSpPr>
              <p:cNvPr id="29739" name="Text Box 43"/>
              <p:cNvSpPr txBox="1">
                <a:spLocks noChangeArrowheads="1"/>
              </p:cNvSpPr>
              <p:nvPr/>
            </p:nvSpPr>
            <p:spPr bwMode="auto">
              <a:xfrm>
                <a:off x="662" y="3904"/>
                <a:ext cx="442"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Shaft from </a:t>
                </a:r>
              </a:p>
            </p:txBody>
          </p:sp>
        </p:grpSp>
      </p:grpSp>
      <p:sp>
        <p:nvSpPr>
          <p:cNvPr id="29752" name="AutoShape 56"/>
          <p:cNvSpPr>
            <a:spLocks noChangeArrowheads="1"/>
          </p:cNvSpPr>
          <p:nvPr/>
        </p:nvSpPr>
        <p:spPr bwMode="auto">
          <a:xfrm>
            <a:off x="6324600" y="1600200"/>
            <a:ext cx="1371600" cy="914400"/>
          </a:xfrm>
          <a:prstGeom prst="wedgeRoundRectCallout">
            <a:avLst>
              <a:gd name="adj1" fmla="val -93056"/>
              <a:gd name="adj2" fmla="val 182815"/>
              <a:gd name="adj3" fmla="val 16667"/>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a:solidFill>
                  <a:schemeClr val="bg1"/>
                </a:solidFill>
                <a:latin typeface="Comic Sans MS" pitchFamily="66" charset="0"/>
              </a:rPr>
              <a:t>Viable Configured Product</a:t>
            </a:r>
          </a:p>
        </p:txBody>
      </p:sp>
      <p:sp>
        <p:nvSpPr>
          <p:cNvPr id="29753" name="AutoShape 57"/>
          <p:cNvSpPr>
            <a:spLocks noChangeArrowheads="1"/>
          </p:cNvSpPr>
          <p:nvPr/>
        </p:nvSpPr>
        <p:spPr bwMode="auto">
          <a:xfrm>
            <a:off x="2133600" y="2895600"/>
            <a:ext cx="1447800" cy="685800"/>
          </a:xfrm>
          <a:prstGeom prst="wedgeRoundRectCallout">
            <a:avLst>
              <a:gd name="adj1" fmla="val -79713"/>
              <a:gd name="adj2" fmla="val 110417"/>
              <a:gd name="adj3" fmla="val 16667"/>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a:solidFill>
                  <a:schemeClr val="bg1"/>
                </a:solidFill>
                <a:latin typeface="Comic Sans MS" pitchFamily="66" charset="0"/>
              </a:rPr>
              <a:t>Customized Catalog</a:t>
            </a:r>
          </a:p>
        </p:txBody>
      </p:sp>
      <p:sp>
        <p:nvSpPr>
          <p:cNvPr id="39" name="TextBox 38"/>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641072791"/>
      </p:ext>
    </p:extLst>
  </p:cSld>
  <p:clrMapOvr>
    <a:masterClrMapping/>
  </p:clrMapOvr>
  <p:transition xmlns:p14="http://schemas.microsoft.com/office/powerpoint/2010/main" spd="slow" advClick="0" advTm="15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500"/>
                                  </p:stCondLst>
                                  <p:childTnLst>
                                    <p:set>
                                      <p:cBhvr>
                                        <p:cTn id="6" dur="1" fill="hold">
                                          <p:stCondLst>
                                            <p:cond delay="0"/>
                                          </p:stCondLst>
                                        </p:cTn>
                                        <p:tgtEl>
                                          <p:spTgt spid="29757"/>
                                        </p:tgtEl>
                                        <p:attrNameLst>
                                          <p:attrName>style.visibility</p:attrName>
                                        </p:attrNameLst>
                                      </p:cBhvr>
                                      <p:to>
                                        <p:strVal val="visible"/>
                                      </p:to>
                                    </p:set>
                                    <p:animEffect transition="in" filter="slide(fromBottom)">
                                      <p:cBhvr>
                                        <p:cTn id="7" dur="500"/>
                                        <p:tgtEl>
                                          <p:spTgt spid="29757"/>
                                        </p:tgtEl>
                                      </p:cBhvr>
                                    </p:animEffect>
                                  </p:childTnLst>
                                </p:cTn>
                              </p:par>
                            </p:childTnLst>
                          </p:cTn>
                        </p:par>
                        <p:par>
                          <p:cTn id="8" fill="hold" nodeType="afterGroup">
                            <p:stCondLst>
                              <p:cond delay="1000"/>
                            </p:stCondLst>
                            <p:childTnLst>
                              <p:par>
                                <p:cTn id="9" presetID="12" presetClass="entr" presetSubtype="4" fill="hold" nodeType="afterEffect">
                                  <p:stCondLst>
                                    <p:cond delay="500"/>
                                  </p:stCondLst>
                                  <p:childTnLst>
                                    <p:set>
                                      <p:cBhvr>
                                        <p:cTn id="10" dur="1" fill="hold">
                                          <p:stCondLst>
                                            <p:cond delay="0"/>
                                          </p:stCondLst>
                                        </p:cTn>
                                        <p:tgtEl>
                                          <p:spTgt spid="29755"/>
                                        </p:tgtEl>
                                        <p:attrNameLst>
                                          <p:attrName>style.visibility</p:attrName>
                                        </p:attrNameLst>
                                      </p:cBhvr>
                                      <p:to>
                                        <p:strVal val="visible"/>
                                      </p:to>
                                    </p:set>
                                    <p:animEffect transition="in" filter="slide(fromBottom)">
                                      <p:cBhvr>
                                        <p:cTn id="11" dur="500"/>
                                        <p:tgtEl>
                                          <p:spTgt spid="29755"/>
                                        </p:tgtEl>
                                      </p:cBhvr>
                                    </p:animEffect>
                                  </p:childTnLst>
                                </p:cTn>
                              </p:par>
                            </p:childTnLst>
                          </p:cTn>
                        </p:par>
                        <p:par>
                          <p:cTn id="12" fill="hold" nodeType="afterGroup">
                            <p:stCondLst>
                              <p:cond delay="2000"/>
                            </p:stCondLst>
                            <p:childTnLst>
                              <p:par>
                                <p:cTn id="13" presetID="12" presetClass="entr" presetSubtype="4" fill="hold" nodeType="afterEffect">
                                  <p:stCondLst>
                                    <p:cond delay="500"/>
                                  </p:stCondLst>
                                  <p:childTnLst>
                                    <p:set>
                                      <p:cBhvr>
                                        <p:cTn id="14" dur="1" fill="hold">
                                          <p:stCondLst>
                                            <p:cond delay="0"/>
                                          </p:stCondLst>
                                        </p:cTn>
                                        <p:tgtEl>
                                          <p:spTgt spid="29758"/>
                                        </p:tgtEl>
                                        <p:attrNameLst>
                                          <p:attrName>style.visibility</p:attrName>
                                        </p:attrNameLst>
                                      </p:cBhvr>
                                      <p:to>
                                        <p:strVal val="visible"/>
                                      </p:to>
                                    </p:set>
                                    <p:animEffect transition="in" filter="slide(fromBottom)">
                                      <p:cBhvr>
                                        <p:cTn id="15" dur="500"/>
                                        <p:tgtEl>
                                          <p:spTgt spid="29758"/>
                                        </p:tgtEl>
                                      </p:cBhvr>
                                    </p:animEffect>
                                  </p:childTnLst>
                                </p:cTn>
                              </p:par>
                            </p:childTnLst>
                          </p:cTn>
                        </p:par>
                        <p:par>
                          <p:cTn id="16" fill="hold" nodeType="afterGroup">
                            <p:stCondLst>
                              <p:cond delay="3000"/>
                            </p:stCondLst>
                            <p:childTnLst>
                              <p:par>
                                <p:cTn id="17" presetID="1" presetClass="entr" presetSubtype="0" fill="hold" grpId="0" nodeType="afterEffect">
                                  <p:stCondLst>
                                    <p:cond delay="0"/>
                                  </p:stCondLst>
                                  <p:childTnLst>
                                    <p:set>
                                      <p:cBhvr>
                                        <p:cTn id="18" dur="1" fill="hold">
                                          <p:stCondLst>
                                            <p:cond delay="0"/>
                                          </p:stCondLst>
                                        </p:cTn>
                                        <p:tgtEl>
                                          <p:spTgt spid="29753"/>
                                        </p:tgtEl>
                                        <p:attrNameLst>
                                          <p:attrName>style.visibility</p:attrName>
                                        </p:attrNameLst>
                                      </p:cBhvr>
                                      <p:to>
                                        <p:strVal val="visible"/>
                                      </p:to>
                                    </p:set>
                                  </p:childTnLst>
                                </p:cTn>
                              </p:par>
                            </p:childTnLst>
                          </p:cTn>
                        </p:par>
                        <p:par>
                          <p:cTn id="19" fill="hold" nodeType="afterGroup">
                            <p:stCondLst>
                              <p:cond delay="3000"/>
                            </p:stCondLst>
                            <p:childTnLst>
                              <p:par>
                                <p:cTn id="20" presetID="1" presetClass="entr" presetSubtype="0" fill="hold" nodeType="afterEffect">
                                  <p:stCondLst>
                                    <p:cond delay="6000"/>
                                  </p:stCondLst>
                                  <p:childTnLst>
                                    <p:set>
                                      <p:cBhvr>
                                        <p:cTn id="21" dur="1" fill="hold">
                                          <p:stCondLst>
                                            <p:cond delay="0"/>
                                          </p:stCondLst>
                                        </p:cTn>
                                        <p:tgtEl>
                                          <p:spTgt spid="29752"/>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xit" presetSubtype="0" fill="hold" grpId="1" nodeType="afterEffect">
                                  <p:stCondLst>
                                    <p:cond delay="0"/>
                                  </p:stCondLst>
                                  <p:childTnLst>
                                    <p:set>
                                      <p:cBhvr>
                                        <p:cTn id="24" dur="1" fill="hold">
                                          <p:stCondLst>
                                            <p:cond delay="0"/>
                                          </p:stCondLst>
                                        </p:cTn>
                                        <p:tgtEl>
                                          <p:spTgt spid="29753"/>
                                        </p:tgtEl>
                                        <p:attrNameLst>
                                          <p:attrName>style.visibility</p:attrName>
                                        </p:attrNameLst>
                                      </p:cBhvr>
                                      <p:to>
                                        <p:strVal val="hidden"/>
                                      </p:to>
                                    </p:set>
                                  </p:childTnLst>
                                </p:cTn>
                              </p:par>
                            </p:childTnLst>
                          </p:cTn>
                        </p:par>
                        <p:par>
                          <p:cTn id="25" fill="hold" nodeType="afterGroup">
                            <p:stCondLst>
                              <p:cond delay="9000"/>
                            </p:stCondLst>
                            <p:childTnLst>
                              <p:par>
                                <p:cTn id="26" presetID="1" presetClass="entr" presetSubtype="0" fill="hold" nodeType="afterEffect">
                                  <p:stCondLst>
                                    <p:cond delay="0"/>
                                  </p:stCondLst>
                                  <p:childTnLst>
                                    <p:set>
                                      <p:cBhvr>
                                        <p:cTn id="27" dur="1" fill="hold">
                                          <p:stCondLst>
                                            <p:cond delay="0"/>
                                          </p:stCondLst>
                                        </p:cTn>
                                        <p:tgtEl>
                                          <p:spTgt spid="29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53" grpId="0" animBg="1"/>
      <p:bldP spid="2975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44" y="15241"/>
            <a:ext cx="8580180" cy="6842760"/>
          </a:xfrm>
          <a:prstGeom prst="rect">
            <a:avLst/>
          </a:prstGeom>
        </p:spPr>
      </p:pic>
      <p:graphicFrame>
        <p:nvGraphicFramePr>
          <p:cNvPr id="35842" name="Object 2"/>
          <p:cNvGraphicFramePr>
            <a:graphicFrameLocks noGrp="1" noChangeAspect="1"/>
          </p:cNvGraphicFramePr>
          <p:nvPr>
            <p:ph/>
          </p:nvPr>
        </p:nvGraphicFramePr>
        <p:xfrm>
          <a:off x="490538" y="2492375"/>
          <a:ext cx="8229600" cy="4068763"/>
        </p:xfrm>
        <a:graphic>
          <a:graphicData uri="http://schemas.openxmlformats.org/presentationml/2006/ole">
            <mc:AlternateContent xmlns:mc="http://schemas.openxmlformats.org/markup-compatibility/2006">
              <mc:Choice xmlns:v="urn:schemas-microsoft-com:vml" Requires="v">
                <p:oleObj spid="_x0000_s6647" name="VISIO" r:id="rId4" imgW="8333640" imgH="4120920" progId="">
                  <p:embed/>
                </p:oleObj>
              </mc:Choice>
              <mc:Fallback>
                <p:oleObj name="VISIO" r:id="rId4" imgW="8333640" imgH="4120920" progId="">
                  <p:embed/>
                  <p:pic>
                    <p:nvPicPr>
                      <p:cNvPr id="0" name="Picture 26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2492375"/>
                        <a:ext cx="8229600" cy="406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3" name="Text Box 3"/>
          <p:cNvSpPr txBox="1">
            <a:spLocks noChangeArrowheads="1"/>
          </p:cNvSpPr>
          <p:nvPr/>
        </p:nvSpPr>
        <p:spPr bwMode="auto">
          <a:xfrm>
            <a:off x="7162800" y="2514600"/>
            <a:ext cx="13716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900">
              <a:latin typeface="Courier New" pitchFamily="49" charset="0"/>
            </a:endParaRPr>
          </a:p>
          <a:p>
            <a:r>
              <a:rPr lang="en-US" sz="900">
                <a:latin typeface="Courier New" pitchFamily="49" charset="0"/>
              </a:rPr>
              <a:t>10 Concepts found...</a:t>
            </a:r>
          </a:p>
          <a:p>
            <a:endParaRPr lang="en-US" sz="900">
              <a:latin typeface="Courier New" pitchFamily="49" charset="0"/>
            </a:endParaRPr>
          </a:p>
          <a:p>
            <a:r>
              <a:rPr lang="en-US" sz="900">
                <a:latin typeface="Courier New" pitchFamily="49" charset="0"/>
              </a:rPr>
              <a:t>Displaying...Done</a:t>
            </a:r>
          </a:p>
          <a:p>
            <a:endParaRPr lang="en-US" sz="900">
              <a:latin typeface="Courier New" pitchFamily="49" charset="0"/>
            </a:endParaRPr>
          </a:p>
          <a:p>
            <a:r>
              <a:rPr lang="en-US" sz="900">
                <a:latin typeface="Courier New" pitchFamily="49" charset="0"/>
              </a:rPr>
              <a:t>Concept Chosen.</a:t>
            </a:r>
          </a:p>
          <a:p>
            <a:endParaRPr lang="en-US" sz="900">
              <a:latin typeface="Courier New" pitchFamily="49" charset="0"/>
            </a:endParaRPr>
          </a:p>
          <a:p>
            <a:r>
              <a:rPr lang="en-US" sz="900">
                <a:latin typeface="Courier New" pitchFamily="49" charset="0"/>
              </a:rPr>
              <a:t>Reading Concept...</a:t>
            </a:r>
          </a:p>
          <a:p>
            <a:endParaRPr lang="en-US" sz="900">
              <a:latin typeface="Courier New" pitchFamily="49" charset="0"/>
            </a:endParaRPr>
          </a:p>
          <a:p>
            <a:r>
              <a:rPr lang="en-US" sz="900">
                <a:latin typeface="Courier New" pitchFamily="49" charset="0"/>
              </a:rPr>
              <a:t>Retrieving Global Constraints...</a:t>
            </a:r>
          </a:p>
          <a:p>
            <a:endParaRPr lang="en-US" sz="900">
              <a:latin typeface="Courier New" pitchFamily="49" charset="0"/>
            </a:endParaRPr>
          </a:p>
          <a:p>
            <a:r>
              <a:rPr lang="en-US" sz="900">
                <a:latin typeface="Courier New" pitchFamily="49" charset="0"/>
              </a:rPr>
              <a:t>Searching for suppliers... 28 found. </a:t>
            </a:r>
          </a:p>
          <a:p>
            <a:endParaRPr lang="en-US" sz="900">
              <a:latin typeface="Courier New" pitchFamily="49" charset="0"/>
            </a:endParaRPr>
          </a:p>
          <a:p>
            <a:r>
              <a:rPr lang="en-US" sz="900">
                <a:latin typeface="Courier New" pitchFamily="49" charset="0"/>
              </a:rPr>
              <a:t>Extracting components from suppliers... Done</a:t>
            </a:r>
          </a:p>
          <a:p>
            <a:endParaRPr lang="en-US" sz="900">
              <a:latin typeface="Courier New" pitchFamily="49" charset="0"/>
            </a:endParaRPr>
          </a:p>
          <a:p>
            <a:r>
              <a:rPr lang="en-US" sz="900">
                <a:latin typeface="Courier New" pitchFamily="49" charset="0"/>
              </a:rPr>
              <a:t>Generating Model.</a:t>
            </a:r>
          </a:p>
          <a:p>
            <a:endParaRPr lang="en-US" sz="900">
              <a:latin typeface="Courier New" pitchFamily="49" charset="0"/>
            </a:endParaRPr>
          </a:p>
          <a:p>
            <a:r>
              <a:rPr lang="en-US" sz="900">
                <a:latin typeface="Courier New" pitchFamily="49" charset="0"/>
              </a:rPr>
              <a:t>Creating Bill of Material... Done</a:t>
            </a:r>
          </a:p>
          <a:p>
            <a:endParaRPr lang="en-US" sz="900">
              <a:latin typeface="Courier New" pitchFamily="49" charset="0"/>
            </a:endParaRPr>
          </a:p>
          <a:p>
            <a:endParaRPr lang="en-US" sz="900">
              <a:latin typeface="Courier New" pitchFamily="49" charset="0"/>
            </a:endParaRPr>
          </a:p>
        </p:txBody>
      </p:sp>
      <p:graphicFrame>
        <p:nvGraphicFramePr>
          <p:cNvPr id="35844" name="Object 4"/>
          <p:cNvGraphicFramePr>
            <a:graphicFrameLocks noChangeAspect="1"/>
          </p:cNvGraphicFramePr>
          <p:nvPr/>
        </p:nvGraphicFramePr>
        <p:xfrm>
          <a:off x="647700" y="2971800"/>
          <a:ext cx="1143000" cy="228600"/>
        </p:xfrm>
        <a:graphic>
          <a:graphicData uri="http://schemas.openxmlformats.org/presentationml/2006/ole">
            <mc:AlternateContent xmlns:mc="http://schemas.openxmlformats.org/markup-compatibility/2006">
              <mc:Choice xmlns:v="urn:schemas-microsoft-com:vml" Requires="v">
                <p:oleObj spid="_x0000_s6648" name="Bitmap Image" r:id="rId6" imgW="1819529" imgH="314286" progId="PBrush">
                  <p:embed/>
                </p:oleObj>
              </mc:Choice>
              <mc:Fallback>
                <p:oleObj name="Bitmap Image" r:id="rId6" imgW="1819529" imgH="314286" progId="PBrush">
                  <p:embed/>
                  <p:pic>
                    <p:nvPicPr>
                      <p:cNvPr id="0" name="Picture 2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 y="2971800"/>
                        <a:ext cx="1143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5" name="Text Box 5"/>
          <p:cNvSpPr txBox="1">
            <a:spLocks noChangeArrowheads="1"/>
          </p:cNvSpPr>
          <p:nvPr/>
        </p:nvSpPr>
        <p:spPr bwMode="auto">
          <a:xfrm>
            <a:off x="609600" y="2971800"/>
            <a:ext cx="1143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b="1"/>
              <a:t>Bearings</a:t>
            </a:r>
          </a:p>
        </p:txBody>
      </p:sp>
      <p:graphicFrame>
        <p:nvGraphicFramePr>
          <p:cNvPr id="35850" name="Object 10"/>
          <p:cNvGraphicFramePr>
            <a:graphicFrameLocks noChangeAspect="1"/>
          </p:cNvGraphicFramePr>
          <p:nvPr/>
        </p:nvGraphicFramePr>
        <p:xfrm>
          <a:off x="647700" y="4038600"/>
          <a:ext cx="1143000" cy="228600"/>
        </p:xfrm>
        <a:graphic>
          <a:graphicData uri="http://schemas.openxmlformats.org/presentationml/2006/ole">
            <mc:AlternateContent xmlns:mc="http://schemas.openxmlformats.org/markup-compatibility/2006">
              <mc:Choice xmlns:v="urn:schemas-microsoft-com:vml" Requires="v">
                <p:oleObj spid="_x0000_s6649" name="Bitmap Image" r:id="rId8" imgW="1819529" imgH="314286" progId="PBrush">
                  <p:embed/>
                </p:oleObj>
              </mc:Choice>
              <mc:Fallback>
                <p:oleObj name="Bitmap Image" r:id="rId8" imgW="1819529" imgH="314286" progId="PBrush">
                  <p:embed/>
                  <p:pic>
                    <p:nvPicPr>
                      <p:cNvPr id="0" name="Picture 2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 y="4038600"/>
                        <a:ext cx="1143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1" name="Text Box 11"/>
          <p:cNvSpPr txBox="1">
            <a:spLocks noChangeArrowheads="1"/>
          </p:cNvSpPr>
          <p:nvPr/>
        </p:nvSpPr>
        <p:spPr bwMode="auto">
          <a:xfrm>
            <a:off x="609600" y="4038600"/>
            <a:ext cx="1143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b="1"/>
              <a:t>Gears</a:t>
            </a:r>
          </a:p>
        </p:txBody>
      </p:sp>
      <p:graphicFrame>
        <p:nvGraphicFramePr>
          <p:cNvPr id="35860" name="Object 20"/>
          <p:cNvGraphicFramePr>
            <a:graphicFrameLocks noChangeAspect="1"/>
          </p:cNvGraphicFramePr>
          <p:nvPr/>
        </p:nvGraphicFramePr>
        <p:xfrm>
          <a:off x="647700" y="5943600"/>
          <a:ext cx="1143000" cy="228600"/>
        </p:xfrm>
        <a:graphic>
          <a:graphicData uri="http://schemas.openxmlformats.org/presentationml/2006/ole">
            <mc:AlternateContent xmlns:mc="http://schemas.openxmlformats.org/markup-compatibility/2006">
              <mc:Choice xmlns:v="urn:schemas-microsoft-com:vml" Requires="v">
                <p:oleObj spid="_x0000_s6650" name="Bitmap Image" r:id="rId9" imgW="1819529" imgH="314286" progId="PBrush">
                  <p:embed/>
                </p:oleObj>
              </mc:Choice>
              <mc:Fallback>
                <p:oleObj name="Bitmap Image" r:id="rId9" imgW="1819529" imgH="314286" progId="PBrush">
                  <p:embed/>
                  <p:pic>
                    <p:nvPicPr>
                      <p:cNvPr id="0" name="Picture 2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 y="5943600"/>
                        <a:ext cx="1143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61" name="Text Box 21"/>
          <p:cNvSpPr txBox="1">
            <a:spLocks noChangeArrowheads="1"/>
          </p:cNvSpPr>
          <p:nvPr/>
        </p:nvSpPr>
        <p:spPr bwMode="auto">
          <a:xfrm>
            <a:off x="609600" y="5943600"/>
            <a:ext cx="1143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b="1"/>
              <a:t>Shafts</a:t>
            </a:r>
          </a:p>
        </p:txBody>
      </p:sp>
      <p:sp>
        <p:nvSpPr>
          <p:cNvPr id="35864" name="Rectangle 24"/>
          <p:cNvSpPr>
            <a:spLocks noChangeArrowheads="1"/>
          </p:cNvSpPr>
          <p:nvPr/>
        </p:nvSpPr>
        <p:spPr bwMode="auto">
          <a:xfrm>
            <a:off x="2362200" y="2971800"/>
            <a:ext cx="4419600" cy="2362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5865" name="Picture 25" descr="Assembly"/>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33" t="26785" r="5545" b="23215"/>
          <a:stretch>
            <a:fillRect/>
          </a:stretch>
        </p:blipFill>
        <p:spPr bwMode="auto">
          <a:xfrm>
            <a:off x="5638800" y="4724400"/>
            <a:ext cx="8382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6" name="Text Box 26"/>
          <p:cNvSpPr txBox="1">
            <a:spLocks noChangeArrowheads="1"/>
          </p:cNvSpPr>
          <p:nvPr/>
        </p:nvSpPr>
        <p:spPr bwMode="auto">
          <a:xfrm>
            <a:off x="6019800" y="5513388"/>
            <a:ext cx="533400" cy="1365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r">
              <a:spcBef>
                <a:spcPct val="50000"/>
              </a:spcBef>
            </a:pPr>
            <a:r>
              <a:rPr lang="en-US" sz="800">
                <a:latin typeface="Bodoni MT" pitchFamily="18" charset="0"/>
              </a:rPr>
              <a:t>RFQ</a:t>
            </a:r>
          </a:p>
        </p:txBody>
      </p:sp>
      <p:pic>
        <p:nvPicPr>
          <p:cNvPr id="35867" name="Picture 27" descr="Tihoe Bolts"/>
          <p:cNvPicPr>
            <a:picLocks noChangeAspect="1" noChangeArrowheads="1"/>
          </p:cNvPicPr>
          <p:nvPr/>
        </p:nvPicPr>
        <p:blipFill>
          <a:blip r:embed="rId11" cstate="print">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2362200" y="3048000"/>
            <a:ext cx="15240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descr="fairfield gearlogo"/>
          <p:cNvPicPr>
            <a:picLocks noChangeAspect="1" noChangeArrowheads="1"/>
          </p:cNvPicPr>
          <p:nvPr/>
        </p:nvPicPr>
        <p:blipFill>
          <a:blip r:embed="rId12" cstate="print">
            <a:extLst>
              <a:ext uri="{28A0092B-C50C-407E-A947-70E740481C1C}">
                <a14:useLocalDpi xmlns:a14="http://schemas.microsoft.com/office/drawing/2010/main" val="0"/>
              </a:ext>
            </a:extLst>
          </a:blip>
          <a:srcRect r="37337" b="14882"/>
          <a:stretch>
            <a:fillRect/>
          </a:stretch>
        </p:blipFill>
        <p:spPr bwMode="auto">
          <a:xfrm>
            <a:off x="2438400" y="3276600"/>
            <a:ext cx="1066800" cy="327025"/>
          </a:xfrm>
          <a:prstGeom prst="rect">
            <a:avLst/>
          </a:prstGeom>
          <a:noFill/>
          <a:extLst>
            <a:ext uri="{909E8E84-426E-40dd-AFC4-6F175D3DCCD1}">
              <a14:hiddenFill xmlns:a14="http://schemas.microsoft.com/office/drawing/2010/main">
                <a:solidFill>
                  <a:srgbClr val="FFFFFF"/>
                </a:solidFill>
              </a14:hiddenFill>
            </a:ext>
          </a:extLst>
        </p:spPr>
      </p:pic>
      <p:pic>
        <p:nvPicPr>
          <p:cNvPr id="35869" name="Picture 29" descr="casting manufacturer"/>
          <p:cNvPicPr>
            <a:picLocks noChangeAspect="1" noChangeArrowheads="1"/>
          </p:cNvPicPr>
          <p:nvPr/>
        </p:nvPicPr>
        <p:blipFill>
          <a:blip r:embed="rId13" cstate="print">
            <a:extLst>
              <a:ext uri="{28A0092B-C50C-407E-A947-70E740481C1C}">
                <a14:useLocalDpi xmlns:a14="http://schemas.microsoft.com/office/drawing/2010/main" val="0"/>
              </a:ext>
            </a:extLst>
          </a:blip>
          <a:srcRect l="5734" r="2509" b="45763"/>
          <a:stretch>
            <a:fillRect/>
          </a:stretch>
        </p:blipFill>
        <p:spPr bwMode="auto">
          <a:xfrm>
            <a:off x="2438400" y="4800600"/>
            <a:ext cx="1447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30" descr="timken_logo"/>
          <p:cNvPicPr>
            <a:picLocks noChangeAspect="1" noChangeArrowheads="1"/>
          </p:cNvPicPr>
          <p:nvPr/>
        </p:nvPicPr>
        <p:blipFill>
          <a:blip r:embed="rId14" cstate="print">
            <a:extLst>
              <a:ext uri="{28A0092B-C50C-407E-A947-70E740481C1C}">
                <a14:useLocalDpi xmlns:a14="http://schemas.microsoft.com/office/drawing/2010/main" val="0"/>
              </a:ext>
            </a:extLst>
          </a:blip>
          <a:srcRect l="80896" t="13290" r="385"/>
          <a:stretch>
            <a:fillRect/>
          </a:stretch>
        </p:blipFill>
        <p:spPr bwMode="auto">
          <a:xfrm>
            <a:off x="2438400" y="3657600"/>
            <a:ext cx="10668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71" name="Picture 31" descr="cie beari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38400" y="4114800"/>
            <a:ext cx="587375" cy="609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6003" name="Object 163"/>
          <p:cNvGraphicFramePr>
            <a:graphicFrameLocks noChangeAspect="1"/>
          </p:cNvGraphicFramePr>
          <p:nvPr/>
        </p:nvGraphicFramePr>
        <p:xfrm>
          <a:off x="658813" y="3200400"/>
          <a:ext cx="1109662" cy="762000"/>
        </p:xfrm>
        <a:graphic>
          <a:graphicData uri="http://schemas.openxmlformats.org/presentationml/2006/ole">
            <mc:AlternateContent xmlns:mc="http://schemas.openxmlformats.org/markup-compatibility/2006">
              <mc:Choice xmlns:v="urn:schemas-microsoft-com:vml" Requires="v">
                <p:oleObj spid="_x0000_s6651" name="Bitmap Image" r:id="rId16" imgW="1781424" imgH="905001" progId="PBrush">
                  <p:embed/>
                </p:oleObj>
              </mc:Choice>
              <mc:Fallback>
                <p:oleObj name="Bitmap Image" r:id="rId16" imgW="1781424" imgH="905001" progId="PBrush">
                  <p:embed/>
                  <p:pic>
                    <p:nvPicPr>
                      <p:cNvPr id="0" name="Picture 26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8813" y="3200400"/>
                        <a:ext cx="1109662" cy="7620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004" name="Object 164"/>
          <p:cNvGraphicFramePr>
            <a:graphicFrameLocks noChangeAspect="1"/>
          </p:cNvGraphicFramePr>
          <p:nvPr/>
        </p:nvGraphicFramePr>
        <p:xfrm>
          <a:off x="661988" y="4251325"/>
          <a:ext cx="1109662" cy="1692275"/>
        </p:xfrm>
        <a:graphic>
          <a:graphicData uri="http://schemas.openxmlformats.org/presentationml/2006/ole">
            <mc:AlternateContent xmlns:mc="http://schemas.openxmlformats.org/markup-compatibility/2006">
              <mc:Choice xmlns:v="urn:schemas-microsoft-com:vml" Requires="v">
                <p:oleObj spid="_x0000_s6652" name="Bitmap Image" r:id="rId18" imgW="1781424" imgH="905001" progId="PBrush">
                  <p:embed/>
                </p:oleObj>
              </mc:Choice>
              <mc:Fallback>
                <p:oleObj name="Bitmap Image" r:id="rId18" imgW="1781424" imgH="905001" progId="PBrush">
                  <p:embed/>
                  <p:pic>
                    <p:nvPicPr>
                      <p:cNvPr id="0" name="Picture 2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1988" y="4251325"/>
                        <a:ext cx="1109662" cy="16922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005" name="Object 165"/>
          <p:cNvGraphicFramePr>
            <a:graphicFrameLocks noChangeAspect="1"/>
          </p:cNvGraphicFramePr>
          <p:nvPr/>
        </p:nvGraphicFramePr>
        <p:xfrm>
          <a:off x="657225" y="6172200"/>
          <a:ext cx="1109663" cy="180975"/>
        </p:xfrm>
        <a:graphic>
          <a:graphicData uri="http://schemas.openxmlformats.org/presentationml/2006/ole">
            <mc:AlternateContent xmlns:mc="http://schemas.openxmlformats.org/markup-compatibility/2006">
              <mc:Choice xmlns:v="urn:schemas-microsoft-com:vml" Requires="v">
                <p:oleObj spid="_x0000_s6653" name="Bitmap Image" r:id="rId19" imgW="1781424" imgH="905001" progId="PBrush">
                  <p:embed/>
                </p:oleObj>
              </mc:Choice>
              <mc:Fallback>
                <p:oleObj name="Bitmap Image" r:id="rId19" imgW="1781424" imgH="905001" progId="PBrush">
                  <p:embed/>
                  <p:pic>
                    <p:nvPicPr>
                      <p:cNvPr id="0" name="Picture 267"/>
                      <p:cNvPicPr>
                        <a:picLocks noChangeAspect="1" noChangeArrowheads="1"/>
                      </p:cNvPicPr>
                      <p:nvPr/>
                    </p:nvPicPr>
                    <p:blipFill>
                      <a:blip r:embed="rId17">
                        <a:extLst>
                          <a:ext uri="{28A0092B-C50C-407E-A947-70E740481C1C}">
                            <a14:useLocalDpi xmlns:a14="http://schemas.microsoft.com/office/drawing/2010/main" val="0"/>
                          </a:ext>
                        </a:extLst>
                      </a:blip>
                      <a:srcRect b="80000"/>
                      <a:stretch>
                        <a:fillRect/>
                      </a:stretch>
                    </p:blipFill>
                    <p:spPr bwMode="auto">
                      <a:xfrm>
                        <a:off x="657225" y="6172200"/>
                        <a:ext cx="1109663" cy="1809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5872" name="Picture 32" descr="boston gear"/>
          <p:cNvPicPr>
            <a:picLocks noChangeAspect="1" noChangeArrowheads="1"/>
          </p:cNvPicPr>
          <p:nvPr/>
        </p:nvPicPr>
        <p:blipFill>
          <a:blip r:embed="rId20" cstate="print">
            <a:extLst>
              <a:ext uri="{28A0092B-C50C-407E-A947-70E740481C1C}">
                <a14:useLocalDpi xmlns:a14="http://schemas.microsoft.com/office/drawing/2010/main" val="0"/>
              </a:ext>
            </a:extLst>
          </a:blip>
          <a:srcRect t="17911" b="16418"/>
          <a:stretch>
            <a:fillRect/>
          </a:stretch>
        </p:blipFill>
        <p:spPr bwMode="auto">
          <a:xfrm>
            <a:off x="3124200" y="4267200"/>
            <a:ext cx="762000" cy="371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6001" name="Group 161"/>
          <p:cNvGraphicFramePr>
            <a:graphicFrameLocks noGrp="1"/>
          </p:cNvGraphicFramePr>
          <p:nvPr/>
        </p:nvGraphicFramePr>
        <p:xfrm>
          <a:off x="4038600" y="3048000"/>
          <a:ext cx="2667000" cy="1643380"/>
        </p:xfrm>
        <a:graphic>
          <a:graphicData uri="http://schemas.openxmlformats.org/drawingml/2006/table">
            <a:tbl>
              <a:tblPr/>
              <a:tblGrid>
                <a:gridCol w="1333500"/>
                <a:gridCol w="1333500"/>
              </a:tblGrid>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(5) Bolt P/N 967830</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(5) Bolt P/N 933042</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(2) Bevel Gear P/N 59002B</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(2) Conical Gear P/N 57330V</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(2) Ball Bearing P/N 15902</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(1) Keyed Shaft P/N 23901</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(2) Journal Bearing P/N 15900</a:t>
                      </a: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ndParaRP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(1) Outer Casing P/N 14902</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ndParaRP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34" charset="0"/>
                        </a:rPr>
                        <a:t>(1) Face Plate P/N 13202</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pitchFamily="34" charset="0"/>
                      </a:endParaRPr>
                    </a:p>
                  </a:txBody>
                  <a:tcPr marL="45720" marR="4572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002" name="AutoShape 162"/>
          <p:cNvSpPr>
            <a:spLocks noChangeArrowheads="1"/>
          </p:cNvSpPr>
          <p:nvPr/>
        </p:nvSpPr>
        <p:spPr bwMode="auto">
          <a:xfrm>
            <a:off x="6553200" y="1600200"/>
            <a:ext cx="2057400" cy="838200"/>
          </a:xfrm>
          <a:prstGeom prst="wedgeRoundRectCallout">
            <a:avLst>
              <a:gd name="adj1" fmla="val -62579"/>
              <a:gd name="adj2" fmla="val 191287"/>
              <a:gd name="adj3" fmla="val 16667"/>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a:solidFill>
                  <a:schemeClr val="bg1"/>
                </a:solidFill>
                <a:latin typeface="Comic Sans MS" pitchFamily="66" charset="0"/>
              </a:rPr>
              <a:t>BoM is generated across diverse suppliers</a:t>
            </a:r>
          </a:p>
        </p:txBody>
      </p:sp>
      <p:grpSp>
        <p:nvGrpSpPr>
          <p:cNvPr id="36006" name="Group 166"/>
          <p:cNvGrpSpPr>
            <a:grpSpLocks/>
          </p:cNvGrpSpPr>
          <p:nvPr/>
        </p:nvGrpSpPr>
        <p:grpSpPr bwMode="auto">
          <a:xfrm>
            <a:off x="685800" y="3257550"/>
            <a:ext cx="1082675" cy="3124200"/>
            <a:chOff x="432" y="2052"/>
            <a:chExt cx="682" cy="1968"/>
          </a:xfrm>
        </p:grpSpPr>
        <p:pic>
          <p:nvPicPr>
            <p:cNvPr id="35846" name="Picture 6" descr="ball_beari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19624" t="26891" r="21501" b="25931"/>
            <a:stretch>
              <a:fillRect/>
            </a:stretch>
          </p:blipFill>
          <p:spPr bwMode="auto">
            <a:xfrm>
              <a:off x="480" y="2064"/>
              <a:ext cx="192" cy="185"/>
            </a:xfrm>
            <a:prstGeom prst="rect">
              <a:avLst/>
            </a:prstGeom>
            <a:noFill/>
            <a:extLst>
              <a:ext uri="{909E8E84-426E-40dd-AFC4-6F175D3DCCD1}">
                <a14:hiddenFill xmlns:a14="http://schemas.microsoft.com/office/drawing/2010/main">
                  <a:solidFill>
                    <a:srgbClr val="FFFFFF"/>
                  </a:solidFill>
                </a14:hiddenFill>
              </a:ext>
            </a:extLst>
          </p:spPr>
        </p:pic>
        <p:sp>
          <p:nvSpPr>
            <p:cNvPr id="35847" name="Text Box 7"/>
            <p:cNvSpPr txBox="1">
              <a:spLocks noChangeArrowheads="1"/>
            </p:cNvSpPr>
            <p:nvPr/>
          </p:nvSpPr>
          <p:spPr bwMode="auto">
            <a:xfrm>
              <a:off x="650" y="2052"/>
              <a:ext cx="442"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Ball Bearing from CIE Bearing</a:t>
              </a:r>
            </a:p>
          </p:txBody>
        </p:sp>
        <p:pic>
          <p:nvPicPr>
            <p:cNvPr id="35848" name="Picture 8" descr="bearing1"/>
            <p:cNvPicPr>
              <a:picLocks noChangeAspect="1" noChangeArrowheads="1"/>
            </p:cNvPicPr>
            <p:nvPr/>
          </p:nvPicPr>
          <p:blipFill>
            <a:blip r:embed="rId22" cstate="print">
              <a:extLst>
                <a:ext uri="{28A0092B-C50C-407E-A947-70E740481C1C}">
                  <a14:useLocalDpi xmlns:a14="http://schemas.microsoft.com/office/drawing/2010/main" val="0"/>
                </a:ext>
              </a:extLst>
            </a:blip>
            <a:srcRect l="43867" t="36494" r="30736" b="45258"/>
            <a:stretch>
              <a:fillRect/>
            </a:stretch>
          </p:blipFill>
          <p:spPr bwMode="auto">
            <a:xfrm>
              <a:off x="480" y="2304"/>
              <a:ext cx="192" cy="166"/>
            </a:xfrm>
            <a:prstGeom prst="rect">
              <a:avLst/>
            </a:prstGeom>
            <a:noFill/>
            <a:extLst>
              <a:ext uri="{909E8E84-426E-40dd-AFC4-6F175D3DCCD1}">
                <a14:hiddenFill xmlns:a14="http://schemas.microsoft.com/office/drawing/2010/main">
                  <a:solidFill>
                    <a:srgbClr val="FFFFFF"/>
                  </a:solidFill>
                </a14:hiddenFill>
              </a:ext>
            </a:extLst>
          </p:spPr>
        </p:pic>
        <p:sp>
          <p:nvSpPr>
            <p:cNvPr id="35849" name="Text Box 9"/>
            <p:cNvSpPr txBox="1">
              <a:spLocks noChangeArrowheads="1"/>
            </p:cNvSpPr>
            <p:nvPr/>
          </p:nvSpPr>
          <p:spPr bwMode="auto">
            <a:xfrm>
              <a:off x="672" y="2304"/>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Bearing from Timken</a:t>
              </a:r>
            </a:p>
          </p:txBody>
        </p:sp>
        <p:pic>
          <p:nvPicPr>
            <p:cNvPr id="35852" name="Picture 12" descr="cad_gear3">
              <a:hlinkClick r:id="rId23"/>
            </p:cNvPr>
            <p:cNvPicPr>
              <a:picLocks noChangeAspect="1" noChangeArrowheads="1"/>
            </p:cNvPicPr>
            <p:nvPr/>
          </p:nvPicPr>
          <p:blipFill>
            <a:blip r:embed="rId2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0" y="2736"/>
              <a:ext cx="187" cy="192"/>
            </a:xfrm>
            <a:prstGeom prst="rect">
              <a:avLst/>
            </a:prstGeom>
            <a:noFill/>
            <a:extLst>
              <a:ext uri="{909E8E84-426E-40dd-AFC4-6F175D3DCCD1}">
                <a14:hiddenFill xmlns:a14="http://schemas.microsoft.com/office/drawing/2010/main">
                  <a:solidFill>
                    <a:srgbClr val="FFFFFF"/>
                  </a:solidFill>
                </a14:hiddenFill>
              </a:ext>
            </a:extLst>
          </p:spPr>
        </p:pic>
        <p:sp>
          <p:nvSpPr>
            <p:cNvPr id="35853" name="Text Box 13"/>
            <p:cNvSpPr txBox="1">
              <a:spLocks noChangeArrowheads="1"/>
            </p:cNvSpPr>
            <p:nvPr/>
          </p:nvSpPr>
          <p:spPr bwMode="auto">
            <a:xfrm>
              <a:off x="672" y="2736"/>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Gear from Cincinnati</a:t>
              </a:r>
            </a:p>
          </p:txBody>
        </p:sp>
        <p:pic>
          <p:nvPicPr>
            <p:cNvPr id="35854" name="Picture 14" descr="bevel_gear"/>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30014" t="37454" r="33044" b="37575"/>
            <a:stretch>
              <a:fillRect/>
            </a:stretch>
          </p:blipFill>
          <p:spPr bwMode="auto">
            <a:xfrm>
              <a:off x="432" y="2976"/>
              <a:ext cx="288" cy="234"/>
            </a:xfrm>
            <a:prstGeom prst="rect">
              <a:avLst/>
            </a:prstGeom>
            <a:noFill/>
            <a:extLst>
              <a:ext uri="{909E8E84-426E-40dd-AFC4-6F175D3DCCD1}">
                <a14:hiddenFill xmlns:a14="http://schemas.microsoft.com/office/drawing/2010/main">
                  <a:solidFill>
                    <a:srgbClr val="FFFFFF"/>
                  </a:solidFill>
                </a14:hiddenFill>
              </a:ext>
            </a:extLst>
          </p:spPr>
        </p:pic>
        <p:sp>
          <p:nvSpPr>
            <p:cNvPr id="35855" name="Text Box 15"/>
            <p:cNvSpPr txBox="1">
              <a:spLocks noChangeArrowheads="1"/>
            </p:cNvSpPr>
            <p:nvPr/>
          </p:nvSpPr>
          <p:spPr bwMode="auto">
            <a:xfrm>
              <a:off x="672" y="2976"/>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Gear from Fairfield</a:t>
              </a:r>
            </a:p>
          </p:txBody>
        </p:sp>
        <p:pic>
          <p:nvPicPr>
            <p:cNvPr id="35856" name="Picture 16" descr="Spool3"/>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l="29292" t="29784" r="31429" b="23138"/>
            <a:stretch>
              <a:fillRect/>
            </a:stretch>
          </p:blipFill>
          <p:spPr bwMode="auto">
            <a:xfrm>
              <a:off x="432" y="3216"/>
              <a:ext cx="288" cy="239"/>
            </a:xfrm>
            <a:prstGeom prst="rect">
              <a:avLst/>
            </a:prstGeom>
            <a:noFill/>
            <a:extLst>
              <a:ext uri="{909E8E84-426E-40dd-AFC4-6F175D3DCCD1}">
                <a14:hiddenFill xmlns:a14="http://schemas.microsoft.com/office/drawing/2010/main">
                  <a:solidFill>
                    <a:srgbClr val="FFFFFF"/>
                  </a:solidFill>
                </a14:hiddenFill>
              </a:ext>
            </a:extLst>
          </p:spPr>
        </p:pic>
        <p:sp>
          <p:nvSpPr>
            <p:cNvPr id="35857" name="Text Box 17"/>
            <p:cNvSpPr txBox="1">
              <a:spLocks noChangeArrowheads="1"/>
            </p:cNvSpPr>
            <p:nvPr/>
          </p:nvSpPr>
          <p:spPr bwMode="auto">
            <a:xfrm>
              <a:off x="672" y="3216"/>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Gear from Boston Gear</a:t>
              </a:r>
            </a:p>
          </p:txBody>
        </p:sp>
        <p:pic>
          <p:nvPicPr>
            <p:cNvPr id="35858" name="Picture 18" descr="Ring Gear"/>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l="8081" t="15366" r="7648" b="7803"/>
            <a:stretch>
              <a:fillRect/>
            </a:stretch>
          </p:blipFill>
          <p:spPr bwMode="auto">
            <a:xfrm>
              <a:off x="432" y="3504"/>
              <a:ext cx="219" cy="240"/>
            </a:xfrm>
            <a:prstGeom prst="rect">
              <a:avLst/>
            </a:prstGeom>
            <a:noFill/>
            <a:extLst>
              <a:ext uri="{909E8E84-426E-40dd-AFC4-6F175D3DCCD1}">
                <a14:hiddenFill xmlns:a14="http://schemas.microsoft.com/office/drawing/2010/main">
                  <a:solidFill>
                    <a:srgbClr val="FFFFFF"/>
                  </a:solidFill>
                </a14:hiddenFill>
              </a:ext>
            </a:extLst>
          </p:spPr>
        </p:pic>
        <p:sp>
          <p:nvSpPr>
            <p:cNvPr id="35859" name="Text Box 19"/>
            <p:cNvSpPr txBox="1">
              <a:spLocks noChangeArrowheads="1"/>
            </p:cNvSpPr>
            <p:nvPr/>
          </p:nvSpPr>
          <p:spPr bwMode="auto">
            <a:xfrm>
              <a:off x="672" y="3552"/>
              <a:ext cx="4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Gear from Boston Gear</a:t>
              </a:r>
            </a:p>
          </p:txBody>
        </p:sp>
        <p:pic>
          <p:nvPicPr>
            <p:cNvPr id="35862" name="Picture 22" descr="input shaft"/>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43" t="28812" r="19193" b="48138"/>
            <a:stretch>
              <a:fillRect/>
            </a:stretch>
          </p:blipFill>
          <p:spPr bwMode="auto">
            <a:xfrm>
              <a:off x="432" y="3888"/>
              <a:ext cx="240" cy="96"/>
            </a:xfrm>
            <a:prstGeom prst="rect">
              <a:avLst/>
            </a:prstGeom>
            <a:noFill/>
            <a:extLst>
              <a:ext uri="{909E8E84-426E-40dd-AFC4-6F175D3DCCD1}">
                <a14:hiddenFill xmlns:a14="http://schemas.microsoft.com/office/drawing/2010/main">
                  <a:solidFill>
                    <a:srgbClr val="FFFFFF"/>
                  </a:solidFill>
                </a14:hiddenFill>
              </a:ext>
            </a:extLst>
          </p:spPr>
        </p:pic>
        <p:sp>
          <p:nvSpPr>
            <p:cNvPr id="35863" name="Text Box 23"/>
            <p:cNvSpPr txBox="1">
              <a:spLocks noChangeArrowheads="1"/>
            </p:cNvSpPr>
            <p:nvPr/>
          </p:nvSpPr>
          <p:spPr bwMode="auto">
            <a:xfrm>
              <a:off x="662" y="3904"/>
              <a:ext cx="442"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600"/>
                <a:t>Shaft from </a:t>
              </a:r>
            </a:p>
          </p:txBody>
        </p:sp>
      </p:grpSp>
      <p:sp>
        <p:nvSpPr>
          <p:cNvPr id="40" name="TextBox 39"/>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4068210511"/>
      </p:ext>
    </p:extLst>
  </p:cSld>
  <p:clrMapOvr>
    <a:masterClrMapping/>
  </p:clrMapOvr>
  <p:transition xmlns:p14="http://schemas.microsoft.com/office/powerpoint/2010/main" spd="slow" advClick="0" advTm="10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0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44" y="15241"/>
            <a:ext cx="8580180" cy="6842760"/>
          </a:xfrm>
          <a:prstGeom prst="rect">
            <a:avLst/>
          </a:prstGeom>
        </p:spPr>
      </p:pic>
      <p:sp>
        <p:nvSpPr>
          <p:cNvPr id="5126" name="Text Box 6"/>
          <p:cNvSpPr txBox="1">
            <a:spLocks noChangeArrowheads="1"/>
          </p:cNvSpPr>
          <p:nvPr/>
        </p:nvSpPr>
        <p:spPr bwMode="auto">
          <a:xfrm>
            <a:off x="2133600" y="2514600"/>
            <a:ext cx="3657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Thank You!</a:t>
            </a:r>
          </a:p>
          <a:p>
            <a:pPr>
              <a:spcBef>
                <a:spcPct val="50000"/>
              </a:spcBef>
            </a:pPr>
            <a:r>
              <a:rPr lang="en-US" sz="1200"/>
              <a:t>Your Request has been forwarded to the suppliers. Your order will be confirmed soon.</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
        <p:nvSpPr>
          <p:cNvPr id="6" name="TextBox 5"/>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3805008163"/>
      </p:ext>
    </p:extLst>
  </p:cSld>
  <p:clrMapOvr>
    <a:masterClrMapping/>
  </p:clrMapOvr>
  <p:transition xmlns:p14="http://schemas.microsoft.com/office/powerpoint/2010/main" spd="slow" advClick="0" advTm="800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74052" y="4539996"/>
            <a:ext cx="932419"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Synapsis Technology</a:t>
            </a:r>
          </a:p>
        </p:txBody>
      </p:sp>
      <p:sp>
        <p:nvSpPr>
          <p:cNvPr id="5" name="TextBox 4"/>
          <p:cNvSpPr txBox="1"/>
          <p:nvPr/>
        </p:nvSpPr>
        <p:spPr>
          <a:xfrm>
            <a:off x="6274052" y="2729380"/>
            <a:ext cx="932419"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SDRC</a:t>
            </a:r>
          </a:p>
        </p:txBody>
      </p:sp>
      <p:sp>
        <p:nvSpPr>
          <p:cNvPr id="6" name="TextBox 5"/>
          <p:cNvSpPr txBox="1"/>
          <p:nvPr/>
        </p:nvSpPr>
        <p:spPr>
          <a:xfrm>
            <a:off x="6274052" y="2014436"/>
            <a:ext cx="932419"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Heide Corp</a:t>
            </a:r>
          </a:p>
        </p:txBody>
      </p:sp>
      <p:sp>
        <p:nvSpPr>
          <p:cNvPr id="7" name="TextBox 6"/>
          <p:cNvSpPr txBox="1"/>
          <p:nvPr/>
        </p:nvSpPr>
        <p:spPr>
          <a:xfrm>
            <a:off x="6274052" y="4178132"/>
            <a:ext cx="972437"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109728" rtlCol="0" anchor="ctr"/>
          <a:lstStyle>
            <a:defPPr>
              <a:defRPr lang="en-US"/>
            </a:defPPr>
            <a:lvl1pPr algn="r">
              <a:defRPr sz="1200">
                <a:solidFill>
                  <a:schemeClr val="tx1">
                    <a:lumMod val="65000"/>
                    <a:lumOff val="35000"/>
                  </a:schemeClr>
                </a:solidFill>
              </a:defRPr>
            </a:lvl1pPr>
          </a:lstStyle>
          <a:p>
            <a:r>
              <a:rPr lang="en-US" dirty="0">
                <a:solidFill>
                  <a:schemeClr val="tx1"/>
                </a:solidFill>
              </a:rPr>
              <a:t>Tecnomatix</a:t>
            </a:r>
          </a:p>
        </p:txBody>
      </p:sp>
      <p:sp>
        <p:nvSpPr>
          <p:cNvPr id="8" name="TextBox 7"/>
          <p:cNvSpPr txBox="1"/>
          <p:nvPr/>
        </p:nvSpPr>
        <p:spPr>
          <a:xfrm>
            <a:off x="6274052" y="1644632"/>
            <a:ext cx="932419"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Intergraph</a:t>
            </a:r>
          </a:p>
        </p:txBody>
      </p:sp>
      <p:sp>
        <p:nvSpPr>
          <p:cNvPr id="9" name="TextBox 8"/>
          <p:cNvSpPr txBox="1"/>
          <p:nvPr/>
        </p:nvSpPr>
        <p:spPr>
          <a:xfrm>
            <a:off x="6274052" y="5640393"/>
            <a:ext cx="932419"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Zuken</a:t>
            </a:r>
          </a:p>
        </p:txBody>
      </p:sp>
      <p:sp>
        <p:nvSpPr>
          <p:cNvPr id="10" name="Rectangle 9"/>
          <p:cNvSpPr/>
          <p:nvPr/>
        </p:nvSpPr>
        <p:spPr>
          <a:xfrm>
            <a:off x="7194326" y="491539"/>
            <a:ext cx="1888371" cy="5870295"/>
          </a:xfrm>
          <a:prstGeom prst="rect">
            <a:avLst/>
          </a:prstGeom>
          <a:solidFill>
            <a:schemeClr val="bg1"/>
          </a:solidFill>
          <a:ln w="6350">
            <a:solidFill>
              <a:schemeClr val="tx1">
                <a:lumMod val="65000"/>
                <a:lumOff val="35000"/>
              </a:schemeClr>
            </a:solid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37444" y="1613771"/>
            <a:ext cx="1802128" cy="342900"/>
          </a:xfrm>
          <a:prstGeom prst="rect">
            <a:avLst/>
          </a:prstGeom>
          <a:solidFill>
            <a:srgbClr val="53BB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Solid Edge™</a:t>
            </a:r>
          </a:p>
          <a:p>
            <a:r>
              <a:rPr lang="en-US" sz="1200" dirty="0" smtClean="0">
                <a:solidFill>
                  <a:schemeClr val="bg1"/>
                </a:solidFill>
              </a:rPr>
              <a:t>CAD </a:t>
            </a:r>
            <a:endParaRPr lang="en-US" sz="1200" dirty="0">
              <a:solidFill>
                <a:schemeClr val="bg1"/>
              </a:solidFill>
            </a:endParaRPr>
          </a:p>
        </p:txBody>
      </p:sp>
      <p:sp>
        <p:nvSpPr>
          <p:cNvPr id="12" name="TextBox 11"/>
          <p:cNvSpPr txBox="1"/>
          <p:nvPr/>
        </p:nvSpPr>
        <p:spPr>
          <a:xfrm>
            <a:off x="3437145" y="887171"/>
            <a:ext cx="954638"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CDRS</a:t>
            </a:r>
          </a:p>
        </p:txBody>
      </p:sp>
      <p:sp>
        <p:nvSpPr>
          <p:cNvPr id="13" name="TextBox 12"/>
          <p:cNvSpPr txBox="1"/>
          <p:nvPr/>
        </p:nvSpPr>
        <p:spPr>
          <a:xfrm>
            <a:off x="3437145" y="2729380"/>
            <a:ext cx="957232"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Nitidus </a:t>
            </a:r>
          </a:p>
        </p:txBody>
      </p:sp>
      <p:sp>
        <p:nvSpPr>
          <p:cNvPr id="14" name="TextBox 13"/>
          <p:cNvSpPr txBox="1"/>
          <p:nvPr/>
        </p:nvSpPr>
        <p:spPr>
          <a:xfrm>
            <a:off x="3437145" y="3820945"/>
            <a:ext cx="957232"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Ohio Design Automation</a:t>
            </a:r>
          </a:p>
        </p:txBody>
      </p:sp>
      <p:sp>
        <p:nvSpPr>
          <p:cNvPr id="15" name="TextBox 14"/>
          <p:cNvSpPr txBox="1"/>
          <p:nvPr/>
        </p:nvSpPr>
        <p:spPr>
          <a:xfrm>
            <a:off x="3437145" y="5263982"/>
            <a:ext cx="957232"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Synapsis Technology</a:t>
            </a:r>
          </a:p>
        </p:txBody>
      </p:sp>
      <p:sp>
        <p:nvSpPr>
          <p:cNvPr id="16" name="TextBox 15"/>
          <p:cNvSpPr txBox="1"/>
          <p:nvPr/>
        </p:nvSpPr>
        <p:spPr>
          <a:xfrm>
            <a:off x="3437145" y="1267250"/>
            <a:ext cx="957232"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Rasna</a:t>
            </a:r>
          </a:p>
        </p:txBody>
      </p:sp>
      <p:sp>
        <p:nvSpPr>
          <p:cNvPr id="17" name="TextBox 16"/>
          <p:cNvSpPr txBox="1"/>
          <p:nvPr/>
        </p:nvSpPr>
        <p:spPr>
          <a:xfrm>
            <a:off x="3437145" y="4537701"/>
            <a:ext cx="957232"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MathSoft</a:t>
            </a:r>
          </a:p>
        </p:txBody>
      </p:sp>
      <p:sp>
        <p:nvSpPr>
          <p:cNvPr id="18" name="TextBox 17"/>
          <p:cNvSpPr txBox="1"/>
          <p:nvPr/>
        </p:nvSpPr>
        <p:spPr>
          <a:xfrm>
            <a:off x="3437145" y="5990831"/>
            <a:ext cx="957232"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200">
                <a:solidFill>
                  <a:schemeClr val="tx1">
                    <a:lumMod val="65000"/>
                    <a:lumOff val="35000"/>
                  </a:schemeClr>
                </a:solidFill>
              </a:defRPr>
            </a:lvl1pPr>
          </a:lstStyle>
          <a:p>
            <a:r>
              <a:rPr lang="en-US" dirty="0">
                <a:solidFill>
                  <a:schemeClr val="tx1"/>
                </a:solidFill>
              </a:rPr>
              <a:t>Planet Metrics</a:t>
            </a:r>
          </a:p>
        </p:txBody>
      </p:sp>
      <p:sp>
        <p:nvSpPr>
          <p:cNvPr id="19" name="Rectangle 18"/>
          <p:cNvSpPr/>
          <p:nvPr/>
        </p:nvSpPr>
        <p:spPr>
          <a:xfrm>
            <a:off x="4340914" y="491539"/>
            <a:ext cx="1888371" cy="5870295"/>
          </a:xfrm>
          <a:prstGeom prst="rect">
            <a:avLst/>
          </a:prstGeom>
          <a:solidFill>
            <a:schemeClr val="bg1"/>
          </a:solidFill>
          <a:ln w="6350">
            <a:solidFill>
              <a:schemeClr val="tx1">
                <a:lumMod val="65000"/>
                <a:lumOff val="35000"/>
              </a:schemeClr>
            </a:solid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566151" y="2372740"/>
            <a:ext cx="938034"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300">
                <a:solidFill>
                  <a:schemeClr val="tx1">
                    <a:lumMod val="65000"/>
                    <a:lumOff val="35000"/>
                  </a:schemeClr>
                </a:solidFill>
              </a:defRPr>
            </a:lvl1pPr>
          </a:lstStyle>
          <a:p>
            <a:r>
              <a:rPr lang="en-US" sz="1200" dirty="0">
                <a:solidFill>
                  <a:schemeClr val="tx1"/>
                </a:solidFill>
              </a:rPr>
              <a:t>Deneb Robotics</a:t>
            </a:r>
          </a:p>
        </p:txBody>
      </p:sp>
      <p:sp>
        <p:nvSpPr>
          <p:cNvPr id="21" name="TextBox 20"/>
          <p:cNvSpPr txBox="1"/>
          <p:nvPr/>
        </p:nvSpPr>
        <p:spPr>
          <a:xfrm>
            <a:off x="566151" y="4178132"/>
            <a:ext cx="930840"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300">
                <a:solidFill>
                  <a:schemeClr val="tx1">
                    <a:lumMod val="65000"/>
                    <a:lumOff val="35000"/>
                  </a:schemeClr>
                </a:solidFill>
              </a:defRPr>
            </a:lvl1pPr>
          </a:lstStyle>
          <a:p>
            <a:r>
              <a:rPr lang="en-US" sz="1200" dirty="0">
                <a:solidFill>
                  <a:schemeClr val="tx1"/>
                </a:solidFill>
              </a:rPr>
              <a:t>Abaqus</a:t>
            </a:r>
          </a:p>
        </p:txBody>
      </p:sp>
      <p:sp>
        <p:nvSpPr>
          <p:cNvPr id="22" name="TextBox 21"/>
          <p:cNvSpPr txBox="1"/>
          <p:nvPr/>
        </p:nvSpPr>
        <p:spPr>
          <a:xfrm>
            <a:off x="566151" y="5990831"/>
            <a:ext cx="950976"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300">
                <a:solidFill>
                  <a:schemeClr val="tx1">
                    <a:lumMod val="65000"/>
                    <a:lumOff val="35000"/>
                  </a:schemeClr>
                </a:solidFill>
              </a:defRPr>
            </a:lvl1pPr>
          </a:lstStyle>
          <a:p>
            <a:r>
              <a:rPr lang="en-US" sz="1200" dirty="0">
                <a:solidFill>
                  <a:schemeClr val="tx1"/>
                </a:solidFill>
              </a:rPr>
              <a:t>PE International</a:t>
            </a:r>
          </a:p>
        </p:txBody>
      </p:sp>
      <p:sp>
        <p:nvSpPr>
          <p:cNvPr id="23" name="TextBox 22"/>
          <p:cNvSpPr txBox="1"/>
          <p:nvPr/>
        </p:nvSpPr>
        <p:spPr>
          <a:xfrm>
            <a:off x="566151" y="5263982"/>
            <a:ext cx="930840"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300">
                <a:solidFill>
                  <a:schemeClr val="tx1">
                    <a:lumMod val="65000"/>
                    <a:lumOff val="35000"/>
                  </a:schemeClr>
                </a:solidFill>
              </a:defRPr>
            </a:lvl1pPr>
          </a:lstStyle>
          <a:p>
            <a:r>
              <a:rPr lang="en-US" sz="1200" dirty="0">
                <a:solidFill>
                  <a:schemeClr val="tx1"/>
                </a:solidFill>
              </a:rPr>
              <a:t>Priware</a:t>
            </a:r>
          </a:p>
        </p:txBody>
      </p:sp>
      <p:sp>
        <p:nvSpPr>
          <p:cNvPr id="24" name="TextBox 23"/>
          <p:cNvSpPr txBox="1"/>
          <p:nvPr/>
        </p:nvSpPr>
        <p:spPr>
          <a:xfrm>
            <a:off x="566151" y="1267250"/>
            <a:ext cx="950976"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defRPr sz="1600">
                <a:solidFill>
                  <a:schemeClr val="accent5">
                    <a:lumMod val="20000"/>
                    <a:lumOff val="8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US" sz="1200" dirty="0">
                <a:solidFill>
                  <a:schemeClr val="tx1"/>
                </a:solidFill>
              </a:rPr>
              <a:t>SolidWorks</a:t>
            </a:r>
          </a:p>
        </p:txBody>
      </p:sp>
      <p:sp>
        <p:nvSpPr>
          <p:cNvPr id="25" name="TextBox 24"/>
          <p:cNvSpPr txBox="1"/>
          <p:nvPr/>
        </p:nvSpPr>
        <p:spPr>
          <a:xfrm>
            <a:off x="566154" y="3094101"/>
            <a:ext cx="930839" cy="2811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defPPr>
              <a:defRPr lang="en-US"/>
            </a:defPPr>
            <a:lvl1pPr algn="r">
              <a:defRPr sz="1300">
                <a:solidFill>
                  <a:schemeClr val="tx1">
                    <a:lumMod val="65000"/>
                    <a:lumOff val="35000"/>
                  </a:schemeClr>
                </a:solidFill>
              </a:defRPr>
            </a:lvl1pPr>
          </a:lstStyle>
          <a:p>
            <a:r>
              <a:rPr lang="en-US" sz="1200" dirty="0" smtClean="0">
                <a:solidFill>
                  <a:schemeClr val="tx1"/>
                </a:solidFill>
              </a:rPr>
              <a:t>KTI</a:t>
            </a:r>
            <a:endParaRPr lang="en-US" sz="1200" dirty="0">
              <a:solidFill>
                <a:schemeClr val="tx1"/>
              </a:solidFill>
            </a:endParaRPr>
          </a:p>
        </p:txBody>
      </p:sp>
      <p:sp>
        <p:nvSpPr>
          <p:cNvPr id="26" name="Rectangle 25"/>
          <p:cNvSpPr/>
          <p:nvPr/>
        </p:nvSpPr>
        <p:spPr>
          <a:xfrm>
            <a:off x="1491277" y="491539"/>
            <a:ext cx="1874520" cy="5870295"/>
          </a:xfrm>
          <a:prstGeom prst="rect">
            <a:avLst/>
          </a:prstGeom>
          <a:solidFill>
            <a:schemeClr val="bg1"/>
          </a:solidFill>
          <a:ln w="6350">
            <a:solidFill>
              <a:schemeClr val="tx1">
                <a:lumMod val="65000"/>
                <a:lumOff val="35000"/>
              </a:schemeClr>
            </a:solid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237444" y="864298"/>
            <a:ext cx="1802128" cy="342900"/>
          </a:xfrm>
          <a:prstGeom prst="rect">
            <a:avLst/>
          </a:prstGeom>
          <a:solidFill>
            <a:srgbClr val="53BB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Unigraphics™</a:t>
            </a:r>
          </a:p>
          <a:p>
            <a:r>
              <a:rPr lang="en-US" sz="1200" dirty="0">
                <a:solidFill>
                  <a:schemeClr val="bg1"/>
                </a:solidFill>
              </a:rPr>
              <a:t>CAD (since 1975)</a:t>
            </a:r>
          </a:p>
        </p:txBody>
      </p:sp>
      <p:sp>
        <p:nvSpPr>
          <p:cNvPr id="28" name="Rectangle 27"/>
          <p:cNvSpPr/>
          <p:nvPr/>
        </p:nvSpPr>
        <p:spPr>
          <a:xfrm>
            <a:off x="4384033" y="866597"/>
            <a:ext cx="1802128" cy="322326"/>
          </a:xfrm>
          <a:prstGeom prst="rect">
            <a:avLst/>
          </a:prstGeom>
          <a:solidFill>
            <a:srgbClr val="53BB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r>
              <a:rPr lang="en-US" sz="1600" dirty="0">
                <a:solidFill>
                  <a:schemeClr val="bg1"/>
                </a:solidFill>
              </a:rPr>
              <a:t>Pro/ENGINEER®</a:t>
            </a:r>
          </a:p>
          <a:p>
            <a:r>
              <a:rPr lang="en-US" sz="1200" dirty="0">
                <a:solidFill>
                  <a:schemeClr val="bg1"/>
                </a:solidFill>
              </a:rPr>
              <a:t>CAD (since 1988)</a:t>
            </a:r>
          </a:p>
        </p:txBody>
      </p:sp>
      <p:sp>
        <p:nvSpPr>
          <p:cNvPr id="29" name="Rectangle 28"/>
          <p:cNvSpPr/>
          <p:nvPr/>
        </p:nvSpPr>
        <p:spPr>
          <a:xfrm>
            <a:off x="6243572" y="508980"/>
            <a:ext cx="982773" cy="35270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70" b="1" dirty="0">
                <a:solidFill>
                  <a:schemeClr val="tx1"/>
                </a:solidFill>
              </a:rPr>
              <a:t>Acquisition/ Partnership</a:t>
            </a:r>
          </a:p>
        </p:txBody>
      </p:sp>
      <p:sp>
        <p:nvSpPr>
          <p:cNvPr id="30" name="Rectangle 29"/>
          <p:cNvSpPr/>
          <p:nvPr/>
        </p:nvSpPr>
        <p:spPr>
          <a:xfrm>
            <a:off x="6215520" y="874170"/>
            <a:ext cx="987962" cy="3741781"/>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ectangle 30"/>
          <p:cNvSpPr/>
          <p:nvPr/>
        </p:nvSpPr>
        <p:spPr>
          <a:xfrm>
            <a:off x="3421654" y="874170"/>
            <a:ext cx="987962" cy="3741781"/>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Rectangle 31"/>
          <p:cNvSpPr/>
          <p:nvPr/>
        </p:nvSpPr>
        <p:spPr>
          <a:xfrm>
            <a:off x="3393772" y="508980"/>
            <a:ext cx="982773" cy="35270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70" b="1" dirty="0">
                <a:solidFill>
                  <a:schemeClr val="tx1"/>
                </a:solidFill>
              </a:rPr>
              <a:t>Acquisition/ Partnership</a:t>
            </a:r>
          </a:p>
        </p:txBody>
      </p:sp>
      <p:sp>
        <p:nvSpPr>
          <p:cNvPr id="33" name="TextBox 32"/>
          <p:cNvSpPr txBox="1"/>
          <p:nvPr/>
        </p:nvSpPr>
        <p:spPr>
          <a:xfrm>
            <a:off x="-68633" y="1173441"/>
            <a:ext cx="698516" cy="7366974"/>
          </a:xfrm>
          <a:prstGeom prst="rect">
            <a:avLst/>
          </a:prstGeom>
          <a:noFill/>
          <a:effectLst/>
        </p:spPr>
        <p:txBody>
          <a:bodyPr wrap="none" rtlCol="0">
            <a:spAutoFit/>
          </a:bodyPr>
          <a:lstStyle/>
          <a:p>
            <a:pPr algn="r">
              <a:lnSpc>
                <a:spcPts val="3800"/>
              </a:lnSpc>
            </a:pPr>
            <a:r>
              <a:rPr lang="en-US" dirty="0" smtClean="0"/>
              <a:t>1997</a:t>
            </a:r>
          </a:p>
          <a:p>
            <a:pPr algn="r">
              <a:lnSpc>
                <a:spcPts val="3800"/>
              </a:lnSpc>
            </a:pPr>
            <a:r>
              <a:rPr lang="en-US" dirty="0" smtClean="0"/>
              <a:t>1998</a:t>
            </a:r>
          </a:p>
          <a:p>
            <a:pPr algn="r">
              <a:lnSpc>
                <a:spcPts val="3800"/>
              </a:lnSpc>
            </a:pPr>
            <a:r>
              <a:rPr lang="en-US" dirty="0" smtClean="0"/>
              <a:t>1999</a:t>
            </a:r>
          </a:p>
          <a:p>
            <a:pPr algn="r">
              <a:lnSpc>
                <a:spcPts val="3800"/>
              </a:lnSpc>
            </a:pPr>
            <a:r>
              <a:rPr lang="en-US" dirty="0" smtClean="0"/>
              <a:t>2000</a:t>
            </a:r>
          </a:p>
          <a:p>
            <a:pPr algn="r">
              <a:lnSpc>
                <a:spcPts val="3800"/>
              </a:lnSpc>
            </a:pPr>
            <a:r>
              <a:rPr lang="en-US" dirty="0" smtClean="0"/>
              <a:t>2001</a:t>
            </a:r>
          </a:p>
          <a:p>
            <a:pPr algn="r">
              <a:lnSpc>
                <a:spcPts val="3800"/>
              </a:lnSpc>
            </a:pPr>
            <a:r>
              <a:rPr lang="en-US" dirty="0" smtClean="0"/>
              <a:t>2002</a:t>
            </a:r>
          </a:p>
          <a:p>
            <a:pPr algn="r">
              <a:lnSpc>
                <a:spcPts val="3800"/>
              </a:lnSpc>
            </a:pPr>
            <a:r>
              <a:rPr lang="en-US" dirty="0" smtClean="0"/>
              <a:t>2003</a:t>
            </a:r>
          </a:p>
          <a:p>
            <a:pPr algn="r">
              <a:lnSpc>
                <a:spcPts val="3800"/>
              </a:lnSpc>
            </a:pPr>
            <a:r>
              <a:rPr lang="en-US" dirty="0" smtClean="0"/>
              <a:t>2004</a:t>
            </a:r>
          </a:p>
          <a:p>
            <a:pPr algn="r">
              <a:lnSpc>
                <a:spcPts val="3800"/>
              </a:lnSpc>
            </a:pPr>
            <a:r>
              <a:rPr lang="en-US" dirty="0" smtClean="0"/>
              <a:t>2005</a:t>
            </a:r>
          </a:p>
          <a:p>
            <a:pPr algn="r">
              <a:lnSpc>
                <a:spcPts val="3800"/>
              </a:lnSpc>
            </a:pPr>
            <a:r>
              <a:rPr lang="en-US" dirty="0" smtClean="0"/>
              <a:t>2006</a:t>
            </a:r>
          </a:p>
          <a:p>
            <a:pPr algn="r">
              <a:lnSpc>
                <a:spcPts val="3800"/>
              </a:lnSpc>
            </a:pPr>
            <a:r>
              <a:rPr lang="en-US" dirty="0" smtClean="0"/>
              <a:t>2007</a:t>
            </a:r>
          </a:p>
          <a:p>
            <a:pPr algn="r">
              <a:lnSpc>
                <a:spcPts val="3800"/>
              </a:lnSpc>
            </a:pPr>
            <a:r>
              <a:rPr lang="en-US" dirty="0" smtClean="0"/>
              <a:t>2008</a:t>
            </a:r>
          </a:p>
          <a:p>
            <a:pPr algn="r">
              <a:lnSpc>
                <a:spcPts val="3800"/>
              </a:lnSpc>
            </a:pPr>
            <a:r>
              <a:rPr lang="en-US" dirty="0" smtClean="0"/>
              <a:t>2009</a:t>
            </a:r>
          </a:p>
          <a:p>
            <a:pPr algn="r">
              <a:lnSpc>
                <a:spcPts val="3800"/>
              </a:lnSpc>
            </a:pPr>
            <a:r>
              <a:rPr lang="en-US" dirty="0" smtClean="0"/>
              <a:t>2010</a:t>
            </a:r>
          </a:p>
          <a:p>
            <a:pPr algn="r">
              <a:lnSpc>
                <a:spcPts val="3800"/>
              </a:lnSpc>
            </a:pPr>
            <a:endParaRPr lang="en-US" dirty="0"/>
          </a:p>
        </p:txBody>
      </p:sp>
      <p:sp>
        <p:nvSpPr>
          <p:cNvPr id="34" name="Rectangle 33"/>
          <p:cNvSpPr/>
          <p:nvPr/>
        </p:nvSpPr>
        <p:spPr>
          <a:xfrm>
            <a:off x="532888" y="508980"/>
            <a:ext cx="982773" cy="35270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70" b="1" dirty="0">
                <a:solidFill>
                  <a:schemeClr val="tx1"/>
                </a:solidFill>
              </a:rPr>
              <a:t>Acquisition/ Partnership</a:t>
            </a:r>
          </a:p>
        </p:txBody>
      </p:sp>
      <p:sp>
        <p:nvSpPr>
          <p:cNvPr id="35" name="TextBox 34"/>
          <p:cNvSpPr txBox="1"/>
          <p:nvPr/>
        </p:nvSpPr>
        <p:spPr>
          <a:xfrm>
            <a:off x="1988646" y="524443"/>
            <a:ext cx="938027" cy="369332"/>
          </a:xfrm>
          <a:prstGeom prst="rect">
            <a:avLst/>
          </a:prstGeom>
          <a:noFill/>
          <a:effectLst/>
        </p:spPr>
        <p:txBody>
          <a:bodyPr wrap="none" rtlCol="0">
            <a:spAutoFit/>
          </a:bodyPr>
          <a:lstStyle/>
          <a:p>
            <a:r>
              <a:rPr lang="en-US" b="1" dirty="0" smtClean="0"/>
              <a:t>Product</a:t>
            </a:r>
            <a:endParaRPr lang="en-US" b="1" dirty="0"/>
          </a:p>
        </p:txBody>
      </p:sp>
      <p:sp>
        <p:nvSpPr>
          <p:cNvPr id="36" name="TextBox 35"/>
          <p:cNvSpPr txBox="1"/>
          <p:nvPr/>
        </p:nvSpPr>
        <p:spPr>
          <a:xfrm>
            <a:off x="4807913" y="524443"/>
            <a:ext cx="938027" cy="369332"/>
          </a:xfrm>
          <a:prstGeom prst="rect">
            <a:avLst/>
          </a:prstGeom>
          <a:noFill/>
          <a:effectLst/>
        </p:spPr>
        <p:txBody>
          <a:bodyPr wrap="none" rtlCol="0">
            <a:spAutoFit/>
          </a:bodyPr>
          <a:lstStyle>
            <a:defPPr>
              <a:defRPr lang="en-US"/>
            </a:defPPr>
            <a:lvl1pPr>
              <a:defRPr b="1">
                <a:solidFill>
                  <a:schemeClr val="tx1">
                    <a:lumMod val="50000"/>
                    <a:lumOff val="50000"/>
                  </a:schemeClr>
                </a:solidFill>
              </a:defRPr>
            </a:lvl1pPr>
          </a:lstStyle>
          <a:p>
            <a:r>
              <a:rPr lang="en-US" dirty="0">
                <a:solidFill>
                  <a:schemeClr val="tx1"/>
                </a:solidFill>
              </a:rPr>
              <a:t>Product</a:t>
            </a:r>
          </a:p>
        </p:txBody>
      </p:sp>
      <p:sp>
        <p:nvSpPr>
          <p:cNvPr id="37" name="TextBox 36"/>
          <p:cNvSpPr txBox="1"/>
          <p:nvPr/>
        </p:nvSpPr>
        <p:spPr>
          <a:xfrm>
            <a:off x="7702162" y="531844"/>
            <a:ext cx="938027" cy="369332"/>
          </a:xfrm>
          <a:prstGeom prst="rect">
            <a:avLst/>
          </a:prstGeom>
          <a:noFill/>
          <a:effectLst/>
        </p:spPr>
        <p:txBody>
          <a:bodyPr wrap="none" rtlCol="0">
            <a:spAutoFit/>
          </a:bodyPr>
          <a:lstStyle>
            <a:defPPr>
              <a:defRPr lang="en-US"/>
            </a:defPPr>
            <a:lvl1pPr>
              <a:defRPr b="1">
                <a:solidFill>
                  <a:schemeClr val="tx1">
                    <a:lumMod val="50000"/>
                    <a:lumOff val="50000"/>
                  </a:schemeClr>
                </a:solidFill>
              </a:defRPr>
            </a:lvl1pPr>
          </a:lstStyle>
          <a:p>
            <a:r>
              <a:rPr lang="en-US" dirty="0">
                <a:solidFill>
                  <a:schemeClr val="tx1"/>
                </a:solidFill>
              </a:rPr>
              <a:t>Product</a:t>
            </a:r>
          </a:p>
        </p:txBody>
      </p:sp>
      <p:sp>
        <p:nvSpPr>
          <p:cNvPr id="38" name="TextBox 37"/>
          <p:cNvSpPr txBox="1"/>
          <p:nvPr/>
        </p:nvSpPr>
        <p:spPr>
          <a:xfrm>
            <a:off x="629884" y="140305"/>
            <a:ext cx="2703867" cy="369332"/>
          </a:xfrm>
          <a:prstGeom prst="rect">
            <a:avLst/>
          </a:prstGeom>
          <a:noFill/>
          <a:effectLst/>
        </p:spPr>
        <p:txBody>
          <a:bodyPr wrap="square" rtlCol="0">
            <a:spAutoFit/>
          </a:bodyPr>
          <a:lstStyle/>
          <a:p>
            <a:pPr algn="ctr"/>
            <a:r>
              <a:rPr lang="en-US" b="1" dirty="0" smtClean="0"/>
              <a:t>Dassault Systèmes</a:t>
            </a:r>
            <a:endParaRPr lang="en-US" b="1" dirty="0"/>
          </a:p>
        </p:txBody>
      </p:sp>
      <p:sp>
        <p:nvSpPr>
          <p:cNvPr id="39" name="TextBox 38"/>
          <p:cNvSpPr txBox="1"/>
          <p:nvPr/>
        </p:nvSpPr>
        <p:spPr>
          <a:xfrm>
            <a:off x="3437144" y="36431"/>
            <a:ext cx="2818003" cy="646331"/>
          </a:xfrm>
          <a:prstGeom prst="rect">
            <a:avLst/>
          </a:prstGeom>
          <a:noFill/>
          <a:effectLst/>
        </p:spPr>
        <p:txBody>
          <a:bodyPr wrap="square" rtlCol="0">
            <a:spAutoFit/>
          </a:bodyPr>
          <a:lstStyle>
            <a:defPPr>
              <a:defRPr lang="en-US"/>
            </a:defPPr>
            <a:lvl1pPr>
              <a:defRPr sz="2000" b="1">
                <a:solidFill>
                  <a:schemeClr val="tx1">
                    <a:lumMod val="50000"/>
                    <a:lumOff val="50000"/>
                  </a:schemeClr>
                </a:solidFill>
              </a:defRPr>
            </a:lvl1pPr>
          </a:lstStyle>
          <a:p>
            <a:pPr algn="ctr"/>
            <a:r>
              <a:rPr lang="en-US" sz="1800" dirty="0">
                <a:solidFill>
                  <a:schemeClr val="tx1"/>
                </a:solidFill>
              </a:rPr>
              <a:t>Parametric </a:t>
            </a:r>
            <a:r>
              <a:rPr lang="en-US" sz="1800" dirty="0" smtClean="0">
                <a:solidFill>
                  <a:schemeClr val="tx1"/>
                </a:solidFill>
              </a:rPr>
              <a:t>Technology Corporation</a:t>
            </a:r>
            <a:endParaRPr lang="en-US" sz="1800" dirty="0">
              <a:solidFill>
                <a:schemeClr val="tx1"/>
              </a:solidFill>
            </a:endParaRPr>
          </a:p>
        </p:txBody>
      </p:sp>
      <p:sp>
        <p:nvSpPr>
          <p:cNvPr id="40" name="TextBox 39"/>
          <p:cNvSpPr txBox="1"/>
          <p:nvPr/>
        </p:nvSpPr>
        <p:spPr>
          <a:xfrm>
            <a:off x="6255148" y="140305"/>
            <a:ext cx="2827549" cy="369332"/>
          </a:xfrm>
          <a:prstGeom prst="rect">
            <a:avLst/>
          </a:prstGeom>
          <a:noFill/>
          <a:effectLst/>
        </p:spPr>
        <p:txBody>
          <a:bodyPr wrap="square" rtlCol="0">
            <a:spAutoFit/>
          </a:bodyPr>
          <a:lstStyle>
            <a:defPPr>
              <a:defRPr lang="en-US"/>
            </a:defPPr>
            <a:lvl1pPr algn="ctr">
              <a:defRPr b="1">
                <a:solidFill>
                  <a:schemeClr val="tx1">
                    <a:lumMod val="50000"/>
                    <a:lumOff val="50000"/>
                  </a:schemeClr>
                </a:solidFill>
              </a:defRPr>
            </a:lvl1pPr>
          </a:lstStyle>
          <a:p>
            <a:r>
              <a:rPr lang="en-US" dirty="0">
                <a:solidFill>
                  <a:schemeClr val="tx1"/>
                </a:solidFill>
              </a:rPr>
              <a:t>Siemens </a:t>
            </a:r>
            <a:r>
              <a:rPr lang="en-US" dirty="0" smtClean="0">
                <a:solidFill>
                  <a:schemeClr val="tx1"/>
                </a:solidFill>
              </a:rPr>
              <a:t>PLM Software</a:t>
            </a:r>
            <a:endParaRPr lang="en-US" dirty="0">
              <a:solidFill>
                <a:schemeClr val="tx1"/>
              </a:solidFill>
            </a:endParaRPr>
          </a:p>
        </p:txBody>
      </p:sp>
      <p:sp>
        <p:nvSpPr>
          <p:cNvPr id="41" name="Rectangle 40"/>
          <p:cNvSpPr/>
          <p:nvPr/>
        </p:nvSpPr>
        <p:spPr>
          <a:xfrm>
            <a:off x="1588982" y="6473368"/>
            <a:ext cx="649490" cy="274925"/>
          </a:xfrm>
          <a:prstGeom prst="rect">
            <a:avLst/>
          </a:prstGeom>
          <a:solidFill>
            <a:srgbClr val="53BB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CAD</a:t>
            </a:r>
          </a:p>
        </p:txBody>
      </p:sp>
      <p:sp>
        <p:nvSpPr>
          <p:cNvPr id="42" name="Rectangle 41"/>
          <p:cNvSpPr/>
          <p:nvPr/>
        </p:nvSpPr>
        <p:spPr>
          <a:xfrm>
            <a:off x="2378114" y="6473368"/>
            <a:ext cx="649490" cy="274925"/>
          </a:xfrm>
          <a:prstGeom prst="rect">
            <a:avLst/>
          </a:prstGeom>
          <a:solidFill>
            <a:srgbClr val="AEDC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CAE</a:t>
            </a:r>
            <a:endParaRPr lang="en-US" dirty="0">
              <a:solidFill>
                <a:schemeClr val="tx1"/>
              </a:solidFill>
            </a:endParaRPr>
          </a:p>
        </p:txBody>
      </p:sp>
      <p:sp>
        <p:nvSpPr>
          <p:cNvPr id="43" name="Rectangle 42"/>
          <p:cNvSpPr/>
          <p:nvPr/>
        </p:nvSpPr>
        <p:spPr>
          <a:xfrm>
            <a:off x="3167246" y="6473368"/>
            <a:ext cx="649490" cy="274925"/>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PLM</a:t>
            </a:r>
            <a:endParaRPr lang="en-US" dirty="0">
              <a:solidFill>
                <a:schemeClr val="tx1"/>
              </a:solidFill>
            </a:endParaRPr>
          </a:p>
        </p:txBody>
      </p:sp>
      <p:sp>
        <p:nvSpPr>
          <p:cNvPr id="44" name="Rectangle 43"/>
          <p:cNvSpPr/>
          <p:nvPr/>
        </p:nvSpPr>
        <p:spPr>
          <a:xfrm>
            <a:off x="3956379" y="6473368"/>
            <a:ext cx="1540687" cy="274925"/>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Programming</a:t>
            </a:r>
            <a:endParaRPr lang="en-US" dirty="0">
              <a:solidFill>
                <a:schemeClr val="tx1"/>
              </a:solidFill>
            </a:endParaRPr>
          </a:p>
        </p:txBody>
      </p:sp>
      <p:sp>
        <p:nvSpPr>
          <p:cNvPr id="45" name="Rectangle 44"/>
          <p:cNvSpPr/>
          <p:nvPr/>
        </p:nvSpPr>
        <p:spPr>
          <a:xfrm>
            <a:off x="5636707" y="6473368"/>
            <a:ext cx="2133692" cy="274925"/>
          </a:xfrm>
          <a:prstGeom prst="rect">
            <a:avLst/>
          </a:prstGeom>
          <a:solidFill>
            <a:srgbClr val="7EB9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pPr algn="ctr"/>
            <a:r>
              <a:rPr lang="en-US" dirty="0">
                <a:solidFill>
                  <a:schemeClr val="bg1"/>
                </a:solidFill>
              </a:rPr>
              <a:t>Sustainable design</a:t>
            </a:r>
          </a:p>
        </p:txBody>
      </p:sp>
      <p:sp>
        <p:nvSpPr>
          <p:cNvPr id="46" name="TextBox 45"/>
          <p:cNvSpPr txBox="1"/>
          <p:nvPr/>
        </p:nvSpPr>
        <p:spPr>
          <a:xfrm>
            <a:off x="457200" y="6484885"/>
            <a:ext cx="924389" cy="369332"/>
          </a:xfrm>
          <a:prstGeom prst="rect">
            <a:avLst/>
          </a:prstGeom>
          <a:noFill/>
          <a:effectLst/>
        </p:spPr>
        <p:txBody>
          <a:bodyPr wrap="none" rtlCol="0">
            <a:spAutoFit/>
          </a:bodyPr>
          <a:lstStyle/>
          <a:p>
            <a:r>
              <a:rPr lang="en-US" dirty="0" smtClean="0"/>
              <a:t>Legend:</a:t>
            </a:r>
            <a:endParaRPr lang="en-US" dirty="0"/>
          </a:p>
        </p:txBody>
      </p:sp>
      <p:sp>
        <p:nvSpPr>
          <p:cNvPr id="47" name="Rectangle 46"/>
          <p:cNvSpPr/>
          <p:nvPr/>
        </p:nvSpPr>
        <p:spPr>
          <a:xfrm>
            <a:off x="1538094" y="864298"/>
            <a:ext cx="1801368" cy="343659"/>
          </a:xfrm>
          <a:prstGeom prst="rect">
            <a:avLst/>
          </a:prstGeom>
          <a:solidFill>
            <a:srgbClr val="53BB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CATIA®</a:t>
            </a:r>
          </a:p>
          <a:p>
            <a:r>
              <a:rPr lang="en-US" sz="1200" dirty="0">
                <a:solidFill>
                  <a:schemeClr val="bg1"/>
                </a:solidFill>
              </a:rPr>
              <a:t>CAD (since 1981)</a:t>
            </a:r>
          </a:p>
        </p:txBody>
      </p:sp>
      <p:sp>
        <p:nvSpPr>
          <p:cNvPr id="48" name="Rectangle 47"/>
          <p:cNvSpPr/>
          <p:nvPr/>
        </p:nvSpPr>
        <p:spPr>
          <a:xfrm>
            <a:off x="1532382" y="1622177"/>
            <a:ext cx="1801368" cy="32609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Enovia™</a:t>
            </a:r>
          </a:p>
          <a:p>
            <a:r>
              <a:rPr lang="en-US" sz="1200" dirty="0" smtClean="0">
                <a:solidFill>
                  <a:schemeClr val="tx1"/>
                </a:solidFill>
              </a:rPr>
              <a:t>PLM</a:t>
            </a:r>
            <a:endParaRPr lang="en-US" sz="1200" dirty="0">
              <a:solidFill>
                <a:schemeClr val="tx1"/>
              </a:solidFill>
            </a:endParaRPr>
          </a:p>
        </p:txBody>
      </p:sp>
      <p:sp>
        <p:nvSpPr>
          <p:cNvPr id="49" name="Rectangle 48"/>
          <p:cNvSpPr/>
          <p:nvPr/>
        </p:nvSpPr>
        <p:spPr>
          <a:xfrm>
            <a:off x="1538094" y="2339903"/>
            <a:ext cx="1801368" cy="342900"/>
          </a:xfrm>
          <a:prstGeom prst="rect">
            <a:avLst/>
          </a:prstGeom>
          <a:solidFill>
            <a:srgbClr val="AEDC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Delmia™</a:t>
            </a:r>
          </a:p>
          <a:p>
            <a:r>
              <a:rPr lang="en-US" sz="1200" dirty="0">
                <a:solidFill>
                  <a:schemeClr val="tx1"/>
                </a:solidFill>
              </a:rPr>
              <a:t>Factory </a:t>
            </a:r>
            <a:r>
              <a:rPr lang="en-US" sz="1200" dirty="0" smtClean="0">
                <a:solidFill>
                  <a:schemeClr val="tx1"/>
                </a:solidFill>
              </a:rPr>
              <a:t>Simulation</a:t>
            </a:r>
            <a:endParaRPr lang="en-US" sz="1200" dirty="0">
              <a:solidFill>
                <a:schemeClr val="tx1"/>
              </a:solidFill>
            </a:endParaRPr>
          </a:p>
        </p:txBody>
      </p:sp>
      <p:sp>
        <p:nvSpPr>
          <p:cNvPr id="50" name="Rectangle 49"/>
          <p:cNvSpPr/>
          <p:nvPr/>
        </p:nvSpPr>
        <p:spPr>
          <a:xfrm>
            <a:off x="1538094" y="3063240"/>
            <a:ext cx="1802128" cy="3429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Knowledgeware</a:t>
            </a:r>
          </a:p>
          <a:p>
            <a:r>
              <a:rPr lang="en-US" sz="1200" dirty="0">
                <a:solidFill>
                  <a:schemeClr val="tx1"/>
                </a:solidFill>
              </a:rPr>
              <a:t>KBE </a:t>
            </a:r>
            <a:r>
              <a:rPr lang="en-US" sz="1200" dirty="0" smtClean="0">
                <a:solidFill>
                  <a:schemeClr val="tx1"/>
                </a:solidFill>
              </a:rPr>
              <a:t>Programming </a:t>
            </a:r>
            <a:endParaRPr lang="en-US" sz="1200" baseline="30000" dirty="0">
              <a:solidFill>
                <a:schemeClr val="tx1"/>
              </a:solidFill>
            </a:endParaRPr>
          </a:p>
        </p:txBody>
      </p:sp>
      <p:sp>
        <p:nvSpPr>
          <p:cNvPr id="51" name="Rectangle 50"/>
          <p:cNvSpPr/>
          <p:nvPr/>
        </p:nvSpPr>
        <p:spPr>
          <a:xfrm>
            <a:off x="1538094" y="4147271"/>
            <a:ext cx="1801368" cy="342900"/>
          </a:xfrm>
          <a:prstGeom prst="rect">
            <a:avLst/>
          </a:prstGeom>
          <a:solidFill>
            <a:srgbClr val="AEDC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Simulia™</a:t>
            </a:r>
          </a:p>
          <a:p>
            <a:r>
              <a:rPr lang="en-US" sz="1200" dirty="0">
                <a:solidFill>
                  <a:schemeClr val="tx1"/>
                </a:solidFill>
              </a:rPr>
              <a:t>FE </a:t>
            </a:r>
            <a:r>
              <a:rPr lang="en-US" sz="1200" dirty="0" smtClean="0">
                <a:solidFill>
                  <a:schemeClr val="tx1"/>
                </a:solidFill>
              </a:rPr>
              <a:t>Analysis</a:t>
            </a:r>
            <a:endParaRPr lang="en-US" sz="1200" dirty="0">
              <a:solidFill>
                <a:schemeClr val="tx1"/>
              </a:solidFill>
            </a:endParaRPr>
          </a:p>
        </p:txBody>
      </p:sp>
      <p:sp>
        <p:nvSpPr>
          <p:cNvPr id="52" name="Rectangle 51"/>
          <p:cNvSpPr/>
          <p:nvPr/>
        </p:nvSpPr>
        <p:spPr>
          <a:xfrm>
            <a:off x="1538094" y="5233121"/>
            <a:ext cx="1802128" cy="342900"/>
          </a:xfrm>
          <a:prstGeom prst="rect">
            <a:avLst/>
          </a:prstGeom>
          <a:solidFill>
            <a:srgbClr val="53BB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Circuitworks</a:t>
            </a:r>
          </a:p>
          <a:p>
            <a:r>
              <a:rPr lang="en-US" sz="1200" dirty="0">
                <a:solidFill>
                  <a:schemeClr val="bg1"/>
                </a:solidFill>
              </a:rPr>
              <a:t>Electronics </a:t>
            </a:r>
            <a:r>
              <a:rPr lang="en-US" sz="1200" dirty="0" smtClean="0">
                <a:solidFill>
                  <a:schemeClr val="bg1"/>
                </a:solidFill>
              </a:rPr>
              <a:t>design </a:t>
            </a:r>
            <a:endParaRPr lang="en-US" sz="1200" dirty="0">
              <a:solidFill>
                <a:schemeClr val="bg1"/>
              </a:solidFill>
            </a:endParaRPr>
          </a:p>
        </p:txBody>
      </p:sp>
      <p:sp>
        <p:nvSpPr>
          <p:cNvPr id="53" name="Rectangle 52"/>
          <p:cNvSpPr/>
          <p:nvPr/>
        </p:nvSpPr>
        <p:spPr>
          <a:xfrm>
            <a:off x="1533245" y="5961784"/>
            <a:ext cx="1801368" cy="342900"/>
          </a:xfrm>
          <a:prstGeom prst="rect">
            <a:avLst/>
          </a:prstGeom>
          <a:solidFill>
            <a:srgbClr val="7EB9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bg1"/>
              </a:solidFill>
            </a:endParaRPr>
          </a:p>
        </p:txBody>
      </p:sp>
      <p:sp>
        <p:nvSpPr>
          <p:cNvPr id="54" name="TextBox 53"/>
          <p:cNvSpPr txBox="1"/>
          <p:nvPr/>
        </p:nvSpPr>
        <p:spPr>
          <a:xfrm>
            <a:off x="1456985" y="5943869"/>
            <a:ext cx="1950273" cy="500137"/>
          </a:xfrm>
          <a:prstGeom prst="rect">
            <a:avLst/>
          </a:prstGeom>
          <a:noFill/>
          <a:effectLst/>
        </p:spPr>
        <p:txBody>
          <a:bodyPr wrap="none" rtlCol="0">
            <a:spAutoFit/>
          </a:bodyPr>
          <a:lstStyle/>
          <a:p>
            <a:r>
              <a:rPr lang="en-US" sz="1600" dirty="0" smtClean="0">
                <a:solidFill>
                  <a:schemeClr val="bg1"/>
                </a:solidFill>
              </a:rPr>
              <a:t>SustainabilityXpress®</a:t>
            </a:r>
          </a:p>
          <a:p>
            <a:r>
              <a:rPr lang="en-US" sz="1050" dirty="0" smtClean="0">
                <a:solidFill>
                  <a:schemeClr val="bg1"/>
                </a:solidFill>
              </a:rPr>
              <a:t>Environmental Impact Analysis</a:t>
            </a:r>
            <a:endParaRPr lang="en-US" sz="1050" dirty="0">
              <a:solidFill>
                <a:schemeClr val="bg1"/>
              </a:solidFill>
            </a:endParaRPr>
          </a:p>
        </p:txBody>
      </p:sp>
      <p:sp>
        <p:nvSpPr>
          <p:cNvPr id="55" name="Rectangle 54"/>
          <p:cNvSpPr/>
          <p:nvPr/>
        </p:nvSpPr>
        <p:spPr>
          <a:xfrm>
            <a:off x="7237444" y="1983575"/>
            <a:ext cx="1802128" cy="3429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Knowledge Fusion</a:t>
            </a:r>
          </a:p>
          <a:p>
            <a:r>
              <a:rPr lang="en-US" sz="1200" dirty="0">
                <a:solidFill>
                  <a:schemeClr val="tx1"/>
                </a:solidFill>
              </a:rPr>
              <a:t>KBE </a:t>
            </a:r>
            <a:r>
              <a:rPr lang="en-US" sz="1200" dirty="0" smtClean="0">
                <a:solidFill>
                  <a:schemeClr val="tx1"/>
                </a:solidFill>
              </a:rPr>
              <a:t>Programming </a:t>
            </a:r>
            <a:endParaRPr lang="en-US" sz="1200" baseline="30000" dirty="0">
              <a:solidFill>
                <a:schemeClr val="tx1"/>
              </a:solidFill>
            </a:endParaRPr>
          </a:p>
        </p:txBody>
      </p:sp>
      <p:sp>
        <p:nvSpPr>
          <p:cNvPr id="56" name="Rectangle 55"/>
          <p:cNvSpPr/>
          <p:nvPr/>
        </p:nvSpPr>
        <p:spPr>
          <a:xfrm>
            <a:off x="7237444" y="2698519"/>
            <a:ext cx="1802128" cy="342900"/>
          </a:xfrm>
          <a:prstGeom prst="rect">
            <a:avLst/>
          </a:prstGeom>
          <a:solidFill>
            <a:srgbClr val="AEDC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NX™ I-DEAS</a:t>
            </a:r>
          </a:p>
          <a:p>
            <a:r>
              <a:rPr lang="en-US" sz="1200" dirty="0">
                <a:solidFill>
                  <a:schemeClr val="tx1"/>
                </a:solidFill>
              </a:rPr>
              <a:t>FE </a:t>
            </a:r>
            <a:r>
              <a:rPr lang="en-US" sz="1200" dirty="0" smtClean="0">
                <a:solidFill>
                  <a:schemeClr val="tx1"/>
                </a:solidFill>
              </a:rPr>
              <a:t>Analysis</a:t>
            </a:r>
            <a:endParaRPr lang="en-US" sz="1200" dirty="0">
              <a:solidFill>
                <a:schemeClr val="tx1"/>
              </a:solidFill>
            </a:endParaRPr>
          </a:p>
        </p:txBody>
      </p:sp>
      <p:sp>
        <p:nvSpPr>
          <p:cNvPr id="57" name="Rectangle 56"/>
          <p:cNvSpPr/>
          <p:nvPr/>
        </p:nvSpPr>
        <p:spPr>
          <a:xfrm>
            <a:off x="7237444" y="3064279"/>
            <a:ext cx="1802128" cy="34290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Teamcenter™</a:t>
            </a:r>
          </a:p>
          <a:p>
            <a:r>
              <a:rPr lang="en-US" sz="1200" dirty="0" smtClean="0">
                <a:solidFill>
                  <a:schemeClr val="tx1"/>
                </a:solidFill>
              </a:rPr>
              <a:t>PLM</a:t>
            </a:r>
            <a:endParaRPr lang="en-US" sz="1200" dirty="0">
              <a:solidFill>
                <a:schemeClr val="tx1"/>
              </a:solidFill>
            </a:endParaRPr>
          </a:p>
        </p:txBody>
      </p:sp>
      <p:sp>
        <p:nvSpPr>
          <p:cNvPr id="58" name="Rectangle 57"/>
          <p:cNvSpPr/>
          <p:nvPr/>
        </p:nvSpPr>
        <p:spPr>
          <a:xfrm>
            <a:off x="7237444" y="4147271"/>
            <a:ext cx="1802128" cy="342900"/>
          </a:xfrm>
          <a:prstGeom prst="rect">
            <a:avLst/>
          </a:prstGeom>
          <a:solidFill>
            <a:srgbClr val="AEDC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Tecnomatix™</a:t>
            </a:r>
          </a:p>
          <a:p>
            <a:r>
              <a:rPr lang="en-US" sz="1200" dirty="0">
                <a:solidFill>
                  <a:schemeClr val="tx1"/>
                </a:solidFill>
              </a:rPr>
              <a:t>Factory </a:t>
            </a:r>
            <a:r>
              <a:rPr lang="en-US" sz="1200" dirty="0" smtClean="0">
                <a:solidFill>
                  <a:schemeClr val="tx1"/>
                </a:solidFill>
              </a:rPr>
              <a:t>Simulation </a:t>
            </a:r>
            <a:endParaRPr lang="en-US" sz="1200" dirty="0">
              <a:solidFill>
                <a:schemeClr val="tx1"/>
              </a:solidFill>
            </a:endParaRPr>
          </a:p>
        </p:txBody>
      </p:sp>
      <p:sp>
        <p:nvSpPr>
          <p:cNvPr id="59" name="Rectangle 58"/>
          <p:cNvSpPr/>
          <p:nvPr/>
        </p:nvSpPr>
        <p:spPr>
          <a:xfrm>
            <a:off x="7237444" y="4509135"/>
            <a:ext cx="1802128" cy="342900"/>
          </a:xfrm>
          <a:prstGeom prst="rect">
            <a:avLst/>
          </a:prstGeom>
          <a:solidFill>
            <a:srgbClr val="7EB9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Teamcenter™ </a:t>
            </a:r>
            <a:r>
              <a:rPr lang="en-US" sz="1200" dirty="0">
                <a:solidFill>
                  <a:schemeClr val="bg1"/>
                </a:solidFill>
              </a:rPr>
              <a:t>for </a:t>
            </a:r>
          </a:p>
          <a:p>
            <a:r>
              <a:rPr lang="en-US" sz="1100" dirty="0">
                <a:solidFill>
                  <a:schemeClr val="bg1"/>
                </a:solidFill>
              </a:rPr>
              <a:t>Environmental Compliance</a:t>
            </a:r>
          </a:p>
        </p:txBody>
      </p:sp>
      <p:sp>
        <p:nvSpPr>
          <p:cNvPr id="60" name="Rectangle 59"/>
          <p:cNvSpPr/>
          <p:nvPr/>
        </p:nvSpPr>
        <p:spPr>
          <a:xfrm>
            <a:off x="7237444" y="5609532"/>
            <a:ext cx="1802128" cy="342900"/>
          </a:xfrm>
          <a:prstGeom prst="rect">
            <a:avLst/>
          </a:prstGeom>
          <a:solidFill>
            <a:srgbClr val="53BB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NX™ PCB Exchange</a:t>
            </a:r>
          </a:p>
          <a:p>
            <a:r>
              <a:rPr lang="en-US" sz="1200" dirty="0">
                <a:solidFill>
                  <a:schemeClr val="bg1"/>
                </a:solidFill>
              </a:rPr>
              <a:t>Electronics design</a:t>
            </a:r>
          </a:p>
        </p:txBody>
      </p:sp>
      <p:sp>
        <p:nvSpPr>
          <p:cNvPr id="61" name="Rectangle 60"/>
          <p:cNvSpPr/>
          <p:nvPr/>
        </p:nvSpPr>
        <p:spPr>
          <a:xfrm>
            <a:off x="4384033" y="1236389"/>
            <a:ext cx="1802128" cy="342900"/>
          </a:xfrm>
          <a:prstGeom prst="rect">
            <a:avLst/>
          </a:prstGeom>
          <a:solidFill>
            <a:srgbClr val="AEDC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r>
              <a:rPr lang="en-US" sz="1600" dirty="0">
                <a:solidFill>
                  <a:schemeClr val="tx1"/>
                </a:solidFill>
              </a:rPr>
              <a:t>Pro/Mechanica®</a:t>
            </a:r>
          </a:p>
          <a:p>
            <a:r>
              <a:rPr lang="en-US" sz="1200" dirty="0">
                <a:solidFill>
                  <a:schemeClr val="tx1"/>
                </a:solidFill>
              </a:rPr>
              <a:t>FEA</a:t>
            </a:r>
          </a:p>
        </p:txBody>
      </p:sp>
      <p:sp>
        <p:nvSpPr>
          <p:cNvPr id="62" name="Rectangle 61"/>
          <p:cNvSpPr/>
          <p:nvPr/>
        </p:nvSpPr>
        <p:spPr>
          <a:xfrm>
            <a:off x="4384033" y="1613771"/>
            <a:ext cx="1802128" cy="34290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r>
              <a:rPr lang="en-US" dirty="0">
                <a:solidFill>
                  <a:schemeClr val="tx1"/>
                </a:solidFill>
              </a:rPr>
              <a:t>Windchill®</a:t>
            </a:r>
          </a:p>
          <a:p>
            <a:r>
              <a:rPr lang="en-US" sz="1200" dirty="0" smtClean="0">
                <a:solidFill>
                  <a:schemeClr val="tx1"/>
                </a:solidFill>
              </a:rPr>
              <a:t>PLM</a:t>
            </a:r>
            <a:endParaRPr lang="en-US" sz="1600" dirty="0">
              <a:solidFill>
                <a:schemeClr val="tx1"/>
              </a:solidFill>
            </a:endParaRPr>
          </a:p>
        </p:txBody>
      </p:sp>
      <p:sp>
        <p:nvSpPr>
          <p:cNvPr id="63" name="Rectangle 62"/>
          <p:cNvSpPr/>
          <p:nvPr/>
        </p:nvSpPr>
        <p:spPr>
          <a:xfrm>
            <a:off x="4384033" y="3790084"/>
            <a:ext cx="1802128" cy="342900"/>
          </a:xfrm>
          <a:prstGeom prst="rect">
            <a:avLst/>
          </a:prstGeom>
          <a:solidFill>
            <a:srgbClr val="53BB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r>
              <a:rPr lang="en-US" sz="1600" dirty="0">
                <a:solidFill>
                  <a:schemeClr val="bg1"/>
                </a:solidFill>
              </a:rPr>
              <a:t>InterComm Expert™</a:t>
            </a:r>
          </a:p>
          <a:p>
            <a:r>
              <a:rPr lang="en-US" sz="1200" dirty="0">
                <a:solidFill>
                  <a:schemeClr val="bg1"/>
                </a:solidFill>
              </a:rPr>
              <a:t>Electronics </a:t>
            </a:r>
            <a:r>
              <a:rPr lang="en-US" sz="1200" dirty="0" smtClean="0">
                <a:solidFill>
                  <a:schemeClr val="bg1"/>
                </a:solidFill>
              </a:rPr>
              <a:t>design </a:t>
            </a:r>
            <a:endParaRPr lang="en-US" sz="1600" dirty="0">
              <a:solidFill>
                <a:schemeClr val="bg1"/>
              </a:solidFill>
            </a:endParaRPr>
          </a:p>
        </p:txBody>
      </p:sp>
      <p:sp>
        <p:nvSpPr>
          <p:cNvPr id="64" name="Rectangle 63"/>
          <p:cNvSpPr/>
          <p:nvPr/>
        </p:nvSpPr>
        <p:spPr>
          <a:xfrm>
            <a:off x="4384033" y="4506840"/>
            <a:ext cx="1802128" cy="342900"/>
          </a:xfrm>
          <a:prstGeom prst="rect">
            <a:avLst/>
          </a:pr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r>
              <a:rPr lang="en-US" sz="1600" dirty="0">
                <a:solidFill>
                  <a:schemeClr val="tx1"/>
                </a:solidFill>
              </a:rPr>
              <a:t>Mathcad®</a:t>
            </a:r>
          </a:p>
          <a:p>
            <a:r>
              <a:rPr lang="en-US" sz="1100" dirty="0" err="1" smtClean="0">
                <a:solidFill>
                  <a:schemeClr val="tx1"/>
                </a:solidFill>
              </a:rPr>
              <a:t>Engg</a:t>
            </a:r>
            <a:r>
              <a:rPr lang="en-US" sz="1100" dirty="0" smtClean="0">
                <a:solidFill>
                  <a:schemeClr val="tx1"/>
                </a:solidFill>
              </a:rPr>
              <a:t>. calculation tool</a:t>
            </a:r>
            <a:endParaRPr lang="en-US" sz="1100" dirty="0">
              <a:solidFill>
                <a:schemeClr val="tx1"/>
              </a:solidFill>
            </a:endParaRPr>
          </a:p>
        </p:txBody>
      </p:sp>
      <p:sp>
        <p:nvSpPr>
          <p:cNvPr id="65" name="Rectangle 64"/>
          <p:cNvSpPr/>
          <p:nvPr/>
        </p:nvSpPr>
        <p:spPr>
          <a:xfrm>
            <a:off x="4384033" y="5233121"/>
            <a:ext cx="1802128" cy="342900"/>
          </a:xfrm>
          <a:prstGeom prst="rect">
            <a:avLst/>
          </a:prstGeom>
          <a:solidFill>
            <a:srgbClr val="7EB9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r>
              <a:rPr lang="en-US" sz="1600" dirty="0">
                <a:solidFill>
                  <a:schemeClr val="bg1"/>
                </a:solidFill>
              </a:rPr>
              <a:t>InSight®</a:t>
            </a:r>
          </a:p>
          <a:p>
            <a:r>
              <a:rPr lang="en-US" sz="1200" dirty="0">
                <a:solidFill>
                  <a:schemeClr val="bg1"/>
                </a:solidFill>
              </a:rPr>
              <a:t>Product </a:t>
            </a:r>
            <a:r>
              <a:rPr lang="en-US" sz="1200" dirty="0" smtClean="0">
                <a:solidFill>
                  <a:schemeClr val="bg1"/>
                </a:solidFill>
              </a:rPr>
              <a:t>Analytics</a:t>
            </a:r>
            <a:endParaRPr lang="en-US" sz="1200" dirty="0">
              <a:solidFill>
                <a:schemeClr val="bg1"/>
              </a:solidFill>
            </a:endParaRPr>
          </a:p>
        </p:txBody>
      </p:sp>
      <p:sp>
        <p:nvSpPr>
          <p:cNvPr id="66" name="Rectangle 65"/>
          <p:cNvSpPr/>
          <p:nvPr/>
        </p:nvSpPr>
        <p:spPr>
          <a:xfrm>
            <a:off x="1538094" y="1247759"/>
            <a:ext cx="1801368" cy="342900"/>
          </a:xfrm>
          <a:prstGeom prst="rect">
            <a:avLst/>
          </a:prstGeom>
          <a:solidFill>
            <a:srgbClr val="53BB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SolidWorks®</a:t>
            </a:r>
          </a:p>
          <a:p>
            <a:r>
              <a:rPr lang="en-US" sz="1200" dirty="0" smtClean="0">
                <a:solidFill>
                  <a:schemeClr val="bg1"/>
                </a:solidFill>
              </a:rPr>
              <a:t>CAD</a:t>
            </a:r>
            <a:endParaRPr lang="en-US" sz="1200" dirty="0">
              <a:solidFill>
                <a:schemeClr val="bg1"/>
              </a:solidFill>
            </a:endParaRPr>
          </a:p>
        </p:txBody>
      </p:sp>
      <p:sp>
        <p:nvSpPr>
          <p:cNvPr id="67" name="Rectangle 66"/>
          <p:cNvSpPr/>
          <p:nvPr/>
        </p:nvSpPr>
        <p:spPr>
          <a:xfrm>
            <a:off x="4384033" y="2698519"/>
            <a:ext cx="1802128" cy="34290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r>
              <a:rPr lang="en-US" sz="1600" dirty="0">
                <a:solidFill>
                  <a:schemeClr val="tx1"/>
                </a:solidFill>
              </a:rPr>
              <a:t>Windchill®</a:t>
            </a:r>
            <a:r>
              <a:rPr lang="en-US" sz="1400" dirty="0">
                <a:solidFill>
                  <a:schemeClr val="tx1"/>
                </a:solidFill>
              </a:rPr>
              <a:t> </a:t>
            </a:r>
            <a:r>
              <a:rPr lang="en-US" sz="1200" dirty="0">
                <a:solidFill>
                  <a:schemeClr val="tx1"/>
                </a:solidFill>
              </a:rPr>
              <a:t>Project Link</a:t>
            </a:r>
          </a:p>
          <a:p>
            <a:r>
              <a:rPr lang="en-US" sz="1100" dirty="0" smtClean="0">
                <a:solidFill>
                  <a:schemeClr val="tx1"/>
                </a:solidFill>
              </a:rPr>
              <a:t>Project Collaboration</a:t>
            </a:r>
            <a:endParaRPr lang="en-US" sz="1050" dirty="0" smtClean="0">
              <a:solidFill>
                <a:schemeClr val="tx1"/>
              </a:solidFill>
            </a:endParaRPr>
          </a:p>
        </p:txBody>
      </p:sp>
      <p:sp>
        <p:nvSpPr>
          <p:cNvPr id="68" name="Rectangle 67"/>
          <p:cNvSpPr/>
          <p:nvPr/>
        </p:nvSpPr>
        <p:spPr>
          <a:xfrm>
            <a:off x="4384033" y="5959970"/>
            <a:ext cx="1802128" cy="342900"/>
          </a:xfrm>
          <a:prstGeom prst="rect">
            <a:avLst/>
          </a:prstGeom>
          <a:solidFill>
            <a:srgbClr val="7EB9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tlCol="0" anchor="ctr"/>
          <a:lstStyle/>
          <a:p>
            <a:r>
              <a:rPr lang="en-US" sz="1600" dirty="0">
                <a:solidFill>
                  <a:schemeClr val="bg1"/>
                </a:solidFill>
              </a:rPr>
              <a:t>InSight®</a:t>
            </a:r>
          </a:p>
          <a:p>
            <a:r>
              <a:rPr lang="en-US" sz="1100" dirty="0">
                <a:solidFill>
                  <a:schemeClr val="bg1"/>
                </a:solidFill>
              </a:rPr>
              <a:t>Environmental Compliance™</a:t>
            </a:r>
            <a:endParaRPr lang="en-US" sz="1200" dirty="0">
              <a:solidFill>
                <a:schemeClr val="bg1"/>
              </a:solidFill>
            </a:endParaRPr>
          </a:p>
        </p:txBody>
      </p:sp>
      <p:sp>
        <p:nvSpPr>
          <p:cNvPr id="69" name="Rectangle 68"/>
          <p:cNvSpPr/>
          <p:nvPr/>
        </p:nvSpPr>
        <p:spPr>
          <a:xfrm>
            <a:off x="7910043" y="6473415"/>
            <a:ext cx="1066799" cy="274925"/>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dirty="0">
                <a:solidFill>
                  <a:schemeClr val="tx1"/>
                </a:solidFill>
              </a:rPr>
              <a:t>Company</a:t>
            </a:r>
          </a:p>
        </p:txBody>
      </p:sp>
    </p:spTree>
    <p:extLst>
      <p:ext uri="{BB962C8B-B14F-4D97-AF65-F5344CB8AC3E}">
        <p14:creationId xmlns:p14="http://schemas.microsoft.com/office/powerpoint/2010/main" val="1432096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Open-and-closed systems</a:t>
            </a:r>
            <a:endParaRPr lang="en-US" dirty="0"/>
          </a:p>
        </p:txBody>
      </p:sp>
      <p:pic>
        <p:nvPicPr>
          <p:cNvPr id="5" name="Content Placeholder 4"/>
          <p:cNvPicPr>
            <a:picLocks noGrp="1" noChangeAspect="1"/>
          </p:cNvPicPr>
          <p:nvPr>
            <p:ph idx="1"/>
          </p:nvPr>
        </p:nvPicPr>
        <p:blipFill>
          <a:blip r:embed="rId3"/>
          <a:srcRect t="1536" b="1536"/>
          <a:stretch>
            <a:fillRect/>
          </a:stretch>
        </p:blipFill>
        <p:spPr>
          <a:xfrm>
            <a:off x="457200" y="1371600"/>
            <a:ext cx="8229600" cy="4525963"/>
          </a:xfrm>
        </p:spPr>
      </p:pic>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
        <p:nvSpPr>
          <p:cNvPr id="3" name="TextBox 2"/>
          <p:cNvSpPr txBox="1"/>
          <p:nvPr/>
        </p:nvSpPr>
        <p:spPr>
          <a:xfrm>
            <a:off x="695280" y="6096000"/>
            <a:ext cx="7686720" cy="769441"/>
          </a:xfrm>
          <a:prstGeom prst="rect">
            <a:avLst/>
          </a:prstGeom>
          <a:noFill/>
        </p:spPr>
        <p:txBody>
          <a:bodyPr wrap="none" rtlCol="0">
            <a:spAutoFit/>
          </a:bodyPr>
          <a:lstStyle/>
          <a:p>
            <a:r>
              <a:rPr lang="en-US" sz="2200" dirty="0" smtClean="0"/>
              <a:t>Platforms with a core and “APPS” with multi-company models for </a:t>
            </a:r>
          </a:p>
          <a:p>
            <a:r>
              <a:rPr lang="en-US" sz="2200" dirty="0" smtClean="0"/>
              <a:t>product innovation</a:t>
            </a:r>
            <a:endParaRPr lang="en-US" sz="2200" dirty="0"/>
          </a:p>
        </p:txBody>
      </p:sp>
    </p:spTree>
    <p:extLst>
      <p:ext uri="{BB962C8B-B14F-4D97-AF65-F5344CB8AC3E}">
        <p14:creationId xmlns:p14="http://schemas.microsoft.com/office/powerpoint/2010/main" val="23009135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76200"/>
            <a:ext cx="9144000" cy="6686879"/>
          </a:xfrm>
          <a:prstGeom prst="rect">
            <a:avLst/>
          </a:prstGeom>
        </p:spPr>
      </p:pic>
    </p:spTree>
    <p:extLst>
      <p:ext uri="{BB962C8B-B14F-4D97-AF65-F5344CB8AC3E}">
        <p14:creationId xmlns:p14="http://schemas.microsoft.com/office/powerpoint/2010/main" val="274425267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fontScale="90000"/>
          </a:bodyPr>
          <a:lstStyle/>
          <a:p>
            <a:r>
              <a:rPr lang="en-US" dirty="0" smtClean="0"/>
              <a:t>Handy-Potter:</a:t>
            </a:r>
            <a:r>
              <a:rPr lang="en-US" sz="2800" dirty="0" smtClean="0"/>
              <a:t> </a:t>
            </a:r>
            <a:r>
              <a:rPr lang="en-US" sz="3100" dirty="0" smtClean="0"/>
              <a:t>Rapid 3D Shape Exploration Through Natural Hand Motions</a:t>
            </a:r>
            <a:endParaRPr lang="en-US" sz="31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0000" t="70536"/>
          <a:stretch/>
        </p:blipFill>
        <p:spPr>
          <a:xfrm>
            <a:off x="4005943" y="4114800"/>
            <a:ext cx="4493490" cy="1323975"/>
          </a:xfrm>
          <a:prstGeom prst="rect">
            <a:avLst/>
          </a:prstGeom>
        </p:spPr>
      </p:pic>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5541" r="49107"/>
          <a:stretch/>
        </p:blipFill>
        <p:spPr>
          <a:xfrm>
            <a:off x="3929743" y="1102162"/>
            <a:ext cx="4832195" cy="3060133"/>
          </a:xfr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700" t="2826" r="84813" b="63989"/>
          <a:stretch/>
        </p:blipFill>
        <p:spPr>
          <a:xfrm>
            <a:off x="533400" y="990600"/>
            <a:ext cx="1096005" cy="191700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0026" t="3691" r="70515" b="62798"/>
          <a:stretch/>
        </p:blipFill>
        <p:spPr>
          <a:xfrm>
            <a:off x="1371600" y="1647695"/>
            <a:ext cx="1228759" cy="2176351"/>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4822" t="6953" r="55357" b="63988"/>
          <a:stretch/>
        </p:blipFill>
        <p:spPr>
          <a:xfrm>
            <a:off x="2286000" y="3190191"/>
            <a:ext cx="1326730" cy="1962704"/>
          </a:xfrm>
          <a:prstGeom prst="rect">
            <a:avLst/>
          </a:prstGeom>
        </p:spPr>
      </p:pic>
      <p:sp>
        <p:nvSpPr>
          <p:cNvPr id="2" name="Rectangle 1"/>
          <p:cNvSpPr/>
          <p:nvPr/>
        </p:nvSpPr>
        <p:spPr>
          <a:xfrm>
            <a:off x="0" y="5657671"/>
            <a:ext cx="9144000" cy="1477328"/>
          </a:xfrm>
          <a:prstGeom prst="rect">
            <a:avLst/>
          </a:prstGeom>
        </p:spPr>
        <p:txBody>
          <a:bodyPr wrap="square">
            <a:spAutoFit/>
          </a:bodyPr>
          <a:lstStyle/>
          <a:p>
            <a:r>
              <a:rPr lang="tr-TR" dirty="0" err="1"/>
              <a:t>Vinayak</a:t>
            </a:r>
            <a:r>
              <a:rPr lang="tr-TR" dirty="0"/>
              <a:t>, </a:t>
            </a:r>
            <a:r>
              <a:rPr lang="tr-TR" dirty="0" err="1"/>
              <a:t>Sundar</a:t>
            </a:r>
            <a:r>
              <a:rPr lang="tr-TR" dirty="0"/>
              <a:t> </a:t>
            </a:r>
            <a:r>
              <a:rPr lang="tr-TR" dirty="0" err="1"/>
              <a:t>Murugappan</a:t>
            </a:r>
            <a:r>
              <a:rPr lang="tr-TR" dirty="0"/>
              <a:t>, </a:t>
            </a:r>
            <a:r>
              <a:rPr lang="tr-TR" dirty="0" err="1"/>
              <a:t>Cecil</a:t>
            </a:r>
            <a:r>
              <a:rPr lang="tr-TR" dirty="0"/>
              <a:t> </a:t>
            </a:r>
            <a:r>
              <a:rPr lang="tr-TR" dirty="0" err="1"/>
              <a:t>Piya</a:t>
            </a:r>
            <a:r>
              <a:rPr lang="tr-TR" dirty="0"/>
              <a:t>, Karthik Ramani</a:t>
            </a:r>
          </a:p>
          <a:p>
            <a:r>
              <a:rPr lang="en-US" b="1" dirty="0"/>
              <a:t>Handy-Potter: Rapid 3D Shape Exploration Through Natural Hand Motions</a:t>
            </a:r>
          </a:p>
          <a:p>
            <a:r>
              <a:rPr lang="en-US" dirty="0"/>
              <a:t>Proceedings of the ASME 2012 International Design Engineering Technical Conferences &amp; Computers and Information in Engineering Conference IDETC/CIE 2012, August 12-15, 2012, Chicago, Illinois, US</a:t>
            </a:r>
          </a:p>
        </p:txBody>
      </p:sp>
    </p:spTree>
    <p:extLst>
      <p:ext uri="{BB962C8B-B14F-4D97-AF65-F5344CB8AC3E}">
        <p14:creationId xmlns:p14="http://schemas.microsoft.com/office/powerpoint/2010/main" val="26096293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76200" y="231648"/>
            <a:ext cx="8915400" cy="911352"/>
          </a:xfrm>
        </p:spPr>
        <p:txBody>
          <a:bodyPr>
            <a:normAutofit fontScale="90000"/>
          </a:bodyPr>
          <a:lstStyle/>
          <a:p>
            <a:pPr eaLnBrk="1" hangingPunct="1">
              <a:defRPr/>
            </a:pPr>
            <a:r>
              <a:rPr lang="en-US" sz="3600" dirty="0" smtClean="0">
                <a:cs typeface="+mj-cs"/>
              </a:rPr>
              <a:t>Changing the context: Innovation and Productivity Follows Paradigm Shifts</a:t>
            </a:r>
          </a:p>
        </p:txBody>
      </p:sp>
      <p:sp>
        <p:nvSpPr>
          <p:cNvPr id="333829" name="Text Box 5"/>
          <p:cNvSpPr txBox="1">
            <a:spLocks noChangeArrowheads="1"/>
          </p:cNvSpPr>
          <p:nvPr/>
        </p:nvSpPr>
        <p:spPr bwMode="auto">
          <a:xfrm>
            <a:off x="914400" y="5791200"/>
            <a:ext cx="70836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cs typeface="+mn-cs"/>
              </a:rPr>
              <a:t>Adapted and modified from Professor </a:t>
            </a:r>
            <a:r>
              <a:rPr lang="en-US" dirty="0" err="1">
                <a:cs typeface="+mn-cs"/>
              </a:rPr>
              <a:t>Jayakumar</a:t>
            </a:r>
            <a:r>
              <a:rPr lang="en-US" dirty="0">
                <a:cs typeface="+mn-cs"/>
              </a:rPr>
              <a:t>, Harvard Business School</a:t>
            </a:r>
          </a:p>
        </p:txBody>
      </p:sp>
      <p:grpSp>
        <p:nvGrpSpPr>
          <p:cNvPr id="4" name="Group 3"/>
          <p:cNvGrpSpPr/>
          <p:nvPr/>
        </p:nvGrpSpPr>
        <p:grpSpPr>
          <a:xfrm>
            <a:off x="496824" y="1419320"/>
            <a:ext cx="8039100" cy="4224243"/>
            <a:chOff x="762000" y="1419320"/>
            <a:chExt cx="8039100" cy="4224243"/>
          </a:xfrm>
        </p:grpSpPr>
        <p:pic>
          <p:nvPicPr>
            <p:cNvPr id="19458" name="Picture 3" descr="scan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762000" y="1752600"/>
              <a:ext cx="73152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H="1" flipV="1">
              <a:off x="6967728" y="2176272"/>
              <a:ext cx="9144" cy="4114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6967728" y="2176272"/>
              <a:ext cx="9235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806810" y="1419320"/>
              <a:ext cx="532518" cy="369332"/>
            </a:xfrm>
            <a:prstGeom prst="rect">
              <a:avLst/>
            </a:prstGeom>
            <a:solidFill>
              <a:schemeClr val="bg1"/>
            </a:solidFill>
          </p:spPr>
          <p:txBody>
            <a:bodyPr wrap="none" rtlCol="0">
              <a:spAutoFit/>
            </a:bodyPr>
            <a:lstStyle/>
            <a:p>
              <a:r>
                <a:rPr lang="en-US" dirty="0" smtClean="0"/>
                <a:t>CPS</a:t>
              </a:r>
              <a:endParaRPr lang="en-US" dirty="0"/>
            </a:p>
          </p:txBody>
        </p:sp>
        <p:cxnSp>
          <p:nvCxnSpPr>
            <p:cNvPr id="9" name="Straight Connector 8"/>
            <p:cNvCxnSpPr/>
            <p:nvPr/>
          </p:nvCxnSpPr>
          <p:spPr>
            <a:xfrm flipH="1" flipV="1">
              <a:off x="7877556" y="1767840"/>
              <a:ext cx="9144" cy="4114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877556" y="1767840"/>
              <a:ext cx="9235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6592824" y="1805416"/>
              <a:ext cx="1133856" cy="3601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IT /Internet</a:t>
              </a:r>
              <a:endParaRPr lang="en-US" sz="1600" dirty="0">
                <a:solidFill>
                  <a:schemeClr val="tx1"/>
                </a:solidFill>
              </a:endParaRPr>
            </a:p>
          </p:txBody>
        </p:sp>
        <p:cxnSp>
          <p:nvCxnSpPr>
            <p:cNvPr id="12" name="Straight Connector 11"/>
            <p:cNvCxnSpPr/>
            <p:nvPr/>
          </p:nvCxnSpPr>
          <p:spPr>
            <a:xfrm>
              <a:off x="7806810" y="5020056"/>
              <a:ext cx="923544"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619421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2025"/>
          <a:stretch/>
        </p:blipFill>
        <p:spPr bwMode="auto">
          <a:xfrm>
            <a:off x="2057400" y="422242"/>
            <a:ext cx="4724400" cy="492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40194" y="5334000"/>
            <a:ext cx="5486400" cy="646331"/>
          </a:xfrm>
          <a:prstGeom prst="rect">
            <a:avLst/>
          </a:prstGeom>
          <a:noFill/>
        </p:spPr>
        <p:txBody>
          <a:bodyPr wrap="square" rtlCol="0">
            <a:spAutoFit/>
          </a:bodyPr>
          <a:lstStyle/>
          <a:p>
            <a:r>
              <a:rPr lang="en-US" sz="1200" dirty="0" err="1" smtClean="0"/>
              <a:t>Murugappan</a:t>
            </a:r>
            <a:r>
              <a:rPr lang="en-US" sz="1200" dirty="0" smtClean="0"/>
              <a:t>, S., </a:t>
            </a:r>
            <a:r>
              <a:rPr lang="en-US" sz="1200" dirty="0" err="1" smtClean="0"/>
              <a:t>Vinayak</a:t>
            </a:r>
            <a:r>
              <a:rPr lang="en-US" sz="1200" dirty="0" smtClean="0"/>
              <a:t>, </a:t>
            </a:r>
            <a:r>
              <a:rPr lang="en-US" sz="1200" dirty="0" err="1" smtClean="0"/>
              <a:t>Elmqvist</a:t>
            </a:r>
            <a:r>
              <a:rPr lang="en-US" sz="1200" dirty="0" smtClean="0"/>
              <a:t>, N., </a:t>
            </a:r>
            <a:r>
              <a:rPr lang="en-US" sz="1200" dirty="0" err="1" smtClean="0"/>
              <a:t>Ramani</a:t>
            </a:r>
            <a:r>
              <a:rPr lang="en-US" sz="1200" dirty="0" smtClean="0"/>
              <a:t>, K., </a:t>
            </a:r>
            <a:r>
              <a:rPr lang="en-US" sz="1200" dirty="0"/>
              <a:t>Recovering Touch Posture and Identity Using Depth Cameras on a </a:t>
            </a:r>
            <a:r>
              <a:rPr lang="en-US" sz="1200" dirty="0" err="1"/>
              <a:t>Pen+Touch</a:t>
            </a:r>
            <a:r>
              <a:rPr lang="en-US" sz="1200" dirty="0"/>
              <a:t> Tabletop </a:t>
            </a:r>
            <a:r>
              <a:rPr lang="en-US" sz="1200" dirty="0" smtClean="0"/>
              <a:t>Interface, </a:t>
            </a:r>
            <a:r>
              <a:rPr lang="en-US" sz="1200" dirty="0"/>
              <a:t>Proceedings of the ACM Conference on User Interface Software and Technology, 2012</a:t>
            </a:r>
            <a:r>
              <a:rPr lang="en-US" sz="1200" dirty="0" smtClean="0"/>
              <a:t> </a:t>
            </a:r>
            <a:endParaRPr lang="en-US" sz="1200" dirty="0"/>
          </a:p>
        </p:txBody>
      </p:sp>
    </p:spTree>
    <p:extLst>
      <p:ext uri="{BB962C8B-B14F-4D97-AF65-F5344CB8AC3E}">
        <p14:creationId xmlns:p14="http://schemas.microsoft.com/office/powerpoint/2010/main" val="12102133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lumMod val="50000"/>
                    <a:lumOff val="50000"/>
                  </a:schemeClr>
                </a:solidFill>
              </a:rPr>
              <a:t>Challenges and Opportunities</a:t>
            </a:r>
            <a:br>
              <a:rPr lang="en-US" dirty="0">
                <a:solidFill>
                  <a:schemeClr val="tx1">
                    <a:lumMod val="50000"/>
                    <a:lumOff val="50000"/>
                  </a:schemeClr>
                </a:solidFill>
              </a:rPr>
            </a:br>
            <a:endParaRPr lang="en-US" dirty="0"/>
          </a:p>
        </p:txBody>
      </p:sp>
      <p:sp>
        <p:nvSpPr>
          <p:cNvPr id="3" name="Content Placeholder 2"/>
          <p:cNvSpPr>
            <a:spLocks noGrp="1"/>
          </p:cNvSpPr>
          <p:nvPr>
            <p:ph idx="1"/>
          </p:nvPr>
        </p:nvSpPr>
        <p:spPr>
          <a:xfrm>
            <a:off x="457200" y="1066800"/>
            <a:ext cx="8686800" cy="5486400"/>
          </a:xfrm>
        </p:spPr>
        <p:txBody>
          <a:bodyPr>
            <a:normAutofit fontScale="92500" lnSpcReduction="10000"/>
          </a:bodyPr>
          <a:lstStyle/>
          <a:p>
            <a:pPr algn="just"/>
            <a:r>
              <a:rPr lang="en-US" dirty="0">
                <a:solidFill>
                  <a:schemeClr val="tx1">
                    <a:lumMod val="50000"/>
                    <a:lumOff val="50000"/>
                  </a:schemeClr>
                </a:solidFill>
              </a:rPr>
              <a:t>A Flexible Architecture for Open Source Communities in </a:t>
            </a:r>
            <a:r>
              <a:rPr lang="en-US" dirty="0" smtClean="0">
                <a:solidFill>
                  <a:schemeClr val="tx1">
                    <a:lumMod val="50000"/>
                    <a:lumOff val="50000"/>
                  </a:schemeClr>
                </a:solidFill>
              </a:rPr>
              <a:t>D&amp;M creation CPS </a:t>
            </a:r>
            <a:r>
              <a:rPr lang="en-US" dirty="0" smtClean="0">
                <a:solidFill>
                  <a:schemeClr val="tx1">
                    <a:lumMod val="50000"/>
                    <a:lumOff val="50000"/>
                  </a:schemeClr>
                </a:solidFill>
              </a:rPr>
              <a:t>[old top </a:t>
            </a:r>
            <a:r>
              <a:rPr lang="en-US" dirty="0" smtClean="0">
                <a:solidFill>
                  <a:schemeClr val="tx1">
                    <a:lumMod val="50000"/>
                    <a:lumOff val="50000"/>
                  </a:schemeClr>
                </a:solidFill>
              </a:rPr>
              <a:t>down </a:t>
            </a:r>
            <a:r>
              <a:rPr lang="en-US" dirty="0" smtClean="0">
                <a:solidFill>
                  <a:schemeClr val="tx1">
                    <a:lumMod val="50000"/>
                    <a:lumOff val="50000"/>
                  </a:schemeClr>
                </a:solidFill>
              </a:rPr>
              <a:t>vs. </a:t>
            </a:r>
            <a:r>
              <a:rPr lang="en-US" dirty="0" smtClean="0">
                <a:solidFill>
                  <a:schemeClr val="tx1">
                    <a:lumMod val="50000"/>
                    <a:lumOff val="50000"/>
                  </a:schemeClr>
                </a:solidFill>
              </a:rPr>
              <a:t>innovation </a:t>
            </a:r>
            <a:r>
              <a:rPr lang="en-US" dirty="0" smtClean="0">
                <a:solidFill>
                  <a:schemeClr val="tx1">
                    <a:lumMod val="50000"/>
                    <a:lumOff val="50000"/>
                  </a:schemeClr>
                </a:solidFill>
              </a:rPr>
              <a:t>based on evolution based on self organization]</a:t>
            </a:r>
          </a:p>
          <a:p>
            <a:pPr algn="just"/>
            <a:r>
              <a:rPr lang="en-US" dirty="0" smtClean="0">
                <a:solidFill>
                  <a:schemeClr val="tx1">
                    <a:lumMod val="50000"/>
                    <a:lumOff val="50000"/>
                  </a:schemeClr>
                </a:solidFill>
              </a:rPr>
              <a:t>Model systems with embedded problems that represent scaled or complex systems</a:t>
            </a:r>
          </a:p>
          <a:p>
            <a:pPr algn="just"/>
            <a:r>
              <a:rPr lang="en-US" dirty="0" smtClean="0">
                <a:solidFill>
                  <a:schemeClr val="tx1">
                    <a:lumMod val="50000"/>
                    <a:lumOff val="50000"/>
                  </a:schemeClr>
                </a:solidFill>
              </a:rPr>
              <a:t>Core research to create ideas for tools and methods that will allow for creative exploration of a multitude of “X” CPS products</a:t>
            </a:r>
          </a:p>
          <a:p>
            <a:pPr algn="just"/>
            <a:r>
              <a:rPr lang="en-US" dirty="0" smtClean="0">
                <a:solidFill>
                  <a:schemeClr val="tx1">
                    <a:lumMod val="50000"/>
                    <a:lumOff val="50000"/>
                  </a:schemeClr>
                </a:solidFill>
              </a:rPr>
              <a:t>Computational architectures and business models.</a:t>
            </a:r>
          </a:p>
          <a:p>
            <a:pPr algn="just"/>
            <a:r>
              <a:rPr lang="en-US" dirty="0" smtClean="0">
                <a:solidFill>
                  <a:schemeClr val="tx1">
                    <a:lumMod val="50000"/>
                    <a:lumOff val="50000"/>
                  </a:schemeClr>
                </a:solidFill>
              </a:rPr>
              <a:t>Social, economic and business evolution: problem has to be explored</a:t>
            </a:r>
          </a:p>
          <a:p>
            <a:pPr marL="0" indent="0" algn="just">
              <a:buNone/>
            </a:pPr>
            <a:endParaRPr lang="en-US" dirty="0" smtClean="0">
              <a:solidFill>
                <a:schemeClr val="tx1">
                  <a:lumMod val="50000"/>
                  <a:lumOff val="50000"/>
                </a:schemeClr>
              </a:solidFill>
            </a:endParaRPr>
          </a:p>
          <a:p>
            <a:pPr algn="just"/>
            <a:endParaRPr lang="en-US" dirty="0" smtClean="0">
              <a:solidFill>
                <a:schemeClr val="tx1">
                  <a:lumMod val="50000"/>
                  <a:lumOff val="50000"/>
                </a:schemeClr>
              </a:solidFill>
            </a:endParaRPr>
          </a:p>
          <a:p>
            <a:pPr marL="0" indent="0" algn="just">
              <a:buNone/>
            </a:pPr>
            <a:endParaRPr lang="en-US" dirty="0" smtClean="0">
              <a:solidFill>
                <a:schemeClr val="tx1">
                  <a:lumMod val="50000"/>
                  <a:lumOff val="50000"/>
                </a:schemeClr>
              </a:solidFill>
            </a:endParaRPr>
          </a:p>
          <a:p>
            <a:pPr algn="just"/>
            <a:endParaRPr lang="en-US" dirty="0" smtClean="0">
              <a:solidFill>
                <a:schemeClr val="tx1">
                  <a:lumMod val="50000"/>
                  <a:lumOff val="50000"/>
                </a:schemeClr>
              </a:solidFill>
            </a:endParaRPr>
          </a:p>
          <a:p>
            <a:pPr algn="ctr"/>
            <a:endParaRPr lang="en-US" dirty="0">
              <a:solidFill>
                <a:schemeClr val="tx1">
                  <a:lumMod val="50000"/>
                  <a:lumOff val="50000"/>
                </a:schemeClr>
              </a:solidFill>
            </a:endParaRPr>
          </a:p>
          <a:p>
            <a:pPr algn="just"/>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14346113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err="1" smtClean="0"/>
              <a:t>Vinayak</a:t>
            </a:r>
            <a:r>
              <a:rPr lang="en-US" dirty="0" smtClean="0"/>
              <a:t>, </a:t>
            </a:r>
            <a:r>
              <a:rPr lang="en-US" dirty="0" err="1" smtClean="0"/>
              <a:t>Sundar</a:t>
            </a:r>
            <a:r>
              <a:rPr lang="en-US" dirty="0" smtClean="0"/>
              <a:t> </a:t>
            </a:r>
            <a:r>
              <a:rPr lang="en-US" dirty="0" err="1" smtClean="0"/>
              <a:t>Murugappan</a:t>
            </a:r>
            <a:r>
              <a:rPr lang="en-US" dirty="0" smtClean="0"/>
              <a:t>, Cecil </a:t>
            </a:r>
            <a:r>
              <a:rPr lang="en-US" dirty="0" err="1" smtClean="0"/>
              <a:t>Piya</a:t>
            </a:r>
            <a:r>
              <a:rPr lang="en-US" dirty="0" smtClean="0"/>
              <a:t>, </a:t>
            </a:r>
            <a:r>
              <a:rPr lang="en-US" dirty="0" err="1" smtClean="0"/>
              <a:t>Senthil</a:t>
            </a:r>
            <a:r>
              <a:rPr lang="en-US" dirty="0" smtClean="0"/>
              <a:t> </a:t>
            </a:r>
            <a:r>
              <a:rPr lang="en-US" dirty="0" err="1" smtClean="0"/>
              <a:t>Chandrasegaran</a:t>
            </a:r>
            <a:r>
              <a:rPr lang="en-US" dirty="0" smtClean="0"/>
              <a:t>, </a:t>
            </a:r>
            <a:r>
              <a:rPr lang="en-US" dirty="0" err="1" smtClean="0"/>
              <a:t>Ayan</a:t>
            </a:r>
            <a:r>
              <a:rPr lang="en-US" dirty="0" smtClean="0"/>
              <a:t> </a:t>
            </a:r>
            <a:r>
              <a:rPr lang="en-US" dirty="0" err="1" smtClean="0"/>
              <a:t>Sinha</a:t>
            </a:r>
            <a:endParaRPr lang="en-US" dirty="0" smtClean="0"/>
          </a:p>
          <a:p>
            <a:r>
              <a:rPr lang="en-US" dirty="0" smtClean="0"/>
              <a:t>Purdue University, School of Mechanical Engineering, Donald W. </a:t>
            </a:r>
            <a:r>
              <a:rPr lang="en-US" dirty="0" err="1" smtClean="0"/>
              <a:t>Feddersen</a:t>
            </a:r>
            <a:r>
              <a:rPr lang="en-US" dirty="0" smtClean="0"/>
              <a:t> Chair Endowment</a:t>
            </a:r>
          </a:p>
          <a:p>
            <a:r>
              <a:rPr lang="en-US" dirty="0" smtClean="0"/>
              <a:t>NSF (EAGER/IDR), NSF IIS (HCI), </a:t>
            </a:r>
            <a:r>
              <a:rPr lang="en-US" dirty="0"/>
              <a:t>NSF IIS (</a:t>
            </a:r>
            <a:r>
              <a:rPr lang="en-US" dirty="0" err="1"/>
              <a:t>Cyberlearning</a:t>
            </a:r>
            <a:r>
              <a:rPr lang="en-US" dirty="0"/>
              <a:t>), </a:t>
            </a:r>
            <a:r>
              <a:rPr lang="en-US" dirty="0" smtClean="0"/>
              <a:t>NSF CMMI (EDI), NSF CMMI (MMP/EDI), NSF (IIP/</a:t>
            </a:r>
            <a:r>
              <a:rPr lang="en-US" dirty="0" err="1" smtClean="0"/>
              <a:t>Icorps</a:t>
            </a:r>
            <a:r>
              <a:rPr lang="en-US" dirty="0" smtClean="0"/>
              <a:t>), NSF (IGERT)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21192254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579438" y="471488"/>
            <a:ext cx="8564562" cy="725487"/>
          </a:xfrm>
        </p:spPr>
        <p:txBody>
          <a:bodyPr/>
          <a:lstStyle/>
          <a:p>
            <a:pPr eaLnBrk="1" hangingPunct="1">
              <a:defRPr/>
            </a:pPr>
            <a:r>
              <a:rPr lang="en-US" sz="3600" b="1" smtClean="0">
                <a:effectLst>
                  <a:outerShdw blurRad="38100" dist="38100" dir="2700000" algn="tl">
                    <a:srgbClr val="DDDDDD"/>
                  </a:outerShdw>
                </a:effectLst>
                <a:latin typeface="BankGothic Md BT" charset="0"/>
                <a:cs typeface="+mj-cs"/>
              </a:rPr>
              <a:t>Competing: Time &amp; Responsiveness</a:t>
            </a:r>
          </a:p>
        </p:txBody>
      </p:sp>
      <p:sp>
        <p:nvSpPr>
          <p:cNvPr id="308230" name="Line 6"/>
          <p:cNvSpPr>
            <a:spLocks noChangeShapeType="1"/>
          </p:cNvSpPr>
          <p:nvPr/>
        </p:nvSpPr>
        <p:spPr bwMode="auto">
          <a:xfrm flipV="1">
            <a:off x="457200" y="1524000"/>
            <a:ext cx="7315200" cy="4495800"/>
          </a:xfrm>
          <a:prstGeom prst="line">
            <a:avLst/>
          </a:prstGeom>
          <a:noFill/>
          <a:ln w="381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sp>
        <p:nvSpPr>
          <p:cNvPr id="308234" name="Text Box 10"/>
          <p:cNvSpPr txBox="1">
            <a:spLocks noChangeArrowheads="1"/>
          </p:cNvSpPr>
          <p:nvPr/>
        </p:nvSpPr>
        <p:spPr bwMode="auto">
          <a:xfrm rot="-1919877">
            <a:off x="95250" y="3163888"/>
            <a:ext cx="7296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000" b="0">
                <a:cs typeface="+mn-cs"/>
                <a:sym typeface="Wingdings" charset="0"/>
              </a:rPr>
              <a:t>Increasing Flexibility &amp; Responsiveness</a:t>
            </a:r>
          </a:p>
        </p:txBody>
      </p:sp>
      <p:sp>
        <p:nvSpPr>
          <p:cNvPr id="308233" name="Rectangle 9"/>
          <p:cNvSpPr>
            <a:spLocks noChangeArrowheads="1"/>
          </p:cNvSpPr>
          <p:nvPr/>
        </p:nvSpPr>
        <p:spPr bwMode="auto">
          <a:xfrm>
            <a:off x="5715000" y="2514600"/>
            <a:ext cx="3429000" cy="6096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en-US" sz="3200" dirty="0">
                <a:ea typeface="굴림" charset="0"/>
                <a:cs typeface="굴림" charset="0"/>
              </a:rPr>
              <a:t>Customization</a:t>
            </a:r>
          </a:p>
        </p:txBody>
      </p:sp>
      <p:sp>
        <p:nvSpPr>
          <p:cNvPr id="308231" name="Rectangle 7"/>
          <p:cNvSpPr>
            <a:spLocks noChangeArrowheads="1"/>
          </p:cNvSpPr>
          <p:nvPr/>
        </p:nvSpPr>
        <p:spPr bwMode="auto">
          <a:xfrm>
            <a:off x="609600" y="5638800"/>
            <a:ext cx="7924800" cy="6096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en-US" sz="3200">
                <a:ea typeface="굴림" charset="0"/>
                <a:cs typeface="굴림" charset="0"/>
              </a:rPr>
              <a:t>Outsourcing</a:t>
            </a:r>
            <a:endParaRPr lang="en-US" sz="3200" b="0">
              <a:ea typeface="굴림" charset="0"/>
              <a:cs typeface="굴림" charset="0"/>
            </a:endParaRPr>
          </a:p>
        </p:txBody>
      </p:sp>
      <p:sp>
        <p:nvSpPr>
          <p:cNvPr id="308236" name="Text Box 12"/>
          <p:cNvSpPr txBox="1">
            <a:spLocks noChangeArrowheads="1"/>
          </p:cNvSpPr>
          <p:nvPr/>
        </p:nvSpPr>
        <p:spPr bwMode="auto">
          <a:xfrm rot="-1919877">
            <a:off x="609600" y="3810000"/>
            <a:ext cx="72961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000" b="0">
                <a:cs typeface="+mn-cs"/>
                <a:sym typeface="Wingdings" charset="0"/>
              </a:rPr>
              <a:t>Product Variety</a:t>
            </a:r>
          </a:p>
        </p:txBody>
      </p:sp>
    </p:spTree>
    <p:extLst>
      <p:ext uri="{BB962C8B-B14F-4D97-AF65-F5344CB8AC3E}">
        <p14:creationId xmlns:p14="http://schemas.microsoft.com/office/powerpoint/2010/main" val="35708132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19200" y="152400"/>
            <a:ext cx="7162800" cy="1477962"/>
          </a:xfrm>
        </p:spPr>
        <p:txBody>
          <a:bodyPr>
            <a:normAutofit/>
          </a:bodyPr>
          <a:lstStyle/>
          <a:p>
            <a:pPr eaLnBrk="1" hangingPunct="1"/>
            <a:r>
              <a:rPr lang="en-US" dirty="0" smtClean="0">
                <a:ea typeface="ＭＳ Ｐゴシック" pitchFamily="-108" charset="-128"/>
                <a:cs typeface="ＭＳ Ｐゴシック" pitchFamily="-108" charset="-128"/>
              </a:rPr>
              <a:t>One of our proposed methods (a decade ago)</a:t>
            </a:r>
          </a:p>
        </p:txBody>
      </p:sp>
      <p:sp>
        <p:nvSpPr>
          <p:cNvPr id="48131" name="Rectangle 4"/>
          <p:cNvSpPr>
            <a:spLocks noChangeArrowheads="1"/>
          </p:cNvSpPr>
          <p:nvPr/>
        </p:nvSpPr>
        <p:spPr bwMode="auto">
          <a:xfrm>
            <a:off x="0" y="1296988"/>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pic>
        <p:nvPicPr>
          <p:cNvPr id="48132" name="Picture 70"/>
          <p:cNvPicPr>
            <a:picLocks noChangeAspect="1" noChangeArrowheads="1"/>
          </p:cNvPicPr>
          <p:nvPr/>
        </p:nvPicPr>
        <p:blipFill>
          <a:blip r:embed="rId3"/>
          <a:srcRect/>
          <a:stretch>
            <a:fillRect/>
          </a:stretch>
        </p:blipFill>
        <p:spPr bwMode="auto">
          <a:xfrm>
            <a:off x="566738" y="1752600"/>
            <a:ext cx="8008937" cy="4572000"/>
          </a:xfrm>
          <a:prstGeom prst="rect">
            <a:avLst/>
          </a:prstGeom>
          <a:noFill/>
          <a:ln w="9525">
            <a:noFill/>
            <a:miter lim="800000"/>
            <a:headEnd/>
            <a:tailEnd/>
          </a:ln>
        </p:spPr>
      </p:pic>
      <p:sp>
        <p:nvSpPr>
          <p:cNvPr id="2" name="TextBox 1"/>
          <p:cNvSpPr txBox="1"/>
          <p:nvPr/>
        </p:nvSpPr>
        <p:spPr>
          <a:xfrm>
            <a:off x="533400" y="6248400"/>
            <a:ext cx="8608021" cy="646331"/>
          </a:xfrm>
          <a:prstGeom prst="rect">
            <a:avLst/>
          </a:prstGeom>
          <a:noFill/>
        </p:spPr>
        <p:txBody>
          <a:bodyPr wrap="none" rtlCol="0">
            <a:spAutoFit/>
          </a:bodyPr>
          <a:lstStyle/>
          <a:p>
            <a:r>
              <a:rPr lang="en-US" dirty="0" smtClean="0"/>
              <a:t>Most Highly Cited Paper Awards Computer Aided Design [Elsevier, #13 ranked of over 200</a:t>
            </a:r>
          </a:p>
          <a:p>
            <a:r>
              <a:rPr lang="en-US" dirty="0" smtClean="0"/>
              <a:t>CS Journal, The Times Higher Education]</a:t>
            </a:r>
            <a:endParaRPr lang="en-US" dirty="0"/>
          </a:p>
        </p:txBody>
      </p:sp>
    </p:spTree>
    <p:extLst>
      <p:ext uri="{BB962C8B-B14F-4D97-AF65-F5344CB8AC3E}">
        <p14:creationId xmlns:p14="http://schemas.microsoft.com/office/powerpoint/2010/main" val="21501992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Early prototype of </a:t>
            </a:r>
            <a:r>
              <a:rPr lang="en-US" dirty="0" err="1" smtClean="0"/>
              <a:t>VizSeek</a:t>
            </a:r>
            <a:endParaRPr lang="en-US" dirty="0"/>
          </a:p>
        </p:txBody>
      </p:sp>
      <p:sp>
        <p:nvSpPr>
          <p:cNvPr id="6" name="Slide Number Placeholder 5"/>
          <p:cNvSpPr>
            <a:spLocks noGrp="1"/>
          </p:cNvSpPr>
          <p:nvPr>
            <p:ph type="sldNum" sz="quarter" idx="12"/>
          </p:nvPr>
        </p:nvSpPr>
        <p:spPr/>
        <p:txBody>
          <a:bodyPr/>
          <a:lstStyle/>
          <a:p>
            <a:pPr>
              <a:defRPr/>
            </a:pPr>
            <a:fld id="{D3852849-2CF4-4540-987D-27F3BE577D85}" type="slidenum">
              <a:rPr lang="en-US" smtClean="0"/>
              <a:pPr>
                <a:defRPr/>
              </a:pPr>
              <a:t>6</a:t>
            </a:fld>
            <a:endParaRPr lang="en-US" dirty="0"/>
          </a:p>
        </p:txBody>
      </p:sp>
      <p:pic>
        <p:nvPicPr>
          <p:cNvPr id="9" name="door-search.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1219200"/>
            <a:ext cx="8145898" cy="4912995"/>
          </a:xfrm>
          <a:prstGeom prst="rect">
            <a:avLst/>
          </a:prstGeom>
        </p:spPr>
      </p:pic>
    </p:spTree>
    <p:extLst>
      <p:ext uri="{BB962C8B-B14F-4D97-AF65-F5344CB8AC3E}">
        <p14:creationId xmlns:p14="http://schemas.microsoft.com/office/powerpoint/2010/main" val="174686029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p:cNvPicPr>
            <a:picLocks noChangeAspect="1" noChangeArrowheads="1"/>
          </p:cNvPicPr>
          <p:nvPr/>
        </p:nvPicPr>
        <p:blipFill>
          <a:blip r:embed="rId3" cstate="print"/>
          <a:srcRect t="26667" b="37762"/>
          <a:stretch>
            <a:fillRect/>
          </a:stretch>
        </p:blipFill>
        <p:spPr bwMode="auto">
          <a:xfrm>
            <a:off x="3077679" y="5713989"/>
            <a:ext cx="936214" cy="249769"/>
          </a:xfrm>
          <a:prstGeom prst="rect">
            <a:avLst/>
          </a:prstGeom>
          <a:noFill/>
          <a:ln w="9525">
            <a:noFill/>
            <a:miter lim="800000"/>
            <a:headEnd/>
            <a:tailEnd/>
          </a:ln>
        </p:spPr>
      </p:pic>
      <p:pic>
        <p:nvPicPr>
          <p:cNvPr id="6" name="Picture 21"/>
          <p:cNvPicPr>
            <a:picLocks noChangeAspect="1" noChangeArrowheads="1"/>
          </p:cNvPicPr>
          <p:nvPr/>
        </p:nvPicPr>
        <p:blipFill>
          <a:blip r:embed="rId4" cstate="print"/>
          <a:srcRect/>
          <a:stretch>
            <a:fillRect/>
          </a:stretch>
        </p:blipFill>
        <p:spPr bwMode="auto">
          <a:xfrm>
            <a:off x="3747566" y="1536747"/>
            <a:ext cx="373004" cy="373004"/>
          </a:xfrm>
          <a:prstGeom prst="rect">
            <a:avLst/>
          </a:prstGeom>
          <a:noFill/>
          <a:ln w="9525">
            <a:noFill/>
            <a:miter lim="800000"/>
            <a:headEnd/>
            <a:tailEnd/>
          </a:ln>
        </p:spPr>
      </p:pic>
      <p:pic>
        <p:nvPicPr>
          <p:cNvPr id="7" name="Picture 24"/>
          <p:cNvPicPr>
            <a:picLocks noChangeAspect="1" noChangeArrowheads="1"/>
          </p:cNvPicPr>
          <p:nvPr/>
        </p:nvPicPr>
        <p:blipFill>
          <a:blip r:embed="rId5" cstate="print"/>
          <a:srcRect/>
          <a:stretch>
            <a:fillRect/>
          </a:stretch>
        </p:blipFill>
        <p:spPr bwMode="auto">
          <a:xfrm>
            <a:off x="1100464" y="3279425"/>
            <a:ext cx="546218" cy="335397"/>
          </a:xfrm>
          <a:prstGeom prst="rect">
            <a:avLst/>
          </a:prstGeom>
          <a:noFill/>
          <a:ln w="9525">
            <a:noFill/>
            <a:miter lim="800000"/>
            <a:headEnd/>
            <a:tailEnd/>
          </a:ln>
        </p:spPr>
      </p:pic>
      <p:sp>
        <p:nvSpPr>
          <p:cNvPr id="8" name="TextBox 7"/>
          <p:cNvSpPr txBox="1"/>
          <p:nvPr/>
        </p:nvSpPr>
        <p:spPr>
          <a:xfrm>
            <a:off x="-12455" y="6423830"/>
            <a:ext cx="5310556" cy="461665"/>
          </a:xfrm>
          <a:prstGeom prst="rect">
            <a:avLst/>
          </a:prstGeom>
          <a:noFill/>
        </p:spPr>
        <p:txBody>
          <a:bodyPr wrap="none" rtlCol="0">
            <a:spAutoFit/>
          </a:bodyPr>
          <a:lstStyle/>
          <a:p>
            <a:r>
              <a:rPr lang="en-US" sz="1200" dirty="0" smtClean="0"/>
              <a:t>Ref: “Complex Systems Engineering by </a:t>
            </a:r>
            <a:br>
              <a:rPr lang="en-US" sz="1200" dirty="0" smtClean="0"/>
            </a:br>
            <a:r>
              <a:rPr lang="en-US" sz="1200" dirty="0" smtClean="0"/>
              <a:t>Self-Organized Virtual Communities”. </a:t>
            </a:r>
            <a:r>
              <a:rPr lang="en-US" sz="1200" dirty="0" err="1" smtClean="0"/>
              <a:t>Jitesh</a:t>
            </a:r>
            <a:r>
              <a:rPr lang="en-US" sz="1200" dirty="0" smtClean="0"/>
              <a:t> </a:t>
            </a:r>
            <a:r>
              <a:rPr lang="en-US" sz="1200" dirty="0" err="1" smtClean="0"/>
              <a:t>Panchal</a:t>
            </a:r>
            <a:r>
              <a:rPr lang="en-US" sz="1200" dirty="0"/>
              <a:t> </a:t>
            </a:r>
            <a:r>
              <a:rPr lang="en-US" sz="1200" dirty="0" smtClean="0"/>
              <a:t>[Adapted from Don </a:t>
            </a:r>
            <a:r>
              <a:rPr lang="en-US" sz="1200" dirty="0" err="1" smtClean="0"/>
              <a:t>Crowther</a:t>
            </a:r>
            <a:r>
              <a:rPr lang="en-US" sz="1200" dirty="0" smtClean="0"/>
              <a:t>]</a:t>
            </a:r>
            <a:endParaRPr lang="en-US" sz="1200" dirty="0"/>
          </a:p>
        </p:txBody>
      </p:sp>
      <p:grpSp>
        <p:nvGrpSpPr>
          <p:cNvPr id="9" name="Group 8"/>
          <p:cNvGrpSpPr/>
          <p:nvPr/>
        </p:nvGrpSpPr>
        <p:grpSpPr>
          <a:xfrm>
            <a:off x="218086" y="1311167"/>
            <a:ext cx="8707828" cy="5021752"/>
            <a:chOff x="360369" y="1324956"/>
            <a:chExt cx="8707828" cy="5021752"/>
          </a:xfrm>
        </p:grpSpPr>
        <p:cxnSp>
          <p:nvCxnSpPr>
            <p:cNvPr id="10" name="Straight Connector 9"/>
            <p:cNvCxnSpPr/>
            <p:nvPr/>
          </p:nvCxnSpPr>
          <p:spPr bwMode="auto">
            <a:xfrm flipH="1" flipV="1">
              <a:off x="3272075" y="2762251"/>
              <a:ext cx="3359699" cy="2143124"/>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1" name="Straight Connector 10"/>
            <p:cNvCxnSpPr/>
            <p:nvPr/>
          </p:nvCxnSpPr>
          <p:spPr bwMode="auto">
            <a:xfrm flipH="1" flipV="1">
              <a:off x="2581539" y="3435425"/>
              <a:ext cx="4543161" cy="830749"/>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2" name="Straight Connector 11"/>
            <p:cNvCxnSpPr/>
            <p:nvPr/>
          </p:nvCxnSpPr>
          <p:spPr bwMode="auto">
            <a:xfrm flipH="1">
              <a:off x="2581539" y="3435425"/>
              <a:ext cx="4543161" cy="830749"/>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3" name="Straight Connector 12"/>
            <p:cNvCxnSpPr/>
            <p:nvPr/>
          </p:nvCxnSpPr>
          <p:spPr bwMode="auto">
            <a:xfrm flipH="1">
              <a:off x="3272074" y="2762251"/>
              <a:ext cx="3359701" cy="2143124"/>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4" name="Straight Connector 13"/>
            <p:cNvCxnSpPr/>
            <p:nvPr/>
          </p:nvCxnSpPr>
          <p:spPr bwMode="auto">
            <a:xfrm flipH="1" flipV="1">
              <a:off x="4156177" y="2243793"/>
              <a:ext cx="1526815" cy="3128307"/>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5" name="Straight Connector 14"/>
            <p:cNvCxnSpPr/>
            <p:nvPr/>
          </p:nvCxnSpPr>
          <p:spPr bwMode="auto">
            <a:xfrm flipV="1">
              <a:off x="4215105" y="2381207"/>
              <a:ext cx="1467887" cy="2990893"/>
            </a:xfrm>
            <a:prstGeom prst="line">
              <a:avLst/>
            </a:prstGeom>
            <a:noFill/>
            <a:ln w="15875" cap="flat" cmpd="sng" algn="ctr">
              <a:solidFill>
                <a:schemeClr val="bg1">
                  <a:lumMod val="85000"/>
                </a:schemeClr>
              </a:solidFill>
              <a:prstDash val="solid"/>
              <a:round/>
              <a:headEnd type="none" w="med" len="med"/>
              <a:tailEnd type="none" w="med" len="med"/>
            </a:ln>
            <a:effectLst/>
          </p:spPr>
        </p:cxnSp>
        <p:grpSp>
          <p:nvGrpSpPr>
            <p:cNvPr id="16" name="Group 15"/>
            <p:cNvGrpSpPr/>
            <p:nvPr/>
          </p:nvGrpSpPr>
          <p:grpSpPr>
            <a:xfrm>
              <a:off x="360369" y="1324956"/>
              <a:ext cx="8707828" cy="5021752"/>
              <a:chOff x="360369" y="1324956"/>
              <a:chExt cx="8707828" cy="5021752"/>
            </a:xfrm>
          </p:grpSpPr>
          <p:sp>
            <p:nvSpPr>
              <p:cNvPr id="17" name="Isosceles Triangle 16"/>
              <p:cNvSpPr/>
              <p:nvPr/>
            </p:nvSpPr>
            <p:spPr bwMode="auto">
              <a:xfrm>
                <a:off x="4903337" y="1663510"/>
                <a:ext cx="45719" cy="1693800"/>
              </a:xfrm>
              <a:prstGeom prst="triangle">
                <a:avLst/>
              </a:prstGeom>
              <a:solidFill>
                <a:schemeClr val="tx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Times New Roman" charset="0"/>
                  <a:cs typeface="Times New Roman" charset="0"/>
                </a:endParaRPr>
              </a:p>
            </p:txBody>
          </p:sp>
          <p:sp>
            <p:nvSpPr>
              <p:cNvPr id="18" name="Isosceles Triangle 17"/>
              <p:cNvSpPr/>
              <p:nvPr/>
            </p:nvSpPr>
            <p:spPr bwMode="auto">
              <a:xfrm rot="10800000">
                <a:off x="4903337" y="4283746"/>
                <a:ext cx="45719" cy="1693800"/>
              </a:xfrm>
              <a:prstGeom prst="triangle">
                <a:avLst/>
              </a:prstGeom>
              <a:solidFill>
                <a:schemeClr val="tx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Times New Roman" charset="0"/>
                  <a:cs typeface="Times New Roman" charset="0"/>
                </a:endParaRPr>
              </a:p>
            </p:txBody>
          </p:sp>
          <p:sp>
            <p:nvSpPr>
              <p:cNvPr id="19" name="Isosceles Triangle 18"/>
              <p:cNvSpPr/>
              <p:nvPr/>
            </p:nvSpPr>
            <p:spPr bwMode="auto">
              <a:xfrm rot="5400000">
                <a:off x="6845766" y="2614602"/>
                <a:ext cx="97932" cy="2426139"/>
              </a:xfrm>
              <a:prstGeom prst="triangle">
                <a:avLst/>
              </a:prstGeom>
              <a:solidFill>
                <a:schemeClr val="tx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Times New Roman" charset="0"/>
                  <a:cs typeface="Times New Roman" charset="0"/>
                </a:endParaRPr>
              </a:p>
            </p:txBody>
          </p:sp>
          <p:sp>
            <p:nvSpPr>
              <p:cNvPr id="20" name="TextBox 19"/>
              <p:cNvSpPr txBox="1"/>
              <p:nvPr/>
            </p:nvSpPr>
            <p:spPr>
              <a:xfrm>
                <a:off x="8120502" y="3651660"/>
                <a:ext cx="947695" cy="338554"/>
              </a:xfrm>
              <a:prstGeom prst="rect">
                <a:avLst/>
              </a:prstGeom>
              <a:noFill/>
            </p:spPr>
            <p:txBody>
              <a:bodyPr wrap="none" rtlCol="0">
                <a:spAutoFit/>
              </a:bodyPr>
              <a:lstStyle/>
              <a:p>
                <a:r>
                  <a:rPr lang="en-US" sz="1600" b="1" dirty="0" smtClean="0">
                    <a:solidFill>
                      <a:srgbClr val="990000"/>
                    </a:solidFill>
                  </a:rPr>
                  <a:t>Sharing</a:t>
                </a:r>
                <a:endParaRPr lang="en-US" sz="1600" b="1" dirty="0">
                  <a:solidFill>
                    <a:srgbClr val="990000"/>
                  </a:solidFill>
                </a:endParaRPr>
              </a:p>
            </p:txBody>
          </p:sp>
          <p:sp>
            <p:nvSpPr>
              <p:cNvPr id="21" name="TextBox 20"/>
              <p:cNvSpPr txBox="1"/>
              <p:nvPr/>
            </p:nvSpPr>
            <p:spPr>
              <a:xfrm>
                <a:off x="4307141" y="6008154"/>
                <a:ext cx="1233030" cy="338554"/>
              </a:xfrm>
              <a:prstGeom prst="rect">
                <a:avLst/>
              </a:prstGeom>
              <a:noFill/>
            </p:spPr>
            <p:txBody>
              <a:bodyPr wrap="none" rtlCol="0">
                <a:spAutoFit/>
              </a:bodyPr>
              <a:lstStyle/>
              <a:p>
                <a:r>
                  <a:rPr lang="en-US" sz="1600" b="1" dirty="0" smtClean="0">
                    <a:solidFill>
                      <a:srgbClr val="990000"/>
                    </a:solidFill>
                  </a:rPr>
                  <a:t>Publishing</a:t>
                </a:r>
                <a:endParaRPr lang="en-US" sz="1600" b="1" dirty="0">
                  <a:solidFill>
                    <a:srgbClr val="990000"/>
                  </a:solidFill>
                </a:endParaRPr>
              </a:p>
            </p:txBody>
          </p:sp>
          <p:sp>
            <p:nvSpPr>
              <p:cNvPr id="22" name="TextBox 21"/>
              <p:cNvSpPr txBox="1"/>
              <p:nvPr/>
            </p:nvSpPr>
            <p:spPr>
              <a:xfrm>
                <a:off x="4156176" y="1324956"/>
                <a:ext cx="1734770" cy="338554"/>
              </a:xfrm>
              <a:prstGeom prst="rect">
                <a:avLst/>
              </a:prstGeom>
              <a:noFill/>
            </p:spPr>
            <p:txBody>
              <a:bodyPr wrap="none" rtlCol="0">
                <a:spAutoFit/>
              </a:bodyPr>
              <a:lstStyle/>
              <a:p>
                <a:r>
                  <a:rPr lang="en-US" sz="1600" b="1" dirty="0" smtClean="0">
                    <a:solidFill>
                      <a:srgbClr val="990000"/>
                    </a:solidFill>
                  </a:rPr>
                  <a:t>Communication</a:t>
                </a:r>
                <a:endParaRPr lang="en-US" sz="1600" b="1" dirty="0">
                  <a:solidFill>
                    <a:srgbClr val="990000"/>
                  </a:solidFill>
                </a:endParaRPr>
              </a:p>
            </p:txBody>
          </p:sp>
          <p:sp>
            <p:nvSpPr>
              <p:cNvPr id="23" name="TextBox 22"/>
              <p:cNvSpPr txBox="1"/>
              <p:nvPr/>
            </p:nvSpPr>
            <p:spPr>
              <a:xfrm>
                <a:off x="360369" y="3651660"/>
                <a:ext cx="1428596" cy="338554"/>
              </a:xfrm>
              <a:prstGeom prst="rect">
                <a:avLst/>
              </a:prstGeom>
              <a:noFill/>
            </p:spPr>
            <p:txBody>
              <a:bodyPr wrap="none" rtlCol="0">
                <a:spAutoFit/>
              </a:bodyPr>
              <a:lstStyle/>
              <a:p>
                <a:r>
                  <a:rPr lang="en-US" sz="1600" b="1" dirty="0" smtClean="0">
                    <a:solidFill>
                      <a:srgbClr val="990000"/>
                    </a:solidFill>
                  </a:rPr>
                  <a:t>Participation</a:t>
                </a:r>
                <a:endParaRPr lang="en-US" sz="1600" b="1" dirty="0">
                  <a:solidFill>
                    <a:srgbClr val="990000"/>
                  </a:solidFill>
                </a:endParaRPr>
              </a:p>
            </p:txBody>
          </p:sp>
          <p:sp>
            <p:nvSpPr>
              <p:cNvPr id="24" name="Oval 23"/>
              <p:cNvSpPr/>
              <p:nvPr/>
            </p:nvSpPr>
            <p:spPr bwMode="auto">
              <a:xfrm>
                <a:off x="5976365" y="2429530"/>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Social</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Networking</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25" name="Oval 24"/>
              <p:cNvSpPr/>
              <p:nvPr/>
            </p:nvSpPr>
            <p:spPr bwMode="auto">
              <a:xfrm>
                <a:off x="6379925" y="310411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6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Discussion</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26" name="Oval 25"/>
              <p:cNvSpPr/>
              <p:nvPr/>
            </p:nvSpPr>
            <p:spPr bwMode="auto">
              <a:xfrm>
                <a:off x="4987687" y="194459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Micro-</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blogging</a:t>
                </a:r>
              </a:p>
            </p:txBody>
          </p:sp>
          <p:sp>
            <p:nvSpPr>
              <p:cNvPr id="27" name="Oval 26"/>
              <p:cNvSpPr/>
              <p:nvPr/>
            </p:nvSpPr>
            <p:spPr bwMode="auto">
              <a:xfrm>
                <a:off x="6379925" y="3903480"/>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3D Model</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Sharing</a:t>
                </a:r>
                <a:endParaRPr kumimoji="0" lang="en-US" sz="1200" b="0" i="0" u="none" strike="noStrike" cap="none" normalizeH="0" baseline="0" dirty="0" smtClean="0">
                  <a:ln>
                    <a:noFill/>
                  </a:ln>
                  <a:solidFill>
                    <a:schemeClr val="bg1"/>
                  </a:solidFill>
                  <a:effectLst/>
                  <a:latin typeface="Arial" charset="0"/>
                  <a:ea typeface="Times New Roman" charset="0"/>
                  <a:cs typeface="Times New Roman" charset="0"/>
                </a:endParaRPr>
              </a:p>
            </p:txBody>
          </p:sp>
          <p:sp>
            <p:nvSpPr>
              <p:cNvPr id="28" name="Oval 27"/>
              <p:cNvSpPr/>
              <p:nvPr/>
            </p:nvSpPr>
            <p:spPr bwMode="auto">
              <a:xfrm>
                <a:off x="5976365" y="456536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Photo/Video</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Sharing</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29" name="Oval 28"/>
              <p:cNvSpPr/>
              <p:nvPr/>
            </p:nvSpPr>
            <p:spPr bwMode="auto">
              <a:xfrm>
                <a:off x="4981921" y="5047506"/>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Content</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Publishing</a:t>
                </a:r>
                <a:endParaRPr kumimoji="0" lang="en-US" sz="1200" b="0" i="0" u="none" strike="noStrike" cap="none" normalizeH="0" baseline="0" dirty="0" smtClean="0">
                  <a:ln>
                    <a:noFill/>
                  </a:ln>
                  <a:solidFill>
                    <a:schemeClr val="bg1"/>
                  </a:solidFill>
                  <a:effectLst/>
                  <a:latin typeface="Arial" charset="0"/>
                  <a:ea typeface="Times New Roman" charset="0"/>
                  <a:cs typeface="Times New Roman" charset="0"/>
                </a:endParaRPr>
              </a:p>
            </p:txBody>
          </p:sp>
          <p:sp>
            <p:nvSpPr>
              <p:cNvPr id="30" name="Oval 29"/>
              <p:cNvSpPr/>
              <p:nvPr/>
            </p:nvSpPr>
            <p:spPr bwMode="auto">
              <a:xfrm>
                <a:off x="3500301" y="195729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Virtual</a:t>
                </a:r>
                <a:endParaRPr lang="en-US" sz="1200" dirty="0" smtClean="0">
                  <a:solidFill>
                    <a:schemeClr val="bg1"/>
                  </a:solidFill>
                  <a:latin typeface="Arial" charset="0"/>
                  <a:ea typeface="Times New Roman" charset="0"/>
                  <a:cs typeface="Times New Roman"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Worlds</a:t>
                </a:r>
              </a:p>
            </p:txBody>
          </p:sp>
          <p:sp>
            <p:nvSpPr>
              <p:cNvPr id="31" name="Oval 30"/>
              <p:cNvSpPr/>
              <p:nvPr/>
            </p:nvSpPr>
            <p:spPr bwMode="auto">
              <a:xfrm>
                <a:off x="2552700" y="2454930"/>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Citizen</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Science</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32" name="Oval 31"/>
              <p:cNvSpPr/>
              <p:nvPr/>
            </p:nvSpPr>
            <p:spPr bwMode="auto">
              <a:xfrm>
                <a:off x="1938364" y="309141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6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App</a:t>
                </a:r>
              </a:p>
              <a:p>
                <a:pPr marL="0" marR="0" indent="0" algn="ctr" defTabSz="914400" rtl="0" eaLnBrk="1" fontAlgn="base" latinLnBrk="0" hangingPunct="1">
                  <a:lnSpc>
                    <a:spcPct val="100000"/>
                  </a:lnSpc>
                  <a:spcBef>
                    <a:spcPts val="6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Development</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33" name="Oval 32"/>
              <p:cNvSpPr/>
              <p:nvPr/>
            </p:nvSpPr>
            <p:spPr bwMode="auto">
              <a:xfrm>
                <a:off x="3525701" y="5047506"/>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Collaborative</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Filtering</a:t>
                </a:r>
                <a:endParaRPr kumimoji="0" lang="en-US" sz="1200" b="0" i="0" u="none" strike="noStrike" cap="none" normalizeH="0" baseline="0" dirty="0" smtClean="0">
                  <a:ln>
                    <a:noFill/>
                  </a:ln>
                  <a:solidFill>
                    <a:schemeClr val="bg1"/>
                  </a:solidFill>
                  <a:effectLst/>
                  <a:latin typeface="Arial" charset="0"/>
                  <a:ea typeface="Times New Roman" charset="0"/>
                  <a:cs typeface="Times New Roman" charset="0"/>
                </a:endParaRPr>
              </a:p>
            </p:txBody>
          </p:sp>
          <p:sp>
            <p:nvSpPr>
              <p:cNvPr id="34" name="Oval 33"/>
              <p:cNvSpPr/>
              <p:nvPr/>
            </p:nvSpPr>
            <p:spPr bwMode="auto">
              <a:xfrm>
                <a:off x="2581538" y="453801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Reviews/</a:t>
                </a:r>
                <a:b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b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Recommendation</a:t>
                </a:r>
              </a:p>
            </p:txBody>
          </p:sp>
          <p:sp>
            <p:nvSpPr>
              <p:cNvPr id="35" name="Oval 34"/>
              <p:cNvSpPr/>
              <p:nvPr/>
            </p:nvSpPr>
            <p:spPr bwMode="auto">
              <a:xfrm>
                <a:off x="1934925" y="3903480"/>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bg1"/>
                    </a:solidFill>
                    <a:effectLst/>
                    <a:latin typeface="Arial" charset="0"/>
                    <a:ea typeface="Times New Roman" charset="0"/>
                    <a:cs typeface="Times New Roman" charset="0"/>
                  </a:rPr>
                  <a:t>Crowdsourcing</a:t>
                </a:r>
                <a:endParaRPr kumimoji="0" lang="en-US" sz="1200" b="0" i="0" u="none" strike="noStrike" cap="none" normalizeH="0" baseline="0" dirty="0" smtClean="0">
                  <a:ln>
                    <a:noFill/>
                  </a:ln>
                  <a:solidFill>
                    <a:schemeClr val="bg1"/>
                  </a:solidFill>
                  <a:effectLst/>
                  <a:latin typeface="Arial" charset="0"/>
                  <a:ea typeface="Times New Roman" charset="0"/>
                  <a:cs typeface="Times New Roman" charset="0"/>
                </a:endParaRPr>
              </a:p>
            </p:txBody>
          </p:sp>
          <p:sp>
            <p:nvSpPr>
              <p:cNvPr id="36" name="Isosceles Triangle 35"/>
              <p:cNvSpPr/>
              <p:nvPr/>
            </p:nvSpPr>
            <p:spPr bwMode="auto">
              <a:xfrm rot="-5400000">
                <a:off x="2953069" y="2614602"/>
                <a:ext cx="97932" cy="2426139"/>
              </a:xfrm>
              <a:prstGeom prst="triangle">
                <a:avLst/>
              </a:prstGeom>
              <a:solidFill>
                <a:schemeClr val="tx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Times New Roman" charset="0"/>
                  <a:cs typeface="Times New Roman" charset="0"/>
                </a:endParaRPr>
              </a:p>
            </p:txBody>
          </p:sp>
          <p:sp>
            <p:nvSpPr>
              <p:cNvPr id="37" name="Oval 36"/>
              <p:cNvSpPr/>
              <p:nvPr/>
            </p:nvSpPr>
            <p:spPr bwMode="auto">
              <a:xfrm>
                <a:off x="4197071" y="3357310"/>
                <a:ext cx="1485921" cy="908864"/>
              </a:xfrm>
              <a:prstGeom prst="ellipse">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all" normalizeH="0" dirty="0" smtClean="0">
                    <a:ln>
                      <a:noFill/>
                    </a:ln>
                    <a:solidFill>
                      <a:schemeClr val="tx1"/>
                    </a:solidFill>
                    <a:effectLst/>
                    <a:latin typeface="Arial" charset="0"/>
                    <a:ea typeface="Times New Roman" charset="0"/>
                    <a:cs typeface="Times New Roman" charset="0"/>
                  </a:rPr>
                  <a:t>Social</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all" normalizeH="0" dirty="0" smtClean="0">
                    <a:ln>
                      <a:noFill/>
                    </a:ln>
                    <a:solidFill>
                      <a:schemeClr val="tx1"/>
                    </a:solidFill>
                    <a:effectLst/>
                    <a:latin typeface="Arial" charset="0"/>
                    <a:ea typeface="Times New Roman" charset="0"/>
                    <a:cs typeface="Times New Roman" charset="0"/>
                  </a:rPr>
                  <a:t>Media</a:t>
                </a:r>
                <a:endParaRPr kumimoji="0" lang="en-US" sz="1800" b="1" i="0" u="none" strike="noStrike" cap="all" normalizeH="0" dirty="0">
                  <a:ln>
                    <a:noFill/>
                  </a:ln>
                  <a:solidFill>
                    <a:schemeClr val="tx1"/>
                  </a:solidFill>
                  <a:effectLst/>
                  <a:latin typeface="Arial" charset="0"/>
                  <a:ea typeface="Times New Roman" charset="0"/>
                  <a:cs typeface="Times New Roman" charset="0"/>
                </a:endParaRPr>
              </a:p>
            </p:txBody>
          </p:sp>
        </p:grpSp>
      </p:grpSp>
      <p:pic>
        <p:nvPicPr>
          <p:cNvPr id="38" name="Picture 1"/>
          <p:cNvPicPr>
            <a:picLocks noChangeAspect="1" noChangeArrowheads="1"/>
          </p:cNvPicPr>
          <p:nvPr/>
        </p:nvPicPr>
        <p:blipFill>
          <a:blip r:embed="rId6" cstate="print"/>
          <a:srcRect/>
          <a:stretch>
            <a:fillRect/>
          </a:stretch>
        </p:blipFill>
        <p:spPr bwMode="auto">
          <a:xfrm>
            <a:off x="5540709" y="1628663"/>
            <a:ext cx="762273" cy="281088"/>
          </a:xfrm>
          <a:prstGeom prst="rect">
            <a:avLst/>
          </a:prstGeom>
          <a:noFill/>
          <a:ln w="9525">
            <a:noFill/>
            <a:miter lim="800000"/>
            <a:headEnd/>
            <a:tailEnd/>
          </a:ln>
        </p:spPr>
      </p:pic>
      <p:pic>
        <p:nvPicPr>
          <p:cNvPr id="39" name="Picture 3"/>
          <p:cNvPicPr>
            <a:picLocks noChangeAspect="1" noChangeArrowheads="1"/>
          </p:cNvPicPr>
          <p:nvPr/>
        </p:nvPicPr>
        <p:blipFill>
          <a:blip r:embed="rId7" cstate="print"/>
          <a:srcRect/>
          <a:stretch>
            <a:fillRect/>
          </a:stretch>
        </p:blipFill>
        <p:spPr bwMode="auto">
          <a:xfrm>
            <a:off x="6644461" y="2113146"/>
            <a:ext cx="675912" cy="254272"/>
          </a:xfrm>
          <a:prstGeom prst="rect">
            <a:avLst/>
          </a:prstGeom>
          <a:noFill/>
          <a:ln w="9525">
            <a:noFill/>
            <a:miter lim="800000"/>
            <a:headEnd/>
            <a:tailEnd/>
          </a:ln>
        </p:spPr>
      </p:pic>
      <p:pic>
        <p:nvPicPr>
          <p:cNvPr id="40" name="Picture 4"/>
          <p:cNvPicPr>
            <a:picLocks noChangeAspect="1" noChangeArrowheads="1"/>
          </p:cNvPicPr>
          <p:nvPr/>
        </p:nvPicPr>
        <p:blipFill>
          <a:blip r:embed="rId8" cstate="print"/>
          <a:srcRect/>
          <a:stretch>
            <a:fillRect/>
          </a:stretch>
        </p:blipFill>
        <p:spPr bwMode="auto">
          <a:xfrm>
            <a:off x="7421856" y="2101117"/>
            <a:ext cx="1229088" cy="257771"/>
          </a:xfrm>
          <a:prstGeom prst="rect">
            <a:avLst/>
          </a:prstGeom>
          <a:noFill/>
          <a:ln w="9525">
            <a:noFill/>
            <a:miter lim="800000"/>
            <a:headEnd/>
            <a:tailEnd/>
          </a:ln>
        </p:spPr>
      </p:pic>
      <p:pic>
        <p:nvPicPr>
          <p:cNvPr id="41" name="Picture 5"/>
          <p:cNvPicPr>
            <a:picLocks noChangeAspect="1" noChangeArrowheads="1"/>
          </p:cNvPicPr>
          <p:nvPr/>
        </p:nvPicPr>
        <p:blipFill>
          <a:blip r:embed="rId9" cstate="print"/>
          <a:srcRect/>
          <a:stretch>
            <a:fillRect/>
          </a:stretch>
        </p:blipFill>
        <p:spPr bwMode="auto">
          <a:xfrm>
            <a:off x="7320373" y="2458225"/>
            <a:ext cx="862142" cy="243543"/>
          </a:xfrm>
          <a:prstGeom prst="rect">
            <a:avLst/>
          </a:prstGeom>
          <a:noFill/>
          <a:ln w="9525">
            <a:noFill/>
            <a:miter lim="800000"/>
            <a:headEnd/>
            <a:tailEnd/>
          </a:ln>
        </p:spPr>
      </p:pic>
      <p:pic>
        <p:nvPicPr>
          <p:cNvPr id="42" name="Picture 6"/>
          <p:cNvPicPr>
            <a:picLocks noChangeAspect="1" noChangeArrowheads="1"/>
          </p:cNvPicPr>
          <p:nvPr/>
        </p:nvPicPr>
        <p:blipFill>
          <a:blip r:embed="rId10" cstate="print"/>
          <a:srcRect l="14773" t="36676" r="10295" b="40869"/>
          <a:stretch>
            <a:fillRect/>
          </a:stretch>
        </p:blipFill>
        <p:spPr bwMode="auto">
          <a:xfrm>
            <a:off x="7658611" y="3247125"/>
            <a:ext cx="887284" cy="265892"/>
          </a:xfrm>
          <a:prstGeom prst="rect">
            <a:avLst/>
          </a:prstGeom>
          <a:noFill/>
          <a:ln w="9525">
            <a:noFill/>
            <a:miter lim="800000"/>
            <a:headEnd/>
            <a:tailEnd/>
          </a:ln>
        </p:spPr>
      </p:pic>
      <p:pic>
        <p:nvPicPr>
          <p:cNvPr id="43" name="Picture 7"/>
          <p:cNvPicPr>
            <a:picLocks noChangeAspect="1" noChangeArrowheads="1"/>
          </p:cNvPicPr>
          <p:nvPr/>
        </p:nvPicPr>
        <p:blipFill>
          <a:blip r:embed="rId11" cstate="print"/>
          <a:srcRect t="26667" b="39095"/>
          <a:stretch>
            <a:fillRect/>
          </a:stretch>
        </p:blipFill>
        <p:spPr bwMode="auto">
          <a:xfrm>
            <a:off x="5920855" y="1475010"/>
            <a:ext cx="771177" cy="198028"/>
          </a:xfrm>
          <a:prstGeom prst="rect">
            <a:avLst/>
          </a:prstGeom>
          <a:noFill/>
          <a:ln w="9525">
            <a:noFill/>
            <a:miter lim="800000"/>
            <a:headEnd/>
            <a:tailEnd/>
          </a:ln>
        </p:spPr>
      </p:pic>
      <p:pic>
        <p:nvPicPr>
          <p:cNvPr id="44" name="Picture 8"/>
          <p:cNvPicPr>
            <a:picLocks noChangeAspect="1" noChangeArrowheads="1"/>
          </p:cNvPicPr>
          <p:nvPr/>
        </p:nvPicPr>
        <p:blipFill>
          <a:blip r:embed="rId12" cstate="print"/>
          <a:srcRect l="6663" t="24472" r="6729" b="22458"/>
          <a:stretch>
            <a:fillRect/>
          </a:stretch>
        </p:blipFill>
        <p:spPr bwMode="auto">
          <a:xfrm>
            <a:off x="7220112" y="5019757"/>
            <a:ext cx="562405" cy="243656"/>
          </a:xfrm>
          <a:prstGeom prst="rect">
            <a:avLst/>
          </a:prstGeom>
          <a:noFill/>
          <a:ln w="9525">
            <a:noFill/>
            <a:miter lim="800000"/>
            <a:headEnd/>
            <a:tailEnd/>
          </a:ln>
        </p:spPr>
      </p:pic>
      <p:pic>
        <p:nvPicPr>
          <p:cNvPr id="45" name="Picture 9"/>
          <p:cNvPicPr>
            <a:picLocks noChangeAspect="1" noChangeArrowheads="1"/>
          </p:cNvPicPr>
          <p:nvPr/>
        </p:nvPicPr>
        <p:blipFill>
          <a:blip r:embed="rId13" cstate="print"/>
          <a:srcRect l="3745" t="32500" b="28027"/>
          <a:stretch>
            <a:fillRect/>
          </a:stretch>
        </p:blipFill>
        <p:spPr bwMode="auto">
          <a:xfrm>
            <a:off x="7816846" y="5173417"/>
            <a:ext cx="616425" cy="202232"/>
          </a:xfrm>
          <a:prstGeom prst="rect">
            <a:avLst/>
          </a:prstGeom>
          <a:noFill/>
          <a:ln w="9525">
            <a:noFill/>
            <a:miter lim="800000"/>
            <a:headEnd/>
            <a:tailEnd/>
          </a:ln>
        </p:spPr>
      </p:pic>
      <p:pic>
        <p:nvPicPr>
          <p:cNvPr id="46" name="Picture 11"/>
          <p:cNvPicPr>
            <a:picLocks noChangeAspect="1" noChangeArrowheads="1"/>
          </p:cNvPicPr>
          <p:nvPr/>
        </p:nvPicPr>
        <p:blipFill>
          <a:blip r:embed="rId14" cstate="print"/>
          <a:srcRect l="2113" t="31723" r="4133" b="39095"/>
          <a:stretch>
            <a:fillRect/>
          </a:stretch>
        </p:blipFill>
        <p:spPr bwMode="auto">
          <a:xfrm>
            <a:off x="7026865" y="5268894"/>
            <a:ext cx="789981" cy="245894"/>
          </a:xfrm>
          <a:prstGeom prst="rect">
            <a:avLst/>
          </a:prstGeom>
          <a:noFill/>
          <a:ln w="9525">
            <a:noFill/>
            <a:miter lim="800000"/>
            <a:headEnd/>
            <a:tailEnd/>
          </a:ln>
        </p:spPr>
      </p:pic>
      <p:pic>
        <p:nvPicPr>
          <p:cNvPr id="47" name="Picture 13"/>
          <p:cNvPicPr>
            <a:picLocks noChangeAspect="1" noChangeArrowheads="1"/>
          </p:cNvPicPr>
          <p:nvPr/>
        </p:nvPicPr>
        <p:blipFill>
          <a:blip r:embed="rId15" cstate="print"/>
          <a:srcRect/>
          <a:stretch>
            <a:fillRect/>
          </a:stretch>
        </p:blipFill>
        <p:spPr bwMode="auto">
          <a:xfrm>
            <a:off x="5458774" y="5739934"/>
            <a:ext cx="414510" cy="508862"/>
          </a:xfrm>
          <a:prstGeom prst="rect">
            <a:avLst/>
          </a:prstGeom>
          <a:noFill/>
          <a:ln w="9525">
            <a:noFill/>
            <a:miter lim="800000"/>
            <a:headEnd/>
            <a:tailEnd/>
          </a:ln>
        </p:spPr>
      </p:pic>
      <p:pic>
        <p:nvPicPr>
          <p:cNvPr id="48" name="Picture 14"/>
          <p:cNvPicPr>
            <a:picLocks noChangeAspect="1" noChangeArrowheads="1"/>
          </p:cNvPicPr>
          <p:nvPr/>
        </p:nvPicPr>
        <p:blipFill>
          <a:blip r:embed="rId16" cstate="print"/>
          <a:srcRect t="37742" b="37762"/>
          <a:stretch>
            <a:fillRect/>
          </a:stretch>
        </p:blipFill>
        <p:spPr bwMode="auto">
          <a:xfrm>
            <a:off x="5920855" y="5685166"/>
            <a:ext cx="771177" cy="188911"/>
          </a:xfrm>
          <a:prstGeom prst="rect">
            <a:avLst/>
          </a:prstGeom>
          <a:noFill/>
          <a:ln w="9525">
            <a:noFill/>
            <a:miter lim="800000"/>
            <a:headEnd/>
            <a:tailEnd/>
          </a:ln>
        </p:spPr>
      </p:pic>
      <p:pic>
        <p:nvPicPr>
          <p:cNvPr id="49" name="Picture 15"/>
          <p:cNvPicPr>
            <a:picLocks noChangeAspect="1" noChangeArrowheads="1"/>
          </p:cNvPicPr>
          <p:nvPr/>
        </p:nvPicPr>
        <p:blipFill>
          <a:blip r:embed="rId17" cstate="print"/>
          <a:srcRect/>
          <a:stretch>
            <a:fillRect/>
          </a:stretch>
        </p:blipFill>
        <p:spPr bwMode="auto">
          <a:xfrm>
            <a:off x="7320373" y="4515273"/>
            <a:ext cx="1420929" cy="213139"/>
          </a:xfrm>
          <a:prstGeom prst="rect">
            <a:avLst/>
          </a:prstGeom>
          <a:noFill/>
          <a:ln w="9525">
            <a:noFill/>
            <a:miter lim="800000"/>
            <a:headEnd/>
            <a:tailEnd/>
          </a:ln>
        </p:spPr>
      </p:pic>
      <p:pic>
        <p:nvPicPr>
          <p:cNvPr id="50" name="Picture 16"/>
          <p:cNvPicPr>
            <a:picLocks noChangeAspect="1" noChangeArrowheads="1"/>
          </p:cNvPicPr>
          <p:nvPr/>
        </p:nvPicPr>
        <p:blipFill>
          <a:blip r:embed="rId18" cstate="print"/>
          <a:srcRect l="12372" t="15436" r="10126" b="25073"/>
          <a:stretch>
            <a:fillRect/>
          </a:stretch>
        </p:blipFill>
        <p:spPr bwMode="auto">
          <a:xfrm>
            <a:off x="4072822" y="5735882"/>
            <a:ext cx="379328" cy="227876"/>
          </a:xfrm>
          <a:prstGeom prst="rect">
            <a:avLst/>
          </a:prstGeom>
          <a:noFill/>
          <a:ln w="9525">
            <a:noFill/>
            <a:miter lim="800000"/>
            <a:headEnd/>
            <a:tailEnd/>
          </a:ln>
        </p:spPr>
      </p:pic>
      <p:pic>
        <p:nvPicPr>
          <p:cNvPr id="51" name="Picture 18"/>
          <p:cNvPicPr>
            <a:picLocks noChangeAspect="1" noChangeArrowheads="1"/>
          </p:cNvPicPr>
          <p:nvPr/>
        </p:nvPicPr>
        <p:blipFill>
          <a:blip r:embed="rId19" cstate="print"/>
          <a:srcRect t="30114" b="25030"/>
          <a:stretch>
            <a:fillRect/>
          </a:stretch>
        </p:blipFill>
        <p:spPr bwMode="auto">
          <a:xfrm>
            <a:off x="1598596" y="5019756"/>
            <a:ext cx="878974" cy="230537"/>
          </a:xfrm>
          <a:prstGeom prst="rect">
            <a:avLst/>
          </a:prstGeom>
          <a:noFill/>
          <a:ln w="9525">
            <a:noFill/>
            <a:miter lim="800000"/>
            <a:headEnd/>
            <a:tailEnd/>
          </a:ln>
        </p:spPr>
      </p:pic>
      <p:pic>
        <p:nvPicPr>
          <p:cNvPr id="52" name="Picture 19"/>
          <p:cNvPicPr>
            <a:picLocks noChangeAspect="1" noChangeArrowheads="1"/>
          </p:cNvPicPr>
          <p:nvPr/>
        </p:nvPicPr>
        <p:blipFill>
          <a:blip r:embed="rId20" cstate="print"/>
          <a:srcRect l="5024" t="8961" r="9188" b="14862"/>
          <a:stretch>
            <a:fillRect/>
          </a:stretch>
        </p:blipFill>
        <p:spPr bwMode="auto">
          <a:xfrm>
            <a:off x="2217519" y="5250294"/>
            <a:ext cx="541568" cy="264494"/>
          </a:xfrm>
          <a:prstGeom prst="rect">
            <a:avLst/>
          </a:prstGeom>
          <a:noFill/>
          <a:ln w="9525">
            <a:noFill/>
            <a:miter lim="800000"/>
            <a:headEnd/>
            <a:tailEnd/>
          </a:ln>
        </p:spPr>
      </p:pic>
      <p:pic>
        <p:nvPicPr>
          <p:cNvPr id="53" name="Picture 22"/>
          <p:cNvPicPr>
            <a:picLocks noChangeAspect="1" noChangeArrowheads="1"/>
          </p:cNvPicPr>
          <p:nvPr/>
        </p:nvPicPr>
        <p:blipFill>
          <a:blip r:embed="rId21" cstate="print"/>
          <a:srcRect/>
          <a:stretch>
            <a:fillRect/>
          </a:stretch>
        </p:blipFill>
        <p:spPr bwMode="auto">
          <a:xfrm>
            <a:off x="3346801" y="1519876"/>
            <a:ext cx="400765" cy="400765"/>
          </a:xfrm>
          <a:prstGeom prst="rect">
            <a:avLst/>
          </a:prstGeom>
          <a:noFill/>
          <a:ln w="9525">
            <a:noFill/>
            <a:miter lim="800000"/>
            <a:headEnd/>
            <a:tailEnd/>
          </a:ln>
        </p:spPr>
      </p:pic>
      <p:pic>
        <p:nvPicPr>
          <p:cNvPr id="54" name="Picture 23"/>
          <p:cNvPicPr>
            <a:picLocks noChangeAspect="1" noChangeArrowheads="1"/>
          </p:cNvPicPr>
          <p:nvPr/>
        </p:nvPicPr>
        <p:blipFill>
          <a:blip r:embed="rId22" cstate="print"/>
          <a:srcRect l="7352" t="11895" b="17708"/>
          <a:stretch>
            <a:fillRect/>
          </a:stretch>
        </p:blipFill>
        <p:spPr bwMode="auto">
          <a:xfrm>
            <a:off x="686132" y="2949404"/>
            <a:ext cx="414332" cy="472232"/>
          </a:xfrm>
          <a:prstGeom prst="rect">
            <a:avLst/>
          </a:prstGeom>
          <a:noFill/>
          <a:ln w="9525">
            <a:noFill/>
            <a:miter lim="800000"/>
            <a:headEnd/>
            <a:tailEnd/>
          </a:ln>
        </p:spPr>
      </p:pic>
      <p:pic>
        <p:nvPicPr>
          <p:cNvPr id="55" name="Picture 25"/>
          <p:cNvPicPr>
            <a:picLocks noChangeAspect="1" noChangeArrowheads="1"/>
          </p:cNvPicPr>
          <p:nvPr/>
        </p:nvPicPr>
        <p:blipFill>
          <a:blip r:embed="rId23" cstate="print"/>
          <a:srcRect b="68597"/>
          <a:stretch>
            <a:fillRect/>
          </a:stretch>
        </p:blipFill>
        <p:spPr bwMode="auto">
          <a:xfrm>
            <a:off x="510401" y="1818155"/>
            <a:ext cx="1977902" cy="250708"/>
          </a:xfrm>
          <a:prstGeom prst="rect">
            <a:avLst/>
          </a:prstGeom>
          <a:noFill/>
          <a:ln w="9525">
            <a:noFill/>
            <a:miter lim="800000"/>
            <a:headEnd/>
            <a:tailEnd/>
          </a:ln>
        </p:spPr>
      </p:pic>
      <p:pic>
        <p:nvPicPr>
          <p:cNvPr id="56" name="Picture 26"/>
          <p:cNvPicPr>
            <a:picLocks noChangeAspect="1" noChangeArrowheads="1"/>
          </p:cNvPicPr>
          <p:nvPr/>
        </p:nvPicPr>
        <p:blipFill>
          <a:blip r:embed="rId24" cstate="print"/>
          <a:srcRect l="16875" t="5576" b="19331"/>
          <a:stretch>
            <a:fillRect/>
          </a:stretch>
        </p:blipFill>
        <p:spPr bwMode="auto">
          <a:xfrm>
            <a:off x="1646682" y="2101117"/>
            <a:ext cx="841621" cy="462120"/>
          </a:xfrm>
          <a:prstGeom prst="rect">
            <a:avLst/>
          </a:prstGeom>
          <a:noFill/>
          <a:ln w="9525">
            <a:noFill/>
            <a:miter lim="800000"/>
            <a:headEnd/>
            <a:tailEnd/>
          </a:ln>
        </p:spPr>
      </p:pic>
      <p:pic>
        <p:nvPicPr>
          <p:cNvPr id="57" name="Picture 27"/>
          <p:cNvPicPr>
            <a:picLocks noChangeAspect="1" noChangeArrowheads="1"/>
          </p:cNvPicPr>
          <p:nvPr/>
        </p:nvPicPr>
        <p:blipFill>
          <a:blip r:embed="rId25" cstate="print"/>
          <a:srcRect/>
          <a:stretch>
            <a:fillRect/>
          </a:stretch>
        </p:blipFill>
        <p:spPr bwMode="auto">
          <a:xfrm>
            <a:off x="897426" y="4092823"/>
            <a:ext cx="749256" cy="354268"/>
          </a:xfrm>
          <a:prstGeom prst="rect">
            <a:avLst/>
          </a:prstGeom>
          <a:noFill/>
          <a:ln w="9525">
            <a:noFill/>
            <a:miter lim="800000"/>
            <a:headEnd/>
            <a:tailEnd/>
          </a:ln>
        </p:spPr>
      </p:pic>
      <p:pic>
        <p:nvPicPr>
          <p:cNvPr id="58" name="Picture 28"/>
          <p:cNvPicPr>
            <a:picLocks noChangeAspect="1" noChangeArrowheads="1"/>
          </p:cNvPicPr>
          <p:nvPr/>
        </p:nvPicPr>
        <p:blipFill>
          <a:blip r:embed="rId26" cstate="print"/>
          <a:srcRect/>
          <a:stretch>
            <a:fillRect/>
          </a:stretch>
        </p:blipFill>
        <p:spPr bwMode="auto">
          <a:xfrm>
            <a:off x="1170811" y="4524229"/>
            <a:ext cx="951742" cy="215415"/>
          </a:xfrm>
          <a:prstGeom prst="rect">
            <a:avLst/>
          </a:prstGeom>
          <a:noFill/>
          <a:ln w="9525">
            <a:noFill/>
            <a:miter lim="800000"/>
            <a:headEnd/>
            <a:tailEnd/>
          </a:ln>
        </p:spPr>
      </p:pic>
      <p:sp>
        <p:nvSpPr>
          <p:cNvPr id="59" name="TextBox 58"/>
          <p:cNvSpPr txBox="1"/>
          <p:nvPr/>
        </p:nvSpPr>
        <p:spPr>
          <a:xfrm>
            <a:off x="272341" y="5685166"/>
            <a:ext cx="2805338" cy="73866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b="1" dirty="0" smtClean="0">
                <a:solidFill>
                  <a:schemeClr val="tx1"/>
                </a:solidFill>
              </a:rPr>
              <a:t>Role of Individuals: </a:t>
            </a:r>
          </a:p>
          <a:p>
            <a:r>
              <a:rPr lang="en-US" sz="1400" dirty="0" smtClean="0">
                <a:solidFill>
                  <a:schemeClr val="tx1"/>
                </a:solidFill>
              </a:rPr>
              <a:t>Consumers </a:t>
            </a:r>
            <a:r>
              <a:rPr lang="en-US" sz="1400" dirty="0" smtClean="0">
                <a:solidFill>
                  <a:schemeClr val="tx1"/>
                </a:solidFill>
                <a:sym typeface="Wingdings" pitchFamily="2" charset="2"/>
              </a:rPr>
              <a:t> </a:t>
            </a:r>
            <a:r>
              <a:rPr lang="en-US" sz="1400" dirty="0" smtClean="0">
                <a:solidFill>
                  <a:schemeClr val="tx1"/>
                </a:solidFill>
              </a:rPr>
              <a:t>Participants in the Product Development Process</a:t>
            </a:r>
            <a:endParaRPr lang="en-US" sz="1400" dirty="0">
              <a:solidFill>
                <a:schemeClr val="tx1"/>
              </a:solidFill>
            </a:endParaRPr>
          </a:p>
        </p:txBody>
      </p:sp>
      <p:sp>
        <p:nvSpPr>
          <p:cNvPr id="60" name="Rounded Rectangle 59"/>
          <p:cNvSpPr/>
          <p:nvPr/>
        </p:nvSpPr>
        <p:spPr bwMode="auto">
          <a:xfrm>
            <a:off x="1729887" y="2415741"/>
            <a:ext cx="2099193" cy="2785026"/>
          </a:xfrm>
          <a:prstGeom prst="roundRect">
            <a:avLst/>
          </a:prstGeom>
          <a:noFill/>
          <a:ln w="63500" cap="flat" cmpd="sng" algn="ctr">
            <a:solidFill>
              <a:srgbClr val="FF0000"/>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Times New Roman" charset="0"/>
              <a:cs typeface="Times New Roman" charset="0"/>
            </a:endParaRPr>
          </a:p>
        </p:txBody>
      </p:sp>
      <p:sp>
        <p:nvSpPr>
          <p:cNvPr id="61" name="TextBox 60"/>
          <p:cNvSpPr txBox="1"/>
          <p:nvPr/>
        </p:nvSpPr>
        <p:spPr>
          <a:xfrm>
            <a:off x="0" y="0"/>
            <a:ext cx="7387856" cy="707886"/>
          </a:xfrm>
          <a:prstGeom prst="rect">
            <a:avLst/>
          </a:prstGeom>
          <a:noFill/>
        </p:spPr>
        <p:txBody>
          <a:bodyPr wrap="none" rtlCol="0">
            <a:spAutoFit/>
          </a:bodyPr>
          <a:lstStyle/>
          <a:p>
            <a:r>
              <a:rPr lang="en-US" sz="4000" dirty="0" smtClean="0">
                <a:solidFill>
                  <a:schemeClr val="tx1">
                    <a:lumMod val="50000"/>
                    <a:lumOff val="50000"/>
                  </a:schemeClr>
                </a:solidFill>
              </a:rPr>
              <a:t>Information Technology Paradigms</a:t>
            </a:r>
            <a:endParaRPr lang="en-US" sz="4000"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7</a:t>
            </a:fld>
            <a:endParaRPr lang="en-US"/>
          </a:p>
        </p:txBody>
      </p:sp>
      <p:sp>
        <p:nvSpPr>
          <p:cNvPr id="4" name="TextBox 3"/>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429163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https://encrypted-tbn2.google.com/images?q=tbn:ANd9GcQ-e4tA00h5Eskiv-sARklN585-WALahFD0cNtx5mjrQPlTAWz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731" y="4403661"/>
            <a:ext cx="1485070" cy="70977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bwMode="auto">
          <a:xfrm flipH="1" flipV="1">
            <a:off x="2853600" y="2748462"/>
            <a:ext cx="3359699" cy="2143124"/>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1" name="Straight Connector 10"/>
          <p:cNvCxnSpPr/>
          <p:nvPr/>
        </p:nvCxnSpPr>
        <p:spPr bwMode="auto">
          <a:xfrm flipH="1" flipV="1">
            <a:off x="2163064" y="3421636"/>
            <a:ext cx="4543161" cy="830749"/>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2" name="Straight Connector 11"/>
          <p:cNvCxnSpPr/>
          <p:nvPr/>
        </p:nvCxnSpPr>
        <p:spPr bwMode="auto">
          <a:xfrm flipH="1">
            <a:off x="2163064" y="3421636"/>
            <a:ext cx="4543161" cy="830749"/>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3" name="Straight Connector 12"/>
          <p:cNvCxnSpPr/>
          <p:nvPr/>
        </p:nvCxnSpPr>
        <p:spPr bwMode="auto">
          <a:xfrm flipH="1">
            <a:off x="2853599" y="2748462"/>
            <a:ext cx="3359701" cy="2143124"/>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4" name="Straight Connector 13"/>
          <p:cNvCxnSpPr/>
          <p:nvPr/>
        </p:nvCxnSpPr>
        <p:spPr bwMode="auto">
          <a:xfrm flipH="1" flipV="1">
            <a:off x="3737702" y="2230004"/>
            <a:ext cx="1526815" cy="3128307"/>
          </a:xfrm>
          <a:prstGeom prst="line">
            <a:avLst/>
          </a:prstGeom>
          <a:noFill/>
          <a:ln w="15875" cap="flat" cmpd="sng" algn="ctr">
            <a:solidFill>
              <a:schemeClr val="bg1">
                <a:lumMod val="85000"/>
              </a:schemeClr>
            </a:solidFill>
            <a:prstDash val="solid"/>
            <a:round/>
            <a:headEnd type="none" w="med" len="med"/>
            <a:tailEnd type="none" w="med" len="med"/>
          </a:ln>
          <a:effectLst/>
        </p:spPr>
      </p:cxnSp>
      <p:cxnSp>
        <p:nvCxnSpPr>
          <p:cNvPr id="15" name="Straight Connector 14"/>
          <p:cNvCxnSpPr/>
          <p:nvPr/>
        </p:nvCxnSpPr>
        <p:spPr bwMode="auto">
          <a:xfrm flipV="1">
            <a:off x="3796630" y="2367418"/>
            <a:ext cx="1467887" cy="2990893"/>
          </a:xfrm>
          <a:prstGeom prst="line">
            <a:avLst/>
          </a:prstGeom>
          <a:noFill/>
          <a:ln w="15875" cap="flat" cmpd="sng" algn="ctr">
            <a:solidFill>
              <a:schemeClr val="bg1">
                <a:lumMod val="85000"/>
              </a:schemeClr>
            </a:solidFill>
            <a:prstDash val="solid"/>
            <a:round/>
            <a:headEnd type="none" w="med" len="med"/>
            <a:tailEnd type="none" w="med" len="med"/>
          </a:ln>
          <a:effectLst/>
        </p:spPr>
      </p:cxnSp>
      <p:grpSp>
        <p:nvGrpSpPr>
          <p:cNvPr id="16" name="Group 15"/>
          <p:cNvGrpSpPr/>
          <p:nvPr/>
        </p:nvGrpSpPr>
        <p:grpSpPr>
          <a:xfrm>
            <a:off x="-70604" y="1026702"/>
            <a:ext cx="9208777" cy="5306217"/>
            <a:chOff x="347871" y="1040491"/>
            <a:chExt cx="9208777" cy="5306217"/>
          </a:xfrm>
        </p:grpSpPr>
        <p:sp>
          <p:nvSpPr>
            <p:cNvPr id="17" name="Isosceles Triangle 16"/>
            <p:cNvSpPr/>
            <p:nvPr/>
          </p:nvSpPr>
          <p:spPr bwMode="auto">
            <a:xfrm>
              <a:off x="4903337" y="1663510"/>
              <a:ext cx="45719" cy="1693800"/>
            </a:xfrm>
            <a:prstGeom prst="triangle">
              <a:avLst/>
            </a:prstGeom>
            <a:solidFill>
              <a:schemeClr val="tx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Times New Roman" charset="0"/>
                <a:cs typeface="Times New Roman" charset="0"/>
              </a:endParaRPr>
            </a:p>
          </p:txBody>
        </p:sp>
        <p:sp>
          <p:nvSpPr>
            <p:cNvPr id="18" name="Isosceles Triangle 17"/>
            <p:cNvSpPr/>
            <p:nvPr/>
          </p:nvSpPr>
          <p:spPr bwMode="auto">
            <a:xfrm rot="10800000">
              <a:off x="4903337" y="4283746"/>
              <a:ext cx="45719" cy="1693800"/>
            </a:xfrm>
            <a:prstGeom prst="triangle">
              <a:avLst/>
            </a:prstGeom>
            <a:solidFill>
              <a:schemeClr val="tx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Times New Roman" charset="0"/>
                <a:cs typeface="Times New Roman" charset="0"/>
              </a:endParaRPr>
            </a:p>
          </p:txBody>
        </p:sp>
        <p:sp>
          <p:nvSpPr>
            <p:cNvPr id="19" name="Isosceles Triangle 18"/>
            <p:cNvSpPr/>
            <p:nvPr/>
          </p:nvSpPr>
          <p:spPr bwMode="auto">
            <a:xfrm rot="5400000">
              <a:off x="6845766" y="2614602"/>
              <a:ext cx="97932" cy="2426139"/>
            </a:xfrm>
            <a:prstGeom prst="triangle">
              <a:avLst/>
            </a:prstGeom>
            <a:solidFill>
              <a:schemeClr val="tx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Times New Roman" charset="0"/>
                <a:cs typeface="Times New Roman" charset="0"/>
              </a:endParaRPr>
            </a:p>
          </p:txBody>
        </p:sp>
        <p:sp>
          <p:nvSpPr>
            <p:cNvPr id="20" name="TextBox 19"/>
            <p:cNvSpPr txBox="1"/>
            <p:nvPr/>
          </p:nvSpPr>
          <p:spPr>
            <a:xfrm>
              <a:off x="8038475" y="3651660"/>
              <a:ext cx="1518173" cy="338554"/>
            </a:xfrm>
            <a:prstGeom prst="rect">
              <a:avLst/>
            </a:prstGeom>
            <a:solidFill>
              <a:schemeClr val="bg1">
                <a:lumMod val="85000"/>
              </a:schemeClr>
            </a:solidFill>
          </p:spPr>
          <p:txBody>
            <a:bodyPr wrap="none" rtlCol="0">
              <a:spAutoFit/>
            </a:bodyPr>
            <a:lstStyle/>
            <a:p>
              <a:r>
                <a:rPr lang="en-US" sz="1600" b="1" dirty="0" smtClean="0">
                  <a:solidFill>
                    <a:srgbClr val="990000"/>
                  </a:solidFill>
                </a:rPr>
                <a:t>Open Platforms</a:t>
              </a:r>
              <a:endParaRPr lang="en-US" sz="1600" b="1" dirty="0">
                <a:solidFill>
                  <a:srgbClr val="990000"/>
                </a:solidFill>
              </a:endParaRPr>
            </a:p>
          </p:txBody>
        </p:sp>
        <p:sp>
          <p:nvSpPr>
            <p:cNvPr id="21" name="TextBox 20"/>
            <p:cNvSpPr txBox="1"/>
            <p:nvPr/>
          </p:nvSpPr>
          <p:spPr>
            <a:xfrm>
              <a:off x="4307141" y="6008154"/>
              <a:ext cx="1191673" cy="338554"/>
            </a:xfrm>
            <a:prstGeom prst="rect">
              <a:avLst/>
            </a:prstGeom>
            <a:solidFill>
              <a:schemeClr val="bg1">
                <a:lumMod val="85000"/>
              </a:schemeClr>
            </a:solidFill>
          </p:spPr>
          <p:txBody>
            <a:bodyPr wrap="none" rtlCol="0">
              <a:spAutoFit/>
            </a:bodyPr>
            <a:lstStyle/>
            <a:p>
              <a:r>
                <a:rPr lang="en-US" sz="1600" b="1" dirty="0" smtClean="0">
                  <a:solidFill>
                    <a:srgbClr val="990000"/>
                  </a:solidFill>
                </a:rPr>
                <a:t>Prototyping</a:t>
              </a:r>
              <a:endParaRPr lang="en-US" sz="1600" b="1" dirty="0">
                <a:solidFill>
                  <a:srgbClr val="990000"/>
                </a:solidFill>
              </a:endParaRPr>
            </a:p>
          </p:txBody>
        </p:sp>
        <p:sp>
          <p:nvSpPr>
            <p:cNvPr id="22" name="TextBox 21"/>
            <p:cNvSpPr txBox="1"/>
            <p:nvPr/>
          </p:nvSpPr>
          <p:spPr>
            <a:xfrm>
              <a:off x="3607234" y="1040491"/>
              <a:ext cx="2665602" cy="584775"/>
            </a:xfrm>
            <a:prstGeom prst="rect">
              <a:avLst/>
            </a:prstGeom>
            <a:noFill/>
          </p:spPr>
          <p:txBody>
            <a:bodyPr wrap="none" rtlCol="0">
              <a:spAutoFit/>
            </a:bodyPr>
            <a:lstStyle/>
            <a:p>
              <a:r>
                <a:rPr lang="en-US" sz="1600" b="1" dirty="0" smtClean="0">
                  <a:solidFill>
                    <a:srgbClr val="990000"/>
                  </a:solidFill>
                </a:rPr>
                <a:t>Vendor-Enterprise-Consumer</a:t>
              </a:r>
            </a:p>
            <a:p>
              <a:r>
                <a:rPr lang="en-US" sz="1600" b="1" dirty="0" smtClean="0">
                  <a:solidFill>
                    <a:srgbClr val="990000"/>
                  </a:solidFill>
                </a:rPr>
                <a:t>           Communication</a:t>
              </a:r>
              <a:endParaRPr lang="en-US" sz="1600" b="1" dirty="0">
                <a:solidFill>
                  <a:srgbClr val="990000"/>
                </a:solidFill>
              </a:endParaRPr>
            </a:p>
          </p:txBody>
        </p:sp>
        <p:sp>
          <p:nvSpPr>
            <p:cNvPr id="23" name="TextBox 22"/>
            <p:cNvSpPr txBox="1"/>
            <p:nvPr/>
          </p:nvSpPr>
          <p:spPr>
            <a:xfrm>
              <a:off x="347871" y="3558411"/>
              <a:ext cx="1958293" cy="584775"/>
            </a:xfrm>
            <a:prstGeom prst="rect">
              <a:avLst/>
            </a:prstGeom>
            <a:noFill/>
          </p:spPr>
          <p:txBody>
            <a:bodyPr wrap="none" rtlCol="0">
              <a:spAutoFit/>
            </a:bodyPr>
            <a:lstStyle/>
            <a:p>
              <a:r>
                <a:rPr lang="en-US" sz="1600" b="1" dirty="0" smtClean="0">
                  <a:solidFill>
                    <a:srgbClr val="990000"/>
                  </a:solidFill>
                </a:rPr>
                <a:t>   </a:t>
              </a:r>
              <a:r>
                <a:rPr lang="en-US" sz="1600" b="1" dirty="0" err="1" smtClean="0">
                  <a:solidFill>
                    <a:srgbClr val="990000"/>
                  </a:solidFill>
                </a:rPr>
                <a:t>Vendor+Consumer</a:t>
              </a:r>
              <a:endParaRPr lang="en-US" sz="1600" b="1" dirty="0" smtClean="0">
                <a:solidFill>
                  <a:srgbClr val="990000"/>
                </a:solidFill>
              </a:endParaRPr>
            </a:p>
            <a:p>
              <a:r>
                <a:rPr lang="en-US" sz="1600" b="1" dirty="0" smtClean="0">
                  <a:solidFill>
                    <a:srgbClr val="990000"/>
                  </a:solidFill>
                </a:rPr>
                <a:t>      Participation</a:t>
              </a:r>
              <a:endParaRPr lang="en-US" sz="1600" b="1" dirty="0">
                <a:solidFill>
                  <a:srgbClr val="990000"/>
                </a:solidFill>
              </a:endParaRPr>
            </a:p>
          </p:txBody>
        </p:sp>
        <p:sp>
          <p:nvSpPr>
            <p:cNvPr id="24" name="Oval 23"/>
            <p:cNvSpPr/>
            <p:nvPr/>
          </p:nvSpPr>
          <p:spPr bwMode="auto">
            <a:xfrm>
              <a:off x="5976365" y="2429530"/>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Business</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Networking</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25" name="Oval 24"/>
            <p:cNvSpPr/>
            <p:nvPr/>
          </p:nvSpPr>
          <p:spPr bwMode="auto">
            <a:xfrm>
              <a:off x="6379925" y="310411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6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Forums</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26" name="Oval 25"/>
            <p:cNvSpPr/>
            <p:nvPr/>
          </p:nvSpPr>
          <p:spPr bwMode="auto">
            <a:xfrm>
              <a:off x="4987687" y="194459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Testimonials</a:t>
              </a:r>
            </a:p>
          </p:txBody>
        </p:sp>
        <p:sp>
          <p:nvSpPr>
            <p:cNvPr id="27" name="Oval 26"/>
            <p:cNvSpPr/>
            <p:nvPr/>
          </p:nvSpPr>
          <p:spPr bwMode="auto">
            <a:xfrm>
              <a:off x="6379925" y="3903480"/>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3D Model</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Sharing</a:t>
              </a:r>
              <a:endParaRPr kumimoji="0" lang="en-US" sz="1200" b="0" i="0" u="none" strike="noStrike" cap="none" normalizeH="0" baseline="0" dirty="0" smtClean="0">
                <a:ln>
                  <a:noFill/>
                </a:ln>
                <a:solidFill>
                  <a:schemeClr val="bg1"/>
                </a:solidFill>
                <a:effectLst/>
                <a:latin typeface="Arial" charset="0"/>
                <a:ea typeface="Times New Roman" charset="0"/>
                <a:cs typeface="Times New Roman" charset="0"/>
              </a:endParaRPr>
            </a:p>
          </p:txBody>
        </p:sp>
        <p:sp>
          <p:nvSpPr>
            <p:cNvPr id="28" name="Oval 27"/>
            <p:cNvSpPr/>
            <p:nvPr/>
          </p:nvSpPr>
          <p:spPr bwMode="auto">
            <a:xfrm>
              <a:off x="5976365" y="456536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Specifications</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Sharing</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29" name="Oval 28"/>
            <p:cNvSpPr/>
            <p:nvPr/>
          </p:nvSpPr>
          <p:spPr bwMode="auto">
            <a:xfrm>
              <a:off x="4981921" y="5047506"/>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Content</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Publishing</a:t>
              </a:r>
              <a:endParaRPr kumimoji="0" lang="en-US" sz="1200" b="0" i="0" u="none" strike="noStrike" cap="none" normalizeH="0" baseline="0" dirty="0" smtClean="0">
                <a:ln>
                  <a:noFill/>
                </a:ln>
                <a:solidFill>
                  <a:schemeClr val="bg1"/>
                </a:solidFill>
                <a:effectLst/>
                <a:latin typeface="Arial" charset="0"/>
                <a:ea typeface="Times New Roman" charset="0"/>
                <a:cs typeface="Times New Roman" charset="0"/>
              </a:endParaRPr>
            </a:p>
          </p:txBody>
        </p:sp>
        <p:sp>
          <p:nvSpPr>
            <p:cNvPr id="30" name="Oval 29"/>
            <p:cNvSpPr/>
            <p:nvPr/>
          </p:nvSpPr>
          <p:spPr bwMode="auto">
            <a:xfrm>
              <a:off x="3500301" y="195729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Open funding networks</a:t>
              </a:r>
            </a:p>
          </p:txBody>
        </p:sp>
        <p:sp>
          <p:nvSpPr>
            <p:cNvPr id="31" name="Oval 30"/>
            <p:cNvSpPr/>
            <p:nvPr/>
          </p:nvSpPr>
          <p:spPr bwMode="auto">
            <a:xfrm>
              <a:off x="2552700" y="2454930"/>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Makers movement</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32" name="Oval 31"/>
            <p:cNvSpPr/>
            <p:nvPr/>
          </p:nvSpPr>
          <p:spPr bwMode="auto">
            <a:xfrm>
              <a:off x="1938364" y="309141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ts val="6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Micro- manufacturing</a:t>
              </a:r>
              <a:endParaRPr kumimoji="0" lang="en-US" sz="1200" b="0" i="0" u="none" strike="noStrike" cap="none" normalizeH="0" baseline="0" dirty="0">
                <a:ln>
                  <a:noFill/>
                </a:ln>
                <a:solidFill>
                  <a:schemeClr val="bg1"/>
                </a:solidFill>
                <a:effectLst/>
                <a:latin typeface="Arial" charset="0"/>
                <a:ea typeface="Times New Roman" charset="0"/>
                <a:cs typeface="Times New Roman" charset="0"/>
              </a:endParaRPr>
            </a:p>
          </p:txBody>
        </p:sp>
        <p:sp>
          <p:nvSpPr>
            <p:cNvPr id="33" name="Oval 32"/>
            <p:cNvSpPr/>
            <p:nvPr/>
          </p:nvSpPr>
          <p:spPr bwMode="auto">
            <a:xfrm>
              <a:off x="3525701" y="5047506"/>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Collaborative</a:t>
              </a:r>
            </a:p>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latin typeface="Arial" charset="0"/>
                  <a:ea typeface="Times New Roman" charset="0"/>
                  <a:cs typeface="Times New Roman" charset="0"/>
                </a:rPr>
                <a:t>Filtering</a:t>
              </a:r>
              <a:endParaRPr kumimoji="0" lang="en-US" sz="1200" b="0" i="0" u="none" strike="noStrike" cap="none" normalizeH="0" baseline="0" dirty="0" smtClean="0">
                <a:ln>
                  <a:noFill/>
                </a:ln>
                <a:solidFill>
                  <a:schemeClr val="bg1"/>
                </a:solidFill>
                <a:effectLst/>
                <a:latin typeface="Arial" charset="0"/>
                <a:ea typeface="Times New Roman" charset="0"/>
                <a:cs typeface="Times New Roman" charset="0"/>
              </a:endParaRPr>
            </a:p>
          </p:txBody>
        </p:sp>
        <p:sp>
          <p:nvSpPr>
            <p:cNvPr id="34" name="Oval 33"/>
            <p:cNvSpPr/>
            <p:nvPr/>
          </p:nvSpPr>
          <p:spPr bwMode="auto">
            <a:xfrm>
              <a:off x="2581538" y="4538018"/>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Reviews/</a:t>
              </a:r>
              <a:b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br>
              <a:r>
                <a:rPr kumimoji="0" lang="en-US" sz="1200" b="0" i="0" u="none" strike="noStrike" cap="none" normalizeH="0" baseline="0" dirty="0" smtClean="0">
                  <a:ln>
                    <a:noFill/>
                  </a:ln>
                  <a:solidFill>
                    <a:schemeClr val="bg1"/>
                  </a:solidFill>
                  <a:effectLst/>
                  <a:latin typeface="Arial" charset="0"/>
                  <a:ea typeface="Times New Roman" charset="0"/>
                  <a:cs typeface="Times New Roman" charset="0"/>
                </a:rPr>
                <a:t>Recommendation</a:t>
              </a:r>
            </a:p>
          </p:txBody>
        </p:sp>
        <p:sp>
          <p:nvSpPr>
            <p:cNvPr id="35" name="Oval 34"/>
            <p:cNvSpPr/>
            <p:nvPr/>
          </p:nvSpPr>
          <p:spPr bwMode="auto">
            <a:xfrm>
              <a:off x="1934925" y="3903480"/>
              <a:ext cx="1337149" cy="649188"/>
            </a:xfrm>
            <a:prstGeom prst="ellipse">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bg1"/>
                  </a:solidFill>
                  <a:effectLst/>
                  <a:latin typeface="Arial" charset="0"/>
                  <a:ea typeface="Times New Roman" charset="0"/>
                  <a:cs typeface="Times New Roman" charset="0"/>
                </a:rPr>
                <a:t>Crowdsourcing</a:t>
              </a:r>
              <a:endParaRPr kumimoji="0" lang="en-US" sz="1200" b="0" i="0" u="none" strike="noStrike" cap="none" normalizeH="0" baseline="0" dirty="0" smtClean="0">
                <a:ln>
                  <a:noFill/>
                </a:ln>
                <a:solidFill>
                  <a:schemeClr val="bg1"/>
                </a:solidFill>
                <a:effectLst/>
                <a:latin typeface="Arial" charset="0"/>
                <a:ea typeface="Times New Roman" charset="0"/>
                <a:cs typeface="Times New Roman" charset="0"/>
              </a:endParaRPr>
            </a:p>
          </p:txBody>
        </p:sp>
        <p:sp>
          <p:nvSpPr>
            <p:cNvPr id="36" name="Isosceles Triangle 35"/>
            <p:cNvSpPr/>
            <p:nvPr/>
          </p:nvSpPr>
          <p:spPr bwMode="auto">
            <a:xfrm rot="-5400000">
              <a:off x="2953069" y="2614602"/>
              <a:ext cx="97932" cy="2426139"/>
            </a:xfrm>
            <a:prstGeom prst="triangle">
              <a:avLst/>
            </a:prstGeom>
            <a:solidFill>
              <a:schemeClr val="tx1"/>
            </a:solid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Times New Roman" charset="0"/>
                <a:cs typeface="Times New Roman" charset="0"/>
              </a:endParaRPr>
            </a:p>
          </p:txBody>
        </p:sp>
        <p:sp>
          <p:nvSpPr>
            <p:cNvPr id="37" name="Oval 36"/>
            <p:cNvSpPr/>
            <p:nvPr/>
          </p:nvSpPr>
          <p:spPr bwMode="auto">
            <a:xfrm>
              <a:off x="3773300" y="3379381"/>
              <a:ext cx="2333471" cy="908864"/>
            </a:xfrm>
            <a:prstGeom prst="ellipse">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b="1" cap="all" dirty="0" smtClean="0">
                  <a:solidFill>
                    <a:schemeClr val="tx1"/>
                  </a:solidFill>
                  <a:latin typeface="Arial" charset="0"/>
                  <a:ea typeface="Times New Roman" charset="0"/>
                  <a:cs typeface="Times New Roman" charset="0"/>
                </a:rPr>
                <a:t>Business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all" normalizeH="0" dirty="0" smtClean="0">
                  <a:ln>
                    <a:noFill/>
                  </a:ln>
                  <a:solidFill>
                    <a:schemeClr val="tx1"/>
                  </a:solidFill>
                  <a:effectLst/>
                  <a:latin typeface="Arial" charset="0"/>
                  <a:ea typeface="Times New Roman" charset="0"/>
                  <a:cs typeface="Times New Roman" charset="0"/>
                </a:rPr>
                <a:t>Enterprise</a:t>
              </a:r>
              <a:endParaRPr kumimoji="0" lang="en-US" sz="1800" b="1" i="0" u="none" strike="noStrike" cap="all" normalizeH="0" dirty="0">
                <a:ln>
                  <a:noFill/>
                </a:ln>
                <a:solidFill>
                  <a:schemeClr val="tx1"/>
                </a:solidFill>
                <a:effectLst/>
                <a:latin typeface="Arial" charset="0"/>
                <a:ea typeface="Times New Roman" charset="0"/>
                <a:cs typeface="Times New Roman" charset="0"/>
              </a:endParaRPr>
            </a:p>
          </p:txBody>
        </p:sp>
      </p:grpSp>
      <p:sp>
        <p:nvSpPr>
          <p:cNvPr id="59" name="TextBox 58"/>
          <p:cNvSpPr txBox="1"/>
          <p:nvPr/>
        </p:nvSpPr>
        <p:spPr>
          <a:xfrm>
            <a:off x="117220" y="5994927"/>
            <a:ext cx="2805338" cy="73866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400" b="1" dirty="0" smtClean="0">
                <a:solidFill>
                  <a:schemeClr val="tx1"/>
                </a:solidFill>
              </a:rPr>
              <a:t>Role of Individuals: </a:t>
            </a:r>
          </a:p>
          <a:p>
            <a:r>
              <a:rPr lang="en-US" sz="1400" dirty="0" smtClean="0">
                <a:solidFill>
                  <a:schemeClr val="tx1"/>
                </a:solidFill>
              </a:rPr>
              <a:t>Consumers </a:t>
            </a:r>
            <a:r>
              <a:rPr lang="en-US" sz="1400" dirty="0" smtClean="0">
                <a:solidFill>
                  <a:schemeClr val="tx1"/>
                </a:solidFill>
                <a:sym typeface="Wingdings" pitchFamily="2" charset="2"/>
              </a:rPr>
              <a:t> </a:t>
            </a:r>
            <a:r>
              <a:rPr lang="en-US" sz="1400" dirty="0" smtClean="0">
                <a:solidFill>
                  <a:schemeClr val="tx1"/>
                </a:solidFill>
              </a:rPr>
              <a:t>Participants in the Product Development Process</a:t>
            </a:r>
            <a:endParaRPr lang="en-US" sz="1400" dirty="0">
              <a:solidFill>
                <a:schemeClr val="tx1"/>
              </a:solidFill>
            </a:endParaRPr>
          </a:p>
        </p:txBody>
      </p:sp>
      <p:sp>
        <p:nvSpPr>
          <p:cNvPr id="61" name="TextBox 60"/>
          <p:cNvSpPr txBox="1"/>
          <p:nvPr/>
        </p:nvSpPr>
        <p:spPr>
          <a:xfrm>
            <a:off x="0" y="0"/>
            <a:ext cx="7512506" cy="707886"/>
          </a:xfrm>
          <a:prstGeom prst="rect">
            <a:avLst/>
          </a:prstGeom>
          <a:noFill/>
        </p:spPr>
        <p:txBody>
          <a:bodyPr wrap="none" rtlCol="0">
            <a:spAutoFit/>
          </a:bodyPr>
          <a:lstStyle/>
          <a:p>
            <a:r>
              <a:rPr lang="en-US" sz="4000" dirty="0" smtClean="0">
                <a:solidFill>
                  <a:schemeClr val="tx1">
                    <a:lumMod val="50000"/>
                    <a:lumOff val="50000"/>
                  </a:schemeClr>
                </a:solidFill>
              </a:rPr>
              <a:t>Design &amp; Manufacturing Paradigms</a:t>
            </a:r>
            <a:endParaRPr lang="en-US" sz="4000" dirty="0">
              <a:solidFill>
                <a:schemeClr val="tx1">
                  <a:lumMod val="50000"/>
                  <a:lumOff val="50000"/>
                </a:schemeClr>
              </a:solidFill>
            </a:endParaRPr>
          </a:p>
        </p:txBody>
      </p:sp>
      <p:pic>
        <p:nvPicPr>
          <p:cNvPr id="7170" name="Picture 2" descr="To GrabCAD.com h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4361079"/>
            <a:ext cx="1095375" cy="190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rimble SketchU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3027" y="4891586"/>
            <a:ext cx="1457325" cy="20101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CAD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7457" y="532623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encrypted-tbn2.google.com/images?q=tbn:ANd9GcR5vGHjD7EFWVZsL8KLT5SwGh1AdgMmDvqHzQ_RQHmPwRSblz1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1499" y="5903882"/>
            <a:ext cx="995263" cy="69046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Imaginestics, LL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3167" y="1845699"/>
            <a:ext cx="1275577" cy="3265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descr="http://thinkandgrowwealth.com/wp-content/uploads/2011/10/Alibaba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7457" y="2290629"/>
            <a:ext cx="1095925" cy="53573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encrypted-tbn0.google.com/images?q=tbn:ANd9GcSeU2xbaHNHtsN79wNljbUbLZnR2UHto3WVOIBVXiylGQ6sgBP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6819" y="5135732"/>
            <a:ext cx="1428750" cy="19050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2.bp.blogspot.com/_wtI9f0DfbUM/R9LuXxIG98I/AAAAAAAAAAw/1Woqp7e7KLw/S660/lm_logo.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9864" y="2677277"/>
            <a:ext cx="1097356" cy="688342"/>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s://encrypted-tbn0.google.com/images?q=tbn:ANd9GcSswhhN_4umncMXKIsS4l2aqtaZkRdJtOrDkYkULHzDOVhGx2ZMYQ"/>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64517" y="6073097"/>
            <a:ext cx="533243" cy="66049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ideopencamera.com/wp-content/uploads/2011/08/Kickstarter-logo-wid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62200" y="1466668"/>
            <a:ext cx="1336734" cy="43151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File:Open Source Hardware (OSHW) Logo on blank PCB.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6426" t="31244" r="26119" b="9875"/>
          <a:stretch/>
        </p:blipFill>
        <p:spPr bwMode="auto">
          <a:xfrm>
            <a:off x="1511785" y="1599176"/>
            <a:ext cx="781728" cy="68866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MAKE Magaz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5131" y="2176341"/>
            <a:ext cx="987229" cy="382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43559" y="5532700"/>
            <a:ext cx="327334" cy="461665"/>
          </a:xfrm>
          <a:prstGeom prst="rect">
            <a:avLst/>
          </a:prstGeom>
          <a:noFill/>
        </p:spPr>
        <p:txBody>
          <a:bodyPr wrap="none" rtlCol="0">
            <a:spAutoFit/>
          </a:bodyPr>
          <a:lstStyle/>
          <a:p>
            <a:r>
              <a:rPr lang="en-US" sz="2400" b="1" dirty="0" smtClean="0">
                <a:solidFill>
                  <a:srgbClr val="C00000"/>
                </a:solidFill>
              </a:rPr>
              <a:t>?</a:t>
            </a:r>
            <a:endParaRPr lang="en-US" sz="2400" b="1" dirty="0">
              <a:solidFill>
                <a:srgbClr val="C00000"/>
              </a:solidFill>
            </a:endParaRPr>
          </a:p>
        </p:txBody>
      </p:sp>
      <p:sp>
        <p:nvSpPr>
          <p:cNvPr id="48" name="TextBox 47"/>
          <p:cNvSpPr txBox="1"/>
          <p:nvPr/>
        </p:nvSpPr>
        <p:spPr>
          <a:xfrm>
            <a:off x="5991985" y="5358311"/>
            <a:ext cx="327334" cy="461665"/>
          </a:xfrm>
          <a:prstGeom prst="rect">
            <a:avLst/>
          </a:prstGeom>
          <a:noFill/>
        </p:spPr>
        <p:txBody>
          <a:bodyPr wrap="none" rtlCol="0">
            <a:spAutoFit/>
          </a:bodyPr>
          <a:lstStyle/>
          <a:p>
            <a:r>
              <a:rPr lang="en-US" sz="2400" b="1" dirty="0" smtClean="0">
                <a:solidFill>
                  <a:srgbClr val="C00000"/>
                </a:solidFill>
              </a:rPr>
              <a:t>?</a:t>
            </a:r>
            <a:endParaRPr lang="en-US" sz="2400" b="1" dirty="0">
              <a:solidFill>
                <a:srgbClr val="C00000"/>
              </a:solidFill>
            </a:endParaRPr>
          </a:p>
        </p:txBody>
      </p:sp>
      <p:sp>
        <p:nvSpPr>
          <p:cNvPr id="49" name="TextBox 48"/>
          <p:cNvSpPr txBox="1"/>
          <p:nvPr/>
        </p:nvSpPr>
        <p:spPr>
          <a:xfrm>
            <a:off x="5394223" y="1481844"/>
            <a:ext cx="327334" cy="461665"/>
          </a:xfrm>
          <a:prstGeom prst="rect">
            <a:avLst/>
          </a:prstGeom>
          <a:noFill/>
        </p:spPr>
        <p:txBody>
          <a:bodyPr wrap="none" rtlCol="0">
            <a:spAutoFit/>
          </a:bodyPr>
          <a:lstStyle/>
          <a:p>
            <a:r>
              <a:rPr lang="en-US" sz="2400" b="1" dirty="0" smtClean="0">
                <a:solidFill>
                  <a:srgbClr val="C00000"/>
                </a:solidFill>
              </a:rPr>
              <a:t>?</a:t>
            </a:r>
            <a:endParaRPr lang="en-US" sz="2400" b="1" dirty="0">
              <a:solidFill>
                <a:srgbClr val="C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50" name="TextBox 49"/>
          <p:cNvSpPr txBox="1"/>
          <p:nvPr/>
        </p:nvSpPr>
        <p:spPr>
          <a:xfrm>
            <a:off x="7507829" y="6589178"/>
            <a:ext cx="1644040" cy="276999"/>
          </a:xfrm>
          <a:prstGeom prst="rect">
            <a:avLst/>
          </a:prstGeom>
          <a:noFill/>
        </p:spPr>
        <p:txBody>
          <a:bodyPr wrap="none" rtlCol="0" anchor="ctr">
            <a:spAutoFit/>
          </a:bodyPr>
          <a:lstStyle/>
          <a:p>
            <a:pPr algn="r"/>
            <a:r>
              <a:rPr lang="en-US" sz="1200" dirty="0" smtClean="0"/>
              <a:t>© 2012 </a:t>
            </a:r>
            <a:r>
              <a:rPr lang="en-US" sz="1200" dirty="0" err="1" smtClean="0"/>
              <a:t>Karthik</a:t>
            </a:r>
            <a:r>
              <a:rPr lang="en-US" sz="1200" dirty="0" smtClean="0"/>
              <a:t> </a:t>
            </a:r>
            <a:r>
              <a:rPr lang="en-US" sz="1200" dirty="0" err="1" smtClean="0"/>
              <a:t>Ramani</a:t>
            </a:r>
            <a:endParaRPr lang="en-US" sz="1200" dirty="0"/>
          </a:p>
        </p:txBody>
      </p:sp>
    </p:spTree>
    <p:extLst>
      <p:ext uri="{BB962C8B-B14F-4D97-AF65-F5344CB8AC3E}">
        <p14:creationId xmlns:p14="http://schemas.microsoft.com/office/powerpoint/2010/main" val="2064325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ry_2012_06_printable_batteries_large"/>
          <p:cNvPicPr>
            <a:picLocks noChangeAspect="1" noChangeArrowheads="1"/>
          </p:cNvPicPr>
          <p:nvPr/>
        </p:nvPicPr>
        <p:blipFill>
          <a:blip r:embed="rId2" cstate="print"/>
          <a:srcRect/>
          <a:stretch>
            <a:fillRect/>
          </a:stretch>
        </p:blipFill>
        <p:spPr bwMode="auto">
          <a:xfrm>
            <a:off x="152400" y="838200"/>
            <a:ext cx="2362200" cy="1371600"/>
          </a:xfrm>
          <a:prstGeom prst="rect">
            <a:avLst/>
          </a:prstGeom>
          <a:noFill/>
        </p:spPr>
      </p:pic>
      <p:sp>
        <p:nvSpPr>
          <p:cNvPr id="3" name="Rectangle 2"/>
          <p:cNvSpPr/>
          <p:nvPr/>
        </p:nvSpPr>
        <p:spPr>
          <a:xfrm>
            <a:off x="381000" y="457200"/>
            <a:ext cx="1827295" cy="353943"/>
          </a:xfrm>
          <a:prstGeom prst="rect">
            <a:avLst/>
          </a:prstGeom>
        </p:spPr>
        <p:txBody>
          <a:bodyPr wrap="none">
            <a:spAutoFit/>
          </a:bodyPr>
          <a:lstStyle/>
          <a:p>
            <a:r>
              <a:rPr lang="en-US" altLang="zh-CN" sz="1700" dirty="0" smtClean="0">
                <a:solidFill>
                  <a:srgbClr val="0070C0"/>
                </a:solidFill>
                <a:latin typeface="Minion Pro SmBd" pitchFamily="18" charset="0"/>
              </a:rPr>
              <a:t>Printable batteries</a:t>
            </a:r>
            <a:endParaRPr lang="en-US" sz="1700" dirty="0">
              <a:solidFill>
                <a:srgbClr val="0070C0"/>
              </a:solidFill>
              <a:latin typeface="Minion Pro SmBd" pitchFamily="18" charset="0"/>
            </a:endParaRPr>
          </a:p>
        </p:txBody>
      </p:sp>
      <p:sp>
        <p:nvSpPr>
          <p:cNvPr id="4" name="Rectangle 3"/>
          <p:cNvSpPr/>
          <p:nvPr/>
        </p:nvSpPr>
        <p:spPr>
          <a:xfrm>
            <a:off x="3200400" y="457200"/>
            <a:ext cx="1748299" cy="353943"/>
          </a:xfrm>
          <a:prstGeom prst="rect">
            <a:avLst/>
          </a:prstGeom>
        </p:spPr>
        <p:txBody>
          <a:bodyPr wrap="none">
            <a:spAutoFit/>
          </a:bodyPr>
          <a:lstStyle/>
          <a:p>
            <a:r>
              <a:rPr lang="en-US" altLang="zh-CN" sz="1700" dirty="0" smtClean="0">
                <a:solidFill>
                  <a:srgbClr val="0070C0"/>
                </a:solidFill>
                <a:latin typeface="Minion Pro SmBd" pitchFamily="18" charset="0"/>
              </a:rPr>
              <a:t>Printable Sensors</a:t>
            </a:r>
          </a:p>
        </p:txBody>
      </p:sp>
      <p:sp>
        <p:nvSpPr>
          <p:cNvPr id="5" name="Rectangle 4"/>
          <p:cNvSpPr/>
          <p:nvPr/>
        </p:nvSpPr>
        <p:spPr>
          <a:xfrm>
            <a:off x="6477000" y="457200"/>
            <a:ext cx="1778244" cy="353943"/>
          </a:xfrm>
          <a:prstGeom prst="rect">
            <a:avLst/>
          </a:prstGeom>
        </p:spPr>
        <p:txBody>
          <a:bodyPr wrap="none">
            <a:spAutoFit/>
          </a:bodyPr>
          <a:lstStyle/>
          <a:p>
            <a:r>
              <a:rPr lang="en-US" altLang="zh-CN" sz="1700" dirty="0" smtClean="0">
                <a:solidFill>
                  <a:srgbClr val="0070C0"/>
                </a:solidFill>
                <a:latin typeface="Minion Pro SmBd" pitchFamily="18" charset="0"/>
              </a:rPr>
              <a:t>Printable Circuits</a:t>
            </a:r>
          </a:p>
        </p:txBody>
      </p:sp>
      <p:pic>
        <p:nvPicPr>
          <p:cNvPr id="2" name="Picture 2" descr="Printable sensors"/>
          <p:cNvPicPr>
            <a:picLocks noChangeAspect="1" noChangeArrowheads="1"/>
          </p:cNvPicPr>
          <p:nvPr/>
        </p:nvPicPr>
        <p:blipFill>
          <a:blip r:embed="rId3" cstate="print"/>
          <a:srcRect/>
          <a:stretch>
            <a:fillRect/>
          </a:stretch>
        </p:blipFill>
        <p:spPr bwMode="auto">
          <a:xfrm>
            <a:off x="2895600" y="2743200"/>
            <a:ext cx="2438400" cy="1524000"/>
          </a:xfrm>
          <a:prstGeom prst="rect">
            <a:avLst/>
          </a:prstGeom>
          <a:noFill/>
        </p:spPr>
      </p:pic>
      <p:sp>
        <p:nvSpPr>
          <p:cNvPr id="7" name="Rectangle 6"/>
          <p:cNvSpPr/>
          <p:nvPr/>
        </p:nvSpPr>
        <p:spPr>
          <a:xfrm>
            <a:off x="2819400" y="4267200"/>
            <a:ext cx="4724400" cy="523220"/>
          </a:xfrm>
          <a:prstGeom prst="rect">
            <a:avLst/>
          </a:prstGeom>
        </p:spPr>
        <p:txBody>
          <a:bodyPr wrap="square">
            <a:spAutoFit/>
          </a:bodyPr>
          <a:lstStyle/>
          <a:p>
            <a:r>
              <a:rPr lang="en-US" altLang="zh-CN" sz="1400" dirty="0" err="1" smtClean="0">
                <a:latin typeface="Franklin Gothic Medium Cond" pitchFamily="34" charset="0"/>
              </a:rPr>
              <a:t>Pyroelectrical</a:t>
            </a:r>
            <a:r>
              <a:rPr lang="en-US" altLang="zh-CN" sz="1400" dirty="0" smtClean="0">
                <a:latin typeface="Franklin Gothic Medium Cond" pitchFamily="34" charset="0"/>
              </a:rPr>
              <a:t> and </a:t>
            </a:r>
            <a:r>
              <a:rPr lang="en-US" altLang="zh-CN" sz="1400" dirty="0" err="1" smtClean="0">
                <a:latin typeface="Franklin Gothic Medium Cond" pitchFamily="34" charset="0"/>
              </a:rPr>
              <a:t>piezoelectrical</a:t>
            </a:r>
            <a:r>
              <a:rPr lang="en-US" altLang="zh-CN" sz="1400" dirty="0" smtClean="0">
                <a:latin typeface="Franklin Gothic Medium Cond" pitchFamily="34" charset="0"/>
              </a:rPr>
              <a:t> </a:t>
            </a:r>
          </a:p>
          <a:p>
            <a:r>
              <a:rPr lang="en-US" altLang="zh-CN" sz="1400" dirty="0" smtClean="0">
                <a:latin typeface="Franklin Gothic Medium Cond" pitchFamily="34" charset="0"/>
              </a:rPr>
              <a:t>sensor by screen printing [ISC, Germany, 2011] </a:t>
            </a:r>
          </a:p>
        </p:txBody>
      </p:sp>
      <p:sp>
        <p:nvSpPr>
          <p:cNvPr id="8" name="Rectangle 7"/>
          <p:cNvSpPr/>
          <p:nvPr/>
        </p:nvSpPr>
        <p:spPr>
          <a:xfrm>
            <a:off x="1905000" y="76200"/>
            <a:ext cx="6248400" cy="646331"/>
          </a:xfrm>
          <a:prstGeom prst="rect">
            <a:avLst/>
          </a:prstGeom>
        </p:spPr>
        <p:txBody>
          <a:bodyPr wrap="square">
            <a:spAutoFit/>
          </a:bodyPr>
          <a:lstStyle/>
          <a:p>
            <a:r>
              <a:rPr lang="en-US" altLang="zh-CN" b="1" i="1" dirty="0" smtClean="0">
                <a:latin typeface="Constantia" pitchFamily="18" charset="0"/>
                <a:ea typeface="Adobe Song Std L" pitchFamily="18" charset="-128"/>
              </a:rPr>
              <a:t>Manufacturing  In  2D-3D</a:t>
            </a:r>
            <a:r>
              <a:rPr lang="zh-CN" altLang="en-US" b="1" i="1" dirty="0" smtClean="0">
                <a:latin typeface="Constantia" pitchFamily="18" charset="0"/>
                <a:ea typeface="Adobe Song Std L" pitchFamily="18" charset="-128"/>
              </a:rPr>
              <a:t>：</a:t>
            </a:r>
            <a:r>
              <a:rPr lang="en-US" altLang="zh-CN" b="1" i="1" dirty="0" smtClean="0">
                <a:latin typeface="Constantia" pitchFamily="18" charset="0"/>
                <a:ea typeface="Adobe Song Std L" pitchFamily="18" charset="-128"/>
              </a:rPr>
              <a:t>Current  and  Future Trends</a:t>
            </a:r>
          </a:p>
          <a:p>
            <a:endParaRPr lang="en-US" altLang="zh-CN" b="1" dirty="0" smtClean="0">
              <a:latin typeface="Minion Pro SmBd" pitchFamily="18" charset="0"/>
            </a:endParaRPr>
          </a:p>
        </p:txBody>
      </p:sp>
      <p:sp>
        <p:nvSpPr>
          <p:cNvPr id="9" name="Rectangle 8"/>
          <p:cNvSpPr/>
          <p:nvPr/>
        </p:nvSpPr>
        <p:spPr>
          <a:xfrm>
            <a:off x="2819400" y="6248400"/>
            <a:ext cx="3276600" cy="523220"/>
          </a:xfrm>
          <a:prstGeom prst="rect">
            <a:avLst/>
          </a:prstGeom>
        </p:spPr>
        <p:txBody>
          <a:bodyPr wrap="square">
            <a:spAutoFit/>
          </a:bodyPr>
          <a:lstStyle/>
          <a:p>
            <a:r>
              <a:rPr lang="en-US" altLang="zh-CN" sz="1400" dirty="0" smtClean="0">
                <a:latin typeface="Franklin Gothic Medium Cond" pitchFamily="34" charset="0"/>
              </a:rPr>
              <a:t>Ink-jet printable ammonia sensor </a:t>
            </a:r>
          </a:p>
          <a:p>
            <a:r>
              <a:rPr lang="en-US" altLang="zh-CN" sz="1400" dirty="0" smtClean="0">
                <a:latin typeface="Franklin Gothic Medium Cond" pitchFamily="34" charset="0"/>
              </a:rPr>
              <a:t> for communication device  [GTRI, US, 2011]</a:t>
            </a:r>
          </a:p>
        </p:txBody>
      </p:sp>
      <p:pic>
        <p:nvPicPr>
          <p:cNvPr id="1028" name="Picture 4" descr="Three varieties of printed explosives detectors (Photo: Greg Meek, Georgia Tech)"/>
          <p:cNvPicPr>
            <a:picLocks noChangeAspect="1" noChangeArrowheads="1"/>
          </p:cNvPicPr>
          <p:nvPr/>
        </p:nvPicPr>
        <p:blipFill>
          <a:blip r:embed="rId4" cstate="print"/>
          <a:srcRect/>
          <a:stretch>
            <a:fillRect/>
          </a:stretch>
        </p:blipFill>
        <p:spPr bwMode="auto">
          <a:xfrm>
            <a:off x="2895600" y="4800600"/>
            <a:ext cx="2514600" cy="1447800"/>
          </a:xfrm>
          <a:prstGeom prst="rect">
            <a:avLst/>
          </a:prstGeom>
          <a:noFill/>
        </p:spPr>
      </p:pic>
      <p:pic>
        <p:nvPicPr>
          <p:cNvPr id="1031" name="Picture 7" descr="ThinFilm Addressable Memory">
            <a:hlinkClick r:id="rId5"/>
          </p:cNvPr>
          <p:cNvPicPr>
            <a:picLocks noChangeAspect="1" noChangeArrowheads="1"/>
          </p:cNvPicPr>
          <p:nvPr/>
        </p:nvPicPr>
        <p:blipFill>
          <a:blip r:embed="rId6" cstate="print"/>
          <a:srcRect/>
          <a:stretch>
            <a:fillRect/>
          </a:stretch>
        </p:blipFill>
        <p:spPr bwMode="auto">
          <a:xfrm>
            <a:off x="5943600" y="838200"/>
            <a:ext cx="2743200" cy="1422400"/>
          </a:xfrm>
          <a:prstGeom prst="rect">
            <a:avLst/>
          </a:prstGeom>
          <a:noFill/>
        </p:spPr>
      </p:pic>
      <p:sp>
        <p:nvSpPr>
          <p:cNvPr id="14" name="Rectangle 13"/>
          <p:cNvSpPr/>
          <p:nvPr/>
        </p:nvSpPr>
        <p:spPr>
          <a:xfrm>
            <a:off x="5867400" y="2209800"/>
            <a:ext cx="3733800" cy="738664"/>
          </a:xfrm>
          <a:prstGeom prst="rect">
            <a:avLst/>
          </a:prstGeom>
        </p:spPr>
        <p:txBody>
          <a:bodyPr wrap="square">
            <a:spAutoFit/>
          </a:bodyPr>
          <a:lstStyle/>
          <a:p>
            <a:r>
              <a:rPr lang="en-US" altLang="zh-CN" sz="1400" dirty="0" smtClean="0">
                <a:latin typeface="Franklin Gothic Medium Cond" pitchFamily="34" charset="0"/>
              </a:rPr>
              <a:t>Printable circuit incorporating organic,  </a:t>
            </a:r>
          </a:p>
          <a:p>
            <a:r>
              <a:rPr lang="en-US" altLang="zh-CN" sz="1400" dirty="0" smtClean="0">
                <a:latin typeface="Franklin Gothic Medium Cond" pitchFamily="34" charset="0"/>
              </a:rPr>
              <a:t>rewritable memory &amp; transistor [</a:t>
            </a:r>
            <a:r>
              <a:rPr lang="en-US" altLang="zh-CN" sz="1400" dirty="0" err="1" smtClean="0">
                <a:latin typeface="Franklin Gothic Medium Cond" pitchFamily="34" charset="0"/>
              </a:rPr>
              <a:t>ThinFilm</a:t>
            </a:r>
            <a:r>
              <a:rPr lang="en-US" altLang="zh-CN" sz="1400" dirty="0" smtClean="0">
                <a:latin typeface="Franklin Gothic Medium Cond" pitchFamily="34" charset="0"/>
              </a:rPr>
              <a:t>, 2011] </a:t>
            </a:r>
          </a:p>
          <a:p>
            <a:endParaRPr lang="en-US" altLang="zh-CN" sz="1400" dirty="0" smtClean="0">
              <a:latin typeface="Franklin Gothic Medium Cond" pitchFamily="34" charset="0"/>
            </a:endParaRPr>
          </a:p>
        </p:txBody>
      </p:sp>
      <p:sp>
        <p:nvSpPr>
          <p:cNvPr id="15" name="Rectangle 14"/>
          <p:cNvSpPr/>
          <p:nvPr/>
        </p:nvSpPr>
        <p:spPr>
          <a:xfrm>
            <a:off x="76200" y="2209800"/>
            <a:ext cx="2390501" cy="523220"/>
          </a:xfrm>
          <a:prstGeom prst="rect">
            <a:avLst/>
          </a:prstGeom>
        </p:spPr>
        <p:txBody>
          <a:bodyPr wrap="square">
            <a:spAutoFit/>
          </a:bodyPr>
          <a:lstStyle/>
          <a:p>
            <a:r>
              <a:rPr lang="en-US" altLang="zh-CN" sz="1400" dirty="0" smtClean="0">
                <a:latin typeface="Franklin Gothic Medium Cond" pitchFamily="34" charset="0"/>
              </a:rPr>
              <a:t>Rechargeable battery with </a:t>
            </a:r>
          </a:p>
          <a:p>
            <a:r>
              <a:rPr lang="en-US" altLang="zh-CN" sz="1400" dirty="0" smtClean="0">
                <a:latin typeface="Franklin Gothic Medium Cond" pitchFamily="34" charset="0"/>
              </a:rPr>
              <a:t>zinc electrode [UC Berkeley, 2012] </a:t>
            </a:r>
          </a:p>
        </p:txBody>
      </p:sp>
      <p:pic>
        <p:nvPicPr>
          <p:cNvPr id="1033" name="Picture 9" descr="http://images.sciencedaily.com/2009/07/090702080358.jpg">
            <a:hlinkClick r:id="rId7"/>
          </p:cNvPr>
          <p:cNvPicPr>
            <a:picLocks noChangeAspect="1" noChangeArrowheads="1"/>
          </p:cNvPicPr>
          <p:nvPr/>
        </p:nvPicPr>
        <p:blipFill>
          <a:blip r:embed="rId8" cstate="print"/>
          <a:srcRect/>
          <a:stretch>
            <a:fillRect/>
          </a:stretch>
        </p:blipFill>
        <p:spPr bwMode="auto">
          <a:xfrm>
            <a:off x="152400" y="4800600"/>
            <a:ext cx="2514600" cy="1447800"/>
          </a:xfrm>
          <a:prstGeom prst="rect">
            <a:avLst/>
          </a:prstGeom>
          <a:noFill/>
        </p:spPr>
      </p:pic>
      <p:pic>
        <p:nvPicPr>
          <p:cNvPr id="1035" name="Picture 11" descr="Japanese scientists invent printable lithium battery"/>
          <p:cNvPicPr>
            <a:picLocks noChangeAspect="1" noChangeArrowheads="1"/>
          </p:cNvPicPr>
          <p:nvPr/>
        </p:nvPicPr>
        <p:blipFill>
          <a:blip r:embed="rId9" cstate="print"/>
          <a:srcRect/>
          <a:stretch>
            <a:fillRect/>
          </a:stretch>
        </p:blipFill>
        <p:spPr bwMode="auto">
          <a:xfrm>
            <a:off x="152400" y="2743200"/>
            <a:ext cx="2362200" cy="1600200"/>
          </a:xfrm>
          <a:prstGeom prst="rect">
            <a:avLst/>
          </a:prstGeom>
          <a:noFill/>
        </p:spPr>
      </p:pic>
      <p:sp>
        <p:nvSpPr>
          <p:cNvPr id="18" name="Rectangle 17"/>
          <p:cNvSpPr/>
          <p:nvPr/>
        </p:nvSpPr>
        <p:spPr>
          <a:xfrm>
            <a:off x="0" y="4343400"/>
            <a:ext cx="2570165" cy="523220"/>
          </a:xfrm>
          <a:prstGeom prst="rect">
            <a:avLst/>
          </a:prstGeom>
        </p:spPr>
        <p:txBody>
          <a:bodyPr wrap="square">
            <a:spAutoFit/>
          </a:bodyPr>
          <a:lstStyle/>
          <a:p>
            <a:r>
              <a:rPr lang="en-US" altLang="zh-CN" sz="1400" dirty="0" smtClean="0">
                <a:latin typeface="Franklin Gothic Medium Cond" pitchFamily="34" charset="0"/>
              </a:rPr>
              <a:t>Lithium-polymer battery for </a:t>
            </a:r>
          </a:p>
          <a:p>
            <a:r>
              <a:rPr lang="en-US" altLang="zh-CN" sz="1400" dirty="0" smtClean="0">
                <a:latin typeface="Franklin Gothic Medium Cond" pitchFamily="34" charset="0"/>
              </a:rPr>
              <a:t>flexible displays [AMIC, Japan, 2010] </a:t>
            </a:r>
          </a:p>
        </p:txBody>
      </p:sp>
      <p:sp>
        <p:nvSpPr>
          <p:cNvPr id="19" name="Rectangle 18"/>
          <p:cNvSpPr/>
          <p:nvPr/>
        </p:nvSpPr>
        <p:spPr>
          <a:xfrm>
            <a:off x="76200" y="6248400"/>
            <a:ext cx="2820644" cy="523220"/>
          </a:xfrm>
          <a:prstGeom prst="rect">
            <a:avLst/>
          </a:prstGeom>
        </p:spPr>
        <p:txBody>
          <a:bodyPr wrap="square">
            <a:spAutoFit/>
          </a:bodyPr>
          <a:lstStyle/>
          <a:p>
            <a:r>
              <a:rPr lang="en-US" altLang="zh-CN" sz="1400" dirty="0" smtClean="0">
                <a:latin typeface="Franklin Gothic Medium Cond" pitchFamily="34" charset="0"/>
              </a:rPr>
              <a:t>Multilayer battery by silk-screen printing</a:t>
            </a:r>
          </a:p>
          <a:p>
            <a:r>
              <a:rPr lang="en-US" altLang="zh-CN" sz="1400" dirty="0" smtClean="0">
                <a:latin typeface="Franklin Gothic Medium Cond" pitchFamily="34" charset="0"/>
              </a:rPr>
              <a:t>[ENAS, Germany, 2009] </a:t>
            </a:r>
          </a:p>
        </p:txBody>
      </p:sp>
      <p:pic>
        <p:nvPicPr>
          <p:cNvPr id="1037" name="Picture 13"/>
          <p:cNvPicPr>
            <a:picLocks noChangeAspect="1" noChangeArrowheads="1"/>
          </p:cNvPicPr>
          <p:nvPr/>
        </p:nvPicPr>
        <p:blipFill>
          <a:blip r:embed="rId10" cstate="print"/>
          <a:srcRect/>
          <a:stretch>
            <a:fillRect/>
          </a:stretch>
        </p:blipFill>
        <p:spPr bwMode="auto">
          <a:xfrm>
            <a:off x="2895601" y="838200"/>
            <a:ext cx="2585182" cy="1371600"/>
          </a:xfrm>
          <a:prstGeom prst="rect">
            <a:avLst/>
          </a:prstGeom>
          <a:noFill/>
          <a:ln w="9525">
            <a:noFill/>
            <a:miter lim="800000"/>
            <a:headEnd/>
            <a:tailEnd/>
          </a:ln>
        </p:spPr>
      </p:pic>
      <p:sp>
        <p:nvSpPr>
          <p:cNvPr id="22" name="Rectangle 21"/>
          <p:cNvSpPr/>
          <p:nvPr/>
        </p:nvSpPr>
        <p:spPr>
          <a:xfrm>
            <a:off x="2819400" y="2209800"/>
            <a:ext cx="2496966" cy="523220"/>
          </a:xfrm>
          <a:prstGeom prst="rect">
            <a:avLst/>
          </a:prstGeom>
        </p:spPr>
        <p:txBody>
          <a:bodyPr wrap="none">
            <a:spAutoFit/>
          </a:bodyPr>
          <a:lstStyle/>
          <a:p>
            <a:r>
              <a:rPr lang="en-US" altLang="zh-CN" sz="1400" dirty="0" smtClean="0">
                <a:latin typeface="Franklin Gothic Medium Cond" pitchFamily="34" charset="0"/>
              </a:rPr>
              <a:t>The First printable magnetic sensor</a:t>
            </a:r>
          </a:p>
          <a:p>
            <a:r>
              <a:rPr lang="en-US" altLang="zh-CN" sz="1400" dirty="0" smtClean="0">
                <a:latin typeface="Franklin Gothic Medium Cond" pitchFamily="34" charset="0"/>
              </a:rPr>
              <a:t>[IFW-Dresden, Germany, 2012]</a:t>
            </a:r>
          </a:p>
        </p:txBody>
      </p:sp>
      <p:pic>
        <p:nvPicPr>
          <p:cNvPr id="1039" name="Picture 15" descr="Larger Image (JPG, 180KB)">
            <a:hlinkClick r:id="rId11"/>
          </p:cNvPr>
          <p:cNvPicPr>
            <a:picLocks noChangeAspect="1" noChangeArrowheads="1"/>
          </p:cNvPicPr>
          <p:nvPr/>
        </p:nvPicPr>
        <p:blipFill>
          <a:blip r:embed="rId12" cstate="print"/>
          <a:srcRect/>
          <a:stretch>
            <a:fillRect/>
          </a:stretch>
        </p:blipFill>
        <p:spPr bwMode="auto">
          <a:xfrm>
            <a:off x="5943600" y="2743200"/>
            <a:ext cx="2743200" cy="1447800"/>
          </a:xfrm>
          <a:prstGeom prst="rect">
            <a:avLst/>
          </a:prstGeom>
          <a:noFill/>
        </p:spPr>
      </p:pic>
      <p:sp>
        <p:nvSpPr>
          <p:cNvPr id="25" name="Rectangle 24"/>
          <p:cNvSpPr/>
          <p:nvPr/>
        </p:nvSpPr>
        <p:spPr>
          <a:xfrm>
            <a:off x="6019800" y="4191000"/>
            <a:ext cx="4724400" cy="523220"/>
          </a:xfrm>
          <a:prstGeom prst="rect">
            <a:avLst/>
          </a:prstGeom>
        </p:spPr>
        <p:txBody>
          <a:bodyPr wrap="square">
            <a:spAutoFit/>
          </a:bodyPr>
          <a:lstStyle/>
          <a:p>
            <a:r>
              <a:rPr lang="en-US" altLang="zh-CN" sz="1400" dirty="0" smtClean="0">
                <a:latin typeface="Franklin Gothic Medium Cond" pitchFamily="34" charset="0"/>
              </a:rPr>
              <a:t>Conductive ink for printing circuits </a:t>
            </a:r>
          </a:p>
          <a:p>
            <a:r>
              <a:rPr lang="en-US" altLang="zh-CN" sz="1400" dirty="0" smtClean="0">
                <a:latin typeface="Franklin Gothic Medium Cond" pitchFamily="34" charset="0"/>
              </a:rPr>
              <a:t>[Xerox, 2009]</a:t>
            </a:r>
          </a:p>
        </p:txBody>
      </p:sp>
      <p:sp>
        <p:nvSpPr>
          <p:cNvPr id="26" name="Rectangle 25"/>
          <p:cNvSpPr/>
          <p:nvPr/>
        </p:nvSpPr>
        <p:spPr>
          <a:xfrm>
            <a:off x="5791200" y="5334000"/>
            <a:ext cx="4572000" cy="261610"/>
          </a:xfrm>
          <a:prstGeom prst="rect">
            <a:avLst/>
          </a:prstGeom>
        </p:spPr>
        <p:txBody>
          <a:bodyPr>
            <a:spAutoFit/>
          </a:bodyPr>
          <a:lstStyle/>
          <a:p>
            <a:r>
              <a:rPr lang="en-US" sz="1100" dirty="0" smtClean="0"/>
              <a:t>http://www.engadget.com/tag/printable+circuits/</a:t>
            </a:r>
            <a:endParaRPr lang="en-US" sz="1100" dirty="0"/>
          </a:p>
        </p:txBody>
      </p:sp>
      <p:sp>
        <p:nvSpPr>
          <p:cNvPr id="27" name="Rectangle 26"/>
          <p:cNvSpPr/>
          <p:nvPr/>
        </p:nvSpPr>
        <p:spPr>
          <a:xfrm>
            <a:off x="5791200" y="5562600"/>
            <a:ext cx="1563248" cy="261610"/>
          </a:xfrm>
          <a:prstGeom prst="rect">
            <a:avLst/>
          </a:prstGeom>
        </p:spPr>
        <p:txBody>
          <a:bodyPr wrap="none">
            <a:spAutoFit/>
          </a:bodyPr>
          <a:lstStyle/>
          <a:p>
            <a:r>
              <a:rPr lang="en-US" sz="1100" dirty="0" smtClean="0"/>
              <a:t>http://www.dailycal.org</a:t>
            </a:r>
          </a:p>
        </p:txBody>
      </p:sp>
      <p:sp>
        <p:nvSpPr>
          <p:cNvPr id="28" name="Rectangle 27"/>
          <p:cNvSpPr/>
          <p:nvPr/>
        </p:nvSpPr>
        <p:spPr>
          <a:xfrm>
            <a:off x="7467600" y="5562600"/>
            <a:ext cx="1063112" cy="261610"/>
          </a:xfrm>
          <a:prstGeom prst="rect">
            <a:avLst/>
          </a:prstGeom>
        </p:spPr>
        <p:txBody>
          <a:bodyPr wrap="none">
            <a:spAutoFit/>
          </a:bodyPr>
          <a:lstStyle/>
          <a:p>
            <a:r>
              <a:rPr lang="en-US" sz="1100" dirty="0" smtClean="0"/>
              <a:t>http://phys.org</a:t>
            </a:r>
          </a:p>
        </p:txBody>
      </p:sp>
      <p:sp>
        <p:nvSpPr>
          <p:cNvPr id="29" name="Rectangle 28"/>
          <p:cNvSpPr/>
          <p:nvPr/>
        </p:nvSpPr>
        <p:spPr>
          <a:xfrm>
            <a:off x="7010400" y="5715000"/>
            <a:ext cx="1912703" cy="261610"/>
          </a:xfrm>
          <a:prstGeom prst="rect">
            <a:avLst/>
          </a:prstGeom>
        </p:spPr>
        <p:txBody>
          <a:bodyPr wrap="none">
            <a:spAutoFit/>
          </a:bodyPr>
          <a:lstStyle/>
          <a:p>
            <a:r>
              <a:rPr lang="en-US" sz="1100" dirty="0" smtClean="0"/>
              <a:t> http://www.sciencedaily.com</a:t>
            </a:r>
          </a:p>
        </p:txBody>
      </p:sp>
      <p:sp>
        <p:nvSpPr>
          <p:cNvPr id="30" name="Rectangle 29"/>
          <p:cNvSpPr/>
          <p:nvPr/>
        </p:nvSpPr>
        <p:spPr>
          <a:xfrm>
            <a:off x="5791200" y="5867400"/>
            <a:ext cx="4572000" cy="430887"/>
          </a:xfrm>
          <a:prstGeom prst="rect">
            <a:avLst/>
          </a:prstGeom>
        </p:spPr>
        <p:txBody>
          <a:bodyPr>
            <a:spAutoFit/>
          </a:bodyPr>
          <a:lstStyle/>
          <a:p>
            <a:r>
              <a:rPr lang="en-US" sz="1100" dirty="0" smtClean="0"/>
              <a:t>http://www.nanowerk.com/spotlight/spotid=26011.php</a:t>
            </a:r>
          </a:p>
          <a:p>
            <a:endParaRPr lang="en-US" sz="1100" dirty="0" smtClean="0"/>
          </a:p>
        </p:txBody>
      </p:sp>
      <p:sp>
        <p:nvSpPr>
          <p:cNvPr id="31" name="Rectangle 30"/>
          <p:cNvSpPr/>
          <p:nvPr/>
        </p:nvSpPr>
        <p:spPr>
          <a:xfrm>
            <a:off x="5791200" y="5715000"/>
            <a:ext cx="1101584" cy="261610"/>
          </a:xfrm>
          <a:prstGeom prst="rect">
            <a:avLst/>
          </a:prstGeom>
        </p:spPr>
        <p:txBody>
          <a:bodyPr wrap="none">
            <a:spAutoFit/>
          </a:bodyPr>
          <a:lstStyle/>
          <a:p>
            <a:r>
              <a:rPr lang="en-US" sz="1100" dirty="0" smtClean="0"/>
              <a:t>ww.gizmag.com</a:t>
            </a:r>
          </a:p>
        </p:txBody>
      </p:sp>
      <p:sp>
        <p:nvSpPr>
          <p:cNvPr id="32" name="Rectangle 31"/>
          <p:cNvSpPr/>
          <p:nvPr/>
        </p:nvSpPr>
        <p:spPr>
          <a:xfrm>
            <a:off x="5791200" y="6019800"/>
            <a:ext cx="4572000" cy="430887"/>
          </a:xfrm>
          <a:prstGeom prst="rect">
            <a:avLst/>
          </a:prstGeom>
        </p:spPr>
        <p:txBody>
          <a:bodyPr>
            <a:spAutoFit/>
          </a:bodyPr>
          <a:lstStyle/>
          <a:p>
            <a:r>
              <a:rPr lang="en-US" sz="1100" dirty="0" smtClean="0"/>
              <a:t>http://news.xerox.com/pr/xerox/NR_2009Oct27_</a:t>
            </a:r>
          </a:p>
          <a:p>
            <a:r>
              <a:rPr lang="en-US" sz="1100" dirty="0" smtClean="0"/>
              <a:t>Xerox_Scientists_Develop_Silver_Ink.aspx</a:t>
            </a:r>
          </a:p>
        </p:txBody>
      </p:sp>
      <p:sp>
        <p:nvSpPr>
          <p:cNvPr id="33" name="Rectangle 32"/>
          <p:cNvSpPr/>
          <p:nvPr/>
        </p:nvSpPr>
        <p:spPr>
          <a:xfrm>
            <a:off x="5867400" y="5105400"/>
            <a:ext cx="955711" cy="261610"/>
          </a:xfrm>
          <a:prstGeom prst="rect">
            <a:avLst/>
          </a:prstGeom>
        </p:spPr>
        <p:txBody>
          <a:bodyPr wrap="none">
            <a:spAutoFit/>
          </a:bodyPr>
          <a:lstStyle/>
          <a:p>
            <a:r>
              <a:rPr lang="en-US" sz="1100" b="1" dirty="0" smtClean="0"/>
              <a:t>Images from:</a:t>
            </a:r>
          </a:p>
        </p:txBody>
      </p:sp>
    </p:spTree>
    <p:extLst>
      <p:ext uri="{BB962C8B-B14F-4D97-AF65-F5344CB8AC3E}">
        <p14:creationId xmlns:p14="http://schemas.microsoft.com/office/powerpoint/2010/main" val="7292095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TotalTime>
  <Words>4022</Words>
  <Application>Microsoft Macintosh PowerPoint</Application>
  <PresentationFormat>On-screen Show (4:3)</PresentationFormat>
  <Paragraphs>541</Paragraphs>
  <Slides>32</Slides>
  <Notes>17</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35" baseType="lpstr">
      <vt:lpstr>Office Theme</vt:lpstr>
      <vt:lpstr>VISIO</vt:lpstr>
      <vt:lpstr>Bitmap Image</vt:lpstr>
      <vt:lpstr>PowerPoint Presentation</vt:lpstr>
      <vt:lpstr>What is common among all current CPS contexts? What changes with D&amp;M?</vt:lpstr>
      <vt:lpstr>Changing the context: Innovation and Productivity Follows Paradigm Shifts</vt:lpstr>
      <vt:lpstr>Competing: Time &amp; Responsiveness</vt:lpstr>
      <vt:lpstr>One of our proposed methods (a decade ago)</vt:lpstr>
      <vt:lpstr>Early prototype of VizSeek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Open-and-closed systems</vt:lpstr>
      <vt:lpstr>PowerPoint Presentation</vt:lpstr>
      <vt:lpstr>Handy-Potter: Rapid 3D Shape Exploration Through Natural Hand Motions</vt:lpstr>
      <vt:lpstr>PowerPoint Presentation</vt:lpstr>
      <vt:lpstr>Challenges and Opportunities </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Sinha</dc:creator>
  <cp:lastModifiedBy>Microsoft Office User</cp:lastModifiedBy>
  <cp:revision>127</cp:revision>
  <dcterms:created xsi:type="dcterms:W3CDTF">2006-08-16T00:00:00Z</dcterms:created>
  <dcterms:modified xsi:type="dcterms:W3CDTF">2012-10-04T14:18:13Z</dcterms:modified>
</cp:coreProperties>
</file>