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0"/>
  </p:notesMasterIdLst>
  <p:sldIdLst>
    <p:sldId id="256" r:id="rId5"/>
    <p:sldId id="368" r:id="rId6"/>
    <p:sldId id="354" r:id="rId7"/>
    <p:sldId id="363" r:id="rId8"/>
    <p:sldId id="369" r:id="rId9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7" autoAdjust="0"/>
  </p:normalViewPr>
  <p:slideViewPr>
    <p:cSldViewPr showGuides="1">
      <p:cViewPr>
        <p:scale>
          <a:sx n="70" d="100"/>
          <a:sy n="70" d="100"/>
        </p:scale>
        <p:origin x="-2814" y="-954"/>
      </p:cViewPr>
      <p:guideLst>
        <p:guide orient="horz" pos="527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2F44CD-E650-4733-A406-FAB50A2ADDF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8BABE9-74F2-445A-8E9A-DD286C7B3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1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BABE9-74F2-445A-8E9A-DD286C7B31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762000" y="6508750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1200">
                <a:solidFill>
                  <a:schemeClr val="bg1"/>
                </a:solidFill>
                <a:latin typeface="Verdana" pitchFamily="34" charset="0"/>
              </a:rPr>
              <a:t>20 Novembre, 2010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00" y="2971800"/>
            <a:ext cx="4800601" cy="990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defRPr sz="2400" b="0" i="0" baseline="0">
                <a:solidFill>
                  <a:srgbClr val="00264E"/>
                </a:solidFill>
                <a:latin typeface="Helvetica"/>
                <a:cs typeface="Helvetica"/>
              </a:defRPr>
            </a:lvl1pPr>
          </a:lstStyle>
          <a:p>
            <a:endParaRPr lang="it-I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6999" y="3962400"/>
            <a:ext cx="4799401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000"/>
              </a:lnSpc>
              <a:spcBef>
                <a:spcPts val="800"/>
              </a:spcBef>
              <a:buFont typeface="Webdings" charset="2"/>
              <a:buNone/>
              <a:defRPr sz="1400" b="0" i="0">
                <a:solidFill>
                  <a:srgbClr val="00264E"/>
                </a:solidFill>
                <a:latin typeface="Helvetica"/>
                <a:cs typeface="Helvetica"/>
              </a:defRPr>
            </a:lvl1pPr>
          </a:lstStyle>
          <a:p>
            <a:endParaRPr lang="it-IT" dirty="0"/>
          </a:p>
        </p:txBody>
      </p:sp>
      <p:pic>
        <p:nvPicPr>
          <p:cNvPr id="9" name="Immagine 8" descr="F+C_Ne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3048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o 1"/>
          <p:cNvGrpSpPr/>
          <p:nvPr/>
        </p:nvGrpSpPr>
        <p:grpSpPr>
          <a:xfrm>
            <a:off x="152400" y="-20638"/>
            <a:ext cx="8813800" cy="6880226"/>
            <a:chOff x="152400" y="-20638"/>
            <a:chExt cx="8813800" cy="6880226"/>
          </a:xfrm>
        </p:grpSpPr>
        <p:pic>
          <p:nvPicPr>
            <p:cNvPr id="8" name="Immagine 7" descr="EU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7575" y="-20638"/>
              <a:ext cx="2968625" cy="5076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Connettore 1 11"/>
            <p:cNvCxnSpPr>
              <a:cxnSpLocks noChangeShapeType="1"/>
            </p:cNvCxnSpPr>
            <p:nvPr userDrawn="1"/>
          </p:nvCxnSpPr>
          <p:spPr bwMode="auto">
            <a:xfrm rot="5400000" flipH="1" flipV="1">
              <a:off x="342901" y="6515100"/>
              <a:ext cx="685800" cy="3175"/>
            </a:xfrm>
            <a:prstGeom prst="line">
              <a:avLst/>
            </a:prstGeom>
            <a:noFill/>
            <a:ln w="254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15"/>
            <p:cNvSpPr txBox="1">
              <a:spLocks noChangeArrowheads="1"/>
            </p:cNvSpPr>
            <p:nvPr userDrawn="1"/>
          </p:nvSpPr>
          <p:spPr bwMode="auto">
            <a:xfrm>
              <a:off x="152400" y="6172200"/>
              <a:ext cx="533400" cy="14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Sans" charset="0"/>
                  <a:ea typeface="ヒラギノ角ゴ Pro W3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it-IT" sz="1000" b="1" dirty="0">
                  <a:solidFill>
                    <a:srgbClr val="162554"/>
                  </a:solidFill>
                  <a:latin typeface="Verdana" pitchFamily="34" charset="0"/>
                </a:rPr>
                <a:t>EMEA</a:t>
              </a:r>
              <a:endParaRPr lang="it-IT" sz="1000" dirty="0">
                <a:solidFill>
                  <a:srgbClr val="162554"/>
                </a:solidFill>
                <a:latin typeface="Verdana" pitchFamily="34" charset="0"/>
              </a:endParaRPr>
            </a:p>
          </p:txBody>
        </p:sp>
        <p:pic>
          <p:nvPicPr>
            <p:cNvPr id="12" name="Immagine 13" descr="Marchi EMEA-01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288" y="6096000"/>
              <a:ext cx="601662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magine 14" descr="Marchi EMEA-02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4650" y="6110288"/>
              <a:ext cx="57785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5" descr="Marchi EMEA-03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4738" y="6103938"/>
              <a:ext cx="576262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magine 16" descr="Marchi EMEA-04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6888" y="6108700"/>
              <a:ext cx="588962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magine 17" descr="Marchi EMEA-05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050" y="6096000"/>
              <a:ext cx="59055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magine 18" descr="Marchi EMEA-06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6108700"/>
              <a:ext cx="566738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magine 55" descr="Chrysler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6238875"/>
              <a:ext cx="1150938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Immagine 67" descr="Mopar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5400" y="6103938"/>
              <a:ext cx="5842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677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04800" y="1219200"/>
            <a:ext cx="8534400" cy="5264150"/>
          </a:xfrm>
          <a:prstGeom prst="rect">
            <a:avLst/>
          </a:prstGeom>
          <a:gradFill flip="none" rotWithShape="1">
            <a:gsLst>
              <a:gs pos="0">
                <a:srgbClr val="B6C9CE"/>
              </a:gs>
              <a:gs pos="65000">
                <a:schemeClr val="bg1">
                  <a:alpha val="99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endParaRPr lang="it-IT">
              <a:latin typeface="Helvetica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00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162554"/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rgbClr val="162554"/>
                </a:solidFill>
                <a:latin typeface="Helvetica"/>
                <a:cs typeface="Helvetica"/>
              </a:defRPr>
            </a:lvl2pPr>
            <a:lvl3pPr>
              <a:defRPr>
                <a:solidFill>
                  <a:srgbClr val="162554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162554"/>
                </a:solidFill>
                <a:latin typeface="Helvetica"/>
                <a:cs typeface="Helvetica"/>
              </a:defRPr>
            </a:lvl4pPr>
            <a:lvl5pPr>
              <a:defRPr sz="1200">
                <a:solidFill>
                  <a:srgbClr val="162554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15000" cy="838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kumimoji="0" lang="it-IT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1B2959"/>
                </a:solidFill>
                <a:effectLst/>
                <a:uLnTx/>
                <a:uFillTx/>
                <a:latin typeface="Helvetica"/>
                <a:ea typeface="ヒラギノ角ゴ Pro W3" charset="-128"/>
                <a:cs typeface="Helvetica"/>
              </a:defRPr>
            </a:lvl1pPr>
          </a:lstStyle>
          <a:p>
            <a:pPr lvl="0"/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15350" y="6584950"/>
            <a:ext cx="400050" cy="228600"/>
          </a:xfrm>
        </p:spPr>
        <p:txBody>
          <a:bodyPr/>
          <a:lstStyle>
            <a:lvl1pPr>
              <a:defRPr/>
            </a:lvl1pPr>
          </a:lstStyle>
          <a:p>
            <a:fld id="{55C684E2-9A75-44A0-AC13-5373AFBD4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600200" y="6629400"/>
            <a:ext cx="58674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rgbClr val="1B2959"/>
                </a:solidFill>
                <a:latin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pic>
        <p:nvPicPr>
          <p:cNvPr id="9" name="Immagine 7" descr="F+C_Ne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28600"/>
            <a:ext cx="21955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533400" y="6629400"/>
            <a:ext cx="9144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800" dirty="0" smtClean="0">
                <a:solidFill>
                  <a:srgbClr val="1B2959"/>
                </a:solidFill>
                <a:latin typeface="Helvetica" charset="0"/>
                <a:cs typeface="Helvetica" charset="0"/>
              </a:rPr>
              <a:t>Inserire Data</a:t>
            </a:r>
            <a:endParaRPr lang="it-IT" sz="800" dirty="0">
              <a:solidFill>
                <a:srgbClr val="1B2959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8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304800" y="1219200"/>
            <a:ext cx="2743200" cy="5257800"/>
          </a:xfrm>
          <a:prstGeom prst="rect">
            <a:avLst/>
          </a:prstGeom>
          <a:gradFill flip="none" rotWithShape="1">
            <a:gsLst>
              <a:gs pos="0">
                <a:srgbClr val="041457"/>
              </a:gs>
              <a:gs pos="100000">
                <a:srgbClr val="669FFF">
                  <a:alpha val="99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t-IT">
              <a:latin typeface="Helvetica" charset="0"/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3200400" y="1219200"/>
            <a:ext cx="5638800" cy="5264150"/>
          </a:xfrm>
          <a:prstGeom prst="rect">
            <a:avLst/>
          </a:prstGeom>
          <a:gradFill flip="none" rotWithShape="1">
            <a:gsLst>
              <a:gs pos="0">
                <a:srgbClr val="B6C9CE"/>
              </a:gs>
              <a:gs pos="65000">
                <a:schemeClr val="bg1">
                  <a:alpha val="99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endParaRPr lang="it-IT">
              <a:latin typeface="Helvetica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2533651"/>
            <a:ext cx="2438400" cy="3714750"/>
          </a:xfrm>
          <a:prstGeom prst="rect">
            <a:avLst/>
          </a:prstGeom>
        </p:spPr>
        <p:txBody>
          <a:bodyPr lIns="0" rIns="0" bIns="0"/>
          <a:lstStyle>
            <a:lvl1pPr marL="0" indent="0">
              <a:lnSpc>
                <a:spcPts val="18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6" name="Titolo 15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91200" cy="838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kumimoji="0" lang="it-IT" sz="2300" b="0" i="0" u="none" strike="noStrike" kern="0" cap="none" spc="0" normalizeH="0" baseline="0" noProof="0" smtClean="0">
                <a:ln>
                  <a:noFill/>
                </a:ln>
                <a:solidFill>
                  <a:srgbClr val="1B2959"/>
                </a:solidFill>
                <a:effectLst/>
                <a:uLnTx/>
                <a:uFillTx/>
                <a:latin typeface="Helvetica"/>
                <a:ea typeface="ヒラギノ角ゴ Pro W3" charset="-128"/>
                <a:cs typeface="Helvetica"/>
              </a:defRPr>
            </a:lvl1pPr>
          </a:lstStyle>
          <a:p>
            <a:pPr lvl="0"/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2438400" cy="1066800"/>
          </a:xfrm>
          <a:prstGeom prst="rect">
            <a:avLst/>
          </a:prstGeom>
        </p:spPr>
        <p:txBody>
          <a:bodyPr vert="horz"/>
          <a:lstStyle>
            <a:lvl1pPr algn="l">
              <a:buFontTx/>
              <a:buNone/>
              <a:defRPr baseline="0"/>
            </a:lvl1pPr>
          </a:lstStyle>
          <a:p>
            <a:pPr lvl="0"/>
            <a:r>
              <a:rPr lang="it-IT" dirty="0" smtClean="0"/>
              <a:t>Fare clic per modificare</a:t>
            </a:r>
            <a:endParaRPr lang="it-IT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8515350" y="6584950"/>
            <a:ext cx="400050" cy="228600"/>
          </a:xfrm>
        </p:spPr>
        <p:txBody>
          <a:bodyPr/>
          <a:lstStyle>
            <a:lvl1pPr>
              <a:defRPr/>
            </a:lvl1pPr>
          </a:lstStyle>
          <a:p>
            <a:fld id="{55C684E2-9A75-44A0-AC13-5373AFBD4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4"/>
          </p:nvPr>
        </p:nvSpPr>
        <p:spPr bwMode="auto">
          <a:xfrm>
            <a:off x="1600200" y="6629400"/>
            <a:ext cx="58674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rgbClr val="1B2959"/>
                </a:solidFill>
                <a:latin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pic>
        <p:nvPicPr>
          <p:cNvPr id="12" name="Immagine 7" descr="F+C_Ne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28600"/>
            <a:ext cx="21955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3272408" y="1393217"/>
            <a:ext cx="5548064" cy="490976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162554"/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rgbClr val="162554"/>
                </a:solidFill>
                <a:latin typeface="Helvetica"/>
                <a:cs typeface="Helvetica"/>
              </a:defRPr>
            </a:lvl2pPr>
            <a:lvl3pPr>
              <a:defRPr>
                <a:solidFill>
                  <a:srgbClr val="162554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162554"/>
                </a:solidFill>
                <a:latin typeface="Helvetica"/>
                <a:cs typeface="Helvetica"/>
              </a:defRPr>
            </a:lvl4pPr>
            <a:lvl5pPr>
              <a:defRPr sz="1200">
                <a:solidFill>
                  <a:srgbClr val="162554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533400" y="6629400"/>
            <a:ext cx="9144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800" dirty="0" smtClean="0">
                <a:solidFill>
                  <a:srgbClr val="1B2959"/>
                </a:solidFill>
                <a:latin typeface="Helvetica" charset="0"/>
                <a:cs typeface="Helvetica" charset="0"/>
              </a:rPr>
              <a:t>Inserire Data</a:t>
            </a:r>
            <a:endParaRPr lang="it-IT" sz="800" dirty="0">
              <a:solidFill>
                <a:srgbClr val="1B2959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auto">
          <a:xfrm flipH="1">
            <a:off x="4648200" y="1219200"/>
            <a:ext cx="4191000" cy="5257800"/>
          </a:xfrm>
          <a:prstGeom prst="rect">
            <a:avLst/>
          </a:prstGeom>
          <a:gradFill flip="none" rotWithShape="1">
            <a:gsLst>
              <a:gs pos="0">
                <a:srgbClr val="041457"/>
              </a:gs>
              <a:gs pos="100000">
                <a:srgbClr val="669FFF">
                  <a:alpha val="99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t-IT">
              <a:latin typeface="Helvetica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304800" y="1219200"/>
            <a:ext cx="4191000" cy="5264150"/>
          </a:xfrm>
          <a:prstGeom prst="rect">
            <a:avLst/>
          </a:prstGeom>
          <a:gradFill flip="none" rotWithShape="1">
            <a:gsLst>
              <a:gs pos="0">
                <a:srgbClr val="B6C9CE"/>
              </a:gs>
              <a:gs pos="65000">
                <a:schemeClr val="bg1">
                  <a:alpha val="99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endParaRPr lang="it-IT">
              <a:latin typeface="Helvetica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95300" y="1371600"/>
            <a:ext cx="3848100" cy="48006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283761"/>
                </a:solidFill>
              </a:defRPr>
            </a:lvl1pPr>
            <a:lvl2pPr>
              <a:defRPr sz="1800">
                <a:solidFill>
                  <a:srgbClr val="283761"/>
                </a:solidFill>
              </a:defRPr>
            </a:lvl2pPr>
            <a:lvl3pPr>
              <a:defRPr sz="1600">
                <a:solidFill>
                  <a:srgbClr val="283761"/>
                </a:solidFill>
              </a:defRPr>
            </a:lvl3pPr>
            <a:lvl4pPr>
              <a:defRPr sz="1400">
                <a:solidFill>
                  <a:srgbClr val="283761"/>
                </a:solidFill>
              </a:defRPr>
            </a:lvl4pPr>
            <a:lvl5pPr>
              <a:defRPr sz="1200">
                <a:solidFill>
                  <a:srgbClr val="283761"/>
                </a:solidFill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6" name="Titolo 15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15000" cy="838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kumimoji="0" lang="it-IT" sz="2300" b="0" i="0" u="none" strike="noStrike" kern="0" cap="none" spc="0" normalizeH="0" baseline="0" noProof="0" smtClean="0">
                <a:ln>
                  <a:noFill/>
                </a:ln>
                <a:solidFill>
                  <a:srgbClr val="1B2959"/>
                </a:solidFill>
                <a:effectLst/>
                <a:uLnTx/>
                <a:uFillTx/>
                <a:latin typeface="Helvetica"/>
                <a:ea typeface="ヒラギノ角ゴ Pro W3" charset="-128"/>
                <a:cs typeface="Helvetica"/>
              </a:defRPr>
            </a:lvl1pPr>
          </a:lstStyle>
          <a:p>
            <a:pPr lvl="0"/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15350" y="6584950"/>
            <a:ext cx="400050" cy="228600"/>
          </a:xfrm>
        </p:spPr>
        <p:txBody>
          <a:bodyPr/>
          <a:lstStyle>
            <a:lvl1pPr>
              <a:defRPr/>
            </a:lvl1pPr>
          </a:lstStyle>
          <a:p>
            <a:fld id="{55C684E2-9A75-44A0-AC13-5373AFBD4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600200" y="6629400"/>
            <a:ext cx="58674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rgbClr val="1B2959"/>
                </a:solidFill>
                <a:latin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pic>
        <p:nvPicPr>
          <p:cNvPr id="11" name="Immagine 7" descr="F+C_Ne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28600"/>
            <a:ext cx="21955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533400" y="6629400"/>
            <a:ext cx="9144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800" dirty="0" smtClean="0">
                <a:solidFill>
                  <a:srgbClr val="1B2959"/>
                </a:solidFill>
                <a:latin typeface="Helvetica" charset="0"/>
                <a:cs typeface="Helvetica" charset="0"/>
              </a:rPr>
              <a:t>Inserire Data</a:t>
            </a:r>
            <a:endParaRPr lang="it-IT" sz="800" dirty="0">
              <a:solidFill>
                <a:srgbClr val="1B2959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9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auto">
          <a:xfrm>
            <a:off x="304800" y="3657600"/>
            <a:ext cx="8534400" cy="2819400"/>
          </a:xfrm>
          <a:prstGeom prst="rect">
            <a:avLst/>
          </a:prstGeom>
          <a:gradFill flip="none" rotWithShape="1">
            <a:gsLst>
              <a:gs pos="0">
                <a:srgbClr val="041457"/>
              </a:gs>
              <a:gs pos="100000">
                <a:srgbClr val="669FFF">
                  <a:alpha val="99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t-IT">
              <a:latin typeface="Helvetica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304800" y="1219200"/>
            <a:ext cx="8534400" cy="2362200"/>
          </a:xfrm>
          <a:prstGeom prst="rect">
            <a:avLst/>
          </a:prstGeom>
          <a:gradFill flip="none" rotWithShape="1">
            <a:gsLst>
              <a:gs pos="0">
                <a:srgbClr val="B6C9CE"/>
              </a:gs>
              <a:gs pos="65000">
                <a:schemeClr val="bg1">
                  <a:alpha val="99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endParaRPr lang="it-IT">
              <a:latin typeface="Helvetica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95300" y="1371600"/>
            <a:ext cx="8191500" cy="20574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283761"/>
                </a:solidFill>
              </a:defRPr>
            </a:lvl1pPr>
            <a:lvl2pPr>
              <a:defRPr sz="1800">
                <a:solidFill>
                  <a:srgbClr val="283761"/>
                </a:solidFill>
              </a:defRPr>
            </a:lvl2pPr>
            <a:lvl3pPr>
              <a:defRPr sz="1600">
                <a:solidFill>
                  <a:srgbClr val="283761"/>
                </a:solidFill>
              </a:defRPr>
            </a:lvl3pPr>
            <a:lvl4pPr>
              <a:defRPr sz="1400">
                <a:solidFill>
                  <a:srgbClr val="283761"/>
                </a:solidFill>
              </a:defRPr>
            </a:lvl4pPr>
            <a:lvl5pPr>
              <a:defRPr sz="1200">
                <a:solidFill>
                  <a:srgbClr val="283761"/>
                </a:solidFill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810000"/>
            <a:ext cx="8229600" cy="25146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5" name="Titolo 14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15000" cy="838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kumimoji="0" lang="it-IT" sz="2300" b="0" i="0" u="none" strike="noStrike" kern="0" cap="none" spc="0" normalizeH="0" baseline="0" noProof="0" smtClean="0">
                <a:ln>
                  <a:noFill/>
                </a:ln>
                <a:solidFill>
                  <a:srgbClr val="1B2959"/>
                </a:solidFill>
                <a:effectLst/>
                <a:uLnTx/>
                <a:uFillTx/>
                <a:latin typeface="Helvetica"/>
                <a:ea typeface="ヒラギノ角ゴ Pro W3" charset="-128"/>
                <a:cs typeface="Helvetica"/>
              </a:defRPr>
            </a:lvl1pPr>
          </a:lstStyle>
          <a:p>
            <a:pPr lvl="0"/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15350" y="6584950"/>
            <a:ext cx="400050" cy="228600"/>
          </a:xfrm>
        </p:spPr>
        <p:txBody>
          <a:bodyPr/>
          <a:lstStyle>
            <a:lvl1pPr>
              <a:defRPr/>
            </a:lvl1pPr>
          </a:lstStyle>
          <a:p>
            <a:fld id="{55C684E2-9A75-44A0-AC13-5373AFBD4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600200" y="6629400"/>
            <a:ext cx="58674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rgbClr val="1B2959"/>
                </a:solidFill>
                <a:latin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pic>
        <p:nvPicPr>
          <p:cNvPr id="11" name="Immagine 7" descr="F+C_Ne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28600"/>
            <a:ext cx="21955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533400" y="6629400"/>
            <a:ext cx="9144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800" dirty="0" smtClean="0">
                <a:solidFill>
                  <a:srgbClr val="1B2959"/>
                </a:solidFill>
                <a:latin typeface="Helvetica" charset="0"/>
                <a:cs typeface="Helvetica" charset="0"/>
              </a:rPr>
              <a:t>Inserire Data</a:t>
            </a:r>
            <a:endParaRPr lang="it-IT" sz="800" dirty="0">
              <a:solidFill>
                <a:srgbClr val="1B2959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4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4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15000" cy="838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kumimoji="0" lang="it-IT" sz="2300" b="0" i="0" u="none" strike="noStrike" kern="0" cap="none" spc="0" normalizeH="0" baseline="0" noProof="0" smtClean="0">
                <a:ln>
                  <a:noFill/>
                </a:ln>
                <a:solidFill>
                  <a:srgbClr val="1B2959"/>
                </a:solidFill>
                <a:effectLst/>
                <a:uLnTx/>
                <a:uFillTx/>
                <a:latin typeface="Helvetica"/>
                <a:ea typeface="ヒラギノ角ゴ Pro W3" charset="-128"/>
                <a:cs typeface="Helvetica"/>
              </a:defRPr>
            </a:lvl1pPr>
          </a:lstStyle>
          <a:p>
            <a:pPr lvl="0"/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15350" y="6584950"/>
            <a:ext cx="400050" cy="228600"/>
          </a:xfrm>
        </p:spPr>
        <p:txBody>
          <a:bodyPr/>
          <a:lstStyle>
            <a:lvl1pPr>
              <a:defRPr/>
            </a:lvl1pPr>
          </a:lstStyle>
          <a:p>
            <a:fld id="{55C684E2-9A75-44A0-AC13-5373AFBD4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600200" y="6629400"/>
            <a:ext cx="58674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rgbClr val="1B2959"/>
                </a:solidFill>
                <a:latin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pic>
        <p:nvPicPr>
          <p:cNvPr id="7" name="Immagine 7" descr="F+C_Ne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28600"/>
            <a:ext cx="21955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533400" y="6629400"/>
            <a:ext cx="9144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2pPr>
            <a:lvl3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3pPr>
            <a:lvl4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4pPr>
            <a:lvl5pPr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Sans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800" dirty="0" smtClean="0">
                <a:solidFill>
                  <a:srgbClr val="1B2959"/>
                </a:solidFill>
                <a:latin typeface="Helvetica" charset="0"/>
                <a:cs typeface="Helvetica" charset="0"/>
              </a:rPr>
              <a:t>Inserire Data</a:t>
            </a:r>
            <a:endParaRPr lang="it-IT" sz="800" dirty="0">
              <a:solidFill>
                <a:srgbClr val="1B2959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6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4950"/>
            <a:ext cx="400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rgbClr val="1B2959"/>
                </a:solidFill>
                <a:latin typeface="Verdana" pitchFamily="34" charset="0"/>
              </a:defRPr>
            </a:lvl1pPr>
          </a:lstStyle>
          <a:p>
            <a:fld id="{55C684E2-9A75-44A0-AC13-5373AFBD4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6040438" y="42195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4" name="Immagine 7" descr="F+C_New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28600"/>
            <a:ext cx="21955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40523"/>
          </a:solidFill>
          <a:latin typeface="+mj-lt"/>
          <a:ea typeface="ヒラギノ角ゴ Pro W3" charset="-128"/>
          <a:cs typeface="ヒラギノ角ゴ Pro W3" charset="-128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40523"/>
          </a:solidFill>
          <a:latin typeface="Verdana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40523"/>
          </a:solidFill>
          <a:latin typeface="Verdana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40523"/>
          </a:solidFill>
          <a:latin typeface="Verdana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40523"/>
          </a:solidFill>
          <a:latin typeface="Verdana" charset="0"/>
          <a:ea typeface="ヒラギノ角ゴ Pro W3" charset="-128"/>
          <a:cs typeface="ヒラギノ角ゴ Pro W3" charset="-128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399"/>
          </a:solidFill>
          <a:latin typeface="Verdana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399"/>
          </a:solidFill>
          <a:latin typeface="Verdana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399"/>
          </a:solidFill>
          <a:latin typeface="Verdana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399"/>
          </a:solidFill>
          <a:latin typeface="Verdana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162554"/>
          </a:solidFill>
          <a:latin typeface="Helvetica"/>
          <a:ea typeface="ヒラギノ角ゴ Pro W3" charset="-128"/>
          <a:cs typeface="Helvetica"/>
        </a:defRPr>
      </a:lvl1pPr>
      <a:lvl2pPr marL="895350" indent="-5143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162554"/>
          </a:solidFill>
          <a:latin typeface="Helvetica"/>
          <a:ea typeface="ヒラギノ角ゴ Pro W3" charset="-128"/>
          <a:cs typeface="Helvetica"/>
        </a:defRPr>
      </a:lvl2pPr>
      <a:lvl3pPr marL="1104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rgbClr val="162554"/>
          </a:solidFill>
          <a:latin typeface="Helvetica"/>
          <a:ea typeface="ヒラギノ角ゴ Pro W3" charset="-128"/>
          <a:cs typeface="Helvetica"/>
        </a:defRPr>
      </a:lvl3pPr>
      <a:lvl4pPr marL="1485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>
          <a:solidFill>
            <a:srgbClr val="162554"/>
          </a:solidFill>
          <a:latin typeface="Helvetica"/>
          <a:ea typeface="ヒラギノ角ゴ Pro W3" charset="-128"/>
          <a:cs typeface="Helvetica"/>
        </a:defRPr>
      </a:lvl4pPr>
      <a:lvl5pPr marL="1866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>
          <a:solidFill>
            <a:srgbClr val="162554"/>
          </a:solidFill>
          <a:latin typeface="Helvetica"/>
          <a:ea typeface="ヒラギノ角ゴ Pro W3" charset="-128"/>
          <a:cs typeface="Helvetica"/>
        </a:defRPr>
      </a:lvl5pPr>
      <a:lvl6pPr marL="2247900" indent="-266700" algn="l" rtl="0" eaLnBrk="0" fontAlgn="base" hangingPunct="0">
        <a:spcBef>
          <a:spcPct val="20000"/>
        </a:spcBef>
        <a:spcAft>
          <a:spcPct val="0"/>
        </a:spcAft>
        <a:buFont typeface="Times" charset="0"/>
        <a:defRPr sz="1400">
          <a:solidFill>
            <a:srgbClr val="1C1C1C"/>
          </a:solidFill>
          <a:latin typeface="+mn-lt"/>
          <a:ea typeface="ヒラギノ角ゴ Pro W3" charset="-128"/>
        </a:defRPr>
      </a:lvl6pPr>
      <a:lvl7pPr marL="2705100" indent="-266700" algn="l" rtl="0" eaLnBrk="0" fontAlgn="base" hangingPunct="0">
        <a:spcBef>
          <a:spcPct val="20000"/>
        </a:spcBef>
        <a:spcAft>
          <a:spcPct val="0"/>
        </a:spcAft>
        <a:buFont typeface="Times" charset="0"/>
        <a:defRPr sz="1400">
          <a:solidFill>
            <a:srgbClr val="1C1C1C"/>
          </a:solidFill>
          <a:latin typeface="+mn-lt"/>
          <a:ea typeface="ヒラギノ角ゴ Pro W3" charset="-128"/>
        </a:defRPr>
      </a:lvl7pPr>
      <a:lvl8pPr marL="3162300" indent="-266700" algn="l" rtl="0" eaLnBrk="0" fontAlgn="base" hangingPunct="0">
        <a:spcBef>
          <a:spcPct val="20000"/>
        </a:spcBef>
        <a:spcAft>
          <a:spcPct val="0"/>
        </a:spcAft>
        <a:buFont typeface="Times" charset="0"/>
        <a:defRPr sz="1400">
          <a:solidFill>
            <a:srgbClr val="1C1C1C"/>
          </a:solidFill>
          <a:latin typeface="+mn-lt"/>
          <a:ea typeface="ヒラギノ角ゴ Pro W3" charset="-128"/>
        </a:defRPr>
      </a:lvl8pPr>
      <a:lvl9pPr marL="3619500" indent="-266700" algn="l" rtl="0" eaLnBrk="0" fontAlgn="base" hangingPunct="0">
        <a:spcBef>
          <a:spcPct val="20000"/>
        </a:spcBef>
        <a:spcAft>
          <a:spcPct val="0"/>
        </a:spcAft>
        <a:buFont typeface="Times" charset="0"/>
        <a:defRPr sz="1400">
          <a:solidFill>
            <a:srgbClr val="1C1C1C"/>
          </a:solidFill>
          <a:latin typeface="+mn-lt"/>
          <a:ea typeface="ヒラギノ角ゴ Pro W3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5976664" cy="936104"/>
          </a:xfrm>
        </p:spPr>
        <p:txBody>
          <a:bodyPr/>
          <a:lstStyle/>
          <a:p>
            <a:r>
              <a:rPr lang="en-US" b="1" dirty="0" smtClean="0">
                <a:latin typeface="Helvetica" pitchFamily="34" charset="0"/>
              </a:rPr>
              <a:t>Transportation CPS - Autonomy and Controls Engineering Tools</a:t>
            </a:r>
            <a:endParaRPr lang="en-US" b="1" dirty="0">
              <a:latin typeface="Helvetica" pitchFamily="34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611560" y="4953942"/>
            <a:ext cx="23864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E.R. Griffor</a:t>
            </a:r>
            <a:br>
              <a:rPr lang="en-US" sz="12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12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Walter P. Chrysler Technical Fellow</a:t>
            </a:r>
          </a:p>
          <a:p>
            <a:pPr>
              <a:spcBef>
                <a:spcPct val="0"/>
              </a:spcBef>
            </a:pPr>
            <a:r>
              <a:rPr lang="en-US" sz="12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E/E Engineering</a:t>
            </a: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162554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>
              <a:spcBef>
                <a:spcPct val="0"/>
              </a:spcBef>
            </a:pPr>
            <a:r>
              <a:rPr lang="en-US" sz="12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October 4, 2012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Systems – Define Ctrl Subsystem and </a:t>
            </a:r>
            <a:r>
              <a:rPr lang="en-US" dirty="0" smtClean="0">
                <a:solidFill>
                  <a:srgbClr val="C00000"/>
                </a:solidFill>
              </a:rPr>
              <a:t>Incremental Autonomy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83568" y="1412776"/>
            <a:ext cx="7632848" cy="48965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Sans" pitchFamily="1" charset="0"/>
              </a:rPr>
              <a:t>Transportation System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GillSans" pitchFamily="1" charset="0"/>
            </a:endParaRPr>
          </a:p>
        </p:txBody>
      </p:sp>
      <p:pic>
        <p:nvPicPr>
          <p:cNvPr id="6" name="Picture 6" descr="http://scoop.chrysler.com/wp-content/uploads/ChargerPolicePursuit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95" y="2145134"/>
            <a:ext cx="190817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9094eg\AppData\Local\Microsoft\Windows\Temporary Internet Files\Content.IE5\VAFWBAVX\MP90044234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10971"/>
            <a:ext cx="2699792" cy="179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 bwMode="auto">
          <a:xfrm>
            <a:off x="4282455" y="4084602"/>
            <a:ext cx="974626" cy="3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b="1" dirty="0" smtClean="0">
                <a:solidFill>
                  <a:srgbClr val="162554"/>
                </a:solidFill>
                <a:latin typeface="GillSans"/>
                <a:ea typeface="Helvetica" charset="0"/>
                <a:cs typeface="Helvetica" charset="0"/>
              </a:rPr>
              <a:t>Operator</a:t>
            </a:r>
            <a:endParaRPr lang="en-US" b="1" dirty="0">
              <a:solidFill>
                <a:srgbClr val="162554"/>
              </a:solidFill>
              <a:latin typeface="GillSans"/>
              <a:ea typeface="Helvetica" charset="0"/>
              <a:cs typeface="Helvetica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18751" y="1921295"/>
            <a:ext cx="3240360" cy="148376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Vehicle Data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 Environment (Data from Off board)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10" name="Arc 9"/>
          <p:cNvSpPr/>
          <p:nvPr/>
        </p:nvSpPr>
        <p:spPr bwMode="auto">
          <a:xfrm rot="9340678">
            <a:off x="1821686" y="3000029"/>
            <a:ext cx="1584176" cy="2414121"/>
          </a:xfrm>
          <a:prstGeom prst="arc">
            <a:avLst>
              <a:gd name="adj1" fmla="val 16358664"/>
              <a:gd name="adj2" fmla="val 3471165"/>
            </a:avLst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 rot="2360417">
            <a:off x="6006581" y="3568678"/>
            <a:ext cx="1584176" cy="1684590"/>
          </a:xfrm>
          <a:prstGeom prst="arc">
            <a:avLst>
              <a:gd name="adj1" fmla="val 16358664"/>
              <a:gd name="adj2" fmla="val 3471165"/>
            </a:avLst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985153" y="2202560"/>
            <a:ext cx="1440160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>
            <a:outerShdw blurRad="50800" dist="38100" dir="2700000" algn="tl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</p:cxnSp>
      <p:sp>
        <p:nvSpPr>
          <p:cNvPr id="16" name="Rectangle 15"/>
          <p:cNvSpPr/>
          <p:nvPr/>
        </p:nvSpPr>
        <p:spPr bwMode="auto">
          <a:xfrm>
            <a:off x="5652120" y="1556792"/>
            <a:ext cx="2520280" cy="22896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Sans" pitchFamily="1" charset="0"/>
              </a:rPr>
              <a:t>Transport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Sans" pitchFamily="1" charset="0"/>
              </a:rPr>
              <a:t>Mechanism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GillSans" pitchFamily="1" charset="0"/>
            </a:endParaRPr>
          </a:p>
        </p:txBody>
      </p:sp>
      <p:sp>
        <p:nvSpPr>
          <p:cNvPr id="17" name="Multiply 16"/>
          <p:cNvSpPr/>
          <p:nvPr/>
        </p:nvSpPr>
        <p:spPr bwMode="auto">
          <a:xfrm>
            <a:off x="2987824" y="3717032"/>
            <a:ext cx="3600400" cy="3140968"/>
          </a:xfrm>
          <a:prstGeom prst="mathMultiply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5854076" y="6008180"/>
            <a:ext cx="2534348" cy="40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Autonomy</a:t>
            </a:r>
            <a:endParaRPr lang="en-US" sz="2200" b="1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Left-Right Arrow 18"/>
          <p:cNvSpPr/>
          <p:nvPr/>
        </p:nvSpPr>
        <p:spPr bwMode="auto">
          <a:xfrm>
            <a:off x="4161692" y="3015106"/>
            <a:ext cx="1216152" cy="484632"/>
          </a:xfrm>
          <a:prstGeom prst="leftRightArrow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cxnSp>
        <p:nvCxnSpPr>
          <p:cNvPr id="22" name="Straight Arrow Connector 21"/>
          <p:cNvCxnSpPr>
            <a:endCxn id="19" idx="5"/>
          </p:cNvCxnSpPr>
          <p:nvPr/>
        </p:nvCxnSpPr>
        <p:spPr bwMode="auto">
          <a:xfrm flipH="1" flipV="1">
            <a:off x="4769768" y="3378580"/>
            <a:ext cx="1" cy="716646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4487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40432"/>
            <a:ext cx="5715000" cy="468288"/>
          </a:xfrm>
        </p:spPr>
        <p:txBody>
          <a:bodyPr/>
          <a:lstStyle/>
          <a:p>
            <a:r>
              <a:rPr lang="en-US" dirty="0" smtClean="0"/>
              <a:t>Adaptive Approach – </a:t>
            </a:r>
            <a:r>
              <a:rPr lang="en-US" smtClean="0"/>
              <a:t>Change </a:t>
            </a:r>
            <a:r>
              <a:rPr lang="en-US" smtClean="0"/>
              <a:t>Drivers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95536" y="3519233"/>
            <a:ext cx="914400" cy="914400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illSans" pitchFamily="1" charset="0"/>
              </a:rPr>
              <a:t>PD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5" name="Trapezoid 4"/>
          <p:cNvSpPr/>
          <p:nvPr/>
        </p:nvSpPr>
        <p:spPr bwMode="auto">
          <a:xfrm rot="16200000">
            <a:off x="2951820" y="304023"/>
            <a:ext cx="4248473" cy="7344818"/>
          </a:xfrm>
          <a:prstGeom prst="trapezoid">
            <a:avLst>
              <a:gd name="adj" fmla="val 43603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6" name="Arc 5"/>
          <p:cNvSpPr/>
          <p:nvPr/>
        </p:nvSpPr>
        <p:spPr bwMode="auto">
          <a:xfrm>
            <a:off x="3779912" y="2932316"/>
            <a:ext cx="504056" cy="2160240"/>
          </a:xfrm>
          <a:prstGeom prst="arc">
            <a:avLst>
              <a:gd name="adj1" fmla="val 16562905"/>
              <a:gd name="adj2" fmla="val 4894732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7" name="Arc 6"/>
          <p:cNvSpPr/>
          <p:nvPr/>
        </p:nvSpPr>
        <p:spPr bwMode="auto">
          <a:xfrm>
            <a:off x="6516216" y="2212236"/>
            <a:ext cx="360040" cy="3600400"/>
          </a:xfrm>
          <a:prstGeom prst="arc">
            <a:avLst>
              <a:gd name="adj1" fmla="val 16335638"/>
              <a:gd name="adj2" fmla="val 5234496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1425314" y="3868418"/>
            <a:ext cx="2880320" cy="2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425314" y="4137401"/>
            <a:ext cx="2858654" cy="235075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 bwMode="auto">
          <a:xfrm rot="5400000">
            <a:off x="6072319" y="3860452"/>
            <a:ext cx="2087110" cy="33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ctr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Event Horizon(Metrics)</a:t>
            </a:r>
          </a:p>
        </p:txBody>
      </p:sp>
      <p:sp>
        <p:nvSpPr>
          <p:cNvPr id="20" name="TextBox 19"/>
          <p:cNvSpPr txBox="1"/>
          <p:nvPr/>
        </p:nvSpPr>
        <p:spPr bwMode="auto">
          <a:xfrm rot="21286851">
            <a:off x="2259642" y="3481656"/>
            <a:ext cx="977832" cy="33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Regulation</a:t>
            </a:r>
            <a:endParaRPr lang="en-US" sz="1600" dirty="0">
              <a:solidFill>
                <a:srgbClr val="16255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256894" y="3883715"/>
            <a:ext cx="1139736" cy="33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Optimization</a:t>
            </a:r>
            <a:endParaRPr lang="en-US" sz="1600" dirty="0">
              <a:solidFill>
                <a:srgbClr val="16255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 rot="510632">
            <a:off x="2239054" y="4303541"/>
            <a:ext cx="1755289" cy="33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Functions/Features</a:t>
            </a:r>
            <a:endParaRPr lang="en-US" sz="1600" dirty="0">
              <a:solidFill>
                <a:srgbClr val="16255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7501122" y="1484784"/>
            <a:ext cx="730969" cy="3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Drivers</a:t>
            </a:r>
            <a:endParaRPr lang="en-US" dirty="0">
              <a:solidFill>
                <a:srgbClr val="16255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4221199" y="2192482"/>
            <a:ext cx="2475037" cy="3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Adaptors/Decision Band</a:t>
            </a:r>
            <a:endParaRPr lang="en-US" dirty="0">
              <a:solidFill>
                <a:srgbClr val="16255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251520" y="3123659"/>
            <a:ext cx="12113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b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162554"/>
                </a:solidFill>
                <a:latin typeface="Helvetica" charset="0"/>
                <a:ea typeface="Helvetica" charset="0"/>
                <a:cs typeface="Helvetica" charset="0"/>
              </a:rPr>
              <a:t>Pivot Point</a:t>
            </a:r>
            <a:endParaRPr lang="en-US" dirty="0">
              <a:solidFill>
                <a:srgbClr val="16255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745633" y="2788300"/>
            <a:ext cx="1050503" cy="450167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Fuel Economy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357290" y="3740030"/>
            <a:ext cx="1050503" cy="445045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Flex Fuel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569514" y="3451999"/>
            <a:ext cx="1050503" cy="576064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Fuel Economy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8836" y="4137401"/>
            <a:ext cx="1461356" cy="402147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Performance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605412" y="4548676"/>
            <a:ext cx="1355303" cy="576064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Competitive Features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 rot="5400000">
            <a:off x="3252598" y="3808821"/>
            <a:ext cx="2062744" cy="33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ctr"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Technology Integration</a:t>
            </a:r>
            <a:endParaRPr lang="en-US" sz="16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7" name="Arc 36"/>
          <p:cNvSpPr/>
          <p:nvPr/>
        </p:nvSpPr>
        <p:spPr bwMode="auto">
          <a:xfrm>
            <a:off x="6876256" y="2153539"/>
            <a:ext cx="360040" cy="3731105"/>
          </a:xfrm>
          <a:prstGeom prst="arc">
            <a:avLst>
              <a:gd name="adj1" fmla="val 16335638"/>
              <a:gd name="adj2" fmla="val 5234496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6810" y="2005737"/>
            <a:ext cx="1531656" cy="45720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Business Cycle Disruptors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2735" y="2533601"/>
            <a:ext cx="1531656" cy="45720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Material Shortage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216810" y="3046615"/>
            <a:ext cx="1531656" cy="383704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Capacity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212735" y="3496574"/>
            <a:ext cx="1531656" cy="40047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Overcrowding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216810" y="3969772"/>
            <a:ext cx="1531656" cy="45720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Political Instability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6810" y="4502576"/>
            <a:ext cx="1531656" cy="45720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Breakthrough Technology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2735" y="5040156"/>
            <a:ext cx="1531656" cy="45720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Economic Ac/Deceleration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6809" y="5577562"/>
            <a:ext cx="1531656" cy="36004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Fuel Disruption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669336" y="2066893"/>
            <a:ext cx="2699910" cy="792088"/>
          </a:xfrm>
          <a:prstGeom prst="rect">
            <a:avLst/>
          </a:prstGeom>
        </p:spPr>
        <p:txBody>
          <a:bodyPr lIns="0" tIns="0" rIns="0" bIns="0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162554"/>
                </a:solidFill>
                <a:latin typeface="Helvetica"/>
                <a:ea typeface="ヒラギノ角ゴ Pro W3" charset="-128"/>
                <a:cs typeface="Helvetica"/>
              </a:defRPr>
            </a:lvl1pPr>
            <a:lvl2pPr marL="895350" indent="-5143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rgbClr val="162554"/>
                </a:solidFill>
                <a:latin typeface="Helvetica"/>
                <a:ea typeface="ヒラギノ角ゴ Pro W3" charset="-128"/>
                <a:cs typeface="Helvetica"/>
              </a:defRPr>
            </a:lvl2pPr>
            <a:lvl3pPr marL="1104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162554"/>
                </a:solidFill>
                <a:latin typeface="Helvetica"/>
                <a:ea typeface="ヒラギノ角ゴ Pro W3" charset="-128"/>
                <a:cs typeface="Helvetica"/>
              </a:defRPr>
            </a:lvl3pPr>
            <a:lvl4pPr marL="1485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62554"/>
                </a:solidFill>
                <a:latin typeface="Helvetica"/>
                <a:ea typeface="ヒラギノ角ゴ Pro W3" charset="-128"/>
                <a:cs typeface="Helvetica"/>
              </a:defRPr>
            </a:lvl4pPr>
            <a:lvl5pPr marL="1866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rgbClr val="162554"/>
                </a:solidFill>
                <a:latin typeface="Helvetica"/>
                <a:ea typeface="ヒラギノ角ゴ Pro W3" charset="-128"/>
                <a:cs typeface="Helvetica"/>
              </a:defRPr>
            </a:lvl5pPr>
            <a:lvl6pPr marL="22479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defRPr sz="1400">
                <a:solidFill>
                  <a:srgbClr val="1C1C1C"/>
                </a:solidFill>
                <a:latin typeface="+mn-lt"/>
                <a:ea typeface="ヒラギノ角ゴ Pro W3" charset="-128"/>
              </a:defRPr>
            </a:lvl6pPr>
            <a:lvl7pPr marL="2705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defRPr sz="1400">
                <a:solidFill>
                  <a:srgbClr val="1C1C1C"/>
                </a:solidFill>
                <a:latin typeface="+mn-lt"/>
                <a:ea typeface="ヒラギノ角ゴ Pro W3" charset="-128"/>
              </a:defRPr>
            </a:lvl7pPr>
            <a:lvl8pPr marL="31623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defRPr sz="1400">
                <a:solidFill>
                  <a:srgbClr val="1C1C1C"/>
                </a:solidFill>
                <a:latin typeface="+mn-lt"/>
                <a:ea typeface="ヒラギノ角ゴ Pro W3" charset="-128"/>
              </a:defRPr>
            </a:lvl8pPr>
            <a:lvl9pPr marL="36195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defRPr sz="1400">
                <a:solidFill>
                  <a:srgbClr val="1C1C1C"/>
                </a:solidFill>
                <a:latin typeface="+mn-lt"/>
                <a:ea typeface="ヒラギノ角ゴ Pro W3" charset="-128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Tradeoff between:</a:t>
            </a:r>
          </a:p>
          <a:p>
            <a:r>
              <a:rPr lang="en-US" sz="1600" dirty="0" smtClean="0"/>
              <a:t>Personal Mobility Value</a:t>
            </a:r>
          </a:p>
          <a:p>
            <a:r>
              <a:rPr lang="en-US" sz="1600" dirty="0" smtClean="0"/>
              <a:t>Sustainable Business</a:t>
            </a:r>
            <a:endParaRPr lang="en-US" sz="1600" dirty="0"/>
          </a:p>
        </p:txBody>
      </p:sp>
      <p:sp>
        <p:nvSpPr>
          <p:cNvPr id="47" name="Oval 46"/>
          <p:cNvSpPr/>
          <p:nvPr/>
        </p:nvSpPr>
        <p:spPr bwMode="auto">
          <a:xfrm>
            <a:off x="4357290" y="3257517"/>
            <a:ext cx="1438846" cy="458342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GillSans" pitchFamily="1" charset="0"/>
              </a:rPr>
              <a:t>Powertrain Configuration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569514" y="2572276"/>
            <a:ext cx="1378749" cy="743744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Weight,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Sans" pitchFamily="1" charset="0"/>
              </a:rPr>
              <a:t> Complexity and Cost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Sans" pitchFamily="1" charset="0"/>
            </a:endParaRPr>
          </a:p>
        </p:txBody>
      </p:sp>
      <p:pic>
        <p:nvPicPr>
          <p:cNvPr id="1026" name="Picture 2" descr="C:\Users\t9094eg\AppData\Local\Microsoft\Windows\Temporary Internet Files\Content.IE5\KK3CV3A2\MC9004348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49" y="3203907"/>
            <a:ext cx="608945" cy="60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9094eg\AppData\Local\Microsoft\Windows\Temporary Internet Files\Content.IE5\KK3CV3A2\MC9004348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622" y="2363041"/>
            <a:ext cx="608945" cy="60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9094eg\AppData\Local\Microsoft\Windows\Temporary Internet Files\Content.IE5\KK3CV3A2\MC9004348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85" y="4703330"/>
            <a:ext cx="608945" cy="60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C:\Users\t9094eg\AppData\Local\Microsoft\Windows\Temporary Internet Files\Content.IE5\KK3CV3A2\MC9004348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055" y="5192883"/>
            <a:ext cx="608945" cy="60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Down Arrow 48"/>
          <p:cNvSpPr/>
          <p:nvPr/>
        </p:nvSpPr>
        <p:spPr bwMode="auto">
          <a:xfrm rot="5400000">
            <a:off x="3913762" y="-254792"/>
            <a:ext cx="628648" cy="3776667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illSans" pitchFamily="1" charset="0"/>
              </a:rPr>
              <a:t>Time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GillSans" pitchFamily="1" charset="0"/>
              </a:rPr>
              <a:t>to Product = Acceleration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GillSans" pitchFamily="1" charset="0"/>
            </a:endParaRPr>
          </a:p>
        </p:txBody>
      </p:sp>
      <p:sp>
        <p:nvSpPr>
          <p:cNvPr id="53" name="Down Arrow 52"/>
          <p:cNvSpPr/>
          <p:nvPr/>
        </p:nvSpPr>
        <p:spPr bwMode="auto">
          <a:xfrm rot="16200000">
            <a:off x="4073358" y="4005103"/>
            <a:ext cx="648071" cy="3949612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illSans" pitchFamily="1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GillSans" pitchFamily="1" charset="0"/>
              </a:rPr>
              <a:t>Time to Horizon = Agility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GillSan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53744"/>
          </a:xfrm>
        </p:spPr>
        <p:txBody>
          <a:bodyPr/>
          <a:lstStyle/>
          <a:p>
            <a:r>
              <a:rPr lang="en-US" dirty="0" smtClean="0"/>
              <a:t>Definition of </a:t>
            </a:r>
            <a:r>
              <a:rPr lang="en-US" dirty="0" err="1" smtClean="0"/>
              <a:t>distributively</a:t>
            </a:r>
            <a:r>
              <a:rPr lang="en-US" dirty="0" smtClean="0"/>
              <a:t> computed Vehicle Function</a:t>
            </a:r>
          </a:p>
          <a:p>
            <a:pPr lvl="1"/>
            <a:r>
              <a:rPr lang="en-US" dirty="0" smtClean="0"/>
              <a:t>Logical Block Diagram (nodes and logical signals)</a:t>
            </a:r>
          </a:p>
          <a:p>
            <a:pPr lvl="1"/>
            <a:r>
              <a:rPr lang="en-US" dirty="0" smtClean="0"/>
              <a:t>VF Interfaces (reasoning about all ‘possible’ compositions of basic functions (computed on a single node)</a:t>
            </a: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Example 1: Proving attributes of the space of all Sequence Diagrams</a:t>
            </a:r>
          </a:p>
          <a:p>
            <a:pPr marL="0" indent="0">
              <a:buNone/>
            </a:pPr>
            <a:r>
              <a:rPr lang="en-US" dirty="0" smtClean="0"/>
              <a:t>Example 2: Connected Vehicle consists of at least 3 domains:</a:t>
            </a:r>
          </a:p>
          <a:p>
            <a:pPr lvl="3"/>
            <a:r>
              <a:rPr lang="en-US" sz="1800" dirty="0" smtClean="0"/>
              <a:t>Vehicle</a:t>
            </a:r>
          </a:p>
          <a:p>
            <a:pPr lvl="3"/>
            <a:r>
              <a:rPr lang="en-US" sz="1800" dirty="0" smtClean="0"/>
              <a:t>Com Infrastructure</a:t>
            </a:r>
          </a:p>
          <a:p>
            <a:pPr lvl="3"/>
            <a:r>
              <a:rPr lang="en-US" sz="1800" dirty="0" smtClean="0"/>
              <a:t>Back-Office Service Providers/Processors</a:t>
            </a:r>
          </a:p>
          <a:p>
            <a:r>
              <a:rPr lang="en-US" dirty="0" smtClean="0"/>
              <a:t>Validating feature/compound function) in a distributed system (computation nodes with BUS based communication)</a:t>
            </a:r>
          </a:p>
          <a:p>
            <a:r>
              <a:rPr lang="en-US" dirty="0" smtClean="0"/>
              <a:t>Definition of vehicle computing resources required to support a function/feature:</a:t>
            </a:r>
          </a:p>
          <a:p>
            <a:pPr lvl="1"/>
            <a:r>
              <a:rPr lang="en-US" dirty="0" smtClean="0"/>
              <a:t>Bandwidth (networking database) - space</a:t>
            </a:r>
          </a:p>
          <a:p>
            <a:pPr lvl="1"/>
            <a:r>
              <a:rPr lang="en-US" dirty="0" smtClean="0"/>
              <a:t>Latency (messaging dynamics) – accuracy and arrival time required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4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(Al Jones) I/O → Problem of Integration</a:t>
            </a:r>
          </a:p>
          <a:p>
            <a:pPr marL="0" indent="0" algn="ctr">
              <a:buNone/>
            </a:pPr>
            <a:r>
              <a:rPr lang="en-US" dirty="0" smtClean="0"/>
              <a:t>Formalizing CPS for Design/Certification</a:t>
            </a:r>
          </a:p>
          <a:p>
            <a:pPr marL="0" indent="0" algn="ctr">
              <a:buNone/>
            </a:pPr>
            <a:r>
              <a:rPr lang="en-US" dirty="0" smtClean="0"/>
              <a:t>CPS World (objects/data/data quality 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 </a:t>
            </a:r>
            <a:r>
              <a:rPr lang="en-US" sz="3200" dirty="0" smtClean="0"/>
              <a:t>→</a:t>
            </a:r>
            <a:r>
              <a:rPr lang="en-US" dirty="0" smtClean="0"/>
              <a:t>Language/Constructions  of CPS (statements/laws) → </a:t>
            </a:r>
            <a:r>
              <a:rPr lang="en-US" dirty="0" err="1" smtClean="0"/>
              <a:t>Denotational</a:t>
            </a:r>
            <a:r>
              <a:rPr lang="en-US" dirty="0" smtClean="0"/>
              <a:t> Semantics (Mathematical Space)</a:t>
            </a:r>
          </a:p>
          <a:p>
            <a:endParaRPr lang="en-US" dirty="0"/>
          </a:p>
          <a:p>
            <a:r>
              <a:rPr lang="en-US" dirty="0" smtClean="0"/>
              <a:t>Ontology for CPS (Sense/Logic/Actuation) </a:t>
            </a:r>
          </a:p>
          <a:p>
            <a:pPr lvl="1"/>
            <a:r>
              <a:rPr lang="en-US" sz="2000" dirty="0" smtClean="0"/>
              <a:t>Objects </a:t>
            </a:r>
            <a:r>
              <a:rPr lang="en-US" sz="2000" b="1" dirty="0">
                <a:solidFill>
                  <a:srgbClr val="C00000"/>
                </a:solidFill>
              </a:rPr>
              <a:t>a, b </a:t>
            </a:r>
            <a:endParaRPr lang="en-US" dirty="0" smtClean="0"/>
          </a:p>
          <a:p>
            <a:pPr lvl="1"/>
            <a:r>
              <a:rPr lang="en-US" sz="2000" dirty="0" smtClean="0"/>
              <a:t>Composition (asynchronous data exchange) </a:t>
            </a:r>
            <a:r>
              <a:rPr lang="en-US" sz="2400" b="1" dirty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~ b</a:t>
            </a:r>
          </a:p>
          <a:p>
            <a:pPr lvl="1"/>
            <a:r>
              <a:rPr lang="en-US" sz="2000" dirty="0" smtClean="0"/>
              <a:t>Composition</a:t>
            </a:r>
            <a:endParaRPr lang="en-US" dirty="0" smtClean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a</a:t>
            </a:r>
            <a:r>
              <a:rPr lang="en-US" sz="2400" b="1" dirty="0" smtClean="0">
                <a:solidFill>
                  <a:srgbClr val="C00000"/>
                </a:solidFill>
              </a:rPr>
              <a:t>, b </a:t>
            </a:r>
            <a:r>
              <a:rPr lang="en-US" dirty="0" smtClean="0"/>
              <a:t>Relational Structure (N, L, A,               , … C)</a:t>
            </a:r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G. </a:t>
            </a:r>
            <a:r>
              <a:rPr lang="en-US" dirty="0" err="1" smtClean="0"/>
              <a:t>Birkoff</a:t>
            </a:r>
            <a:r>
              <a:rPr lang="en-US" dirty="0" smtClean="0"/>
              <a:t> – Partially Ordered Algebraic Systems</a:t>
            </a:r>
          </a:p>
          <a:p>
            <a:pPr lvl="1"/>
            <a:r>
              <a:rPr lang="en-US" dirty="0" err="1" smtClean="0"/>
              <a:t>Komogoroff</a:t>
            </a:r>
            <a:r>
              <a:rPr lang="en-US" dirty="0" smtClean="0"/>
              <a:t>/Martin-</a:t>
            </a:r>
            <a:r>
              <a:rPr lang="en-US" dirty="0" err="1" smtClean="0"/>
              <a:t>Löf</a:t>
            </a:r>
            <a:r>
              <a:rPr lang="en-US" dirty="0" smtClean="0"/>
              <a:t> – Constructive Type Theory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Semantics of CPS (Model Theory for CPS)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724128" y="5085184"/>
            <a:ext cx="720080" cy="352725"/>
            <a:chOff x="5796136" y="3861048"/>
            <a:chExt cx="720080" cy="352725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5796136" y="3861048"/>
              <a:ext cx="72008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 bwMode="auto">
            <a:xfrm>
              <a:off x="6012160" y="3861048"/>
              <a:ext cx="219612" cy="35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rtlCol="0" anchor="b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000"/>
                </a:lnSpc>
                <a:spcBef>
                  <a:spcPct val="0"/>
                </a:spcBef>
              </a:pPr>
              <a:r>
                <a:rPr lang="en-US" sz="2200" b="1" dirty="0" smtClean="0">
                  <a:solidFill>
                    <a:srgbClr val="C00000"/>
                  </a:solidFill>
                  <a:latin typeface="Helvetica" charset="0"/>
                  <a:ea typeface="Helvetica" charset="0"/>
                  <a:cs typeface="Helvetica" charset="0"/>
                </a:rPr>
                <a:t>Q</a:t>
              </a:r>
              <a:endParaRPr lang="en-US" sz="2200" b="1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9524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4"/>
</p:tagLst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ill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illSans" pitchFamily="1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lIns="0" tIns="0" rIns="0" bIns="0" anchor="b">
        <a:prstTxWarp prst="textNoShape">
          <a:avLst/>
        </a:prstTxWarp>
      </a:bodyPr>
      <a:lstStyle>
        <a:defPPr>
          <a:lnSpc>
            <a:spcPts val="3000"/>
          </a:lnSpc>
          <a:spcBef>
            <a:spcPct val="0"/>
          </a:spcBef>
          <a:defRPr sz="2200" dirty="0">
            <a:solidFill>
              <a:srgbClr val="162554"/>
            </a:solidFill>
            <a:latin typeface="Helvetica" charset="0"/>
            <a:ea typeface="Helvetica" charset="0"/>
            <a:cs typeface="Helvetica" charset="0"/>
          </a:defRPr>
        </a:defPPr>
      </a:lstStyle>
    </a:tx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i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9F062A2E148648888DE2A94C35B2D8" ma:contentTypeVersion="0" ma:contentTypeDescription="Creare un nuovo documento." ma:contentTypeScope="" ma:versionID="5eb760dad7c36b3c3036f8fa767aa604">
  <xsd:schema xmlns:xsd="http://www.w3.org/2001/XMLSchema" xmlns:p="http://schemas.microsoft.com/office/2006/metadata/properties" targetNamespace="http://schemas.microsoft.com/office/2006/metadata/properties" ma:root="true" ma:fieldsID="f8922b47c7324e415f6d7dbecbe7d7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F3A942-B309-4269-8780-DF83C14AB36E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C8EB977-086C-4400-BDF7-4350EA39F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726E7BC-3D7C-4951-8FF0-CFF3825370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Fiat_template</Template>
  <TotalTime>6050</TotalTime>
  <Words>305</Words>
  <Application>Microsoft Office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di Office</vt:lpstr>
      <vt:lpstr>Transportation CPS - Autonomy and Controls Engineering Tools</vt:lpstr>
      <vt:lpstr>Autonomous Systems – Define Ctrl Subsystem and Incremental Autonomy</vt:lpstr>
      <vt:lpstr>Adaptive Approach – Change Drivers</vt:lpstr>
      <vt:lpstr>Challenges</vt:lpstr>
      <vt:lpstr>Language and Semantics of CPS (Model Theory for CPS)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KPMG</dc:creator>
  <cp:lastModifiedBy>Workstation User</cp:lastModifiedBy>
  <cp:revision>214</cp:revision>
  <cp:lastPrinted>2012-08-30T15:22:06Z</cp:lastPrinted>
  <dcterms:created xsi:type="dcterms:W3CDTF">2011-11-18T07:40:37Z</dcterms:created>
  <dcterms:modified xsi:type="dcterms:W3CDTF">2012-10-04T19:43:25Z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0x010100D19F062A2E148648888DE2A94C35B2D8</vt:lpwstr>
  </property>
</Properties>
</file>