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27432000" cy="36576000"/>
  <p:notesSz cx="9144000" cy="147828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27"/>
    <a:srgbClr val="74B230"/>
    <a:srgbClr val="6CA62C"/>
    <a:srgbClr val="008A3E"/>
    <a:srgbClr val="73B266"/>
    <a:srgbClr val="9CC993"/>
    <a:srgbClr val="C4DFBF"/>
    <a:srgbClr val="6DFD56"/>
    <a:srgbClr val="CAB5F5"/>
    <a:srgbClr val="845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857" autoAdjust="0"/>
    <p:restoredTop sz="94660"/>
  </p:normalViewPr>
  <p:slideViewPr>
    <p:cSldViewPr snapToGrid="0" snapToObjects="1" showGuides="1">
      <p:cViewPr>
        <p:scale>
          <a:sx n="33" d="100"/>
          <a:sy n="33" d="100"/>
        </p:scale>
        <p:origin x="-2988" y="1386"/>
      </p:cViewPr>
      <p:guideLst>
        <p:guide orient="horz" pos="12414"/>
        <p:guide orient="horz" pos="16992"/>
        <p:guide orient="horz" pos="16362"/>
        <p:guide orient="horz" pos="3003"/>
        <p:guide orient="horz" pos="547"/>
        <p:guide orient="horz" pos="12534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739140"/>
          </a:xfrm>
          <a:prstGeom prst="rect">
            <a:avLst/>
          </a:prstGeom>
        </p:spPr>
        <p:txBody>
          <a:bodyPr vert="horz" lIns="137970" tIns="68985" rIns="137970" bIns="6898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739140"/>
          </a:xfrm>
          <a:prstGeom prst="rect">
            <a:avLst/>
          </a:prstGeom>
        </p:spPr>
        <p:txBody>
          <a:bodyPr vert="horz" lIns="137970" tIns="68985" rIns="137970" bIns="68985" rtlCol="0"/>
          <a:lstStyle>
            <a:lvl1pPr algn="r">
              <a:defRPr sz="1800"/>
            </a:lvl1pPr>
          </a:lstStyle>
          <a:p>
            <a:fld id="{E404287A-62B1-46E7-98C5-B657A125265E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3963" y="1108075"/>
            <a:ext cx="4156075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970" tIns="68985" rIns="137970" bIns="689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7021832"/>
            <a:ext cx="7315200" cy="6652260"/>
          </a:xfrm>
          <a:prstGeom prst="rect">
            <a:avLst/>
          </a:prstGeom>
        </p:spPr>
        <p:txBody>
          <a:bodyPr vert="horz" lIns="137970" tIns="68985" rIns="137970" bIns="689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093"/>
            <a:ext cx="3962400" cy="739140"/>
          </a:xfrm>
          <a:prstGeom prst="rect">
            <a:avLst/>
          </a:prstGeom>
        </p:spPr>
        <p:txBody>
          <a:bodyPr vert="horz" lIns="137970" tIns="68985" rIns="137970" bIns="6898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14041093"/>
            <a:ext cx="3962400" cy="739140"/>
          </a:xfrm>
          <a:prstGeom prst="rect">
            <a:avLst/>
          </a:prstGeom>
        </p:spPr>
        <p:txBody>
          <a:bodyPr vert="horz" lIns="137970" tIns="68985" rIns="137970" bIns="68985" rtlCol="0" anchor="b"/>
          <a:lstStyle>
            <a:lvl1pPr algn="r">
              <a:defRPr sz="1800"/>
            </a:lvl1pPr>
          </a:lstStyle>
          <a:p>
            <a:fld id="{9A88F6D0-5DFC-4047-8301-317BF496E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7814739"/>
            <a:ext cx="18516600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7814739"/>
            <a:ext cx="5509260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500311"/>
            <a:ext cx="27432000" cy="242887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8400" b="1" i="1">
                <a:solidFill>
                  <a:srgbClr val="FFF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8534400"/>
            <a:ext cx="12268200" cy="11991975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5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defRPr>
            </a:lvl1pPr>
            <a:lvl2pPr marL="480060" indent="-480060">
              <a:buFont typeface="Arial" pitchFamily="34" charset="0"/>
              <a:buChar char="•"/>
              <a:defRPr sz="5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960120" indent="-480060">
              <a:buFont typeface="Arial" pitchFamily="34" charset="0"/>
              <a:buChar char="•"/>
              <a:defRPr sz="45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440180" indent="-480060">
              <a:buFont typeface="Arial" pitchFamily="34" charset="0"/>
              <a:buChar char="•"/>
              <a:tabLst/>
              <a:defRPr sz="3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1920240" indent="-480060">
              <a:buFont typeface="Arial" pitchFamily="34" charset="0"/>
              <a:buChar char="•"/>
              <a:tabLst/>
              <a:defRPr sz="3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13753043" y="8534400"/>
            <a:ext cx="12268200" cy="11991975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5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defRPr>
            </a:lvl1pPr>
            <a:lvl2pPr marL="480060" indent="-480060">
              <a:buFont typeface="Arial" pitchFamily="34" charset="0"/>
              <a:buChar char="•"/>
              <a:defRPr sz="5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960120" indent="-480060">
              <a:buFont typeface="Arial" pitchFamily="34" charset="0"/>
              <a:buChar char="•"/>
              <a:defRPr sz="45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440180" indent="-480060">
              <a:buFont typeface="Arial" pitchFamily="34" charset="0"/>
              <a:buChar char="•"/>
              <a:tabLst/>
              <a:defRPr sz="3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1920240" indent="-480060">
              <a:buFont typeface="Arial" pitchFamily="34" charset="0"/>
              <a:buChar char="•"/>
              <a:tabLst/>
              <a:defRPr sz="3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503336"/>
            <a:ext cx="24688800" cy="6096000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2573003"/>
            <a:ext cx="24688800" cy="24138469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3C8C3E9C-13DD-4904-B24E-2D4692A5477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6"/>
            <a:ext cx="8686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A4646C4C-D61B-464E-8F76-60999C1FFD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68363"/>
            <a:ext cx="4267200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686300" y="1058863"/>
            <a:ext cx="2114550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ln>
                  <a:solidFill>
                    <a:srgbClr val="2E4A6E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lkEx BT" pitchFamily="34" charset="0"/>
              </a:rPr>
              <a:t>Air Force Research Laboratory</a:t>
            </a:r>
            <a:endParaRPr lang="en-US" sz="7500" dirty="0">
              <a:ln>
                <a:solidFill>
                  <a:srgbClr val="2E4A6E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lkEx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657600" rtl="0" eaLnBrk="1" latinLnBrk="0" hangingPunct="1">
        <a:spcBef>
          <a:spcPct val="0"/>
        </a:spcBef>
        <a:buNone/>
        <a:defRPr sz="15000" b="1" kern="1200" cap="none" spc="0">
          <a:ln w="6350" cmpd="sng">
            <a:solidFill>
              <a:schemeClr val="tx2">
                <a:lumMod val="60000"/>
                <a:lumOff val="40000"/>
              </a:schemeClr>
            </a:solidFill>
            <a:prstDash val="solid"/>
          </a:ln>
          <a:solidFill>
            <a:srgbClr val="FFFFFF"/>
          </a:solidFill>
          <a:effectLst>
            <a:outerShdw blurRad="76200" dist="1270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101600" dist="88900" dir="2400000" algn="tl" rotWithShape="0">
              <a:prstClr val="black"/>
            </a:outerShdw>
          </a:effectLst>
          <a:latin typeface="Arial" pitchFamily="34" charset="0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101600" dist="88900" dir="2400000" algn="tl" rotWithShape="0">
              <a:prstClr val="black"/>
            </a:outerShdw>
          </a:effectLst>
          <a:latin typeface="Arial" pitchFamily="34" charset="0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5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101600" dist="88900" dir="2400000" algn="tl" rotWithShape="0">
              <a:prstClr val="black"/>
            </a:outerShdw>
          </a:effectLst>
          <a:latin typeface="Arial" pitchFamily="34" charset="0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101600" dist="88900" dir="2400000" algn="tl" rotWithShape="0">
              <a:prstClr val="black"/>
            </a:outerShdw>
          </a:effectLst>
          <a:latin typeface="Arial" pitchFamily="34" charset="0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101600" dist="88900" dir="2400000" algn="tl" rotWithShape="0">
              <a:prstClr val="black"/>
            </a:outerShdw>
          </a:effectLst>
          <a:latin typeface="Arial" pitchFamily="34" charset="0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8792119" y="14295550"/>
            <a:ext cx="10732847" cy="3785652"/>
          </a:xfrm>
          <a:prstGeom prst="rect">
            <a:avLst/>
          </a:prstGeom>
          <a:solidFill>
            <a:schemeClr val="accent4">
              <a:lumMod val="40000"/>
              <a:lumOff val="60000"/>
              <a:alpha val="64000"/>
            </a:schemeClr>
          </a:solidFill>
          <a:ln w="12700">
            <a:solidFill>
              <a:srgbClr val="365F91"/>
            </a:solidFill>
            <a:miter lim="800000"/>
            <a:headEnd/>
            <a:tailEnd/>
          </a:ln>
          <a:effectLst>
            <a:outerShdw dist="107763" dir="8100000" algn="ctr" rotWithShape="0">
              <a:srgbClr val="0F243E">
                <a:alpha val="50000"/>
              </a:srgbClr>
            </a:outerShdw>
            <a:softEdge rad="317500"/>
          </a:effectLst>
        </p:spPr>
        <p:txBody>
          <a:bodyPr rot="0" vert="horz" wrap="square" lIns="182880" tIns="91440" rIns="91440" bIns="91440" anchor="ctr" anchorCtr="0" upright="1">
            <a:noAutofit/>
          </a:bodyPr>
          <a:lstStyle>
            <a:defPPr>
              <a:defRPr lang="en-US"/>
            </a:defPPr>
            <a:lvl1pPr algn="ctr">
              <a:spcAft>
                <a:spcPts val="400"/>
              </a:spcAft>
              <a:defRPr sz="4800" b="1" i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Formally define </a:t>
            </a:r>
            <a:r>
              <a:rPr lang="en-US" dirty="0"/>
              <a:t>and </a:t>
            </a:r>
            <a:r>
              <a:rPr lang="en-US" dirty="0" smtClean="0"/>
              <a:t>validate requirements to </a:t>
            </a:r>
            <a:r>
              <a:rPr lang="en-US" dirty="0"/>
              <a:t>reduce implementation errors and cost early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3075665" y="13547288"/>
            <a:ext cx="2684978" cy="1586819"/>
          </a:xfrm>
          <a:prstGeom prst="downArrow">
            <a:avLst/>
          </a:prstGeom>
          <a:gradFill rotWithShape="0">
            <a:gsLst>
              <a:gs pos="0">
                <a:srgbClr val="FF9933"/>
              </a:gs>
              <a:gs pos="100000">
                <a:srgbClr val="FF9933">
                  <a:gamma/>
                  <a:shade val="15294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433137" y="16734930"/>
            <a:ext cx="8613080" cy="5195248"/>
          </a:xfrm>
          <a:prstGeom prst="rect">
            <a:avLst/>
          </a:prstGeom>
          <a:gradFill flip="none" rotWithShape="1">
            <a:gsLst>
              <a:gs pos="0">
                <a:srgbClr val="008A3E"/>
              </a:gs>
              <a:gs pos="75000">
                <a:srgbClr val="6CA62C"/>
              </a:gs>
              <a:gs pos="100000">
                <a:srgbClr val="5F9127"/>
              </a:gs>
            </a:gsLst>
            <a:lin ang="2700000" scaled="1"/>
            <a:tileRect/>
          </a:gradFill>
          <a:ln w="12700">
            <a:solidFill>
              <a:srgbClr val="365F91"/>
            </a:solidFill>
            <a:miter lim="800000"/>
            <a:headEnd/>
            <a:tailEnd/>
          </a:ln>
          <a:effectLst>
            <a:outerShdw dist="107763" dir="8100000" algn="ctr" rotWithShape="0">
              <a:srgbClr val="0F243E">
                <a:alpha val="50000"/>
              </a:srgbClr>
            </a:outerShdw>
            <a:softEdge rad="317500"/>
          </a:effectLst>
        </p:spPr>
        <p:txBody>
          <a:bodyPr rot="0" vert="horz" wrap="square" lIns="182880" tIns="91440" rIns="91440" bIns="91440" anchor="ctr" anchorCtr="0" upright="1">
            <a:noAutofit/>
          </a:bodyPr>
          <a:lstStyle>
            <a:defPPr>
              <a:defRPr lang="en-US"/>
            </a:defPPr>
            <a:lvl1pPr algn="ctr">
              <a:spcAft>
                <a:spcPts val="400"/>
              </a:spcAft>
              <a:defRPr sz="5400" b="1" i="1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4" name="TextBox 263"/>
          <p:cNvSpPr txBox="1"/>
          <p:nvPr/>
        </p:nvSpPr>
        <p:spPr>
          <a:xfrm>
            <a:off x="4734688" y="2267631"/>
            <a:ext cx="21821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wis721 BlkEx BT" pitchFamily="34" charset="0"/>
                <a:cs typeface="Arial" pitchFamily="34" charset="0"/>
              </a:rPr>
              <a:t>Trust and Certification of Autonomous Systems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Swis721 BlkEx BT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7131" y="14647822"/>
            <a:ext cx="7453039" cy="2059699"/>
          </a:xfrm>
          <a:prstGeom prst="rect">
            <a:avLst/>
          </a:prstGeom>
          <a:solidFill>
            <a:schemeClr val="accent4">
              <a:lumMod val="40000"/>
              <a:lumOff val="60000"/>
              <a:alpha val="64000"/>
            </a:schemeClr>
          </a:solidFill>
          <a:ln w="12700">
            <a:solidFill>
              <a:srgbClr val="365F91"/>
            </a:solidFill>
            <a:miter lim="800000"/>
            <a:headEnd/>
            <a:tailEnd/>
          </a:ln>
          <a:effectLst>
            <a:outerShdw dist="107763" dir="8100000" algn="ctr" rotWithShape="0">
              <a:srgbClr val="0F243E">
                <a:alpha val="50000"/>
              </a:srgbClr>
            </a:outerShdw>
            <a:softEdge rad="317500"/>
          </a:effectLst>
        </p:spPr>
        <p:txBody>
          <a:bodyPr rot="0" vert="horz" wrap="square" lIns="182880" tIns="91440" rIns="91440" bIns="91440" anchor="ctr" anchorCtr="0" upright="1">
            <a:noAutofit/>
          </a:bodyPr>
          <a:lstStyle>
            <a:defPPr>
              <a:defRPr lang="en-US"/>
            </a:defPPr>
            <a:lvl1pPr algn="ctr">
              <a:spcAft>
                <a:spcPts val="400"/>
              </a:spcAft>
              <a:defRPr sz="6600" b="1" i="1">
                <a:solidFill>
                  <a:srgbClr val="FFFF00"/>
                </a:solidFill>
              </a:defRPr>
            </a:lvl1pPr>
          </a:lstStyle>
          <a:p>
            <a:r>
              <a:rPr lang="en-US" sz="4800" dirty="0"/>
              <a:t>Augment test through Formal Proof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539297" y="24096229"/>
            <a:ext cx="9127026" cy="2452456"/>
          </a:xfrm>
          <a:prstGeom prst="rect">
            <a:avLst/>
          </a:prstGeom>
          <a:solidFill>
            <a:schemeClr val="accent4">
              <a:lumMod val="40000"/>
              <a:lumOff val="60000"/>
              <a:alpha val="64000"/>
            </a:schemeClr>
          </a:solidFill>
          <a:ln w="12700">
            <a:solidFill>
              <a:srgbClr val="365F91"/>
            </a:solidFill>
            <a:miter lim="800000"/>
            <a:headEnd/>
            <a:tailEnd/>
          </a:ln>
          <a:effectLst>
            <a:outerShdw dist="107763" dir="8100000" algn="ctr" rotWithShape="0">
              <a:srgbClr val="0F243E">
                <a:alpha val="50000"/>
              </a:srgbClr>
            </a:outerShdw>
            <a:softEdge rad="317500"/>
          </a:effectLst>
        </p:spPr>
        <p:txBody>
          <a:bodyPr rot="0" vert="horz" wrap="square" lIns="182880" tIns="91440" rIns="91440" bIns="91440" anchor="ctr" anchorCtr="0" upright="1">
            <a:noAutofit/>
          </a:bodyPr>
          <a:lstStyle>
            <a:defPPr>
              <a:defRPr lang="en-US"/>
            </a:defPPr>
            <a:lvl1pPr algn="ctr">
              <a:spcAft>
                <a:spcPts val="400"/>
              </a:spcAft>
              <a:defRPr sz="5400" b="1" i="1">
                <a:solidFill>
                  <a:srgbClr val="FFFF00"/>
                </a:solidFill>
              </a:defRPr>
            </a:lvl1pPr>
          </a:lstStyle>
          <a:p>
            <a:r>
              <a:rPr lang="en-US" sz="4800" dirty="0"/>
              <a:t>Optimize test </a:t>
            </a:r>
            <a:r>
              <a:rPr lang="en-US" sz="4800" dirty="0" smtClean="0"/>
              <a:t>through Automatic </a:t>
            </a:r>
            <a:r>
              <a:rPr lang="en-US" sz="4800" dirty="0"/>
              <a:t>test case generation / reduction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9891603" y="14758542"/>
            <a:ext cx="6996503" cy="2859668"/>
          </a:xfrm>
          <a:prstGeom prst="rect">
            <a:avLst/>
          </a:prstGeom>
          <a:solidFill>
            <a:schemeClr val="accent4">
              <a:lumMod val="40000"/>
              <a:lumOff val="60000"/>
              <a:alpha val="64000"/>
            </a:schemeClr>
          </a:solidFill>
          <a:ln w="12700">
            <a:solidFill>
              <a:srgbClr val="365F91"/>
            </a:solidFill>
            <a:miter lim="800000"/>
            <a:headEnd/>
            <a:tailEnd/>
          </a:ln>
          <a:effectLst>
            <a:outerShdw dist="107763" dir="8100000" algn="ctr" rotWithShape="0">
              <a:srgbClr val="0F243E">
                <a:alpha val="50000"/>
              </a:srgbClr>
            </a:outerShdw>
            <a:softEdge rad="317500"/>
          </a:effectLst>
        </p:spPr>
        <p:txBody>
          <a:bodyPr rot="0" vert="horz" wrap="square" lIns="182880" tIns="91440" rIns="91440" bIns="91440" anchor="ctr" anchorCtr="0" upright="1">
            <a:noAutofit/>
          </a:bodyPr>
          <a:lstStyle>
            <a:defPPr>
              <a:defRPr lang="en-US"/>
            </a:defPPr>
            <a:lvl1pPr algn="ctr">
              <a:spcAft>
                <a:spcPts val="400"/>
              </a:spcAft>
              <a:defRPr sz="5400" b="1" i="1">
                <a:solidFill>
                  <a:srgbClr val="FFFF00"/>
                </a:solidFill>
              </a:defRPr>
            </a:lvl1pPr>
          </a:lstStyle>
          <a:p>
            <a:r>
              <a:rPr lang="en-US" sz="4800" dirty="0"/>
              <a:t>Identify boundaries around unverifiable / learning software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532" y="4140333"/>
            <a:ext cx="7946331" cy="7305432"/>
            <a:chOff x="599776" y="4550237"/>
            <a:chExt cx="7269436" cy="6548686"/>
          </a:xfrm>
        </p:grpSpPr>
        <p:sp>
          <p:nvSpPr>
            <p:cNvPr id="2" name="Rectangle 1"/>
            <p:cNvSpPr/>
            <p:nvPr/>
          </p:nvSpPr>
          <p:spPr>
            <a:xfrm>
              <a:off x="599776" y="5990709"/>
              <a:ext cx="6248891" cy="5108214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5000"/>
              </a:schemeClr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30" y="4550237"/>
              <a:ext cx="7227382" cy="6425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Rounded Rectangle 37"/>
          <p:cNvSpPr>
            <a:spLocks noChangeArrowheads="1"/>
          </p:cNvSpPr>
          <p:nvPr/>
        </p:nvSpPr>
        <p:spPr bwMode="auto">
          <a:xfrm flipH="1">
            <a:off x="6624207" y="7351550"/>
            <a:ext cx="20964381" cy="409421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4000"/>
            </a:schemeClr>
          </a:solidFill>
          <a:ln w="12700">
            <a:solidFill>
              <a:srgbClr val="365F91"/>
            </a:solidFill>
            <a:miter lim="800000"/>
            <a:headEnd/>
            <a:tailEnd/>
          </a:ln>
          <a:effectLst>
            <a:outerShdw dist="107763" dir="8100000" algn="ctr" rotWithShape="0">
              <a:srgbClr val="0F243E">
                <a:alpha val="50000"/>
              </a:srgbClr>
            </a:outerShdw>
            <a:softEdge rad="317500"/>
          </a:effectLst>
        </p:spPr>
        <p:txBody>
          <a:bodyPr rot="0" vert="horz" wrap="square" lIns="182880" tIns="91440" rIns="91440" bIns="91440" anchor="t" anchorCtr="0" upright="1">
            <a:noAutofit/>
          </a:bodyPr>
          <a:lstStyle/>
          <a:p>
            <a:pPr algn="ctr">
              <a:spcAft>
                <a:spcPts val="400"/>
              </a:spcAft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Challenges</a:t>
            </a:r>
          </a:p>
          <a:p>
            <a:pPr marL="228600" indent="-228600">
              <a:spcAft>
                <a:spcPts val="400"/>
              </a:spcAft>
              <a:buFont typeface="Wingdings"/>
              <a:buChar char="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Insufficient tools to V&amp;V highly complex, software-intensive systems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228600" indent="-228600">
              <a:spcAft>
                <a:spcPts val="400"/>
              </a:spcAft>
              <a:buFont typeface="Wingdings"/>
              <a:buChar char="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Adaptive / learning systems and uncertain environments yield “near infinite state” systems</a:t>
            </a:r>
          </a:p>
          <a:p>
            <a:pPr marL="228600" indent="-228600">
              <a:spcAft>
                <a:spcPts val="400"/>
              </a:spcAft>
              <a:buFont typeface="Wingdings"/>
              <a:buChar char="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System composition results in potentially hazardous emergent behavior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918977" y="5747263"/>
            <a:ext cx="20362616" cy="169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“It is possible to develop systems having high levels of autonomy, </a:t>
            </a:r>
            <a:r>
              <a:rPr lang="en-US" sz="4000" b="1" dirty="0">
                <a:solidFill>
                  <a:srgbClr val="FFFF00"/>
                </a:solidFill>
                <a:cs typeface="Arial" pitchFamily="34" charset="0"/>
              </a:rPr>
              <a:t>but it is the lack of V&amp;V methods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cs typeface="Arial" pitchFamily="34" charset="0"/>
              </a:rPr>
              <a:t>that prevents all 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but relatively low levels of autonomy </a:t>
            </a:r>
            <a:r>
              <a:rPr lang="en-US" sz="4000" b="1" dirty="0">
                <a:solidFill>
                  <a:srgbClr val="FFFF00"/>
                </a:solidFill>
                <a:cs typeface="Arial" pitchFamily="34" charset="0"/>
              </a:rPr>
              <a:t>from being certified for use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– Air Force’s 2010 Technology Horizons Report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86082" y="11128203"/>
            <a:ext cx="20227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Design and Verification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11054" y="12364632"/>
            <a:ext cx="6117009" cy="1351803"/>
            <a:chOff x="8209051" y="13074326"/>
            <a:chExt cx="4895117" cy="1826975"/>
          </a:xfrm>
        </p:grpSpPr>
        <p:sp>
          <p:nvSpPr>
            <p:cNvPr id="42" name="Rounded Rectangle 41"/>
            <p:cNvSpPr/>
            <p:nvPr/>
          </p:nvSpPr>
          <p:spPr>
            <a:xfrm>
              <a:off x="8247877" y="13074326"/>
              <a:ext cx="4856291" cy="1826975"/>
            </a:xfrm>
            <a:prstGeom prst="roundRect">
              <a:avLst/>
            </a:prstGeom>
            <a:gradFill>
              <a:gsLst>
                <a:gs pos="0">
                  <a:srgbClr val="8452E8"/>
                </a:gs>
                <a:gs pos="43000">
                  <a:srgbClr val="CAB5F5"/>
                </a:gs>
                <a:gs pos="100000">
                  <a:schemeClr val="bg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209051" y="13355840"/>
              <a:ext cx="4598659" cy="1258208"/>
              <a:chOff x="438150" y="1292299"/>
              <a:chExt cx="1960520" cy="571498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490538" y="1301701"/>
                <a:ext cx="1666875" cy="265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i="1" dirty="0" smtClean="0">
                    <a:ln w="3175">
                      <a:noFill/>
                    </a:ln>
                    <a:latin typeface="Arial" pitchFamily="34" charset="0"/>
                  </a:rPr>
                  <a:t>Exhaustive Test</a:t>
                </a:r>
                <a:endParaRPr lang="en-US" sz="3200" b="1" i="1" dirty="0">
                  <a:ln w="3175">
                    <a:noFill/>
                  </a:ln>
                  <a:latin typeface="Arial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8150" y="1587573"/>
                <a:ext cx="1666875" cy="265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i="1" dirty="0" smtClean="0">
                    <a:ln w="3175">
                      <a:noFill/>
                    </a:ln>
                    <a:latin typeface="Arial" pitchFamily="34" charset="0"/>
                  </a:rPr>
                  <a:t>Analysis</a:t>
                </a:r>
                <a:endParaRPr lang="en-US" sz="3200" b="1" i="1" dirty="0">
                  <a:ln w="3175">
                    <a:noFill/>
                  </a:ln>
                  <a:latin typeface="Arial" pitchFamily="34" charset="0"/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2150698" y="1292299"/>
                <a:ext cx="242031" cy="266700"/>
              </a:xfrm>
              <a:prstGeom prst="downArrow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600" b="1" dirty="0">
                  <a:ln w="3175">
                    <a:noFill/>
                  </a:ln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7" name="Down Arrow 46"/>
              <p:cNvSpPr/>
              <p:nvPr/>
            </p:nvSpPr>
            <p:spPr>
              <a:xfrm flipV="1">
                <a:off x="2139351" y="1587572"/>
                <a:ext cx="259319" cy="276225"/>
              </a:xfrm>
              <a:prstGeom prst="downArrow">
                <a:avLst/>
              </a:prstGeom>
              <a:solidFill>
                <a:srgbClr val="6DFD56"/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600" b="1" dirty="0">
                  <a:ln w="3175">
                    <a:noFill/>
                  </a:ln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18638898" y="17335764"/>
            <a:ext cx="891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Time Assurance</a:t>
            </a:r>
            <a:endParaRPr lang="en-U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178337" y="20431983"/>
            <a:ext cx="7916676" cy="4647752"/>
            <a:chOff x="4695255" y="21138412"/>
            <a:chExt cx="4969612" cy="2645935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3484"/>
            <a:stretch/>
          </p:blipFill>
          <p:spPr bwMode="auto">
            <a:xfrm>
              <a:off x="6073411" y="21138412"/>
              <a:ext cx="3591456" cy="264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Right Arrow 48"/>
            <p:cNvSpPr/>
            <p:nvPr/>
          </p:nvSpPr>
          <p:spPr>
            <a:xfrm>
              <a:off x="6304645" y="22236618"/>
              <a:ext cx="1055260" cy="964121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95255" y="21754959"/>
              <a:ext cx="1609389" cy="200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19652062" y="18509208"/>
            <a:ext cx="6903637" cy="1558736"/>
            <a:chOff x="5149241" y="22799233"/>
            <a:chExt cx="6600923" cy="1636380"/>
          </a:xfrm>
        </p:grpSpPr>
        <p:sp>
          <p:nvSpPr>
            <p:cNvPr id="52" name="Rounded Rectangle 51"/>
            <p:cNvSpPr/>
            <p:nvPr/>
          </p:nvSpPr>
          <p:spPr>
            <a:xfrm>
              <a:off x="5149241" y="22799233"/>
              <a:ext cx="6600923" cy="1636380"/>
            </a:xfrm>
            <a:prstGeom prst="roundRect">
              <a:avLst/>
            </a:prstGeom>
            <a:gradFill>
              <a:gsLst>
                <a:gs pos="0">
                  <a:srgbClr val="8452E8"/>
                </a:gs>
                <a:gs pos="43000">
                  <a:srgbClr val="CAB5F5"/>
                </a:gs>
                <a:gs pos="100000">
                  <a:schemeClr val="bg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noFill/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266037" y="22967752"/>
              <a:ext cx="4993236" cy="1276226"/>
              <a:chOff x="490538" y="1292299"/>
              <a:chExt cx="1904094" cy="58731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490538" y="1301700"/>
                <a:ext cx="1666875" cy="28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i="1" dirty="0" smtClean="0">
                    <a:latin typeface="Arial" pitchFamily="34" charset="0"/>
                  </a:rPr>
                  <a:t>Offline Assurance</a:t>
                </a:r>
                <a:endParaRPr lang="en-US" sz="3200" b="1" i="1" dirty="0">
                  <a:latin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03666" y="1597098"/>
                <a:ext cx="1666875" cy="28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i="1" dirty="0" smtClean="0">
                    <a:latin typeface="Arial" pitchFamily="34" charset="0"/>
                  </a:rPr>
                  <a:t>Run Time Assurance</a:t>
                </a:r>
                <a:endParaRPr lang="en-US" sz="3200" b="1" i="1" dirty="0">
                  <a:latin typeface="Arial" pitchFamily="34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>
                <a:off x="2171701" y="1292299"/>
                <a:ext cx="214312" cy="266700"/>
              </a:xfrm>
              <a:prstGeom prst="downArrow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Down Arrow 56"/>
              <p:cNvSpPr/>
              <p:nvPr/>
            </p:nvSpPr>
            <p:spPr>
              <a:xfrm flipV="1">
                <a:off x="2166032" y="1597098"/>
                <a:ext cx="228600" cy="276225"/>
              </a:xfrm>
              <a:prstGeom prst="downArrow">
                <a:avLst/>
              </a:prstGeom>
              <a:solidFill>
                <a:srgbClr val="6DFD56"/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753622" y="28946946"/>
            <a:ext cx="18246000" cy="3384816"/>
            <a:chOff x="5948348" y="29420470"/>
            <a:chExt cx="18246000" cy="3384816"/>
          </a:xfrm>
        </p:grpSpPr>
        <p:sp>
          <p:nvSpPr>
            <p:cNvPr id="108" name="TextBox 107"/>
            <p:cNvSpPr txBox="1"/>
            <p:nvPr/>
          </p:nvSpPr>
          <p:spPr>
            <a:xfrm>
              <a:off x="8673156" y="29420470"/>
              <a:ext cx="132797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of Systems Certification</a:t>
              </a:r>
              <a:endPara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5255687" y="30644943"/>
              <a:ext cx="893866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itchFamily="2" charset="2"/>
                <a:buChar char="Ø"/>
              </a:pPr>
              <a:r>
                <a:rPr lang="en-US" sz="3200" b="1" dirty="0" smtClean="0">
                  <a:solidFill>
                    <a:schemeClr val="bg1"/>
                  </a:solidFill>
                </a:rPr>
                <a:t>“Correct by Construction” Model-Based Design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b="1" dirty="0" smtClean="0">
                  <a:solidFill>
                    <a:schemeClr val="bg1"/>
                  </a:solidFill>
                </a:rPr>
                <a:t>Certification Evidence Reuse</a:t>
              </a:r>
            </a:p>
            <a:p>
              <a:pPr marL="571500" indent="-571500">
                <a:buFont typeface="Wingdings" pitchFamily="2" charset="2"/>
                <a:buChar char="Ø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Identification and avoidance of undesired emergent behavior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48348" y="30924695"/>
              <a:ext cx="9020986" cy="1880591"/>
              <a:chOff x="6624208" y="18835299"/>
              <a:chExt cx="9020986" cy="1880591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7227082" y="18835299"/>
                <a:ext cx="8418112" cy="1880591"/>
              </a:xfrm>
              <a:prstGeom prst="roundRect">
                <a:avLst/>
              </a:prstGeom>
              <a:gradFill>
                <a:gsLst>
                  <a:gs pos="0">
                    <a:srgbClr val="8452E8"/>
                  </a:gs>
                  <a:gs pos="43000">
                    <a:srgbClr val="CAB5F5"/>
                  </a:gs>
                  <a:gs pos="100000">
                    <a:schemeClr val="bg1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noFill/>
                  <a:latin typeface="Arial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624208" y="19836632"/>
                <a:ext cx="769490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i="1" dirty="0" smtClean="0">
                    <a:latin typeface="Arial" pitchFamily="34" charset="0"/>
                  </a:rPr>
                  <a:t>System of Systems Certification</a:t>
                </a:r>
                <a:endParaRPr lang="en-US" sz="3200" b="1" i="1" dirty="0">
                  <a:latin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533901" y="19163192"/>
                <a:ext cx="6765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i="1" dirty="0" smtClean="0">
                    <a:latin typeface="Arial" pitchFamily="34" charset="0"/>
                  </a:rPr>
                  <a:t>Individual Certifications</a:t>
                </a:r>
                <a:endParaRPr lang="en-US" sz="3200" b="1" i="1" dirty="0">
                  <a:latin typeface="Arial" pitchFamily="34" charset="0"/>
                </a:endParaRPr>
              </a:p>
            </p:txBody>
          </p:sp>
          <p:sp>
            <p:nvSpPr>
              <p:cNvPr id="69" name="Down Arrow 68"/>
              <p:cNvSpPr/>
              <p:nvPr/>
            </p:nvSpPr>
            <p:spPr>
              <a:xfrm>
                <a:off x="14652254" y="19047386"/>
                <a:ext cx="562005" cy="579534"/>
              </a:xfrm>
              <a:prstGeom prst="downArrow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70" name="Down Arrow 69"/>
              <p:cNvSpPr/>
              <p:nvPr/>
            </p:nvSpPr>
            <p:spPr>
              <a:xfrm flipV="1">
                <a:off x="14637388" y="19709709"/>
                <a:ext cx="599473" cy="600232"/>
              </a:xfrm>
              <a:prstGeom prst="downArrow">
                <a:avLst/>
              </a:prstGeom>
              <a:solidFill>
                <a:srgbClr val="6DFD56"/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48" name="Group 31"/>
          <p:cNvGrpSpPr>
            <a:grpSpLocks/>
          </p:cNvGrpSpPr>
          <p:nvPr/>
        </p:nvGrpSpPr>
        <p:grpSpPr bwMode="auto">
          <a:xfrm rot="374061">
            <a:off x="19987219" y="12507310"/>
            <a:ext cx="5842389" cy="1811486"/>
            <a:chOff x="1556" y="1421"/>
            <a:chExt cx="1230" cy="690"/>
          </a:xfrm>
        </p:grpSpPr>
        <p:sp>
          <p:nvSpPr>
            <p:cNvPr id="149" name="Freeform 32"/>
            <p:cNvSpPr>
              <a:spLocks/>
            </p:cNvSpPr>
            <p:nvPr/>
          </p:nvSpPr>
          <p:spPr bwMode="auto">
            <a:xfrm>
              <a:off x="1556" y="1423"/>
              <a:ext cx="712" cy="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"/>
                </a:cxn>
                <a:cxn ang="0">
                  <a:pos x="103" y="85"/>
                </a:cxn>
                <a:cxn ang="0">
                  <a:pos x="197" y="108"/>
                </a:cxn>
                <a:cxn ang="0">
                  <a:pos x="282" y="134"/>
                </a:cxn>
                <a:cxn ang="0">
                  <a:pos x="371" y="161"/>
                </a:cxn>
                <a:cxn ang="0">
                  <a:pos x="445" y="188"/>
                </a:cxn>
                <a:cxn ang="0">
                  <a:pos x="508" y="215"/>
                </a:cxn>
                <a:cxn ang="0">
                  <a:pos x="567" y="239"/>
                </a:cxn>
                <a:cxn ang="0">
                  <a:pos x="634" y="270"/>
                </a:cxn>
                <a:cxn ang="0">
                  <a:pos x="692" y="306"/>
                </a:cxn>
                <a:cxn ang="0">
                  <a:pos x="760" y="351"/>
                </a:cxn>
                <a:cxn ang="0">
                  <a:pos x="813" y="391"/>
                </a:cxn>
                <a:cxn ang="0">
                  <a:pos x="867" y="432"/>
                </a:cxn>
                <a:cxn ang="0">
                  <a:pos x="917" y="477"/>
                </a:cxn>
                <a:cxn ang="0">
                  <a:pos x="980" y="530"/>
                </a:cxn>
                <a:cxn ang="0">
                  <a:pos x="1047" y="593"/>
                </a:cxn>
                <a:cxn ang="0">
                  <a:pos x="1086" y="638"/>
                </a:cxn>
                <a:cxn ang="0">
                  <a:pos x="1126" y="686"/>
                </a:cxn>
                <a:cxn ang="0">
                  <a:pos x="1167" y="732"/>
                </a:cxn>
                <a:cxn ang="0">
                  <a:pos x="1202" y="777"/>
                </a:cxn>
                <a:cxn ang="0">
                  <a:pos x="1247" y="849"/>
                </a:cxn>
                <a:cxn ang="0">
                  <a:pos x="1274" y="907"/>
                </a:cxn>
                <a:cxn ang="0">
                  <a:pos x="1424" y="889"/>
                </a:cxn>
                <a:cxn ang="0">
                  <a:pos x="1374" y="790"/>
                </a:cxn>
                <a:cxn ang="0">
                  <a:pos x="1301" y="686"/>
                </a:cxn>
                <a:cxn ang="0">
                  <a:pos x="1225" y="598"/>
                </a:cxn>
                <a:cxn ang="0">
                  <a:pos x="1126" y="503"/>
                </a:cxn>
                <a:cxn ang="0">
                  <a:pos x="993" y="369"/>
                </a:cxn>
                <a:cxn ang="0">
                  <a:pos x="845" y="257"/>
                </a:cxn>
                <a:cxn ang="0">
                  <a:pos x="688" y="161"/>
                </a:cxn>
                <a:cxn ang="0">
                  <a:pos x="549" y="103"/>
                </a:cxn>
                <a:cxn ang="0">
                  <a:pos x="375" y="45"/>
                </a:cxn>
                <a:cxn ang="0">
                  <a:pos x="233" y="22"/>
                </a:cxn>
                <a:cxn ang="0">
                  <a:pos x="0" y="0"/>
                </a:cxn>
              </a:cxnLst>
              <a:rect l="0" t="0" r="r" b="b"/>
              <a:pathLst>
                <a:path w="1424" h="907">
                  <a:moveTo>
                    <a:pt x="0" y="0"/>
                  </a:moveTo>
                  <a:lnTo>
                    <a:pt x="0" y="67"/>
                  </a:lnTo>
                  <a:lnTo>
                    <a:pt x="103" y="85"/>
                  </a:lnTo>
                  <a:lnTo>
                    <a:pt x="197" y="108"/>
                  </a:lnTo>
                  <a:lnTo>
                    <a:pt x="282" y="134"/>
                  </a:lnTo>
                  <a:lnTo>
                    <a:pt x="371" y="161"/>
                  </a:lnTo>
                  <a:lnTo>
                    <a:pt x="445" y="188"/>
                  </a:lnTo>
                  <a:lnTo>
                    <a:pt x="508" y="215"/>
                  </a:lnTo>
                  <a:lnTo>
                    <a:pt x="567" y="239"/>
                  </a:lnTo>
                  <a:lnTo>
                    <a:pt x="634" y="270"/>
                  </a:lnTo>
                  <a:lnTo>
                    <a:pt x="692" y="306"/>
                  </a:lnTo>
                  <a:lnTo>
                    <a:pt x="760" y="351"/>
                  </a:lnTo>
                  <a:lnTo>
                    <a:pt x="813" y="391"/>
                  </a:lnTo>
                  <a:lnTo>
                    <a:pt x="867" y="432"/>
                  </a:lnTo>
                  <a:lnTo>
                    <a:pt x="917" y="477"/>
                  </a:lnTo>
                  <a:lnTo>
                    <a:pt x="980" y="530"/>
                  </a:lnTo>
                  <a:lnTo>
                    <a:pt x="1047" y="593"/>
                  </a:lnTo>
                  <a:lnTo>
                    <a:pt x="1086" y="638"/>
                  </a:lnTo>
                  <a:lnTo>
                    <a:pt x="1126" y="686"/>
                  </a:lnTo>
                  <a:lnTo>
                    <a:pt x="1167" y="732"/>
                  </a:lnTo>
                  <a:lnTo>
                    <a:pt x="1202" y="777"/>
                  </a:lnTo>
                  <a:lnTo>
                    <a:pt x="1247" y="849"/>
                  </a:lnTo>
                  <a:lnTo>
                    <a:pt x="1274" y="907"/>
                  </a:lnTo>
                  <a:lnTo>
                    <a:pt x="1424" y="889"/>
                  </a:lnTo>
                  <a:lnTo>
                    <a:pt x="1374" y="790"/>
                  </a:lnTo>
                  <a:lnTo>
                    <a:pt x="1301" y="686"/>
                  </a:lnTo>
                  <a:lnTo>
                    <a:pt x="1225" y="598"/>
                  </a:lnTo>
                  <a:lnTo>
                    <a:pt x="1126" y="503"/>
                  </a:lnTo>
                  <a:lnTo>
                    <a:pt x="993" y="369"/>
                  </a:lnTo>
                  <a:lnTo>
                    <a:pt x="845" y="257"/>
                  </a:lnTo>
                  <a:lnTo>
                    <a:pt x="688" y="161"/>
                  </a:lnTo>
                  <a:lnTo>
                    <a:pt x="549" y="103"/>
                  </a:lnTo>
                  <a:lnTo>
                    <a:pt x="375" y="45"/>
                  </a:lnTo>
                  <a:lnTo>
                    <a:pt x="233" y="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33"/>
            <p:cNvSpPr>
              <a:spLocks/>
            </p:cNvSpPr>
            <p:nvPr/>
          </p:nvSpPr>
          <p:spPr bwMode="auto">
            <a:xfrm>
              <a:off x="2417" y="1787"/>
              <a:ext cx="369" cy="324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0" y="648"/>
                </a:cxn>
                <a:cxn ang="0">
                  <a:pos x="30" y="611"/>
                </a:cxn>
                <a:cxn ang="0">
                  <a:pos x="62" y="572"/>
                </a:cxn>
                <a:cxn ang="0">
                  <a:pos x="106" y="531"/>
                </a:cxn>
                <a:cxn ang="0">
                  <a:pos x="160" y="485"/>
                </a:cxn>
                <a:cxn ang="0">
                  <a:pos x="212" y="434"/>
                </a:cxn>
                <a:cxn ang="0">
                  <a:pos x="266" y="386"/>
                </a:cxn>
                <a:cxn ang="0">
                  <a:pos x="315" y="346"/>
                </a:cxn>
                <a:cxn ang="0">
                  <a:pos x="360" y="310"/>
                </a:cxn>
                <a:cxn ang="0">
                  <a:pos x="410" y="277"/>
                </a:cxn>
                <a:cxn ang="0">
                  <a:pos x="460" y="245"/>
                </a:cxn>
                <a:cxn ang="0">
                  <a:pos x="520" y="210"/>
                </a:cxn>
                <a:cxn ang="0">
                  <a:pos x="576" y="183"/>
                </a:cxn>
                <a:cxn ang="0">
                  <a:pos x="632" y="159"/>
                </a:cxn>
                <a:cxn ang="0">
                  <a:pos x="692" y="134"/>
                </a:cxn>
                <a:cxn ang="0">
                  <a:pos x="737" y="113"/>
                </a:cxn>
                <a:cxn ang="0">
                  <a:pos x="737" y="0"/>
                </a:cxn>
                <a:cxn ang="0">
                  <a:pos x="656" y="22"/>
                </a:cxn>
                <a:cxn ang="0">
                  <a:pos x="538" y="73"/>
                </a:cxn>
                <a:cxn ang="0">
                  <a:pos x="387" y="137"/>
                </a:cxn>
                <a:cxn ang="0">
                  <a:pos x="276" y="206"/>
                </a:cxn>
                <a:cxn ang="0">
                  <a:pos x="175" y="304"/>
                </a:cxn>
                <a:cxn ang="0">
                  <a:pos x="74" y="386"/>
                </a:cxn>
                <a:cxn ang="0">
                  <a:pos x="0" y="466"/>
                </a:cxn>
                <a:cxn ang="0">
                  <a:pos x="0" y="646"/>
                </a:cxn>
                <a:cxn ang="0">
                  <a:pos x="0" y="643"/>
                </a:cxn>
                <a:cxn ang="0">
                  <a:pos x="0" y="500"/>
                </a:cxn>
              </a:cxnLst>
              <a:rect l="0" t="0" r="r" b="b"/>
              <a:pathLst>
                <a:path w="737" h="648">
                  <a:moveTo>
                    <a:pt x="0" y="500"/>
                  </a:moveTo>
                  <a:lnTo>
                    <a:pt x="0" y="648"/>
                  </a:lnTo>
                  <a:lnTo>
                    <a:pt x="30" y="611"/>
                  </a:lnTo>
                  <a:lnTo>
                    <a:pt x="62" y="572"/>
                  </a:lnTo>
                  <a:lnTo>
                    <a:pt x="106" y="531"/>
                  </a:lnTo>
                  <a:lnTo>
                    <a:pt x="160" y="485"/>
                  </a:lnTo>
                  <a:lnTo>
                    <a:pt x="212" y="434"/>
                  </a:lnTo>
                  <a:lnTo>
                    <a:pt x="266" y="386"/>
                  </a:lnTo>
                  <a:lnTo>
                    <a:pt x="315" y="346"/>
                  </a:lnTo>
                  <a:lnTo>
                    <a:pt x="360" y="310"/>
                  </a:lnTo>
                  <a:lnTo>
                    <a:pt x="410" y="277"/>
                  </a:lnTo>
                  <a:lnTo>
                    <a:pt x="460" y="245"/>
                  </a:lnTo>
                  <a:lnTo>
                    <a:pt x="520" y="210"/>
                  </a:lnTo>
                  <a:lnTo>
                    <a:pt x="576" y="183"/>
                  </a:lnTo>
                  <a:lnTo>
                    <a:pt x="632" y="159"/>
                  </a:lnTo>
                  <a:lnTo>
                    <a:pt x="692" y="134"/>
                  </a:lnTo>
                  <a:lnTo>
                    <a:pt x="737" y="113"/>
                  </a:lnTo>
                  <a:lnTo>
                    <a:pt x="737" y="0"/>
                  </a:lnTo>
                  <a:lnTo>
                    <a:pt x="656" y="22"/>
                  </a:lnTo>
                  <a:lnTo>
                    <a:pt x="538" y="73"/>
                  </a:lnTo>
                  <a:lnTo>
                    <a:pt x="387" y="137"/>
                  </a:lnTo>
                  <a:lnTo>
                    <a:pt x="276" y="206"/>
                  </a:lnTo>
                  <a:lnTo>
                    <a:pt x="175" y="304"/>
                  </a:lnTo>
                  <a:lnTo>
                    <a:pt x="74" y="386"/>
                  </a:lnTo>
                  <a:lnTo>
                    <a:pt x="0" y="466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50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34"/>
            <p:cNvSpPr>
              <a:spLocks/>
            </p:cNvSpPr>
            <p:nvPr/>
          </p:nvSpPr>
          <p:spPr bwMode="auto">
            <a:xfrm>
              <a:off x="1975" y="1909"/>
              <a:ext cx="441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"/>
                </a:cxn>
                <a:cxn ang="0">
                  <a:pos x="57" y="134"/>
                </a:cxn>
                <a:cxn ang="0">
                  <a:pos x="116" y="145"/>
                </a:cxn>
                <a:cxn ang="0">
                  <a:pos x="171" y="158"/>
                </a:cxn>
                <a:cxn ang="0">
                  <a:pos x="228" y="172"/>
                </a:cxn>
                <a:cxn ang="0">
                  <a:pos x="294" y="188"/>
                </a:cxn>
                <a:cxn ang="0">
                  <a:pos x="365" y="206"/>
                </a:cxn>
                <a:cxn ang="0">
                  <a:pos x="455" y="233"/>
                </a:cxn>
                <a:cxn ang="0">
                  <a:pos x="542" y="257"/>
                </a:cxn>
                <a:cxn ang="0">
                  <a:pos x="599" y="276"/>
                </a:cxn>
                <a:cxn ang="0">
                  <a:pos x="666" y="303"/>
                </a:cxn>
                <a:cxn ang="0">
                  <a:pos x="739" y="333"/>
                </a:cxn>
                <a:cxn ang="0">
                  <a:pos x="805" y="363"/>
                </a:cxn>
                <a:cxn ang="0">
                  <a:pos x="853" y="387"/>
                </a:cxn>
                <a:cxn ang="0">
                  <a:pos x="882" y="403"/>
                </a:cxn>
                <a:cxn ang="0">
                  <a:pos x="882" y="250"/>
                </a:cxn>
                <a:cxn ang="0">
                  <a:pos x="826" y="211"/>
                </a:cxn>
                <a:cxn ang="0">
                  <a:pos x="716" y="157"/>
                </a:cxn>
                <a:cxn ang="0">
                  <a:pos x="587" y="103"/>
                </a:cxn>
                <a:cxn ang="0">
                  <a:pos x="472" y="73"/>
                </a:cxn>
                <a:cxn ang="0">
                  <a:pos x="339" y="36"/>
                </a:cxn>
                <a:cxn ang="0">
                  <a:pos x="205" y="10"/>
                </a:cxn>
                <a:cxn ang="0">
                  <a:pos x="111" y="2"/>
                </a:cxn>
                <a:cxn ang="0">
                  <a:pos x="0" y="0"/>
                </a:cxn>
              </a:cxnLst>
              <a:rect l="0" t="0" r="r" b="b"/>
              <a:pathLst>
                <a:path w="882" h="403">
                  <a:moveTo>
                    <a:pt x="0" y="0"/>
                  </a:moveTo>
                  <a:lnTo>
                    <a:pt x="0" y="124"/>
                  </a:lnTo>
                  <a:lnTo>
                    <a:pt x="57" y="134"/>
                  </a:lnTo>
                  <a:lnTo>
                    <a:pt x="116" y="145"/>
                  </a:lnTo>
                  <a:lnTo>
                    <a:pt x="171" y="158"/>
                  </a:lnTo>
                  <a:lnTo>
                    <a:pt x="228" y="172"/>
                  </a:lnTo>
                  <a:lnTo>
                    <a:pt x="294" y="188"/>
                  </a:lnTo>
                  <a:lnTo>
                    <a:pt x="365" y="206"/>
                  </a:lnTo>
                  <a:lnTo>
                    <a:pt x="455" y="233"/>
                  </a:lnTo>
                  <a:lnTo>
                    <a:pt x="542" y="257"/>
                  </a:lnTo>
                  <a:lnTo>
                    <a:pt x="599" y="276"/>
                  </a:lnTo>
                  <a:lnTo>
                    <a:pt x="666" y="303"/>
                  </a:lnTo>
                  <a:lnTo>
                    <a:pt x="739" y="333"/>
                  </a:lnTo>
                  <a:lnTo>
                    <a:pt x="805" y="363"/>
                  </a:lnTo>
                  <a:lnTo>
                    <a:pt x="853" y="387"/>
                  </a:lnTo>
                  <a:lnTo>
                    <a:pt x="882" y="403"/>
                  </a:lnTo>
                  <a:lnTo>
                    <a:pt x="882" y="250"/>
                  </a:lnTo>
                  <a:lnTo>
                    <a:pt x="826" y="211"/>
                  </a:lnTo>
                  <a:lnTo>
                    <a:pt x="716" y="157"/>
                  </a:lnTo>
                  <a:lnTo>
                    <a:pt x="587" y="103"/>
                  </a:lnTo>
                  <a:lnTo>
                    <a:pt x="472" y="73"/>
                  </a:lnTo>
                  <a:lnTo>
                    <a:pt x="339" y="36"/>
                  </a:lnTo>
                  <a:lnTo>
                    <a:pt x="205" y="10"/>
                  </a:lnTo>
                  <a:lnTo>
                    <a:pt x="111" y="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35"/>
            <p:cNvSpPr>
              <a:spLocks/>
            </p:cNvSpPr>
            <p:nvPr/>
          </p:nvSpPr>
          <p:spPr bwMode="auto">
            <a:xfrm>
              <a:off x="1556" y="1421"/>
              <a:ext cx="1230" cy="61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83" y="0"/>
                </a:cxn>
                <a:cxn ang="0">
                  <a:pos x="435" y="9"/>
                </a:cxn>
                <a:cxn ang="0">
                  <a:pos x="578" y="32"/>
                </a:cxn>
                <a:cxn ang="0">
                  <a:pos x="742" y="68"/>
                </a:cxn>
                <a:cxn ang="0">
                  <a:pos x="899" y="117"/>
                </a:cxn>
                <a:cxn ang="0">
                  <a:pos x="1065" y="184"/>
                </a:cxn>
                <a:cxn ang="0">
                  <a:pos x="1213" y="254"/>
                </a:cxn>
                <a:cxn ang="0">
                  <a:pos x="1354" y="325"/>
                </a:cxn>
                <a:cxn ang="0">
                  <a:pos x="1498" y="405"/>
                </a:cxn>
                <a:cxn ang="0">
                  <a:pos x="1632" y="495"/>
                </a:cxn>
                <a:cxn ang="0">
                  <a:pos x="1763" y="598"/>
                </a:cxn>
                <a:cxn ang="0">
                  <a:pos x="1869" y="701"/>
                </a:cxn>
                <a:cxn ang="0">
                  <a:pos x="1941" y="797"/>
                </a:cxn>
                <a:cxn ang="0">
                  <a:pos x="2388" y="765"/>
                </a:cxn>
                <a:cxn ang="0">
                  <a:pos x="2235" y="833"/>
                </a:cxn>
                <a:cxn ang="0">
                  <a:pos x="2129" y="886"/>
                </a:cxn>
                <a:cxn ang="0">
                  <a:pos x="2041" y="942"/>
                </a:cxn>
                <a:cxn ang="0">
                  <a:pos x="1956" y="1010"/>
                </a:cxn>
                <a:cxn ang="0">
                  <a:pos x="1855" y="1100"/>
                </a:cxn>
                <a:cxn ang="0">
                  <a:pos x="1763" y="1190"/>
                </a:cxn>
                <a:cxn ang="0">
                  <a:pos x="1682" y="1212"/>
                </a:cxn>
                <a:cxn ang="0">
                  <a:pos x="1598" y="1170"/>
                </a:cxn>
                <a:cxn ang="0">
                  <a:pos x="1495" y="1128"/>
                </a:cxn>
                <a:cxn ang="0">
                  <a:pos x="1400" y="1099"/>
                </a:cxn>
                <a:cxn ang="0">
                  <a:pos x="1293" y="1069"/>
                </a:cxn>
                <a:cxn ang="0">
                  <a:pos x="1183" y="1040"/>
                </a:cxn>
                <a:cxn ang="0">
                  <a:pos x="1077" y="1018"/>
                </a:cxn>
                <a:cxn ang="0">
                  <a:pos x="976" y="995"/>
                </a:cxn>
                <a:cxn ang="0">
                  <a:pos x="838" y="975"/>
                </a:cxn>
                <a:cxn ang="0">
                  <a:pos x="1341" y="810"/>
                </a:cxn>
                <a:cxn ang="0">
                  <a:pos x="1222" y="656"/>
                </a:cxn>
                <a:cxn ang="0">
                  <a:pos x="1133" y="567"/>
                </a:cxn>
                <a:cxn ang="0">
                  <a:pos x="1002" y="446"/>
                </a:cxn>
                <a:cxn ang="0">
                  <a:pos x="890" y="352"/>
                </a:cxn>
                <a:cxn ang="0">
                  <a:pos x="800" y="281"/>
                </a:cxn>
                <a:cxn ang="0">
                  <a:pos x="688" y="211"/>
                </a:cxn>
                <a:cxn ang="0">
                  <a:pos x="573" y="153"/>
                </a:cxn>
                <a:cxn ang="0">
                  <a:pos x="435" y="104"/>
                </a:cxn>
                <a:cxn ang="0">
                  <a:pos x="287" y="68"/>
                </a:cxn>
                <a:cxn ang="0">
                  <a:pos x="130" y="36"/>
                </a:cxn>
              </a:cxnLst>
              <a:rect l="0" t="0" r="r" b="b"/>
              <a:pathLst>
                <a:path w="2461" h="1230">
                  <a:moveTo>
                    <a:pt x="0" y="9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83" y="0"/>
                  </a:lnTo>
                  <a:lnTo>
                    <a:pt x="359" y="5"/>
                  </a:lnTo>
                  <a:lnTo>
                    <a:pt x="435" y="9"/>
                  </a:lnTo>
                  <a:lnTo>
                    <a:pt x="510" y="18"/>
                  </a:lnTo>
                  <a:lnTo>
                    <a:pt x="578" y="32"/>
                  </a:lnTo>
                  <a:lnTo>
                    <a:pt x="652" y="45"/>
                  </a:lnTo>
                  <a:lnTo>
                    <a:pt x="742" y="68"/>
                  </a:lnTo>
                  <a:lnTo>
                    <a:pt x="823" y="95"/>
                  </a:lnTo>
                  <a:lnTo>
                    <a:pt x="899" y="117"/>
                  </a:lnTo>
                  <a:lnTo>
                    <a:pt x="984" y="148"/>
                  </a:lnTo>
                  <a:lnTo>
                    <a:pt x="1065" y="184"/>
                  </a:lnTo>
                  <a:lnTo>
                    <a:pt x="1146" y="220"/>
                  </a:lnTo>
                  <a:lnTo>
                    <a:pt x="1213" y="254"/>
                  </a:lnTo>
                  <a:lnTo>
                    <a:pt x="1290" y="290"/>
                  </a:lnTo>
                  <a:lnTo>
                    <a:pt x="1354" y="325"/>
                  </a:lnTo>
                  <a:lnTo>
                    <a:pt x="1426" y="365"/>
                  </a:lnTo>
                  <a:lnTo>
                    <a:pt x="1498" y="405"/>
                  </a:lnTo>
                  <a:lnTo>
                    <a:pt x="1570" y="455"/>
                  </a:lnTo>
                  <a:lnTo>
                    <a:pt x="1632" y="495"/>
                  </a:lnTo>
                  <a:lnTo>
                    <a:pt x="1700" y="549"/>
                  </a:lnTo>
                  <a:lnTo>
                    <a:pt x="1763" y="598"/>
                  </a:lnTo>
                  <a:lnTo>
                    <a:pt x="1821" y="647"/>
                  </a:lnTo>
                  <a:lnTo>
                    <a:pt x="1869" y="701"/>
                  </a:lnTo>
                  <a:lnTo>
                    <a:pt x="1909" y="747"/>
                  </a:lnTo>
                  <a:lnTo>
                    <a:pt x="1941" y="797"/>
                  </a:lnTo>
                  <a:lnTo>
                    <a:pt x="2461" y="731"/>
                  </a:lnTo>
                  <a:lnTo>
                    <a:pt x="2388" y="765"/>
                  </a:lnTo>
                  <a:lnTo>
                    <a:pt x="2303" y="801"/>
                  </a:lnTo>
                  <a:lnTo>
                    <a:pt x="2235" y="833"/>
                  </a:lnTo>
                  <a:lnTo>
                    <a:pt x="2184" y="857"/>
                  </a:lnTo>
                  <a:lnTo>
                    <a:pt x="2129" y="886"/>
                  </a:lnTo>
                  <a:lnTo>
                    <a:pt x="2084" y="913"/>
                  </a:lnTo>
                  <a:lnTo>
                    <a:pt x="2041" y="942"/>
                  </a:lnTo>
                  <a:lnTo>
                    <a:pt x="1997" y="976"/>
                  </a:lnTo>
                  <a:lnTo>
                    <a:pt x="1956" y="1010"/>
                  </a:lnTo>
                  <a:lnTo>
                    <a:pt x="1905" y="1054"/>
                  </a:lnTo>
                  <a:lnTo>
                    <a:pt x="1855" y="1100"/>
                  </a:lnTo>
                  <a:lnTo>
                    <a:pt x="1812" y="1139"/>
                  </a:lnTo>
                  <a:lnTo>
                    <a:pt x="1763" y="1190"/>
                  </a:lnTo>
                  <a:lnTo>
                    <a:pt x="1722" y="1230"/>
                  </a:lnTo>
                  <a:lnTo>
                    <a:pt x="1682" y="1212"/>
                  </a:lnTo>
                  <a:lnTo>
                    <a:pt x="1641" y="1190"/>
                  </a:lnTo>
                  <a:lnTo>
                    <a:pt x="1598" y="1170"/>
                  </a:lnTo>
                  <a:lnTo>
                    <a:pt x="1547" y="1149"/>
                  </a:lnTo>
                  <a:lnTo>
                    <a:pt x="1495" y="1128"/>
                  </a:lnTo>
                  <a:lnTo>
                    <a:pt x="1447" y="1112"/>
                  </a:lnTo>
                  <a:lnTo>
                    <a:pt x="1400" y="1099"/>
                  </a:lnTo>
                  <a:lnTo>
                    <a:pt x="1348" y="1082"/>
                  </a:lnTo>
                  <a:lnTo>
                    <a:pt x="1293" y="1069"/>
                  </a:lnTo>
                  <a:lnTo>
                    <a:pt x="1236" y="1054"/>
                  </a:lnTo>
                  <a:lnTo>
                    <a:pt x="1183" y="1040"/>
                  </a:lnTo>
                  <a:lnTo>
                    <a:pt x="1133" y="1027"/>
                  </a:lnTo>
                  <a:lnTo>
                    <a:pt x="1077" y="1018"/>
                  </a:lnTo>
                  <a:lnTo>
                    <a:pt x="1025" y="1006"/>
                  </a:lnTo>
                  <a:lnTo>
                    <a:pt x="976" y="995"/>
                  </a:lnTo>
                  <a:lnTo>
                    <a:pt x="917" y="983"/>
                  </a:lnTo>
                  <a:lnTo>
                    <a:pt x="838" y="975"/>
                  </a:lnTo>
                  <a:lnTo>
                    <a:pt x="1376" y="882"/>
                  </a:lnTo>
                  <a:lnTo>
                    <a:pt x="1341" y="810"/>
                  </a:lnTo>
                  <a:lnTo>
                    <a:pt x="1299" y="756"/>
                  </a:lnTo>
                  <a:lnTo>
                    <a:pt x="1222" y="656"/>
                  </a:lnTo>
                  <a:lnTo>
                    <a:pt x="1178" y="611"/>
                  </a:lnTo>
                  <a:lnTo>
                    <a:pt x="1133" y="567"/>
                  </a:lnTo>
                  <a:lnTo>
                    <a:pt x="1052" y="490"/>
                  </a:lnTo>
                  <a:lnTo>
                    <a:pt x="1002" y="446"/>
                  </a:lnTo>
                  <a:lnTo>
                    <a:pt x="944" y="392"/>
                  </a:lnTo>
                  <a:lnTo>
                    <a:pt x="890" y="352"/>
                  </a:lnTo>
                  <a:lnTo>
                    <a:pt x="845" y="316"/>
                  </a:lnTo>
                  <a:lnTo>
                    <a:pt x="800" y="281"/>
                  </a:lnTo>
                  <a:lnTo>
                    <a:pt x="747" y="245"/>
                  </a:lnTo>
                  <a:lnTo>
                    <a:pt x="688" y="211"/>
                  </a:lnTo>
                  <a:lnTo>
                    <a:pt x="630" y="184"/>
                  </a:lnTo>
                  <a:lnTo>
                    <a:pt x="573" y="153"/>
                  </a:lnTo>
                  <a:lnTo>
                    <a:pt x="501" y="126"/>
                  </a:lnTo>
                  <a:lnTo>
                    <a:pt x="435" y="104"/>
                  </a:lnTo>
                  <a:lnTo>
                    <a:pt x="359" y="86"/>
                  </a:lnTo>
                  <a:lnTo>
                    <a:pt x="287" y="68"/>
                  </a:lnTo>
                  <a:lnTo>
                    <a:pt x="211" y="50"/>
                  </a:lnTo>
                  <a:lnTo>
                    <a:pt x="130" y="3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" name="Group 31"/>
          <p:cNvGrpSpPr>
            <a:grpSpLocks/>
          </p:cNvGrpSpPr>
          <p:nvPr/>
        </p:nvGrpSpPr>
        <p:grpSpPr bwMode="auto">
          <a:xfrm rot="21225939" flipH="1">
            <a:off x="3797467" y="12217027"/>
            <a:ext cx="3979511" cy="2221284"/>
            <a:chOff x="1556" y="1421"/>
            <a:chExt cx="1230" cy="690"/>
          </a:xfrm>
        </p:grpSpPr>
        <p:sp>
          <p:nvSpPr>
            <p:cNvPr id="154" name="Freeform 32"/>
            <p:cNvSpPr>
              <a:spLocks/>
            </p:cNvSpPr>
            <p:nvPr/>
          </p:nvSpPr>
          <p:spPr bwMode="auto">
            <a:xfrm>
              <a:off x="1556" y="1423"/>
              <a:ext cx="712" cy="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"/>
                </a:cxn>
                <a:cxn ang="0">
                  <a:pos x="103" y="85"/>
                </a:cxn>
                <a:cxn ang="0">
                  <a:pos x="197" y="108"/>
                </a:cxn>
                <a:cxn ang="0">
                  <a:pos x="282" y="134"/>
                </a:cxn>
                <a:cxn ang="0">
                  <a:pos x="371" y="161"/>
                </a:cxn>
                <a:cxn ang="0">
                  <a:pos x="445" y="188"/>
                </a:cxn>
                <a:cxn ang="0">
                  <a:pos x="508" y="215"/>
                </a:cxn>
                <a:cxn ang="0">
                  <a:pos x="567" y="239"/>
                </a:cxn>
                <a:cxn ang="0">
                  <a:pos x="634" y="270"/>
                </a:cxn>
                <a:cxn ang="0">
                  <a:pos x="692" y="306"/>
                </a:cxn>
                <a:cxn ang="0">
                  <a:pos x="760" y="351"/>
                </a:cxn>
                <a:cxn ang="0">
                  <a:pos x="813" y="391"/>
                </a:cxn>
                <a:cxn ang="0">
                  <a:pos x="867" y="432"/>
                </a:cxn>
                <a:cxn ang="0">
                  <a:pos x="917" y="477"/>
                </a:cxn>
                <a:cxn ang="0">
                  <a:pos x="980" y="530"/>
                </a:cxn>
                <a:cxn ang="0">
                  <a:pos x="1047" y="593"/>
                </a:cxn>
                <a:cxn ang="0">
                  <a:pos x="1086" y="638"/>
                </a:cxn>
                <a:cxn ang="0">
                  <a:pos x="1126" y="686"/>
                </a:cxn>
                <a:cxn ang="0">
                  <a:pos x="1167" y="732"/>
                </a:cxn>
                <a:cxn ang="0">
                  <a:pos x="1202" y="777"/>
                </a:cxn>
                <a:cxn ang="0">
                  <a:pos x="1247" y="849"/>
                </a:cxn>
                <a:cxn ang="0">
                  <a:pos x="1274" y="907"/>
                </a:cxn>
                <a:cxn ang="0">
                  <a:pos x="1424" y="889"/>
                </a:cxn>
                <a:cxn ang="0">
                  <a:pos x="1374" y="790"/>
                </a:cxn>
                <a:cxn ang="0">
                  <a:pos x="1301" y="686"/>
                </a:cxn>
                <a:cxn ang="0">
                  <a:pos x="1225" y="598"/>
                </a:cxn>
                <a:cxn ang="0">
                  <a:pos x="1126" y="503"/>
                </a:cxn>
                <a:cxn ang="0">
                  <a:pos x="993" y="369"/>
                </a:cxn>
                <a:cxn ang="0">
                  <a:pos x="845" y="257"/>
                </a:cxn>
                <a:cxn ang="0">
                  <a:pos x="688" y="161"/>
                </a:cxn>
                <a:cxn ang="0">
                  <a:pos x="549" y="103"/>
                </a:cxn>
                <a:cxn ang="0">
                  <a:pos x="375" y="45"/>
                </a:cxn>
                <a:cxn ang="0">
                  <a:pos x="233" y="22"/>
                </a:cxn>
                <a:cxn ang="0">
                  <a:pos x="0" y="0"/>
                </a:cxn>
              </a:cxnLst>
              <a:rect l="0" t="0" r="r" b="b"/>
              <a:pathLst>
                <a:path w="1424" h="907">
                  <a:moveTo>
                    <a:pt x="0" y="0"/>
                  </a:moveTo>
                  <a:lnTo>
                    <a:pt x="0" y="67"/>
                  </a:lnTo>
                  <a:lnTo>
                    <a:pt x="103" y="85"/>
                  </a:lnTo>
                  <a:lnTo>
                    <a:pt x="197" y="108"/>
                  </a:lnTo>
                  <a:lnTo>
                    <a:pt x="282" y="134"/>
                  </a:lnTo>
                  <a:lnTo>
                    <a:pt x="371" y="161"/>
                  </a:lnTo>
                  <a:lnTo>
                    <a:pt x="445" y="188"/>
                  </a:lnTo>
                  <a:lnTo>
                    <a:pt x="508" y="215"/>
                  </a:lnTo>
                  <a:lnTo>
                    <a:pt x="567" y="239"/>
                  </a:lnTo>
                  <a:lnTo>
                    <a:pt x="634" y="270"/>
                  </a:lnTo>
                  <a:lnTo>
                    <a:pt x="692" y="306"/>
                  </a:lnTo>
                  <a:lnTo>
                    <a:pt x="760" y="351"/>
                  </a:lnTo>
                  <a:lnTo>
                    <a:pt x="813" y="391"/>
                  </a:lnTo>
                  <a:lnTo>
                    <a:pt x="867" y="432"/>
                  </a:lnTo>
                  <a:lnTo>
                    <a:pt x="917" y="477"/>
                  </a:lnTo>
                  <a:lnTo>
                    <a:pt x="980" y="530"/>
                  </a:lnTo>
                  <a:lnTo>
                    <a:pt x="1047" y="593"/>
                  </a:lnTo>
                  <a:lnTo>
                    <a:pt x="1086" y="638"/>
                  </a:lnTo>
                  <a:lnTo>
                    <a:pt x="1126" y="686"/>
                  </a:lnTo>
                  <a:lnTo>
                    <a:pt x="1167" y="732"/>
                  </a:lnTo>
                  <a:lnTo>
                    <a:pt x="1202" y="777"/>
                  </a:lnTo>
                  <a:lnTo>
                    <a:pt x="1247" y="849"/>
                  </a:lnTo>
                  <a:lnTo>
                    <a:pt x="1274" y="907"/>
                  </a:lnTo>
                  <a:lnTo>
                    <a:pt x="1424" y="889"/>
                  </a:lnTo>
                  <a:lnTo>
                    <a:pt x="1374" y="790"/>
                  </a:lnTo>
                  <a:lnTo>
                    <a:pt x="1301" y="686"/>
                  </a:lnTo>
                  <a:lnTo>
                    <a:pt x="1225" y="598"/>
                  </a:lnTo>
                  <a:lnTo>
                    <a:pt x="1126" y="503"/>
                  </a:lnTo>
                  <a:lnTo>
                    <a:pt x="993" y="369"/>
                  </a:lnTo>
                  <a:lnTo>
                    <a:pt x="845" y="257"/>
                  </a:lnTo>
                  <a:lnTo>
                    <a:pt x="688" y="161"/>
                  </a:lnTo>
                  <a:lnTo>
                    <a:pt x="549" y="103"/>
                  </a:lnTo>
                  <a:lnTo>
                    <a:pt x="375" y="45"/>
                  </a:lnTo>
                  <a:lnTo>
                    <a:pt x="233" y="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33"/>
            <p:cNvSpPr>
              <a:spLocks/>
            </p:cNvSpPr>
            <p:nvPr/>
          </p:nvSpPr>
          <p:spPr bwMode="auto">
            <a:xfrm>
              <a:off x="2417" y="1787"/>
              <a:ext cx="369" cy="324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0" y="648"/>
                </a:cxn>
                <a:cxn ang="0">
                  <a:pos x="30" y="611"/>
                </a:cxn>
                <a:cxn ang="0">
                  <a:pos x="62" y="572"/>
                </a:cxn>
                <a:cxn ang="0">
                  <a:pos x="106" y="531"/>
                </a:cxn>
                <a:cxn ang="0">
                  <a:pos x="160" y="485"/>
                </a:cxn>
                <a:cxn ang="0">
                  <a:pos x="212" y="434"/>
                </a:cxn>
                <a:cxn ang="0">
                  <a:pos x="266" y="386"/>
                </a:cxn>
                <a:cxn ang="0">
                  <a:pos x="315" y="346"/>
                </a:cxn>
                <a:cxn ang="0">
                  <a:pos x="360" y="310"/>
                </a:cxn>
                <a:cxn ang="0">
                  <a:pos x="410" y="277"/>
                </a:cxn>
                <a:cxn ang="0">
                  <a:pos x="460" y="245"/>
                </a:cxn>
                <a:cxn ang="0">
                  <a:pos x="520" y="210"/>
                </a:cxn>
                <a:cxn ang="0">
                  <a:pos x="576" y="183"/>
                </a:cxn>
                <a:cxn ang="0">
                  <a:pos x="632" y="159"/>
                </a:cxn>
                <a:cxn ang="0">
                  <a:pos x="692" y="134"/>
                </a:cxn>
                <a:cxn ang="0">
                  <a:pos x="737" y="113"/>
                </a:cxn>
                <a:cxn ang="0">
                  <a:pos x="737" y="0"/>
                </a:cxn>
                <a:cxn ang="0">
                  <a:pos x="656" y="22"/>
                </a:cxn>
                <a:cxn ang="0">
                  <a:pos x="538" y="73"/>
                </a:cxn>
                <a:cxn ang="0">
                  <a:pos x="387" y="137"/>
                </a:cxn>
                <a:cxn ang="0">
                  <a:pos x="276" y="206"/>
                </a:cxn>
                <a:cxn ang="0">
                  <a:pos x="175" y="304"/>
                </a:cxn>
                <a:cxn ang="0">
                  <a:pos x="74" y="386"/>
                </a:cxn>
                <a:cxn ang="0">
                  <a:pos x="0" y="466"/>
                </a:cxn>
                <a:cxn ang="0">
                  <a:pos x="0" y="646"/>
                </a:cxn>
                <a:cxn ang="0">
                  <a:pos x="0" y="643"/>
                </a:cxn>
                <a:cxn ang="0">
                  <a:pos x="0" y="500"/>
                </a:cxn>
              </a:cxnLst>
              <a:rect l="0" t="0" r="r" b="b"/>
              <a:pathLst>
                <a:path w="737" h="648">
                  <a:moveTo>
                    <a:pt x="0" y="500"/>
                  </a:moveTo>
                  <a:lnTo>
                    <a:pt x="0" y="648"/>
                  </a:lnTo>
                  <a:lnTo>
                    <a:pt x="30" y="611"/>
                  </a:lnTo>
                  <a:lnTo>
                    <a:pt x="62" y="572"/>
                  </a:lnTo>
                  <a:lnTo>
                    <a:pt x="106" y="531"/>
                  </a:lnTo>
                  <a:lnTo>
                    <a:pt x="160" y="485"/>
                  </a:lnTo>
                  <a:lnTo>
                    <a:pt x="212" y="434"/>
                  </a:lnTo>
                  <a:lnTo>
                    <a:pt x="266" y="386"/>
                  </a:lnTo>
                  <a:lnTo>
                    <a:pt x="315" y="346"/>
                  </a:lnTo>
                  <a:lnTo>
                    <a:pt x="360" y="310"/>
                  </a:lnTo>
                  <a:lnTo>
                    <a:pt x="410" y="277"/>
                  </a:lnTo>
                  <a:lnTo>
                    <a:pt x="460" y="245"/>
                  </a:lnTo>
                  <a:lnTo>
                    <a:pt x="520" y="210"/>
                  </a:lnTo>
                  <a:lnTo>
                    <a:pt x="576" y="183"/>
                  </a:lnTo>
                  <a:lnTo>
                    <a:pt x="632" y="159"/>
                  </a:lnTo>
                  <a:lnTo>
                    <a:pt x="692" y="134"/>
                  </a:lnTo>
                  <a:lnTo>
                    <a:pt x="737" y="113"/>
                  </a:lnTo>
                  <a:lnTo>
                    <a:pt x="737" y="0"/>
                  </a:lnTo>
                  <a:lnTo>
                    <a:pt x="656" y="22"/>
                  </a:lnTo>
                  <a:lnTo>
                    <a:pt x="538" y="73"/>
                  </a:lnTo>
                  <a:lnTo>
                    <a:pt x="387" y="137"/>
                  </a:lnTo>
                  <a:lnTo>
                    <a:pt x="276" y="206"/>
                  </a:lnTo>
                  <a:lnTo>
                    <a:pt x="175" y="304"/>
                  </a:lnTo>
                  <a:lnTo>
                    <a:pt x="74" y="386"/>
                  </a:lnTo>
                  <a:lnTo>
                    <a:pt x="0" y="466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50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34"/>
            <p:cNvSpPr>
              <a:spLocks/>
            </p:cNvSpPr>
            <p:nvPr/>
          </p:nvSpPr>
          <p:spPr bwMode="auto">
            <a:xfrm>
              <a:off x="1975" y="1909"/>
              <a:ext cx="441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"/>
                </a:cxn>
                <a:cxn ang="0">
                  <a:pos x="57" y="134"/>
                </a:cxn>
                <a:cxn ang="0">
                  <a:pos x="116" y="145"/>
                </a:cxn>
                <a:cxn ang="0">
                  <a:pos x="171" y="158"/>
                </a:cxn>
                <a:cxn ang="0">
                  <a:pos x="228" y="172"/>
                </a:cxn>
                <a:cxn ang="0">
                  <a:pos x="294" y="188"/>
                </a:cxn>
                <a:cxn ang="0">
                  <a:pos x="365" y="206"/>
                </a:cxn>
                <a:cxn ang="0">
                  <a:pos x="455" y="233"/>
                </a:cxn>
                <a:cxn ang="0">
                  <a:pos x="542" y="257"/>
                </a:cxn>
                <a:cxn ang="0">
                  <a:pos x="599" y="276"/>
                </a:cxn>
                <a:cxn ang="0">
                  <a:pos x="666" y="303"/>
                </a:cxn>
                <a:cxn ang="0">
                  <a:pos x="739" y="333"/>
                </a:cxn>
                <a:cxn ang="0">
                  <a:pos x="805" y="363"/>
                </a:cxn>
                <a:cxn ang="0">
                  <a:pos x="853" y="387"/>
                </a:cxn>
                <a:cxn ang="0">
                  <a:pos x="882" y="403"/>
                </a:cxn>
                <a:cxn ang="0">
                  <a:pos x="882" y="250"/>
                </a:cxn>
                <a:cxn ang="0">
                  <a:pos x="826" y="211"/>
                </a:cxn>
                <a:cxn ang="0">
                  <a:pos x="716" y="157"/>
                </a:cxn>
                <a:cxn ang="0">
                  <a:pos x="587" y="103"/>
                </a:cxn>
                <a:cxn ang="0">
                  <a:pos x="472" y="73"/>
                </a:cxn>
                <a:cxn ang="0">
                  <a:pos x="339" y="36"/>
                </a:cxn>
                <a:cxn ang="0">
                  <a:pos x="205" y="10"/>
                </a:cxn>
                <a:cxn ang="0">
                  <a:pos x="111" y="2"/>
                </a:cxn>
                <a:cxn ang="0">
                  <a:pos x="0" y="0"/>
                </a:cxn>
              </a:cxnLst>
              <a:rect l="0" t="0" r="r" b="b"/>
              <a:pathLst>
                <a:path w="882" h="403">
                  <a:moveTo>
                    <a:pt x="0" y="0"/>
                  </a:moveTo>
                  <a:lnTo>
                    <a:pt x="0" y="124"/>
                  </a:lnTo>
                  <a:lnTo>
                    <a:pt x="57" y="134"/>
                  </a:lnTo>
                  <a:lnTo>
                    <a:pt x="116" y="145"/>
                  </a:lnTo>
                  <a:lnTo>
                    <a:pt x="171" y="158"/>
                  </a:lnTo>
                  <a:lnTo>
                    <a:pt x="228" y="172"/>
                  </a:lnTo>
                  <a:lnTo>
                    <a:pt x="294" y="188"/>
                  </a:lnTo>
                  <a:lnTo>
                    <a:pt x="365" y="206"/>
                  </a:lnTo>
                  <a:lnTo>
                    <a:pt x="455" y="233"/>
                  </a:lnTo>
                  <a:lnTo>
                    <a:pt x="542" y="257"/>
                  </a:lnTo>
                  <a:lnTo>
                    <a:pt x="599" y="276"/>
                  </a:lnTo>
                  <a:lnTo>
                    <a:pt x="666" y="303"/>
                  </a:lnTo>
                  <a:lnTo>
                    <a:pt x="739" y="333"/>
                  </a:lnTo>
                  <a:lnTo>
                    <a:pt x="805" y="363"/>
                  </a:lnTo>
                  <a:lnTo>
                    <a:pt x="853" y="387"/>
                  </a:lnTo>
                  <a:lnTo>
                    <a:pt x="882" y="403"/>
                  </a:lnTo>
                  <a:lnTo>
                    <a:pt x="882" y="250"/>
                  </a:lnTo>
                  <a:lnTo>
                    <a:pt x="826" y="211"/>
                  </a:lnTo>
                  <a:lnTo>
                    <a:pt x="716" y="157"/>
                  </a:lnTo>
                  <a:lnTo>
                    <a:pt x="587" y="103"/>
                  </a:lnTo>
                  <a:lnTo>
                    <a:pt x="472" y="73"/>
                  </a:lnTo>
                  <a:lnTo>
                    <a:pt x="339" y="36"/>
                  </a:lnTo>
                  <a:lnTo>
                    <a:pt x="205" y="10"/>
                  </a:lnTo>
                  <a:lnTo>
                    <a:pt x="111" y="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5"/>
            <p:cNvSpPr>
              <a:spLocks/>
            </p:cNvSpPr>
            <p:nvPr/>
          </p:nvSpPr>
          <p:spPr bwMode="auto">
            <a:xfrm>
              <a:off x="1556" y="1421"/>
              <a:ext cx="1230" cy="61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83" y="0"/>
                </a:cxn>
                <a:cxn ang="0">
                  <a:pos x="435" y="9"/>
                </a:cxn>
                <a:cxn ang="0">
                  <a:pos x="578" y="32"/>
                </a:cxn>
                <a:cxn ang="0">
                  <a:pos x="742" y="68"/>
                </a:cxn>
                <a:cxn ang="0">
                  <a:pos x="899" y="117"/>
                </a:cxn>
                <a:cxn ang="0">
                  <a:pos x="1065" y="184"/>
                </a:cxn>
                <a:cxn ang="0">
                  <a:pos x="1213" y="254"/>
                </a:cxn>
                <a:cxn ang="0">
                  <a:pos x="1354" y="325"/>
                </a:cxn>
                <a:cxn ang="0">
                  <a:pos x="1498" y="405"/>
                </a:cxn>
                <a:cxn ang="0">
                  <a:pos x="1632" y="495"/>
                </a:cxn>
                <a:cxn ang="0">
                  <a:pos x="1763" y="598"/>
                </a:cxn>
                <a:cxn ang="0">
                  <a:pos x="1869" y="701"/>
                </a:cxn>
                <a:cxn ang="0">
                  <a:pos x="1941" y="797"/>
                </a:cxn>
                <a:cxn ang="0">
                  <a:pos x="2388" y="765"/>
                </a:cxn>
                <a:cxn ang="0">
                  <a:pos x="2235" y="833"/>
                </a:cxn>
                <a:cxn ang="0">
                  <a:pos x="2129" y="886"/>
                </a:cxn>
                <a:cxn ang="0">
                  <a:pos x="2041" y="942"/>
                </a:cxn>
                <a:cxn ang="0">
                  <a:pos x="1956" y="1010"/>
                </a:cxn>
                <a:cxn ang="0">
                  <a:pos x="1855" y="1100"/>
                </a:cxn>
                <a:cxn ang="0">
                  <a:pos x="1763" y="1190"/>
                </a:cxn>
                <a:cxn ang="0">
                  <a:pos x="1682" y="1212"/>
                </a:cxn>
                <a:cxn ang="0">
                  <a:pos x="1598" y="1170"/>
                </a:cxn>
                <a:cxn ang="0">
                  <a:pos x="1495" y="1128"/>
                </a:cxn>
                <a:cxn ang="0">
                  <a:pos x="1400" y="1099"/>
                </a:cxn>
                <a:cxn ang="0">
                  <a:pos x="1293" y="1069"/>
                </a:cxn>
                <a:cxn ang="0">
                  <a:pos x="1183" y="1040"/>
                </a:cxn>
                <a:cxn ang="0">
                  <a:pos x="1077" y="1018"/>
                </a:cxn>
                <a:cxn ang="0">
                  <a:pos x="976" y="995"/>
                </a:cxn>
                <a:cxn ang="0">
                  <a:pos x="838" y="975"/>
                </a:cxn>
                <a:cxn ang="0">
                  <a:pos x="1341" y="810"/>
                </a:cxn>
                <a:cxn ang="0">
                  <a:pos x="1222" y="656"/>
                </a:cxn>
                <a:cxn ang="0">
                  <a:pos x="1133" y="567"/>
                </a:cxn>
                <a:cxn ang="0">
                  <a:pos x="1002" y="446"/>
                </a:cxn>
                <a:cxn ang="0">
                  <a:pos x="890" y="352"/>
                </a:cxn>
                <a:cxn ang="0">
                  <a:pos x="800" y="281"/>
                </a:cxn>
                <a:cxn ang="0">
                  <a:pos x="688" y="211"/>
                </a:cxn>
                <a:cxn ang="0">
                  <a:pos x="573" y="153"/>
                </a:cxn>
                <a:cxn ang="0">
                  <a:pos x="435" y="104"/>
                </a:cxn>
                <a:cxn ang="0">
                  <a:pos x="287" y="68"/>
                </a:cxn>
                <a:cxn ang="0">
                  <a:pos x="130" y="36"/>
                </a:cxn>
              </a:cxnLst>
              <a:rect l="0" t="0" r="r" b="b"/>
              <a:pathLst>
                <a:path w="2461" h="1230">
                  <a:moveTo>
                    <a:pt x="0" y="9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83" y="0"/>
                  </a:lnTo>
                  <a:lnTo>
                    <a:pt x="359" y="5"/>
                  </a:lnTo>
                  <a:lnTo>
                    <a:pt x="435" y="9"/>
                  </a:lnTo>
                  <a:lnTo>
                    <a:pt x="510" y="18"/>
                  </a:lnTo>
                  <a:lnTo>
                    <a:pt x="578" y="32"/>
                  </a:lnTo>
                  <a:lnTo>
                    <a:pt x="652" y="45"/>
                  </a:lnTo>
                  <a:lnTo>
                    <a:pt x="742" y="68"/>
                  </a:lnTo>
                  <a:lnTo>
                    <a:pt x="823" y="95"/>
                  </a:lnTo>
                  <a:lnTo>
                    <a:pt x="899" y="117"/>
                  </a:lnTo>
                  <a:lnTo>
                    <a:pt x="984" y="148"/>
                  </a:lnTo>
                  <a:lnTo>
                    <a:pt x="1065" y="184"/>
                  </a:lnTo>
                  <a:lnTo>
                    <a:pt x="1146" y="220"/>
                  </a:lnTo>
                  <a:lnTo>
                    <a:pt x="1213" y="254"/>
                  </a:lnTo>
                  <a:lnTo>
                    <a:pt x="1290" y="290"/>
                  </a:lnTo>
                  <a:lnTo>
                    <a:pt x="1354" y="325"/>
                  </a:lnTo>
                  <a:lnTo>
                    <a:pt x="1426" y="365"/>
                  </a:lnTo>
                  <a:lnTo>
                    <a:pt x="1498" y="405"/>
                  </a:lnTo>
                  <a:lnTo>
                    <a:pt x="1570" y="455"/>
                  </a:lnTo>
                  <a:lnTo>
                    <a:pt x="1632" y="495"/>
                  </a:lnTo>
                  <a:lnTo>
                    <a:pt x="1700" y="549"/>
                  </a:lnTo>
                  <a:lnTo>
                    <a:pt x="1763" y="598"/>
                  </a:lnTo>
                  <a:lnTo>
                    <a:pt x="1821" y="647"/>
                  </a:lnTo>
                  <a:lnTo>
                    <a:pt x="1869" y="701"/>
                  </a:lnTo>
                  <a:lnTo>
                    <a:pt x="1909" y="747"/>
                  </a:lnTo>
                  <a:lnTo>
                    <a:pt x="1941" y="797"/>
                  </a:lnTo>
                  <a:lnTo>
                    <a:pt x="2461" y="731"/>
                  </a:lnTo>
                  <a:lnTo>
                    <a:pt x="2388" y="765"/>
                  </a:lnTo>
                  <a:lnTo>
                    <a:pt x="2303" y="801"/>
                  </a:lnTo>
                  <a:lnTo>
                    <a:pt x="2235" y="833"/>
                  </a:lnTo>
                  <a:lnTo>
                    <a:pt x="2184" y="857"/>
                  </a:lnTo>
                  <a:lnTo>
                    <a:pt x="2129" y="886"/>
                  </a:lnTo>
                  <a:lnTo>
                    <a:pt x="2084" y="913"/>
                  </a:lnTo>
                  <a:lnTo>
                    <a:pt x="2041" y="942"/>
                  </a:lnTo>
                  <a:lnTo>
                    <a:pt x="1997" y="976"/>
                  </a:lnTo>
                  <a:lnTo>
                    <a:pt x="1956" y="1010"/>
                  </a:lnTo>
                  <a:lnTo>
                    <a:pt x="1905" y="1054"/>
                  </a:lnTo>
                  <a:lnTo>
                    <a:pt x="1855" y="1100"/>
                  </a:lnTo>
                  <a:lnTo>
                    <a:pt x="1812" y="1139"/>
                  </a:lnTo>
                  <a:lnTo>
                    <a:pt x="1763" y="1190"/>
                  </a:lnTo>
                  <a:lnTo>
                    <a:pt x="1722" y="1230"/>
                  </a:lnTo>
                  <a:lnTo>
                    <a:pt x="1682" y="1212"/>
                  </a:lnTo>
                  <a:lnTo>
                    <a:pt x="1641" y="1190"/>
                  </a:lnTo>
                  <a:lnTo>
                    <a:pt x="1598" y="1170"/>
                  </a:lnTo>
                  <a:lnTo>
                    <a:pt x="1547" y="1149"/>
                  </a:lnTo>
                  <a:lnTo>
                    <a:pt x="1495" y="1128"/>
                  </a:lnTo>
                  <a:lnTo>
                    <a:pt x="1447" y="1112"/>
                  </a:lnTo>
                  <a:lnTo>
                    <a:pt x="1400" y="1099"/>
                  </a:lnTo>
                  <a:lnTo>
                    <a:pt x="1348" y="1082"/>
                  </a:lnTo>
                  <a:lnTo>
                    <a:pt x="1293" y="1069"/>
                  </a:lnTo>
                  <a:lnTo>
                    <a:pt x="1236" y="1054"/>
                  </a:lnTo>
                  <a:lnTo>
                    <a:pt x="1183" y="1040"/>
                  </a:lnTo>
                  <a:lnTo>
                    <a:pt x="1133" y="1027"/>
                  </a:lnTo>
                  <a:lnTo>
                    <a:pt x="1077" y="1018"/>
                  </a:lnTo>
                  <a:lnTo>
                    <a:pt x="1025" y="1006"/>
                  </a:lnTo>
                  <a:lnTo>
                    <a:pt x="976" y="995"/>
                  </a:lnTo>
                  <a:lnTo>
                    <a:pt x="917" y="983"/>
                  </a:lnTo>
                  <a:lnTo>
                    <a:pt x="838" y="975"/>
                  </a:lnTo>
                  <a:lnTo>
                    <a:pt x="1376" y="882"/>
                  </a:lnTo>
                  <a:lnTo>
                    <a:pt x="1341" y="810"/>
                  </a:lnTo>
                  <a:lnTo>
                    <a:pt x="1299" y="756"/>
                  </a:lnTo>
                  <a:lnTo>
                    <a:pt x="1222" y="656"/>
                  </a:lnTo>
                  <a:lnTo>
                    <a:pt x="1178" y="611"/>
                  </a:lnTo>
                  <a:lnTo>
                    <a:pt x="1133" y="567"/>
                  </a:lnTo>
                  <a:lnTo>
                    <a:pt x="1052" y="490"/>
                  </a:lnTo>
                  <a:lnTo>
                    <a:pt x="1002" y="446"/>
                  </a:lnTo>
                  <a:lnTo>
                    <a:pt x="944" y="392"/>
                  </a:lnTo>
                  <a:lnTo>
                    <a:pt x="890" y="352"/>
                  </a:lnTo>
                  <a:lnTo>
                    <a:pt x="845" y="316"/>
                  </a:lnTo>
                  <a:lnTo>
                    <a:pt x="800" y="281"/>
                  </a:lnTo>
                  <a:lnTo>
                    <a:pt x="747" y="245"/>
                  </a:lnTo>
                  <a:lnTo>
                    <a:pt x="688" y="211"/>
                  </a:lnTo>
                  <a:lnTo>
                    <a:pt x="630" y="184"/>
                  </a:lnTo>
                  <a:lnTo>
                    <a:pt x="573" y="153"/>
                  </a:lnTo>
                  <a:lnTo>
                    <a:pt x="501" y="126"/>
                  </a:lnTo>
                  <a:lnTo>
                    <a:pt x="435" y="104"/>
                  </a:lnTo>
                  <a:lnTo>
                    <a:pt x="359" y="86"/>
                  </a:lnTo>
                  <a:lnTo>
                    <a:pt x="287" y="68"/>
                  </a:lnTo>
                  <a:lnTo>
                    <a:pt x="211" y="50"/>
                  </a:lnTo>
                  <a:lnTo>
                    <a:pt x="130" y="3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" name="Title 1"/>
          <p:cNvSpPr txBox="1">
            <a:spLocks/>
          </p:cNvSpPr>
          <p:nvPr/>
        </p:nvSpPr>
        <p:spPr bwMode="auto">
          <a:xfrm>
            <a:off x="-2447" y="17062046"/>
            <a:ext cx="9474269" cy="11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7625" rIns="45720" bIns="47625" numCol="1" anchor="ctr" anchorCtr="0" compatLnSpc="1">
            <a:prstTxWarp prst="textNoShape">
              <a:avLst/>
            </a:prstTxWarp>
          </a:bodyPr>
          <a:lstStyle>
            <a:lvl1pPr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defTabSz="9604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60438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Human-Automation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827131" y="19706753"/>
            <a:ext cx="934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76121" y="21832981"/>
            <a:ext cx="9062826" cy="7186243"/>
          </a:xfrm>
          <a:prstGeom prst="rect">
            <a:avLst/>
          </a:prstGeom>
          <a:solidFill>
            <a:srgbClr val="C4DFBF">
              <a:alpha val="63922"/>
            </a:srgbClr>
          </a:solidFill>
          <a:ln w="12700">
            <a:solidFill>
              <a:srgbClr val="365F91"/>
            </a:solidFill>
            <a:miter lim="800000"/>
            <a:headEnd/>
            <a:tailEnd/>
          </a:ln>
          <a:effectLst>
            <a:outerShdw dist="107763" dir="8100000" algn="ctr" rotWithShape="0">
              <a:srgbClr val="0F243E">
                <a:alpha val="50000"/>
              </a:srgbClr>
            </a:outerShdw>
            <a:softEdge rad="317500"/>
          </a:effectLst>
        </p:spPr>
        <p:txBody>
          <a:bodyPr rot="0" vert="horz" wrap="square" lIns="182880" tIns="91440" rIns="91440" bIns="91440" anchor="ctr" anchorCtr="0" upright="1">
            <a:noAutofit/>
          </a:bodyPr>
          <a:lstStyle>
            <a:defPPr>
              <a:defRPr lang="en-US"/>
            </a:defPPr>
            <a:lvl1pPr algn="ctr">
              <a:spcAft>
                <a:spcPts val="400"/>
              </a:spcAft>
              <a:defRPr sz="5400" b="1" i="1">
                <a:solidFill>
                  <a:srgbClr val="FFFF00"/>
                </a:solidFill>
              </a:defRPr>
            </a:lvl1pPr>
          </a:lstStyle>
          <a:p>
            <a:endParaRPr lang="en-US" sz="6600" dirty="0"/>
          </a:p>
        </p:txBody>
      </p:sp>
      <p:sp>
        <p:nvSpPr>
          <p:cNvPr id="18" name="Rectangle 17"/>
          <p:cNvSpPr/>
          <p:nvPr/>
        </p:nvSpPr>
        <p:spPr>
          <a:xfrm>
            <a:off x="9900429" y="26548685"/>
            <a:ext cx="7811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“Design of Experiments” for non-deterministic, software intensive systems</a:t>
            </a:r>
          </a:p>
        </p:txBody>
      </p:sp>
      <p:grpSp>
        <p:nvGrpSpPr>
          <p:cNvPr id="199" name="Group 31"/>
          <p:cNvGrpSpPr>
            <a:grpSpLocks/>
          </p:cNvGrpSpPr>
          <p:nvPr/>
        </p:nvGrpSpPr>
        <p:grpSpPr bwMode="auto">
          <a:xfrm rot="4982128">
            <a:off x="23209859" y="28362824"/>
            <a:ext cx="2799952" cy="3319130"/>
            <a:chOff x="1556" y="1421"/>
            <a:chExt cx="1230" cy="690"/>
          </a:xfrm>
        </p:grpSpPr>
        <p:sp>
          <p:nvSpPr>
            <p:cNvPr id="200" name="Freeform 32"/>
            <p:cNvSpPr>
              <a:spLocks/>
            </p:cNvSpPr>
            <p:nvPr/>
          </p:nvSpPr>
          <p:spPr bwMode="auto">
            <a:xfrm>
              <a:off x="1556" y="1423"/>
              <a:ext cx="712" cy="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"/>
                </a:cxn>
                <a:cxn ang="0">
                  <a:pos x="103" y="85"/>
                </a:cxn>
                <a:cxn ang="0">
                  <a:pos x="197" y="108"/>
                </a:cxn>
                <a:cxn ang="0">
                  <a:pos x="282" y="134"/>
                </a:cxn>
                <a:cxn ang="0">
                  <a:pos x="371" y="161"/>
                </a:cxn>
                <a:cxn ang="0">
                  <a:pos x="445" y="188"/>
                </a:cxn>
                <a:cxn ang="0">
                  <a:pos x="508" y="215"/>
                </a:cxn>
                <a:cxn ang="0">
                  <a:pos x="567" y="239"/>
                </a:cxn>
                <a:cxn ang="0">
                  <a:pos x="634" y="270"/>
                </a:cxn>
                <a:cxn ang="0">
                  <a:pos x="692" y="306"/>
                </a:cxn>
                <a:cxn ang="0">
                  <a:pos x="760" y="351"/>
                </a:cxn>
                <a:cxn ang="0">
                  <a:pos x="813" y="391"/>
                </a:cxn>
                <a:cxn ang="0">
                  <a:pos x="867" y="432"/>
                </a:cxn>
                <a:cxn ang="0">
                  <a:pos x="917" y="477"/>
                </a:cxn>
                <a:cxn ang="0">
                  <a:pos x="980" y="530"/>
                </a:cxn>
                <a:cxn ang="0">
                  <a:pos x="1047" y="593"/>
                </a:cxn>
                <a:cxn ang="0">
                  <a:pos x="1086" y="638"/>
                </a:cxn>
                <a:cxn ang="0">
                  <a:pos x="1126" y="686"/>
                </a:cxn>
                <a:cxn ang="0">
                  <a:pos x="1167" y="732"/>
                </a:cxn>
                <a:cxn ang="0">
                  <a:pos x="1202" y="777"/>
                </a:cxn>
                <a:cxn ang="0">
                  <a:pos x="1247" y="849"/>
                </a:cxn>
                <a:cxn ang="0">
                  <a:pos x="1274" y="907"/>
                </a:cxn>
                <a:cxn ang="0">
                  <a:pos x="1424" y="889"/>
                </a:cxn>
                <a:cxn ang="0">
                  <a:pos x="1374" y="790"/>
                </a:cxn>
                <a:cxn ang="0">
                  <a:pos x="1301" y="686"/>
                </a:cxn>
                <a:cxn ang="0">
                  <a:pos x="1225" y="598"/>
                </a:cxn>
                <a:cxn ang="0">
                  <a:pos x="1126" y="503"/>
                </a:cxn>
                <a:cxn ang="0">
                  <a:pos x="993" y="369"/>
                </a:cxn>
                <a:cxn ang="0">
                  <a:pos x="845" y="257"/>
                </a:cxn>
                <a:cxn ang="0">
                  <a:pos x="688" y="161"/>
                </a:cxn>
                <a:cxn ang="0">
                  <a:pos x="549" y="103"/>
                </a:cxn>
                <a:cxn ang="0">
                  <a:pos x="375" y="45"/>
                </a:cxn>
                <a:cxn ang="0">
                  <a:pos x="233" y="22"/>
                </a:cxn>
                <a:cxn ang="0">
                  <a:pos x="0" y="0"/>
                </a:cxn>
              </a:cxnLst>
              <a:rect l="0" t="0" r="r" b="b"/>
              <a:pathLst>
                <a:path w="1424" h="907">
                  <a:moveTo>
                    <a:pt x="0" y="0"/>
                  </a:moveTo>
                  <a:lnTo>
                    <a:pt x="0" y="67"/>
                  </a:lnTo>
                  <a:lnTo>
                    <a:pt x="103" y="85"/>
                  </a:lnTo>
                  <a:lnTo>
                    <a:pt x="197" y="108"/>
                  </a:lnTo>
                  <a:lnTo>
                    <a:pt x="282" y="134"/>
                  </a:lnTo>
                  <a:lnTo>
                    <a:pt x="371" y="161"/>
                  </a:lnTo>
                  <a:lnTo>
                    <a:pt x="445" y="188"/>
                  </a:lnTo>
                  <a:lnTo>
                    <a:pt x="508" y="215"/>
                  </a:lnTo>
                  <a:lnTo>
                    <a:pt x="567" y="239"/>
                  </a:lnTo>
                  <a:lnTo>
                    <a:pt x="634" y="270"/>
                  </a:lnTo>
                  <a:lnTo>
                    <a:pt x="692" y="306"/>
                  </a:lnTo>
                  <a:lnTo>
                    <a:pt x="760" y="351"/>
                  </a:lnTo>
                  <a:lnTo>
                    <a:pt x="813" y="391"/>
                  </a:lnTo>
                  <a:lnTo>
                    <a:pt x="867" y="432"/>
                  </a:lnTo>
                  <a:lnTo>
                    <a:pt x="917" y="477"/>
                  </a:lnTo>
                  <a:lnTo>
                    <a:pt x="980" y="530"/>
                  </a:lnTo>
                  <a:lnTo>
                    <a:pt x="1047" y="593"/>
                  </a:lnTo>
                  <a:lnTo>
                    <a:pt x="1086" y="638"/>
                  </a:lnTo>
                  <a:lnTo>
                    <a:pt x="1126" y="686"/>
                  </a:lnTo>
                  <a:lnTo>
                    <a:pt x="1167" y="732"/>
                  </a:lnTo>
                  <a:lnTo>
                    <a:pt x="1202" y="777"/>
                  </a:lnTo>
                  <a:lnTo>
                    <a:pt x="1247" y="849"/>
                  </a:lnTo>
                  <a:lnTo>
                    <a:pt x="1274" y="907"/>
                  </a:lnTo>
                  <a:lnTo>
                    <a:pt x="1424" y="889"/>
                  </a:lnTo>
                  <a:lnTo>
                    <a:pt x="1374" y="790"/>
                  </a:lnTo>
                  <a:lnTo>
                    <a:pt x="1301" y="686"/>
                  </a:lnTo>
                  <a:lnTo>
                    <a:pt x="1225" y="598"/>
                  </a:lnTo>
                  <a:lnTo>
                    <a:pt x="1126" y="503"/>
                  </a:lnTo>
                  <a:lnTo>
                    <a:pt x="993" y="369"/>
                  </a:lnTo>
                  <a:lnTo>
                    <a:pt x="845" y="257"/>
                  </a:lnTo>
                  <a:lnTo>
                    <a:pt x="688" y="161"/>
                  </a:lnTo>
                  <a:lnTo>
                    <a:pt x="549" y="103"/>
                  </a:lnTo>
                  <a:lnTo>
                    <a:pt x="375" y="45"/>
                  </a:lnTo>
                  <a:lnTo>
                    <a:pt x="233" y="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3"/>
            <p:cNvSpPr>
              <a:spLocks/>
            </p:cNvSpPr>
            <p:nvPr/>
          </p:nvSpPr>
          <p:spPr bwMode="auto">
            <a:xfrm>
              <a:off x="2417" y="1787"/>
              <a:ext cx="369" cy="324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0" y="648"/>
                </a:cxn>
                <a:cxn ang="0">
                  <a:pos x="30" y="611"/>
                </a:cxn>
                <a:cxn ang="0">
                  <a:pos x="62" y="572"/>
                </a:cxn>
                <a:cxn ang="0">
                  <a:pos x="106" y="531"/>
                </a:cxn>
                <a:cxn ang="0">
                  <a:pos x="160" y="485"/>
                </a:cxn>
                <a:cxn ang="0">
                  <a:pos x="212" y="434"/>
                </a:cxn>
                <a:cxn ang="0">
                  <a:pos x="266" y="386"/>
                </a:cxn>
                <a:cxn ang="0">
                  <a:pos x="315" y="346"/>
                </a:cxn>
                <a:cxn ang="0">
                  <a:pos x="360" y="310"/>
                </a:cxn>
                <a:cxn ang="0">
                  <a:pos x="410" y="277"/>
                </a:cxn>
                <a:cxn ang="0">
                  <a:pos x="460" y="245"/>
                </a:cxn>
                <a:cxn ang="0">
                  <a:pos x="520" y="210"/>
                </a:cxn>
                <a:cxn ang="0">
                  <a:pos x="576" y="183"/>
                </a:cxn>
                <a:cxn ang="0">
                  <a:pos x="632" y="159"/>
                </a:cxn>
                <a:cxn ang="0">
                  <a:pos x="692" y="134"/>
                </a:cxn>
                <a:cxn ang="0">
                  <a:pos x="737" y="113"/>
                </a:cxn>
                <a:cxn ang="0">
                  <a:pos x="737" y="0"/>
                </a:cxn>
                <a:cxn ang="0">
                  <a:pos x="656" y="22"/>
                </a:cxn>
                <a:cxn ang="0">
                  <a:pos x="538" y="73"/>
                </a:cxn>
                <a:cxn ang="0">
                  <a:pos x="387" y="137"/>
                </a:cxn>
                <a:cxn ang="0">
                  <a:pos x="276" y="206"/>
                </a:cxn>
                <a:cxn ang="0">
                  <a:pos x="175" y="304"/>
                </a:cxn>
                <a:cxn ang="0">
                  <a:pos x="74" y="386"/>
                </a:cxn>
                <a:cxn ang="0">
                  <a:pos x="0" y="466"/>
                </a:cxn>
                <a:cxn ang="0">
                  <a:pos x="0" y="646"/>
                </a:cxn>
                <a:cxn ang="0">
                  <a:pos x="0" y="643"/>
                </a:cxn>
                <a:cxn ang="0">
                  <a:pos x="0" y="500"/>
                </a:cxn>
              </a:cxnLst>
              <a:rect l="0" t="0" r="r" b="b"/>
              <a:pathLst>
                <a:path w="737" h="648">
                  <a:moveTo>
                    <a:pt x="0" y="500"/>
                  </a:moveTo>
                  <a:lnTo>
                    <a:pt x="0" y="648"/>
                  </a:lnTo>
                  <a:lnTo>
                    <a:pt x="30" y="611"/>
                  </a:lnTo>
                  <a:lnTo>
                    <a:pt x="62" y="572"/>
                  </a:lnTo>
                  <a:lnTo>
                    <a:pt x="106" y="531"/>
                  </a:lnTo>
                  <a:lnTo>
                    <a:pt x="160" y="485"/>
                  </a:lnTo>
                  <a:lnTo>
                    <a:pt x="212" y="434"/>
                  </a:lnTo>
                  <a:lnTo>
                    <a:pt x="266" y="386"/>
                  </a:lnTo>
                  <a:lnTo>
                    <a:pt x="315" y="346"/>
                  </a:lnTo>
                  <a:lnTo>
                    <a:pt x="360" y="310"/>
                  </a:lnTo>
                  <a:lnTo>
                    <a:pt x="410" y="277"/>
                  </a:lnTo>
                  <a:lnTo>
                    <a:pt x="460" y="245"/>
                  </a:lnTo>
                  <a:lnTo>
                    <a:pt x="520" y="210"/>
                  </a:lnTo>
                  <a:lnTo>
                    <a:pt x="576" y="183"/>
                  </a:lnTo>
                  <a:lnTo>
                    <a:pt x="632" y="159"/>
                  </a:lnTo>
                  <a:lnTo>
                    <a:pt x="692" y="134"/>
                  </a:lnTo>
                  <a:lnTo>
                    <a:pt x="737" y="113"/>
                  </a:lnTo>
                  <a:lnTo>
                    <a:pt x="737" y="0"/>
                  </a:lnTo>
                  <a:lnTo>
                    <a:pt x="656" y="22"/>
                  </a:lnTo>
                  <a:lnTo>
                    <a:pt x="538" y="73"/>
                  </a:lnTo>
                  <a:lnTo>
                    <a:pt x="387" y="137"/>
                  </a:lnTo>
                  <a:lnTo>
                    <a:pt x="276" y="206"/>
                  </a:lnTo>
                  <a:lnTo>
                    <a:pt x="175" y="304"/>
                  </a:lnTo>
                  <a:lnTo>
                    <a:pt x="74" y="386"/>
                  </a:lnTo>
                  <a:lnTo>
                    <a:pt x="0" y="466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50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4"/>
            <p:cNvSpPr>
              <a:spLocks/>
            </p:cNvSpPr>
            <p:nvPr/>
          </p:nvSpPr>
          <p:spPr bwMode="auto">
            <a:xfrm>
              <a:off x="1975" y="1909"/>
              <a:ext cx="441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"/>
                </a:cxn>
                <a:cxn ang="0">
                  <a:pos x="57" y="134"/>
                </a:cxn>
                <a:cxn ang="0">
                  <a:pos x="116" y="145"/>
                </a:cxn>
                <a:cxn ang="0">
                  <a:pos x="171" y="158"/>
                </a:cxn>
                <a:cxn ang="0">
                  <a:pos x="228" y="172"/>
                </a:cxn>
                <a:cxn ang="0">
                  <a:pos x="294" y="188"/>
                </a:cxn>
                <a:cxn ang="0">
                  <a:pos x="365" y="206"/>
                </a:cxn>
                <a:cxn ang="0">
                  <a:pos x="455" y="233"/>
                </a:cxn>
                <a:cxn ang="0">
                  <a:pos x="542" y="257"/>
                </a:cxn>
                <a:cxn ang="0">
                  <a:pos x="599" y="276"/>
                </a:cxn>
                <a:cxn ang="0">
                  <a:pos x="666" y="303"/>
                </a:cxn>
                <a:cxn ang="0">
                  <a:pos x="739" y="333"/>
                </a:cxn>
                <a:cxn ang="0">
                  <a:pos x="805" y="363"/>
                </a:cxn>
                <a:cxn ang="0">
                  <a:pos x="853" y="387"/>
                </a:cxn>
                <a:cxn ang="0">
                  <a:pos x="882" y="403"/>
                </a:cxn>
                <a:cxn ang="0">
                  <a:pos x="882" y="250"/>
                </a:cxn>
                <a:cxn ang="0">
                  <a:pos x="826" y="211"/>
                </a:cxn>
                <a:cxn ang="0">
                  <a:pos x="716" y="157"/>
                </a:cxn>
                <a:cxn ang="0">
                  <a:pos x="587" y="103"/>
                </a:cxn>
                <a:cxn ang="0">
                  <a:pos x="472" y="73"/>
                </a:cxn>
                <a:cxn ang="0">
                  <a:pos x="339" y="36"/>
                </a:cxn>
                <a:cxn ang="0">
                  <a:pos x="205" y="10"/>
                </a:cxn>
                <a:cxn ang="0">
                  <a:pos x="111" y="2"/>
                </a:cxn>
                <a:cxn ang="0">
                  <a:pos x="0" y="0"/>
                </a:cxn>
              </a:cxnLst>
              <a:rect l="0" t="0" r="r" b="b"/>
              <a:pathLst>
                <a:path w="882" h="403">
                  <a:moveTo>
                    <a:pt x="0" y="0"/>
                  </a:moveTo>
                  <a:lnTo>
                    <a:pt x="0" y="124"/>
                  </a:lnTo>
                  <a:lnTo>
                    <a:pt x="57" y="134"/>
                  </a:lnTo>
                  <a:lnTo>
                    <a:pt x="116" y="145"/>
                  </a:lnTo>
                  <a:lnTo>
                    <a:pt x="171" y="158"/>
                  </a:lnTo>
                  <a:lnTo>
                    <a:pt x="228" y="172"/>
                  </a:lnTo>
                  <a:lnTo>
                    <a:pt x="294" y="188"/>
                  </a:lnTo>
                  <a:lnTo>
                    <a:pt x="365" y="206"/>
                  </a:lnTo>
                  <a:lnTo>
                    <a:pt x="455" y="233"/>
                  </a:lnTo>
                  <a:lnTo>
                    <a:pt x="542" y="257"/>
                  </a:lnTo>
                  <a:lnTo>
                    <a:pt x="599" y="276"/>
                  </a:lnTo>
                  <a:lnTo>
                    <a:pt x="666" y="303"/>
                  </a:lnTo>
                  <a:lnTo>
                    <a:pt x="739" y="333"/>
                  </a:lnTo>
                  <a:lnTo>
                    <a:pt x="805" y="363"/>
                  </a:lnTo>
                  <a:lnTo>
                    <a:pt x="853" y="387"/>
                  </a:lnTo>
                  <a:lnTo>
                    <a:pt x="882" y="403"/>
                  </a:lnTo>
                  <a:lnTo>
                    <a:pt x="882" y="250"/>
                  </a:lnTo>
                  <a:lnTo>
                    <a:pt x="826" y="211"/>
                  </a:lnTo>
                  <a:lnTo>
                    <a:pt x="716" y="157"/>
                  </a:lnTo>
                  <a:lnTo>
                    <a:pt x="587" y="103"/>
                  </a:lnTo>
                  <a:lnTo>
                    <a:pt x="472" y="73"/>
                  </a:lnTo>
                  <a:lnTo>
                    <a:pt x="339" y="36"/>
                  </a:lnTo>
                  <a:lnTo>
                    <a:pt x="205" y="10"/>
                  </a:lnTo>
                  <a:lnTo>
                    <a:pt x="111" y="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5"/>
            <p:cNvSpPr>
              <a:spLocks/>
            </p:cNvSpPr>
            <p:nvPr/>
          </p:nvSpPr>
          <p:spPr bwMode="auto">
            <a:xfrm>
              <a:off x="1556" y="1421"/>
              <a:ext cx="1230" cy="61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83" y="0"/>
                </a:cxn>
                <a:cxn ang="0">
                  <a:pos x="435" y="9"/>
                </a:cxn>
                <a:cxn ang="0">
                  <a:pos x="578" y="32"/>
                </a:cxn>
                <a:cxn ang="0">
                  <a:pos x="742" y="68"/>
                </a:cxn>
                <a:cxn ang="0">
                  <a:pos x="899" y="117"/>
                </a:cxn>
                <a:cxn ang="0">
                  <a:pos x="1065" y="184"/>
                </a:cxn>
                <a:cxn ang="0">
                  <a:pos x="1213" y="254"/>
                </a:cxn>
                <a:cxn ang="0">
                  <a:pos x="1354" y="325"/>
                </a:cxn>
                <a:cxn ang="0">
                  <a:pos x="1498" y="405"/>
                </a:cxn>
                <a:cxn ang="0">
                  <a:pos x="1632" y="495"/>
                </a:cxn>
                <a:cxn ang="0">
                  <a:pos x="1763" y="598"/>
                </a:cxn>
                <a:cxn ang="0">
                  <a:pos x="1869" y="701"/>
                </a:cxn>
                <a:cxn ang="0">
                  <a:pos x="1941" y="797"/>
                </a:cxn>
                <a:cxn ang="0">
                  <a:pos x="2388" y="765"/>
                </a:cxn>
                <a:cxn ang="0">
                  <a:pos x="2235" y="833"/>
                </a:cxn>
                <a:cxn ang="0">
                  <a:pos x="2129" y="886"/>
                </a:cxn>
                <a:cxn ang="0">
                  <a:pos x="2041" y="942"/>
                </a:cxn>
                <a:cxn ang="0">
                  <a:pos x="1956" y="1010"/>
                </a:cxn>
                <a:cxn ang="0">
                  <a:pos x="1855" y="1100"/>
                </a:cxn>
                <a:cxn ang="0">
                  <a:pos x="1763" y="1190"/>
                </a:cxn>
                <a:cxn ang="0">
                  <a:pos x="1682" y="1212"/>
                </a:cxn>
                <a:cxn ang="0">
                  <a:pos x="1598" y="1170"/>
                </a:cxn>
                <a:cxn ang="0">
                  <a:pos x="1495" y="1128"/>
                </a:cxn>
                <a:cxn ang="0">
                  <a:pos x="1400" y="1099"/>
                </a:cxn>
                <a:cxn ang="0">
                  <a:pos x="1293" y="1069"/>
                </a:cxn>
                <a:cxn ang="0">
                  <a:pos x="1183" y="1040"/>
                </a:cxn>
                <a:cxn ang="0">
                  <a:pos x="1077" y="1018"/>
                </a:cxn>
                <a:cxn ang="0">
                  <a:pos x="976" y="995"/>
                </a:cxn>
                <a:cxn ang="0">
                  <a:pos x="838" y="975"/>
                </a:cxn>
                <a:cxn ang="0">
                  <a:pos x="1341" y="810"/>
                </a:cxn>
                <a:cxn ang="0">
                  <a:pos x="1222" y="656"/>
                </a:cxn>
                <a:cxn ang="0">
                  <a:pos x="1133" y="567"/>
                </a:cxn>
                <a:cxn ang="0">
                  <a:pos x="1002" y="446"/>
                </a:cxn>
                <a:cxn ang="0">
                  <a:pos x="890" y="352"/>
                </a:cxn>
                <a:cxn ang="0">
                  <a:pos x="800" y="281"/>
                </a:cxn>
                <a:cxn ang="0">
                  <a:pos x="688" y="211"/>
                </a:cxn>
                <a:cxn ang="0">
                  <a:pos x="573" y="153"/>
                </a:cxn>
                <a:cxn ang="0">
                  <a:pos x="435" y="104"/>
                </a:cxn>
                <a:cxn ang="0">
                  <a:pos x="287" y="68"/>
                </a:cxn>
                <a:cxn ang="0">
                  <a:pos x="130" y="36"/>
                </a:cxn>
              </a:cxnLst>
              <a:rect l="0" t="0" r="r" b="b"/>
              <a:pathLst>
                <a:path w="2461" h="1230">
                  <a:moveTo>
                    <a:pt x="0" y="9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83" y="0"/>
                  </a:lnTo>
                  <a:lnTo>
                    <a:pt x="359" y="5"/>
                  </a:lnTo>
                  <a:lnTo>
                    <a:pt x="435" y="9"/>
                  </a:lnTo>
                  <a:lnTo>
                    <a:pt x="510" y="18"/>
                  </a:lnTo>
                  <a:lnTo>
                    <a:pt x="578" y="32"/>
                  </a:lnTo>
                  <a:lnTo>
                    <a:pt x="652" y="45"/>
                  </a:lnTo>
                  <a:lnTo>
                    <a:pt x="742" y="68"/>
                  </a:lnTo>
                  <a:lnTo>
                    <a:pt x="823" y="95"/>
                  </a:lnTo>
                  <a:lnTo>
                    <a:pt x="899" y="117"/>
                  </a:lnTo>
                  <a:lnTo>
                    <a:pt x="984" y="148"/>
                  </a:lnTo>
                  <a:lnTo>
                    <a:pt x="1065" y="184"/>
                  </a:lnTo>
                  <a:lnTo>
                    <a:pt x="1146" y="220"/>
                  </a:lnTo>
                  <a:lnTo>
                    <a:pt x="1213" y="254"/>
                  </a:lnTo>
                  <a:lnTo>
                    <a:pt x="1290" y="290"/>
                  </a:lnTo>
                  <a:lnTo>
                    <a:pt x="1354" y="325"/>
                  </a:lnTo>
                  <a:lnTo>
                    <a:pt x="1426" y="365"/>
                  </a:lnTo>
                  <a:lnTo>
                    <a:pt x="1498" y="405"/>
                  </a:lnTo>
                  <a:lnTo>
                    <a:pt x="1570" y="455"/>
                  </a:lnTo>
                  <a:lnTo>
                    <a:pt x="1632" y="495"/>
                  </a:lnTo>
                  <a:lnTo>
                    <a:pt x="1700" y="549"/>
                  </a:lnTo>
                  <a:lnTo>
                    <a:pt x="1763" y="598"/>
                  </a:lnTo>
                  <a:lnTo>
                    <a:pt x="1821" y="647"/>
                  </a:lnTo>
                  <a:lnTo>
                    <a:pt x="1869" y="701"/>
                  </a:lnTo>
                  <a:lnTo>
                    <a:pt x="1909" y="747"/>
                  </a:lnTo>
                  <a:lnTo>
                    <a:pt x="1941" y="797"/>
                  </a:lnTo>
                  <a:lnTo>
                    <a:pt x="2461" y="731"/>
                  </a:lnTo>
                  <a:lnTo>
                    <a:pt x="2388" y="765"/>
                  </a:lnTo>
                  <a:lnTo>
                    <a:pt x="2303" y="801"/>
                  </a:lnTo>
                  <a:lnTo>
                    <a:pt x="2235" y="833"/>
                  </a:lnTo>
                  <a:lnTo>
                    <a:pt x="2184" y="857"/>
                  </a:lnTo>
                  <a:lnTo>
                    <a:pt x="2129" y="886"/>
                  </a:lnTo>
                  <a:lnTo>
                    <a:pt x="2084" y="913"/>
                  </a:lnTo>
                  <a:lnTo>
                    <a:pt x="2041" y="942"/>
                  </a:lnTo>
                  <a:lnTo>
                    <a:pt x="1997" y="976"/>
                  </a:lnTo>
                  <a:lnTo>
                    <a:pt x="1956" y="1010"/>
                  </a:lnTo>
                  <a:lnTo>
                    <a:pt x="1905" y="1054"/>
                  </a:lnTo>
                  <a:lnTo>
                    <a:pt x="1855" y="1100"/>
                  </a:lnTo>
                  <a:lnTo>
                    <a:pt x="1812" y="1139"/>
                  </a:lnTo>
                  <a:lnTo>
                    <a:pt x="1763" y="1190"/>
                  </a:lnTo>
                  <a:lnTo>
                    <a:pt x="1722" y="1230"/>
                  </a:lnTo>
                  <a:lnTo>
                    <a:pt x="1682" y="1212"/>
                  </a:lnTo>
                  <a:lnTo>
                    <a:pt x="1641" y="1190"/>
                  </a:lnTo>
                  <a:lnTo>
                    <a:pt x="1598" y="1170"/>
                  </a:lnTo>
                  <a:lnTo>
                    <a:pt x="1547" y="1149"/>
                  </a:lnTo>
                  <a:lnTo>
                    <a:pt x="1495" y="1128"/>
                  </a:lnTo>
                  <a:lnTo>
                    <a:pt x="1447" y="1112"/>
                  </a:lnTo>
                  <a:lnTo>
                    <a:pt x="1400" y="1099"/>
                  </a:lnTo>
                  <a:lnTo>
                    <a:pt x="1348" y="1082"/>
                  </a:lnTo>
                  <a:lnTo>
                    <a:pt x="1293" y="1069"/>
                  </a:lnTo>
                  <a:lnTo>
                    <a:pt x="1236" y="1054"/>
                  </a:lnTo>
                  <a:lnTo>
                    <a:pt x="1183" y="1040"/>
                  </a:lnTo>
                  <a:lnTo>
                    <a:pt x="1133" y="1027"/>
                  </a:lnTo>
                  <a:lnTo>
                    <a:pt x="1077" y="1018"/>
                  </a:lnTo>
                  <a:lnTo>
                    <a:pt x="1025" y="1006"/>
                  </a:lnTo>
                  <a:lnTo>
                    <a:pt x="976" y="995"/>
                  </a:lnTo>
                  <a:lnTo>
                    <a:pt x="917" y="983"/>
                  </a:lnTo>
                  <a:lnTo>
                    <a:pt x="838" y="975"/>
                  </a:lnTo>
                  <a:lnTo>
                    <a:pt x="1376" y="882"/>
                  </a:lnTo>
                  <a:lnTo>
                    <a:pt x="1341" y="810"/>
                  </a:lnTo>
                  <a:lnTo>
                    <a:pt x="1299" y="756"/>
                  </a:lnTo>
                  <a:lnTo>
                    <a:pt x="1222" y="656"/>
                  </a:lnTo>
                  <a:lnTo>
                    <a:pt x="1178" y="611"/>
                  </a:lnTo>
                  <a:lnTo>
                    <a:pt x="1133" y="567"/>
                  </a:lnTo>
                  <a:lnTo>
                    <a:pt x="1052" y="490"/>
                  </a:lnTo>
                  <a:lnTo>
                    <a:pt x="1002" y="446"/>
                  </a:lnTo>
                  <a:lnTo>
                    <a:pt x="944" y="392"/>
                  </a:lnTo>
                  <a:lnTo>
                    <a:pt x="890" y="352"/>
                  </a:lnTo>
                  <a:lnTo>
                    <a:pt x="845" y="316"/>
                  </a:lnTo>
                  <a:lnTo>
                    <a:pt x="800" y="281"/>
                  </a:lnTo>
                  <a:lnTo>
                    <a:pt x="747" y="245"/>
                  </a:lnTo>
                  <a:lnTo>
                    <a:pt x="688" y="211"/>
                  </a:lnTo>
                  <a:lnTo>
                    <a:pt x="630" y="184"/>
                  </a:lnTo>
                  <a:lnTo>
                    <a:pt x="573" y="153"/>
                  </a:lnTo>
                  <a:lnTo>
                    <a:pt x="501" y="126"/>
                  </a:lnTo>
                  <a:lnTo>
                    <a:pt x="435" y="104"/>
                  </a:lnTo>
                  <a:lnTo>
                    <a:pt x="359" y="86"/>
                  </a:lnTo>
                  <a:lnTo>
                    <a:pt x="287" y="68"/>
                  </a:lnTo>
                  <a:lnTo>
                    <a:pt x="211" y="50"/>
                  </a:lnTo>
                  <a:lnTo>
                    <a:pt x="130" y="3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" name="Down Arrow 203"/>
          <p:cNvSpPr/>
          <p:nvPr/>
        </p:nvSpPr>
        <p:spPr>
          <a:xfrm>
            <a:off x="12918974" y="27636707"/>
            <a:ext cx="2246105" cy="1132267"/>
          </a:xfrm>
          <a:prstGeom prst="downArrow">
            <a:avLst/>
          </a:prstGeom>
          <a:gradFill rotWithShape="0">
            <a:gsLst>
              <a:gs pos="0">
                <a:srgbClr val="FF9933"/>
              </a:gs>
              <a:gs pos="100000">
                <a:srgbClr val="FF9933">
                  <a:gamma/>
                  <a:shade val="15294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8777637" y="25207360"/>
            <a:ext cx="81495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“Shift in Assurance Paradigm”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Monitor an ensure safe behavior </a:t>
            </a:r>
            <a:r>
              <a:rPr lang="en-US" sz="3200" b="1" dirty="0">
                <a:solidFill>
                  <a:schemeClr val="bg1"/>
                </a:solidFill>
              </a:rPr>
              <a:t>of an unverified system in </a:t>
            </a:r>
            <a:r>
              <a:rPr lang="en-US" sz="3200" b="1" dirty="0" smtClean="0">
                <a:solidFill>
                  <a:schemeClr val="bg1"/>
                </a:solidFill>
              </a:rPr>
              <a:t>real time </a:t>
            </a:r>
            <a:endParaRPr lang="en-US" sz="3200" b="1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Enable </a:t>
            </a:r>
            <a:r>
              <a:rPr lang="en-US" sz="3200" b="1" dirty="0">
                <a:solidFill>
                  <a:schemeClr val="bg1"/>
                </a:solidFill>
              </a:rPr>
              <a:t>complexity and adaptation for greater performance without exhaustive testing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754002" y="32695925"/>
            <a:ext cx="12811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Government Partners</a:t>
            </a:r>
            <a:endParaRPr 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2" name="Picture 221" descr="NSF1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2274" y="34074748"/>
            <a:ext cx="1567647" cy="1670626"/>
          </a:xfrm>
          <a:prstGeom prst="rect">
            <a:avLst/>
          </a:prstGeom>
        </p:spPr>
      </p:pic>
      <p:pic>
        <p:nvPicPr>
          <p:cNvPr id="225" name="Picture 224" descr="darpa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1033" y="34109139"/>
            <a:ext cx="2654465" cy="1547886"/>
          </a:xfrm>
          <a:prstGeom prst="rect">
            <a:avLst/>
          </a:prstGeom>
        </p:spPr>
      </p:pic>
      <p:pic>
        <p:nvPicPr>
          <p:cNvPr id="228" name="Picture 227" descr="NEW FAA 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</a:blip>
          <a:srcRect l="14333" t="3734" r="14973" b="4564"/>
          <a:stretch>
            <a:fillRect/>
          </a:stretch>
        </p:blipFill>
        <p:spPr bwMode="auto">
          <a:xfrm>
            <a:off x="16407590" y="33980208"/>
            <a:ext cx="1631021" cy="1730774"/>
          </a:xfrm>
          <a:prstGeom prst="rect">
            <a:avLst/>
          </a:prstGeom>
          <a:noFill/>
        </p:spPr>
      </p:pic>
      <p:pic>
        <p:nvPicPr>
          <p:cNvPr id="231" name="Picture 230" descr="AFOSR_AFG-081203-004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934" y="34143531"/>
            <a:ext cx="1398664" cy="1479103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82649" y="33926618"/>
            <a:ext cx="2027907" cy="18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240" descr="AFRL Shield transparent background 1IN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00494" y="34109140"/>
            <a:ext cx="1526993" cy="160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2" descr="https://www.google.com/images?q=tbn:ANd9GcTVDw5xHE723lrlZvLvnmEoD9Mr1_vRyavp_za_SjxhELfxvJvpeosgOp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465973" y="34074750"/>
            <a:ext cx="2940953" cy="1378903"/>
          </a:xfrm>
          <a:prstGeom prst="rect">
            <a:avLst/>
          </a:prstGeom>
          <a:noFill/>
        </p:spPr>
      </p:pic>
      <p:grpSp>
        <p:nvGrpSpPr>
          <p:cNvPr id="277" name="Group 31"/>
          <p:cNvGrpSpPr>
            <a:grpSpLocks/>
          </p:cNvGrpSpPr>
          <p:nvPr/>
        </p:nvGrpSpPr>
        <p:grpSpPr bwMode="auto">
          <a:xfrm rot="16752941" flipH="1">
            <a:off x="2283847" y="28452767"/>
            <a:ext cx="2409892" cy="3443481"/>
            <a:chOff x="1556" y="1421"/>
            <a:chExt cx="1230" cy="690"/>
          </a:xfrm>
        </p:grpSpPr>
        <p:sp>
          <p:nvSpPr>
            <p:cNvPr id="278" name="Freeform 32"/>
            <p:cNvSpPr>
              <a:spLocks/>
            </p:cNvSpPr>
            <p:nvPr/>
          </p:nvSpPr>
          <p:spPr bwMode="auto">
            <a:xfrm>
              <a:off x="1556" y="1423"/>
              <a:ext cx="712" cy="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"/>
                </a:cxn>
                <a:cxn ang="0">
                  <a:pos x="103" y="85"/>
                </a:cxn>
                <a:cxn ang="0">
                  <a:pos x="197" y="108"/>
                </a:cxn>
                <a:cxn ang="0">
                  <a:pos x="282" y="134"/>
                </a:cxn>
                <a:cxn ang="0">
                  <a:pos x="371" y="161"/>
                </a:cxn>
                <a:cxn ang="0">
                  <a:pos x="445" y="188"/>
                </a:cxn>
                <a:cxn ang="0">
                  <a:pos x="508" y="215"/>
                </a:cxn>
                <a:cxn ang="0">
                  <a:pos x="567" y="239"/>
                </a:cxn>
                <a:cxn ang="0">
                  <a:pos x="634" y="270"/>
                </a:cxn>
                <a:cxn ang="0">
                  <a:pos x="692" y="306"/>
                </a:cxn>
                <a:cxn ang="0">
                  <a:pos x="760" y="351"/>
                </a:cxn>
                <a:cxn ang="0">
                  <a:pos x="813" y="391"/>
                </a:cxn>
                <a:cxn ang="0">
                  <a:pos x="867" y="432"/>
                </a:cxn>
                <a:cxn ang="0">
                  <a:pos x="917" y="477"/>
                </a:cxn>
                <a:cxn ang="0">
                  <a:pos x="980" y="530"/>
                </a:cxn>
                <a:cxn ang="0">
                  <a:pos x="1047" y="593"/>
                </a:cxn>
                <a:cxn ang="0">
                  <a:pos x="1086" y="638"/>
                </a:cxn>
                <a:cxn ang="0">
                  <a:pos x="1126" y="686"/>
                </a:cxn>
                <a:cxn ang="0">
                  <a:pos x="1167" y="732"/>
                </a:cxn>
                <a:cxn ang="0">
                  <a:pos x="1202" y="777"/>
                </a:cxn>
                <a:cxn ang="0">
                  <a:pos x="1247" y="849"/>
                </a:cxn>
                <a:cxn ang="0">
                  <a:pos x="1274" y="907"/>
                </a:cxn>
                <a:cxn ang="0">
                  <a:pos x="1424" y="889"/>
                </a:cxn>
                <a:cxn ang="0">
                  <a:pos x="1374" y="790"/>
                </a:cxn>
                <a:cxn ang="0">
                  <a:pos x="1301" y="686"/>
                </a:cxn>
                <a:cxn ang="0">
                  <a:pos x="1225" y="598"/>
                </a:cxn>
                <a:cxn ang="0">
                  <a:pos x="1126" y="503"/>
                </a:cxn>
                <a:cxn ang="0">
                  <a:pos x="993" y="369"/>
                </a:cxn>
                <a:cxn ang="0">
                  <a:pos x="845" y="257"/>
                </a:cxn>
                <a:cxn ang="0">
                  <a:pos x="688" y="161"/>
                </a:cxn>
                <a:cxn ang="0">
                  <a:pos x="549" y="103"/>
                </a:cxn>
                <a:cxn ang="0">
                  <a:pos x="375" y="45"/>
                </a:cxn>
                <a:cxn ang="0">
                  <a:pos x="233" y="22"/>
                </a:cxn>
                <a:cxn ang="0">
                  <a:pos x="0" y="0"/>
                </a:cxn>
              </a:cxnLst>
              <a:rect l="0" t="0" r="r" b="b"/>
              <a:pathLst>
                <a:path w="1424" h="907">
                  <a:moveTo>
                    <a:pt x="0" y="0"/>
                  </a:moveTo>
                  <a:lnTo>
                    <a:pt x="0" y="67"/>
                  </a:lnTo>
                  <a:lnTo>
                    <a:pt x="103" y="85"/>
                  </a:lnTo>
                  <a:lnTo>
                    <a:pt x="197" y="108"/>
                  </a:lnTo>
                  <a:lnTo>
                    <a:pt x="282" y="134"/>
                  </a:lnTo>
                  <a:lnTo>
                    <a:pt x="371" y="161"/>
                  </a:lnTo>
                  <a:lnTo>
                    <a:pt x="445" y="188"/>
                  </a:lnTo>
                  <a:lnTo>
                    <a:pt x="508" y="215"/>
                  </a:lnTo>
                  <a:lnTo>
                    <a:pt x="567" y="239"/>
                  </a:lnTo>
                  <a:lnTo>
                    <a:pt x="634" y="270"/>
                  </a:lnTo>
                  <a:lnTo>
                    <a:pt x="692" y="306"/>
                  </a:lnTo>
                  <a:lnTo>
                    <a:pt x="760" y="351"/>
                  </a:lnTo>
                  <a:lnTo>
                    <a:pt x="813" y="391"/>
                  </a:lnTo>
                  <a:lnTo>
                    <a:pt x="867" y="432"/>
                  </a:lnTo>
                  <a:lnTo>
                    <a:pt x="917" y="477"/>
                  </a:lnTo>
                  <a:lnTo>
                    <a:pt x="980" y="530"/>
                  </a:lnTo>
                  <a:lnTo>
                    <a:pt x="1047" y="593"/>
                  </a:lnTo>
                  <a:lnTo>
                    <a:pt x="1086" y="638"/>
                  </a:lnTo>
                  <a:lnTo>
                    <a:pt x="1126" y="686"/>
                  </a:lnTo>
                  <a:lnTo>
                    <a:pt x="1167" y="732"/>
                  </a:lnTo>
                  <a:lnTo>
                    <a:pt x="1202" y="777"/>
                  </a:lnTo>
                  <a:lnTo>
                    <a:pt x="1247" y="849"/>
                  </a:lnTo>
                  <a:lnTo>
                    <a:pt x="1274" y="907"/>
                  </a:lnTo>
                  <a:lnTo>
                    <a:pt x="1424" y="889"/>
                  </a:lnTo>
                  <a:lnTo>
                    <a:pt x="1374" y="790"/>
                  </a:lnTo>
                  <a:lnTo>
                    <a:pt x="1301" y="686"/>
                  </a:lnTo>
                  <a:lnTo>
                    <a:pt x="1225" y="598"/>
                  </a:lnTo>
                  <a:lnTo>
                    <a:pt x="1126" y="503"/>
                  </a:lnTo>
                  <a:lnTo>
                    <a:pt x="993" y="369"/>
                  </a:lnTo>
                  <a:lnTo>
                    <a:pt x="845" y="257"/>
                  </a:lnTo>
                  <a:lnTo>
                    <a:pt x="688" y="161"/>
                  </a:lnTo>
                  <a:lnTo>
                    <a:pt x="549" y="103"/>
                  </a:lnTo>
                  <a:lnTo>
                    <a:pt x="375" y="45"/>
                  </a:lnTo>
                  <a:lnTo>
                    <a:pt x="233" y="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33"/>
            <p:cNvSpPr>
              <a:spLocks/>
            </p:cNvSpPr>
            <p:nvPr/>
          </p:nvSpPr>
          <p:spPr bwMode="auto">
            <a:xfrm>
              <a:off x="2417" y="1787"/>
              <a:ext cx="369" cy="324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0" y="648"/>
                </a:cxn>
                <a:cxn ang="0">
                  <a:pos x="30" y="611"/>
                </a:cxn>
                <a:cxn ang="0">
                  <a:pos x="62" y="572"/>
                </a:cxn>
                <a:cxn ang="0">
                  <a:pos x="106" y="531"/>
                </a:cxn>
                <a:cxn ang="0">
                  <a:pos x="160" y="485"/>
                </a:cxn>
                <a:cxn ang="0">
                  <a:pos x="212" y="434"/>
                </a:cxn>
                <a:cxn ang="0">
                  <a:pos x="266" y="386"/>
                </a:cxn>
                <a:cxn ang="0">
                  <a:pos x="315" y="346"/>
                </a:cxn>
                <a:cxn ang="0">
                  <a:pos x="360" y="310"/>
                </a:cxn>
                <a:cxn ang="0">
                  <a:pos x="410" y="277"/>
                </a:cxn>
                <a:cxn ang="0">
                  <a:pos x="460" y="245"/>
                </a:cxn>
                <a:cxn ang="0">
                  <a:pos x="520" y="210"/>
                </a:cxn>
                <a:cxn ang="0">
                  <a:pos x="576" y="183"/>
                </a:cxn>
                <a:cxn ang="0">
                  <a:pos x="632" y="159"/>
                </a:cxn>
                <a:cxn ang="0">
                  <a:pos x="692" y="134"/>
                </a:cxn>
                <a:cxn ang="0">
                  <a:pos x="737" y="113"/>
                </a:cxn>
                <a:cxn ang="0">
                  <a:pos x="737" y="0"/>
                </a:cxn>
                <a:cxn ang="0">
                  <a:pos x="656" y="22"/>
                </a:cxn>
                <a:cxn ang="0">
                  <a:pos x="538" y="73"/>
                </a:cxn>
                <a:cxn ang="0">
                  <a:pos x="387" y="137"/>
                </a:cxn>
                <a:cxn ang="0">
                  <a:pos x="276" y="206"/>
                </a:cxn>
                <a:cxn ang="0">
                  <a:pos x="175" y="304"/>
                </a:cxn>
                <a:cxn ang="0">
                  <a:pos x="74" y="386"/>
                </a:cxn>
                <a:cxn ang="0">
                  <a:pos x="0" y="466"/>
                </a:cxn>
                <a:cxn ang="0">
                  <a:pos x="0" y="646"/>
                </a:cxn>
                <a:cxn ang="0">
                  <a:pos x="0" y="643"/>
                </a:cxn>
                <a:cxn ang="0">
                  <a:pos x="0" y="500"/>
                </a:cxn>
              </a:cxnLst>
              <a:rect l="0" t="0" r="r" b="b"/>
              <a:pathLst>
                <a:path w="737" h="648">
                  <a:moveTo>
                    <a:pt x="0" y="500"/>
                  </a:moveTo>
                  <a:lnTo>
                    <a:pt x="0" y="648"/>
                  </a:lnTo>
                  <a:lnTo>
                    <a:pt x="30" y="611"/>
                  </a:lnTo>
                  <a:lnTo>
                    <a:pt x="62" y="572"/>
                  </a:lnTo>
                  <a:lnTo>
                    <a:pt x="106" y="531"/>
                  </a:lnTo>
                  <a:lnTo>
                    <a:pt x="160" y="485"/>
                  </a:lnTo>
                  <a:lnTo>
                    <a:pt x="212" y="434"/>
                  </a:lnTo>
                  <a:lnTo>
                    <a:pt x="266" y="386"/>
                  </a:lnTo>
                  <a:lnTo>
                    <a:pt x="315" y="346"/>
                  </a:lnTo>
                  <a:lnTo>
                    <a:pt x="360" y="310"/>
                  </a:lnTo>
                  <a:lnTo>
                    <a:pt x="410" y="277"/>
                  </a:lnTo>
                  <a:lnTo>
                    <a:pt x="460" y="245"/>
                  </a:lnTo>
                  <a:lnTo>
                    <a:pt x="520" y="210"/>
                  </a:lnTo>
                  <a:lnTo>
                    <a:pt x="576" y="183"/>
                  </a:lnTo>
                  <a:lnTo>
                    <a:pt x="632" y="159"/>
                  </a:lnTo>
                  <a:lnTo>
                    <a:pt x="692" y="134"/>
                  </a:lnTo>
                  <a:lnTo>
                    <a:pt x="737" y="113"/>
                  </a:lnTo>
                  <a:lnTo>
                    <a:pt x="737" y="0"/>
                  </a:lnTo>
                  <a:lnTo>
                    <a:pt x="656" y="22"/>
                  </a:lnTo>
                  <a:lnTo>
                    <a:pt x="538" y="73"/>
                  </a:lnTo>
                  <a:lnTo>
                    <a:pt x="387" y="137"/>
                  </a:lnTo>
                  <a:lnTo>
                    <a:pt x="276" y="206"/>
                  </a:lnTo>
                  <a:lnTo>
                    <a:pt x="175" y="304"/>
                  </a:lnTo>
                  <a:lnTo>
                    <a:pt x="74" y="386"/>
                  </a:lnTo>
                  <a:lnTo>
                    <a:pt x="0" y="466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50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34"/>
            <p:cNvSpPr>
              <a:spLocks/>
            </p:cNvSpPr>
            <p:nvPr/>
          </p:nvSpPr>
          <p:spPr bwMode="auto">
            <a:xfrm>
              <a:off x="1975" y="1909"/>
              <a:ext cx="441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"/>
                </a:cxn>
                <a:cxn ang="0">
                  <a:pos x="57" y="134"/>
                </a:cxn>
                <a:cxn ang="0">
                  <a:pos x="116" y="145"/>
                </a:cxn>
                <a:cxn ang="0">
                  <a:pos x="171" y="158"/>
                </a:cxn>
                <a:cxn ang="0">
                  <a:pos x="228" y="172"/>
                </a:cxn>
                <a:cxn ang="0">
                  <a:pos x="294" y="188"/>
                </a:cxn>
                <a:cxn ang="0">
                  <a:pos x="365" y="206"/>
                </a:cxn>
                <a:cxn ang="0">
                  <a:pos x="455" y="233"/>
                </a:cxn>
                <a:cxn ang="0">
                  <a:pos x="542" y="257"/>
                </a:cxn>
                <a:cxn ang="0">
                  <a:pos x="599" y="276"/>
                </a:cxn>
                <a:cxn ang="0">
                  <a:pos x="666" y="303"/>
                </a:cxn>
                <a:cxn ang="0">
                  <a:pos x="739" y="333"/>
                </a:cxn>
                <a:cxn ang="0">
                  <a:pos x="805" y="363"/>
                </a:cxn>
                <a:cxn ang="0">
                  <a:pos x="853" y="387"/>
                </a:cxn>
                <a:cxn ang="0">
                  <a:pos x="882" y="403"/>
                </a:cxn>
                <a:cxn ang="0">
                  <a:pos x="882" y="250"/>
                </a:cxn>
                <a:cxn ang="0">
                  <a:pos x="826" y="211"/>
                </a:cxn>
                <a:cxn ang="0">
                  <a:pos x="716" y="157"/>
                </a:cxn>
                <a:cxn ang="0">
                  <a:pos x="587" y="103"/>
                </a:cxn>
                <a:cxn ang="0">
                  <a:pos x="472" y="73"/>
                </a:cxn>
                <a:cxn ang="0">
                  <a:pos x="339" y="36"/>
                </a:cxn>
                <a:cxn ang="0">
                  <a:pos x="205" y="10"/>
                </a:cxn>
                <a:cxn ang="0">
                  <a:pos x="111" y="2"/>
                </a:cxn>
                <a:cxn ang="0">
                  <a:pos x="0" y="0"/>
                </a:cxn>
              </a:cxnLst>
              <a:rect l="0" t="0" r="r" b="b"/>
              <a:pathLst>
                <a:path w="882" h="403">
                  <a:moveTo>
                    <a:pt x="0" y="0"/>
                  </a:moveTo>
                  <a:lnTo>
                    <a:pt x="0" y="124"/>
                  </a:lnTo>
                  <a:lnTo>
                    <a:pt x="57" y="134"/>
                  </a:lnTo>
                  <a:lnTo>
                    <a:pt x="116" y="145"/>
                  </a:lnTo>
                  <a:lnTo>
                    <a:pt x="171" y="158"/>
                  </a:lnTo>
                  <a:lnTo>
                    <a:pt x="228" y="172"/>
                  </a:lnTo>
                  <a:lnTo>
                    <a:pt x="294" y="188"/>
                  </a:lnTo>
                  <a:lnTo>
                    <a:pt x="365" y="206"/>
                  </a:lnTo>
                  <a:lnTo>
                    <a:pt x="455" y="233"/>
                  </a:lnTo>
                  <a:lnTo>
                    <a:pt x="542" y="257"/>
                  </a:lnTo>
                  <a:lnTo>
                    <a:pt x="599" y="276"/>
                  </a:lnTo>
                  <a:lnTo>
                    <a:pt x="666" y="303"/>
                  </a:lnTo>
                  <a:lnTo>
                    <a:pt x="739" y="333"/>
                  </a:lnTo>
                  <a:lnTo>
                    <a:pt x="805" y="363"/>
                  </a:lnTo>
                  <a:lnTo>
                    <a:pt x="853" y="387"/>
                  </a:lnTo>
                  <a:lnTo>
                    <a:pt x="882" y="403"/>
                  </a:lnTo>
                  <a:lnTo>
                    <a:pt x="882" y="250"/>
                  </a:lnTo>
                  <a:lnTo>
                    <a:pt x="826" y="211"/>
                  </a:lnTo>
                  <a:lnTo>
                    <a:pt x="716" y="157"/>
                  </a:lnTo>
                  <a:lnTo>
                    <a:pt x="587" y="103"/>
                  </a:lnTo>
                  <a:lnTo>
                    <a:pt x="472" y="73"/>
                  </a:lnTo>
                  <a:lnTo>
                    <a:pt x="339" y="36"/>
                  </a:lnTo>
                  <a:lnTo>
                    <a:pt x="205" y="10"/>
                  </a:lnTo>
                  <a:lnTo>
                    <a:pt x="111" y="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35"/>
            <p:cNvSpPr>
              <a:spLocks/>
            </p:cNvSpPr>
            <p:nvPr/>
          </p:nvSpPr>
          <p:spPr bwMode="auto">
            <a:xfrm>
              <a:off x="1556" y="1421"/>
              <a:ext cx="1230" cy="61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83" y="0"/>
                </a:cxn>
                <a:cxn ang="0">
                  <a:pos x="435" y="9"/>
                </a:cxn>
                <a:cxn ang="0">
                  <a:pos x="578" y="32"/>
                </a:cxn>
                <a:cxn ang="0">
                  <a:pos x="742" y="68"/>
                </a:cxn>
                <a:cxn ang="0">
                  <a:pos x="899" y="117"/>
                </a:cxn>
                <a:cxn ang="0">
                  <a:pos x="1065" y="184"/>
                </a:cxn>
                <a:cxn ang="0">
                  <a:pos x="1213" y="254"/>
                </a:cxn>
                <a:cxn ang="0">
                  <a:pos x="1354" y="325"/>
                </a:cxn>
                <a:cxn ang="0">
                  <a:pos x="1498" y="405"/>
                </a:cxn>
                <a:cxn ang="0">
                  <a:pos x="1632" y="495"/>
                </a:cxn>
                <a:cxn ang="0">
                  <a:pos x="1763" y="598"/>
                </a:cxn>
                <a:cxn ang="0">
                  <a:pos x="1869" y="701"/>
                </a:cxn>
                <a:cxn ang="0">
                  <a:pos x="1941" y="797"/>
                </a:cxn>
                <a:cxn ang="0">
                  <a:pos x="2388" y="765"/>
                </a:cxn>
                <a:cxn ang="0">
                  <a:pos x="2235" y="833"/>
                </a:cxn>
                <a:cxn ang="0">
                  <a:pos x="2129" y="886"/>
                </a:cxn>
                <a:cxn ang="0">
                  <a:pos x="2041" y="942"/>
                </a:cxn>
                <a:cxn ang="0">
                  <a:pos x="1956" y="1010"/>
                </a:cxn>
                <a:cxn ang="0">
                  <a:pos x="1855" y="1100"/>
                </a:cxn>
                <a:cxn ang="0">
                  <a:pos x="1763" y="1190"/>
                </a:cxn>
                <a:cxn ang="0">
                  <a:pos x="1682" y="1212"/>
                </a:cxn>
                <a:cxn ang="0">
                  <a:pos x="1598" y="1170"/>
                </a:cxn>
                <a:cxn ang="0">
                  <a:pos x="1495" y="1128"/>
                </a:cxn>
                <a:cxn ang="0">
                  <a:pos x="1400" y="1099"/>
                </a:cxn>
                <a:cxn ang="0">
                  <a:pos x="1293" y="1069"/>
                </a:cxn>
                <a:cxn ang="0">
                  <a:pos x="1183" y="1040"/>
                </a:cxn>
                <a:cxn ang="0">
                  <a:pos x="1077" y="1018"/>
                </a:cxn>
                <a:cxn ang="0">
                  <a:pos x="976" y="995"/>
                </a:cxn>
                <a:cxn ang="0">
                  <a:pos x="838" y="975"/>
                </a:cxn>
                <a:cxn ang="0">
                  <a:pos x="1341" y="810"/>
                </a:cxn>
                <a:cxn ang="0">
                  <a:pos x="1222" y="656"/>
                </a:cxn>
                <a:cxn ang="0">
                  <a:pos x="1133" y="567"/>
                </a:cxn>
                <a:cxn ang="0">
                  <a:pos x="1002" y="446"/>
                </a:cxn>
                <a:cxn ang="0">
                  <a:pos x="890" y="352"/>
                </a:cxn>
                <a:cxn ang="0">
                  <a:pos x="800" y="281"/>
                </a:cxn>
                <a:cxn ang="0">
                  <a:pos x="688" y="211"/>
                </a:cxn>
                <a:cxn ang="0">
                  <a:pos x="573" y="153"/>
                </a:cxn>
                <a:cxn ang="0">
                  <a:pos x="435" y="104"/>
                </a:cxn>
                <a:cxn ang="0">
                  <a:pos x="287" y="68"/>
                </a:cxn>
                <a:cxn ang="0">
                  <a:pos x="130" y="36"/>
                </a:cxn>
              </a:cxnLst>
              <a:rect l="0" t="0" r="r" b="b"/>
              <a:pathLst>
                <a:path w="2461" h="1230">
                  <a:moveTo>
                    <a:pt x="0" y="9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83" y="0"/>
                  </a:lnTo>
                  <a:lnTo>
                    <a:pt x="359" y="5"/>
                  </a:lnTo>
                  <a:lnTo>
                    <a:pt x="435" y="9"/>
                  </a:lnTo>
                  <a:lnTo>
                    <a:pt x="510" y="18"/>
                  </a:lnTo>
                  <a:lnTo>
                    <a:pt x="578" y="32"/>
                  </a:lnTo>
                  <a:lnTo>
                    <a:pt x="652" y="45"/>
                  </a:lnTo>
                  <a:lnTo>
                    <a:pt x="742" y="68"/>
                  </a:lnTo>
                  <a:lnTo>
                    <a:pt x="823" y="95"/>
                  </a:lnTo>
                  <a:lnTo>
                    <a:pt x="899" y="117"/>
                  </a:lnTo>
                  <a:lnTo>
                    <a:pt x="984" y="148"/>
                  </a:lnTo>
                  <a:lnTo>
                    <a:pt x="1065" y="184"/>
                  </a:lnTo>
                  <a:lnTo>
                    <a:pt x="1146" y="220"/>
                  </a:lnTo>
                  <a:lnTo>
                    <a:pt x="1213" y="254"/>
                  </a:lnTo>
                  <a:lnTo>
                    <a:pt x="1290" y="290"/>
                  </a:lnTo>
                  <a:lnTo>
                    <a:pt x="1354" y="325"/>
                  </a:lnTo>
                  <a:lnTo>
                    <a:pt x="1426" y="365"/>
                  </a:lnTo>
                  <a:lnTo>
                    <a:pt x="1498" y="405"/>
                  </a:lnTo>
                  <a:lnTo>
                    <a:pt x="1570" y="455"/>
                  </a:lnTo>
                  <a:lnTo>
                    <a:pt x="1632" y="495"/>
                  </a:lnTo>
                  <a:lnTo>
                    <a:pt x="1700" y="549"/>
                  </a:lnTo>
                  <a:lnTo>
                    <a:pt x="1763" y="598"/>
                  </a:lnTo>
                  <a:lnTo>
                    <a:pt x="1821" y="647"/>
                  </a:lnTo>
                  <a:lnTo>
                    <a:pt x="1869" y="701"/>
                  </a:lnTo>
                  <a:lnTo>
                    <a:pt x="1909" y="747"/>
                  </a:lnTo>
                  <a:lnTo>
                    <a:pt x="1941" y="797"/>
                  </a:lnTo>
                  <a:lnTo>
                    <a:pt x="2461" y="731"/>
                  </a:lnTo>
                  <a:lnTo>
                    <a:pt x="2388" y="765"/>
                  </a:lnTo>
                  <a:lnTo>
                    <a:pt x="2303" y="801"/>
                  </a:lnTo>
                  <a:lnTo>
                    <a:pt x="2235" y="833"/>
                  </a:lnTo>
                  <a:lnTo>
                    <a:pt x="2184" y="857"/>
                  </a:lnTo>
                  <a:lnTo>
                    <a:pt x="2129" y="886"/>
                  </a:lnTo>
                  <a:lnTo>
                    <a:pt x="2084" y="913"/>
                  </a:lnTo>
                  <a:lnTo>
                    <a:pt x="2041" y="942"/>
                  </a:lnTo>
                  <a:lnTo>
                    <a:pt x="1997" y="976"/>
                  </a:lnTo>
                  <a:lnTo>
                    <a:pt x="1956" y="1010"/>
                  </a:lnTo>
                  <a:lnTo>
                    <a:pt x="1905" y="1054"/>
                  </a:lnTo>
                  <a:lnTo>
                    <a:pt x="1855" y="1100"/>
                  </a:lnTo>
                  <a:lnTo>
                    <a:pt x="1812" y="1139"/>
                  </a:lnTo>
                  <a:lnTo>
                    <a:pt x="1763" y="1190"/>
                  </a:lnTo>
                  <a:lnTo>
                    <a:pt x="1722" y="1230"/>
                  </a:lnTo>
                  <a:lnTo>
                    <a:pt x="1682" y="1212"/>
                  </a:lnTo>
                  <a:lnTo>
                    <a:pt x="1641" y="1190"/>
                  </a:lnTo>
                  <a:lnTo>
                    <a:pt x="1598" y="1170"/>
                  </a:lnTo>
                  <a:lnTo>
                    <a:pt x="1547" y="1149"/>
                  </a:lnTo>
                  <a:lnTo>
                    <a:pt x="1495" y="1128"/>
                  </a:lnTo>
                  <a:lnTo>
                    <a:pt x="1447" y="1112"/>
                  </a:lnTo>
                  <a:lnTo>
                    <a:pt x="1400" y="1099"/>
                  </a:lnTo>
                  <a:lnTo>
                    <a:pt x="1348" y="1082"/>
                  </a:lnTo>
                  <a:lnTo>
                    <a:pt x="1293" y="1069"/>
                  </a:lnTo>
                  <a:lnTo>
                    <a:pt x="1236" y="1054"/>
                  </a:lnTo>
                  <a:lnTo>
                    <a:pt x="1183" y="1040"/>
                  </a:lnTo>
                  <a:lnTo>
                    <a:pt x="1133" y="1027"/>
                  </a:lnTo>
                  <a:lnTo>
                    <a:pt x="1077" y="1018"/>
                  </a:lnTo>
                  <a:lnTo>
                    <a:pt x="1025" y="1006"/>
                  </a:lnTo>
                  <a:lnTo>
                    <a:pt x="976" y="995"/>
                  </a:lnTo>
                  <a:lnTo>
                    <a:pt x="917" y="983"/>
                  </a:lnTo>
                  <a:lnTo>
                    <a:pt x="838" y="975"/>
                  </a:lnTo>
                  <a:lnTo>
                    <a:pt x="1376" y="882"/>
                  </a:lnTo>
                  <a:lnTo>
                    <a:pt x="1341" y="810"/>
                  </a:lnTo>
                  <a:lnTo>
                    <a:pt x="1299" y="756"/>
                  </a:lnTo>
                  <a:lnTo>
                    <a:pt x="1222" y="656"/>
                  </a:lnTo>
                  <a:lnTo>
                    <a:pt x="1178" y="611"/>
                  </a:lnTo>
                  <a:lnTo>
                    <a:pt x="1133" y="567"/>
                  </a:lnTo>
                  <a:lnTo>
                    <a:pt x="1052" y="490"/>
                  </a:lnTo>
                  <a:lnTo>
                    <a:pt x="1002" y="446"/>
                  </a:lnTo>
                  <a:lnTo>
                    <a:pt x="944" y="392"/>
                  </a:lnTo>
                  <a:lnTo>
                    <a:pt x="890" y="352"/>
                  </a:lnTo>
                  <a:lnTo>
                    <a:pt x="845" y="316"/>
                  </a:lnTo>
                  <a:lnTo>
                    <a:pt x="800" y="281"/>
                  </a:lnTo>
                  <a:lnTo>
                    <a:pt x="747" y="245"/>
                  </a:lnTo>
                  <a:lnTo>
                    <a:pt x="688" y="211"/>
                  </a:lnTo>
                  <a:lnTo>
                    <a:pt x="630" y="184"/>
                  </a:lnTo>
                  <a:lnTo>
                    <a:pt x="573" y="153"/>
                  </a:lnTo>
                  <a:lnTo>
                    <a:pt x="501" y="126"/>
                  </a:lnTo>
                  <a:lnTo>
                    <a:pt x="435" y="104"/>
                  </a:lnTo>
                  <a:lnTo>
                    <a:pt x="359" y="86"/>
                  </a:lnTo>
                  <a:lnTo>
                    <a:pt x="287" y="68"/>
                  </a:lnTo>
                  <a:lnTo>
                    <a:pt x="211" y="50"/>
                  </a:lnTo>
                  <a:lnTo>
                    <a:pt x="130" y="3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1529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7131" y="18003648"/>
            <a:ext cx="78726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Provides real-time “model checking” type tool for human-automation mission planning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Use </a:t>
            </a:r>
            <a:r>
              <a:rPr lang="en-US" sz="3200" b="1" dirty="0">
                <a:solidFill>
                  <a:schemeClr val="bg1"/>
                </a:solidFill>
              </a:rPr>
              <a:t>formal methods </a:t>
            </a:r>
            <a:r>
              <a:rPr lang="en-US" sz="3200" b="1" dirty="0" smtClean="0">
                <a:solidFill>
                  <a:schemeClr val="bg1"/>
                </a:solidFill>
              </a:rPr>
              <a:t>as framework for: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77" y="30510406"/>
            <a:ext cx="8350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" name="Title 1"/>
          <p:cNvSpPr>
            <a:spLocks noGrp="1"/>
          </p:cNvSpPr>
          <p:nvPr/>
        </p:nvSpPr>
        <p:spPr>
          <a:xfrm>
            <a:off x="9027283" y="18066861"/>
            <a:ext cx="9750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Use real world Integrated Collision Avoidance System to apply Formal Requirements Analysis Methods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027283" y="19098442"/>
            <a:ext cx="10151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Researching </a:t>
            </a:r>
            <a:r>
              <a:rPr lang="en-US" sz="3200" b="1" dirty="0">
                <a:solidFill>
                  <a:schemeClr val="bg1"/>
                </a:solidFill>
              </a:rPr>
              <a:t>methods to </a:t>
            </a:r>
            <a:r>
              <a:rPr lang="en-US" sz="3200" b="1" dirty="0" smtClean="0">
                <a:solidFill>
                  <a:schemeClr val="bg1"/>
                </a:solidFill>
              </a:rPr>
              <a:t>reduce, validate, and </a:t>
            </a:r>
            <a:r>
              <a:rPr lang="en-US" sz="3200" b="1" dirty="0">
                <a:solidFill>
                  <a:schemeClr val="bg1"/>
                </a:solidFill>
              </a:rPr>
              <a:t>clarify integrated collision avoidance </a:t>
            </a:r>
            <a:r>
              <a:rPr lang="en-US" sz="3200" b="1" dirty="0" smtClean="0">
                <a:solidFill>
                  <a:schemeClr val="bg1"/>
                </a:solidFill>
              </a:rPr>
              <a:t>requirements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6" y="21994907"/>
            <a:ext cx="8133035" cy="643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3414" y="19968363"/>
            <a:ext cx="7624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Communicating operator intent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Verifying/generating solutions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Providing feedback on mission feasibility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60" y="20383126"/>
            <a:ext cx="10014541" cy="34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10494703" y="36084203"/>
            <a:ext cx="7122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Distribution A.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Approved for public release distribution unlimited.  (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88ABW-2013-4233,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Sep 2013)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541C4521F984684C7BE709F337134" ma:contentTypeVersion="11" ma:contentTypeDescription="Create a new document." ma:contentTypeScope="" ma:versionID="df483d65d56113021a17c1547f6a4314">
  <xsd:schema xmlns:xsd="http://www.w3.org/2001/XMLSchema" xmlns:p="http://schemas.microsoft.com/office/2006/metadata/properties" xmlns:ns2="8eaa6f65-49e0-4442-8fff-3b46a5381882" targetNamespace="http://schemas.microsoft.com/office/2006/metadata/properties" ma:root="true" ma:fieldsID="ee0215d01301f2ca0baa03e76150012c" ns2:_="">
    <xsd:import namespace="8eaa6f65-49e0-4442-8fff-3b46a5381882"/>
    <xsd:element name="properties">
      <xsd:complexType>
        <xsd:sequence>
          <xsd:element name="documentManagement">
            <xsd:complexType>
              <xsd:all>
                <xsd:element ref="ns2:Docment_x0020_Type"/>
                <xsd:element ref="ns2:Public_x0020_Release_x0020_Number"/>
                <xsd:element ref="ns2:Date_x0020_Cleared"/>
                <xsd:element ref="ns2:Organization" minOccurs="0"/>
                <xsd:element ref="ns2:Thrust" minOccurs="0"/>
                <xsd:element ref="ns2:Author0" minOccurs="0"/>
                <xsd:element ref="ns2:Program_x0020_Name" minOccurs="0"/>
                <xsd:element ref="ns2:Effort" minOccurs="0"/>
                <xsd:element ref="ns2:Tags" minOccurs="0"/>
                <xsd:element ref="ns2:Date_x0020_Briefed" minOccurs="0"/>
                <xsd:element ref="ns2:Ev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eaa6f65-49e0-4442-8fff-3b46a5381882" elementFormDefault="qualified">
    <xsd:import namespace="http://schemas.microsoft.com/office/2006/documentManagement/types"/>
    <xsd:element name="Docment_x0020_Type" ma:index="2" ma:displayName="Docment Type" ma:list="{e88b3d82-78d1-4bf9-9de1-be75849a0f33}" ma:internalName="Docment_x0020_Type" ma:showField="Title">
      <xsd:simpleType>
        <xsd:restriction base="dms:Lookup"/>
      </xsd:simpleType>
    </xsd:element>
    <xsd:element name="Public_x0020_Release_x0020_Number" ma:index="3" ma:displayName="Public Release Number" ma:internalName="Public_x0020_Release_x0020_Number">
      <xsd:simpleType>
        <xsd:restriction base="dms:Text">
          <xsd:maxLength value="255"/>
        </xsd:restriction>
      </xsd:simpleType>
    </xsd:element>
    <xsd:element name="Date_x0020_Cleared" ma:index="4" ma:displayName="Date Cleared" ma:format="DateOnly" ma:internalName="Date_x0020_Cleared">
      <xsd:simpleType>
        <xsd:restriction base="dms:DateTime"/>
      </xsd:simpleType>
    </xsd:element>
    <xsd:element name="Organization" ma:index="5" nillable="true" ma:displayName="Organization" ma:list="{ca17ec1e-4f45-498f-9ebc-75084ea396ff}" ma:internalName="Organization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hrust" ma:index="6" nillable="true" ma:displayName="Thrust" ma:list="{257c6fef-c564-46f5-b3f4-ab7fb3847e2e}" ma:internalName="Thrust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uthor0" ma:index="7" nillable="true" ma:displayName="Author" ma:list="{7303544a-b1a4-4b68-b216-283803a67d73}" ma:internalName="Author0" ma:showField="LinkTitleNoMenu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gram_x0020_Name" ma:index="8" nillable="true" ma:displayName="Program Name" ma:list="{a8cb06dc-b758-41ad-9da5-fef3fd4be32f}" ma:internalName="Program_x0020_Nam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ffort" ma:index="9" nillable="true" ma:displayName="Effort" ma:list="{d589cb2c-2f5a-40b7-bc78-4ec59be2140a}" ma:internalName="Effort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gs" ma:index="10" nillable="true" ma:displayName="Tags" ma:list="{c41b1f54-15c1-4b36-be60-f3cf647beeef}" ma:internalName="Ta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Briefed" ma:index="11" nillable="true" ma:displayName="Date Briefed" ma:format="DateOnly" ma:internalName="Date_x0020_Briefed">
      <xsd:simpleType>
        <xsd:restriction base="dms:DateTime"/>
      </xsd:simpleType>
    </xsd:element>
    <xsd:element name="Event" ma:index="12" nillable="true" ma:displayName="Event" ma:list="{943db766-d1d2-40f7-9612-987d5b71e951}" ma:internalName="Event" ma:showField="LinkTitleNoMenu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 ma:readOnly="true"/>
        <xsd:element ref="dc:title" minOccurs="0" maxOccurs="1" ma:index="1" ma:displayName="New Ite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ate_x0020_Briefed xmlns="8eaa6f65-49e0-4442-8fff-3b46a5381882" xsi:nil="true"/>
    <Event xmlns="8eaa6f65-49e0-4442-8fff-3b46a5381882"/>
    <Program_x0020_Name xmlns="8eaa6f65-49e0-4442-8fff-3b46a5381882"/>
    <Author0 xmlns="8eaa6f65-49e0-4442-8fff-3b46a5381882">
      <Value>6</Value>
    </Author0>
    <Thrust xmlns="8eaa6f65-49e0-4442-8fff-3b46a5381882"/>
    <Docment_x0020_Type xmlns="8eaa6f65-49e0-4442-8fff-3b46a5381882">19</Docment_x0020_Type>
    <Public_x0020_Release_x0020_Number xmlns="8eaa6f65-49e0-4442-8fff-3b46a5381882">88ABW-2013-4233</Public_x0020_Release_x0020_Number>
    <Effort xmlns="8eaa6f65-49e0-4442-8fff-3b46a5381882"/>
    <Organization xmlns="8eaa6f65-49e0-4442-8fff-3b46a5381882">
      <Value>8</Value>
    </Organization>
    <Tags xmlns="8eaa6f65-49e0-4442-8fff-3b46a5381882">
      <Value>31</Value>
      <Value>20</Value>
    </Tags>
    <Date_x0020_Cleared xmlns="8eaa6f65-49e0-4442-8fff-3b46a5381882">2013-09-26T04:00:00+00:00</Date_x0020_Clear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12A8E-73AF-4F46-8006-4EFB0209B355}"/>
</file>

<file path=customXml/itemProps2.xml><?xml version="1.0" encoding="utf-8"?>
<ds:datastoreItem xmlns:ds="http://schemas.openxmlformats.org/officeDocument/2006/customXml" ds:itemID="{68DA9AEF-A6DF-4A4A-B7FE-2BBEF0ACC8CD}"/>
</file>

<file path=customXml/itemProps3.xml><?xml version="1.0" encoding="utf-8"?>
<ds:datastoreItem xmlns:ds="http://schemas.openxmlformats.org/officeDocument/2006/customXml" ds:itemID="{B3652930-F1AA-4B24-9CCC-749316835E7C}"/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275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Certification Of Autonomy</dc:title>
  <dc:creator>Michael F. Bruggeman</dc:creator>
  <cp:lastModifiedBy>ClarkM3</cp:lastModifiedBy>
  <cp:revision>385</cp:revision>
  <cp:lastPrinted>2013-04-15T15:30:44Z</cp:lastPrinted>
  <dcterms:created xsi:type="dcterms:W3CDTF">2009-05-13T11:43:01Z</dcterms:created>
  <dcterms:modified xsi:type="dcterms:W3CDTF">2013-09-30T16:26:39Z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0x0101009E8541C4521F984684C7BE709F337134</vt:lpwstr>
  </property>
  <property fmtid="{D5CDD505-2E9C-101B-9397-08002B2CF9AE}" pid="3" name="Order">
    <vt:r8>5000</vt:r8>
  </property>
</Properties>
</file>