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handoutMasterIdLst>
    <p:handoutMasterId r:id="rId7"/>
  </p:handoutMasterIdLst>
  <p:sldIdLst>
    <p:sldId id="286"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38"/>
    <a:srgbClr val="87DF29"/>
    <a:srgbClr val="8ADD4C"/>
    <a:srgbClr val="E65D03"/>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9237" autoAdjust="0"/>
    <p:restoredTop sz="94706" autoAdjust="0"/>
  </p:normalViewPr>
  <p:slideViewPr>
    <p:cSldViewPr snapToGrid="0" snapToObjects="1" showGuides="1">
      <p:cViewPr>
        <p:scale>
          <a:sx n="30" d="100"/>
          <a:sy n="30" d="100"/>
        </p:scale>
        <p:origin x="1764" y="1440"/>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10/27/2014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34452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10/27/2014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22648045"/>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2593" y="457202"/>
            <a:ext cx="32009976" cy="1447800"/>
          </a:xfrm>
          <a:prstGeom prst="rect">
            <a:avLst/>
          </a:prstGeom>
        </p:spPr>
        <p:txBody>
          <a:bodyPr lIns="91436" tIns="45717" rIns="91436" bIns="45717" anchor="ctr" anchorCtr="0"/>
          <a:lstStyle>
            <a:lvl1pPr>
              <a:defRPr b="1"/>
            </a:lvl1pPr>
          </a:lstStyle>
          <a:p>
            <a:r>
              <a:rPr lang="en-US" dirty="0" smtClean="0"/>
              <a:t>Click here to add the poster title</a:t>
            </a:r>
            <a:endParaRPr lang="en-US" dirty="0"/>
          </a:p>
        </p:txBody>
      </p:sp>
      <p:sp>
        <p:nvSpPr>
          <p:cNvPr id="4" name="Text Placeholder 3"/>
          <p:cNvSpPr>
            <a:spLocks noGrp="1"/>
          </p:cNvSpPr>
          <p:nvPr>
            <p:ph type="body" sz="quarter" idx="10" hasCustomPrompt="1"/>
          </p:nvPr>
        </p:nvSpPr>
        <p:spPr>
          <a:xfrm>
            <a:off x="904188" y="600440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5265739"/>
            <a:ext cx="10048875" cy="754045"/>
          </a:xfrm>
          <a:prstGeom prst="rect">
            <a:avLst/>
          </a:prstGeom>
          <a:solidFill>
            <a:schemeClr val="accent5">
              <a:lumMod val="50000"/>
            </a:schemeClr>
          </a:solidFill>
        </p:spPr>
        <p:txBody>
          <a:bodyPr lIns="91436" tIns="91436" rIns="91436" bIns="91436" anchor="ctr" anchorCtr="0">
            <a:spAutoFit/>
          </a:bodyPr>
          <a:lstStyle>
            <a:lvl1pPr algn="ctr">
              <a:buNone/>
              <a:defRPr sz="3700" b="1" baseline="0">
                <a:solidFill>
                  <a:schemeClr val="bg1"/>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914400" y="11430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8557200"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5996467"/>
            <a:ext cx="10048874"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265739"/>
            <a:ext cx="10048875" cy="754045"/>
          </a:xfrm>
          <a:prstGeom prst="rect">
            <a:avLst/>
          </a:prstGeom>
          <a:solidFill>
            <a:schemeClr val="accent5">
              <a:lumMod val="50000"/>
            </a:schemeClr>
          </a:solidFill>
        </p:spPr>
        <p:txBody>
          <a:bodyPr lIns="91436" tIns="91436" rIns="91436" bIns="91436" anchor="ctr" anchorCtr="0">
            <a:spAutoFit/>
          </a:bodyPr>
          <a:lstStyle>
            <a:lvl1pPr algn="ctr">
              <a:buNone/>
              <a:defRPr sz="3700" b="1" baseline="0">
                <a:solidFill>
                  <a:schemeClr val="bg1"/>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004405"/>
            <a:ext cx="10048874"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257801"/>
            <a:ext cx="10058400" cy="754045"/>
          </a:xfrm>
          <a:prstGeom prst="rect">
            <a:avLst/>
          </a:prstGeom>
          <a:solidFill>
            <a:schemeClr val="accent5">
              <a:lumMod val="50000"/>
            </a:schemeClr>
          </a:solidFill>
        </p:spPr>
        <p:txBody>
          <a:bodyPr lIns="91436" tIns="91436" rIns="91436" bIns="91436" anchor="ctr" anchorCtr="0">
            <a:spAutoFit/>
          </a:bodyPr>
          <a:lstStyle>
            <a:lvl1pPr algn="ctr">
              <a:buNone/>
              <a:defRPr sz="3700" b="1" baseline="0">
                <a:solidFill>
                  <a:schemeClr val="bg1"/>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24750" y="5265739"/>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24750" y="600440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9059" y="14272738"/>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97777"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24750" y="25679401"/>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7" name="Text Placeholder 76"/>
          <p:cNvSpPr>
            <a:spLocks noGrp="1"/>
          </p:cNvSpPr>
          <p:nvPr>
            <p:ph type="body" sz="quarter" idx="150" hasCustomPrompt="1"/>
          </p:nvPr>
        </p:nvSpPr>
        <p:spPr>
          <a:xfrm>
            <a:off x="5932593" y="3185162"/>
            <a:ext cx="31998968" cy="1280160"/>
          </a:xfrm>
          <a:prstGeom prst="rect">
            <a:avLst/>
          </a:prstGeom>
        </p:spPr>
        <p:txBody>
          <a:bodyPr/>
          <a:lstStyle>
            <a:lvl1pPr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8" name="Text Placeholder 76"/>
          <p:cNvSpPr>
            <a:spLocks noGrp="1"/>
          </p:cNvSpPr>
          <p:nvPr>
            <p:ph type="body" sz="quarter" idx="151" hasCustomPrompt="1"/>
          </p:nvPr>
        </p:nvSpPr>
        <p:spPr>
          <a:xfrm>
            <a:off x="5932593" y="1905002"/>
            <a:ext cx="31998968" cy="1280160"/>
          </a:xfrm>
          <a:prstGeom prst="rect">
            <a:avLst/>
          </a:prstGeom>
        </p:spPr>
        <p:txBody>
          <a:bodyPr/>
          <a:lstStyle>
            <a:lvl1pPr algn="ctr">
              <a:buFontTx/>
              <a:buNone/>
              <a:defRPr sz="7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004405"/>
            <a:ext cx="13591277"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265739"/>
            <a:ext cx="13573126"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914400" y="11430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8557200"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922338" y="17949530"/>
            <a:ext cx="13592864"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242973"/>
            <a:ext cx="13573125"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304135"/>
            <a:ext cx="13571534"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573407"/>
            <a:ext cx="13571534"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012343"/>
            <a:ext cx="13571534"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5265739"/>
            <a:ext cx="13579475"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5265739"/>
            <a:ext cx="13576029"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6004405"/>
            <a:ext cx="13576029"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7210866"/>
            <a:ext cx="13576029"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7949530"/>
            <a:ext cx="13581061"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679401"/>
            <a:ext cx="13576029"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418067"/>
            <a:ext cx="13581061"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58" name="Title 1"/>
          <p:cNvSpPr>
            <a:spLocks noGrp="1"/>
          </p:cNvSpPr>
          <p:nvPr>
            <p:ph type="title" hasCustomPrompt="1"/>
          </p:nvPr>
        </p:nvSpPr>
        <p:spPr>
          <a:xfrm>
            <a:off x="5932593" y="457202"/>
            <a:ext cx="32009976" cy="1447800"/>
          </a:xfrm>
          <a:prstGeom prst="rect">
            <a:avLst/>
          </a:prstGeom>
        </p:spPr>
        <p:txBody>
          <a:bodyPr lIns="91436" tIns="45717" rIns="91436" bIns="45717" anchor="ctr" anchorCtr="0"/>
          <a:lstStyle>
            <a:lvl1pPr>
              <a:defRPr b="1"/>
            </a:lvl1pPr>
          </a:lstStyle>
          <a:p>
            <a:r>
              <a:rPr lang="en-US" dirty="0" smtClean="0"/>
              <a:t>Click here to add the poster title</a:t>
            </a:r>
            <a:endParaRPr lang="en-US" dirty="0"/>
          </a:p>
        </p:txBody>
      </p:sp>
      <p:sp>
        <p:nvSpPr>
          <p:cNvPr id="59" name="Text Placeholder 76"/>
          <p:cNvSpPr>
            <a:spLocks noGrp="1"/>
          </p:cNvSpPr>
          <p:nvPr>
            <p:ph type="body" sz="quarter" idx="150" hasCustomPrompt="1"/>
          </p:nvPr>
        </p:nvSpPr>
        <p:spPr>
          <a:xfrm>
            <a:off x="5932593" y="3185162"/>
            <a:ext cx="31998968" cy="1280160"/>
          </a:xfrm>
          <a:prstGeom prst="rect">
            <a:avLst/>
          </a:prstGeom>
        </p:spPr>
        <p:txBody>
          <a:bodyPr/>
          <a:lstStyle>
            <a:lvl1pPr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2" name="Text Placeholder 76"/>
          <p:cNvSpPr>
            <a:spLocks noGrp="1"/>
          </p:cNvSpPr>
          <p:nvPr>
            <p:ph type="body" sz="quarter" idx="151" hasCustomPrompt="1"/>
          </p:nvPr>
        </p:nvSpPr>
        <p:spPr>
          <a:xfrm>
            <a:off x="5932593" y="1905002"/>
            <a:ext cx="31998968" cy="1280160"/>
          </a:xfrm>
          <a:prstGeom prst="rect">
            <a:avLst/>
          </a:prstGeom>
        </p:spPr>
        <p:txBody>
          <a:bodyPr/>
          <a:lstStyle>
            <a:lvl1pPr algn="ctr">
              <a:buFontTx/>
              <a:buNone/>
              <a:defRPr sz="7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1" name="Text Placeholder 5"/>
          <p:cNvSpPr>
            <a:spLocks noGrp="1"/>
          </p:cNvSpPr>
          <p:nvPr>
            <p:ph type="body" sz="quarter" idx="9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004405"/>
            <a:ext cx="10056813"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265739"/>
            <a:ext cx="10048875" cy="754045"/>
          </a:xfrm>
          <a:prstGeom prst="rect">
            <a:avLst/>
          </a:prstGeom>
          <a:solidFill>
            <a:schemeClr val="accent5">
              <a:lumMod val="50000"/>
            </a:schemeClr>
          </a:solidFill>
        </p:spPr>
        <p:txBody>
          <a:bodyPr lIns="91436" tIns="91436" rIns="91436" bIns="91436" anchor="ctr" anchorCtr="0">
            <a:spAutoFit/>
          </a:bodyPr>
          <a:lstStyle>
            <a:lvl1pPr algn="ctr">
              <a:buNone/>
              <a:defRPr sz="3700" b="1" baseline="0">
                <a:solidFill>
                  <a:schemeClr val="bg1"/>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914400" y="11430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8557200"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902598" y="14919070"/>
            <a:ext cx="1005840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5996467"/>
            <a:ext cx="20720048"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265739"/>
            <a:ext cx="20720050"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13410"/>
            <a:ext cx="20720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24750" y="5265739"/>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24750" y="6004405"/>
            <a:ext cx="10047018"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19059" y="14272738"/>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97777" y="15011402"/>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24750" y="25669876"/>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0" name="Title 1"/>
          <p:cNvSpPr>
            <a:spLocks noGrp="1"/>
          </p:cNvSpPr>
          <p:nvPr>
            <p:ph type="title" hasCustomPrompt="1"/>
          </p:nvPr>
        </p:nvSpPr>
        <p:spPr>
          <a:xfrm>
            <a:off x="5932593" y="457202"/>
            <a:ext cx="32009976" cy="1447800"/>
          </a:xfrm>
          <a:prstGeom prst="rect">
            <a:avLst/>
          </a:prstGeom>
        </p:spPr>
        <p:txBody>
          <a:bodyPr lIns="91436" tIns="45717" rIns="91436" bIns="45717" anchor="ctr" anchorCtr="0"/>
          <a:lstStyle>
            <a:lvl1pPr>
              <a:defRPr b="1"/>
            </a:lvl1pPr>
          </a:lstStyle>
          <a:p>
            <a:r>
              <a:rPr lang="en-US" dirty="0" smtClean="0"/>
              <a:t>Click here to add the poster title</a:t>
            </a:r>
            <a:endParaRPr lang="en-US" dirty="0"/>
          </a:p>
        </p:txBody>
      </p:sp>
      <p:sp>
        <p:nvSpPr>
          <p:cNvPr id="61" name="Text Placeholder 76"/>
          <p:cNvSpPr>
            <a:spLocks noGrp="1"/>
          </p:cNvSpPr>
          <p:nvPr>
            <p:ph type="body" sz="quarter" idx="150" hasCustomPrompt="1"/>
          </p:nvPr>
        </p:nvSpPr>
        <p:spPr>
          <a:xfrm>
            <a:off x="5932593" y="3185162"/>
            <a:ext cx="31998968" cy="1280160"/>
          </a:xfrm>
          <a:prstGeom prst="rect">
            <a:avLst/>
          </a:prstGeom>
        </p:spPr>
        <p:txBody>
          <a:bodyPr/>
          <a:lstStyle>
            <a:lvl1pPr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2" name="Text Placeholder 76"/>
          <p:cNvSpPr>
            <a:spLocks noGrp="1"/>
          </p:cNvSpPr>
          <p:nvPr>
            <p:ph type="body" sz="quarter" idx="151" hasCustomPrompt="1"/>
          </p:nvPr>
        </p:nvSpPr>
        <p:spPr>
          <a:xfrm>
            <a:off x="5932593" y="1905002"/>
            <a:ext cx="31998968" cy="1280160"/>
          </a:xfrm>
          <a:prstGeom prst="rect">
            <a:avLst/>
          </a:prstGeom>
        </p:spPr>
        <p:txBody>
          <a:bodyPr/>
          <a:lstStyle>
            <a:lvl1pPr algn="ctr">
              <a:buFontTx/>
              <a:buNone/>
              <a:defRPr sz="7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1" name="Text Placeholder 5"/>
          <p:cNvSpPr>
            <a:spLocks noGrp="1"/>
          </p:cNvSpPr>
          <p:nvPr>
            <p:ph type="body" sz="quarter" idx="9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004405"/>
            <a:ext cx="10056813"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265739"/>
            <a:ext cx="10048875" cy="754045"/>
          </a:xfrm>
          <a:prstGeom prst="rect">
            <a:avLst/>
          </a:prstGeom>
          <a:solidFill>
            <a:schemeClr val="accent5">
              <a:lumMod val="50000"/>
            </a:schemeClr>
          </a:solidFill>
        </p:spPr>
        <p:txBody>
          <a:bodyPr lIns="91436" tIns="91436" rIns="91436" bIns="91436" anchor="ctr" anchorCtr="0">
            <a:spAutoFit/>
          </a:bodyPr>
          <a:lstStyle>
            <a:lvl1pPr algn="ctr">
              <a:buNone/>
              <a:defRPr sz="3700" b="1" baseline="0">
                <a:solidFill>
                  <a:schemeClr val="bg1"/>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914400" y="11430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8557200"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902598" y="14919070"/>
            <a:ext cx="1005840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6" y="5996467"/>
            <a:ext cx="20720046"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265739"/>
            <a:ext cx="20720050"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1587164" y="14919070"/>
            <a:ext cx="20720046"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5" y="14212888"/>
            <a:ext cx="20720050"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1587164" y="23505310"/>
            <a:ext cx="20720046"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1587164" y="24243974"/>
            <a:ext cx="20720046"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19059" y="5265739"/>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14028" y="6004405"/>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24750" y="28291981"/>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24751" y="29030647"/>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0" name="Title 1"/>
          <p:cNvSpPr>
            <a:spLocks noGrp="1"/>
          </p:cNvSpPr>
          <p:nvPr>
            <p:ph type="title" hasCustomPrompt="1"/>
          </p:nvPr>
        </p:nvSpPr>
        <p:spPr>
          <a:xfrm>
            <a:off x="5932593" y="457202"/>
            <a:ext cx="32009976" cy="1447800"/>
          </a:xfrm>
          <a:prstGeom prst="rect">
            <a:avLst/>
          </a:prstGeom>
        </p:spPr>
        <p:txBody>
          <a:bodyPr lIns="91436" tIns="45717" rIns="91436" bIns="45717" anchor="ctr" anchorCtr="0"/>
          <a:lstStyle>
            <a:lvl1pPr>
              <a:defRPr b="1"/>
            </a:lvl1pPr>
          </a:lstStyle>
          <a:p>
            <a:r>
              <a:rPr lang="en-US" dirty="0" smtClean="0"/>
              <a:t>Click here to add the poster title</a:t>
            </a:r>
            <a:endParaRPr lang="en-US" dirty="0"/>
          </a:p>
        </p:txBody>
      </p:sp>
      <p:sp>
        <p:nvSpPr>
          <p:cNvPr id="61" name="Text Placeholder 76"/>
          <p:cNvSpPr>
            <a:spLocks noGrp="1"/>
          </p:cNvSpPr>
          <p:nvPr>
            <p:ph type="body" sz="quarter" idx="150" hasCustomPrompt="1"/>
          </p:nvPr>
        </p:nvSpPr>
        <p:spPr>
          <a:xfrm>
            <a:off x="5932593" y="3185162"/>
            <a:ext cx="31998968" cy="1280160"/>
          </a:xfrm>
          <a:prstGeom prst="rect">
            <a:avLst/>
          </a:prstGeom>
        </p:spPr>
        <p:txBody>
          <a:bodyPr/>
          <a:lstStyle>
            <a:lvl1pPr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2" name="Text Placeholder 76"/>
          <p:cNvSpPr>
            <a:spLocks noGrp="1"/>
          </p:cNvSpPr>
          <p:nvPr>
            <p:ph type="body" sz="quarter" idx="151" hasCustomPrompt="1"/>
          </p:nvPr>
        </p:nvSpPr>
        <p:spPr>
          <a:xfrm>
            <a:off x="5932593" y="1905002"/>
            <a:ext cx="31998968" cy="1280160"/>
          </a:xfrm>
          <a:prstGeom prst="rect">
            <a:avLst/>
          </a:prstGeom>
        </p:spPr>
        <p:txBody>
          <a:bodyPr/>
          <a:lstStyle>
            <a:lvl1pPr algn="ctr">
              <a:buFontTx/>
              <a:buNone/>
              <a:defRPr sz="7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1" name="Text Placeholder 5"/>
          <p:cNvSpPr>
            <a:spLocks noGrp="1"/>
          </p:cNvSpPr>
          <p:nvPr>
            <p:ph type="body" sz="quarter" idx="9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6" name="Rectangle 9"/>
          <p:cNvSpPr>
            <a:spLocks noChangeArrowheads="1"/>
          </p:cNvSpPr>
          <p:nvPr userDrawn="1"/>
        </p:nvSpPr>
        <p:spPr bwMode="auto">
          <a:xfrm flipV="1">
            <a:off x="0" y="4503362"/>
            <a:ext cx="43891200" cy="28395441"/>
          </a:xfrm>
          <a:prstGeom prst="rect">
            <a:avLst/>
          </a:prstGeom>
          <a:solidFill>
            <a:schemeClr val="bg1">
              <a:lumMod val="50000"/>
            </a:schemeClr>
          </a:solidFill>
          <a:ln w="152400">
            <a:noFill/>
            <a:miter lim="800000"/>
            <a:headEnd/>
            <a:tailEnd/>
          </a:ln>
          <a:effectLst/>
        </p:spPr>
        <p:txBody>
          <a:bodyPr wrap="none" lIns="91436" tIns="45717" rIns="91436" bIns="45717" anchor="ctr"/>
          <a:lstStyle/>
          <a:p>
            <a:pPr>
              <a:defRPr/>
            </a:pPr>
            <a:endParaRPr lang="en-US" baseline="-25000" dirty="0">
              <a:solidFill>
                <a:srgbClr val="A6A6A6"/>
              </a:solidFill>
            </a:endParaRPr>
          </a:p>
        </p:txBody>
      </p:sp>
      <p:sp>
        <p:nvSpPr>
          <p:cNvPr id="20" name="Rectangle 19"/>
          <p:cNvSpPr/>
          <p:nvPr/>
        </p:nvSpPr>
        <p:spPr>
          <a:xfrm>
            <a:off x="44222126" y="0"/>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000" b="1" dirty="0" smtClean="0">
                <a:solidFill>
                  <a:schemeClr val="bg1"/>
                </a:solidFill>
                <a:latin typeface="Trebuchet MS" pitchFamily="34" charset="0"/>
              </a:rPr>
              <a:t>QUICK</a:t>
            </a:r>
            <a:r>
              <a:rPr lang="en-US" sz="4000" b="1" baseline="0" dirty="0" smtClean="0">
                <a:solidFill>
                  <a:schemeClr val="bg1"/>
                </a:solidFill>
                <a:latin typeface="Trebuchet MS" pitchFamily="34" charset="0"/>
              </a:rPr>
              <a:t> TIPS</a:t>
            </a:r>
            <a:endParaRPr lang="en-US" sz="4000" b="1" dirty="0" smtClean="0">
              <a:solidFill>
                <a:schemeClr val="bg1"/>
              </a:solidFill>
              <a:latin typeface="Trebuchet MS" pitchFamily="34" charset="0"/>
            </a:endParaRP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3134780"/>
            <a:r>
              <a:rPr lang="en-US" sz="3200" dirty="0" smtClean="0">
                <a:latin typeface="Trebuchet MS" pitchFamily="34" charset="0"/>
              </a:rPr>
              <a:t>This PowerPoint</a:t>
            </a:r>
            <a:r>
              <a:rPr lang="en-US" sz="3200" baseline="0" dirty="0" smtClean="0">
                <a:latin typeface="Trebuchet MS" pitchFamily="34" charset="0"/>
              </a:rPr>
              <a:t> template requires basic PowerPoint (version 2007 or newer) skills. Below is a list of commonly asked questions specific to this template. </a:t>
            </a:r>
            <a:br>
              <a:rPr lang="en-US" sz="3200" baseline="0" dirty="0" smtClean="0">
                <a:latin typeface="Trebuchet MS" pitchFamily="34" charset="0"/>
              </a:rPr>
            </a:br>
            <a:r>
              <a:rPr lang="en-US" sz="3200" baseline="0" dirty="0" smtClean="0">
                <a:latin typeface="Trebuchet MS" pitchFamily="34" charset="0"/>
              </a:rPr>
              <a:t>If you are using an older version of PowerPoint some template features may not work properly.</a:t>
            </a:r>
            <a:endParaRPr lang="en-US" sz="4000" b="1" dirty="0" smtClean="0">
              <a:solidFill>
                <a:srgbClr val="FFFF00"/>
              </a:solidFill>
              <a:latin typeface="Trebuchet MS" pitchFamily="34" charset="0"/>
            </a:endParaRPr>
          </a:p>
          <a:p>
            <a:pPr defTabSz="3134780"/>
            <a:endParaRPr lang="en-US" sz="4000" b="1" dirty="0" smtClean="0">
              <a:solidFill>
                <a:srgbClr val="FFFF00"/>
              </a:solidFill>
              <a:latin typeface="Trebuchet MS" pitchFamily="34" charset="0"/>
            </a:endParaRPr>
          </a:p>
          <a:p>
            <a:pPr algn="ctr"/>
            <a:r>
              <a:rPr lang="en-US" sz="4000" b="1" dirty="0" smtClean="0">
                <a:solidFill>
                  <a:schemeClr val="bg1"/>
                </a:solidFill>
                <a:latin typeface="Trebuchet MS" pitchFamily="34" charset="0"/>
              </a:rPr>
              <a:t>Using the template</a:t>
            </a:r>
            <a:endParaRPr lang="en-US" sz="4000" b="1" baseline="0" dirty="0" smtClean="0">
              <a:solidFill>
                <a:schemeClr val="bg1"/>
              </a:solidFill>
              <a:latin typeface="Trebuchet MS" pitchFamily="34" charset="0"/>
            </a:endParaRPr>
          </a:p>
          <a:p>
            <a:pPr algn="ctr"/>
            <a:endParaRPr lang="en-US" sz="32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1" dirty="0" smtClean="0">
                <a:solidFill>
                  <a:srgbClr val="FFFF00"/>
                </a:solidFill>
                <a:latin typeface="Trebuchet MS" pitchFamily="34" charset="0"/>
              </a:rPr>
              <a:t>Verifying the quality of your graphics</a:t>
            </a:r>
          </a:p>
          <a:p>
            <a:pPr defTabSz="3134780"/>
            <a:r>
              <a:rPr lang="en-US" sz="3200" dirty="0" smtClean="0">
                <a:latin typeface="Trebuchet MS" pitchFamily="34" charset="0"/>
              </a:rPr>
              <a:t>Go to the </a:t>
            </a:r>
            <a:r>
              <a:rPr lang="en-US" sz="32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0" baseline="0" dirty="0" smtClean="0">
                <a:latin typeface="Trebuchet MS" pitchFamily="34" charset="0"/>
              </a:rPr>
            </a:br>
            <a:endParaRPr lang="en-US" sz="3200" baseline="0" dirty="0" smtClean="0">
              <a:latin typeface="Trebuchet MS" pitchFamily="34" charset="0"/>
            </a:endParaRPr>
          </a:p>
          <a:p>
            <a:pPr defTabSz="3134780"/>
            <a:r>
              <a:rPr lang="en-US" sz="3200" b="1" dirty="0" smtClean="0">
                <a:solidFill>
                  <a:srgbClr val="FFFF00"/>
                </a:solidFill>
                <a:latin typeface="Trebuchet MS" pitchFamily="34" charset="0"/>
              </a:rPr>
              <a:t>Using the placeholders</a:t>
            </a:r>
          </a:p>
          <a:p>
            <a:pPr defTabSz="3134780"/>
            <a:r>
              <a:rPr lang="en-US" sz="3200" baseline="0" dirty="0" smtClean="0">
                <a:latin typeface="Trebuchet MS" pitchFamily="34" charset="0"/>
              </a:rPr>
              <a:t>To add text to this template click inside a placeholder and type in or paste your text. To move a placeholder, click on it </a:t>
            </a:r>
            <a:r>
              <a:rPr lang="en-US" sz="3200" u="sng" baseline="0" dirty="0" smtClean="0">
                <a:latin typeface="Trebuchet MS" pitchFamily="34" charset="0"/>
              </a:rPr>
              <a:t>once</a:t>
            </a:r>
            <a:r>
              <a:rPr lang="en-US" sz="3200" baseline="0" dirty="0" smtClean="0">
                <a:latin typeface="Trebuchet MS" pitchFamily="34" charset="0"/>
              </a:rPr>
              <a:t> (to select it), place your cursor on its frame and your cursor will change to this symbol:         Then, click </a:t>
            </a:r>
            <a:r>
              <a:rPr lang="en-US" sz="3200" u="sng" baseline="0" dirty="0" smtClean="0">
                <a:latin typeface="Trebuchet MS" pitchFamily="34" charset="0"/>
              </a:rPr>
              <a:t>once</a:t>
            </a:r>
            <a:r>
              <a:rPr lang="en-US" sz="32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3200" b="1" baseline="0" dirty="0" smtClean="0">
              <a:solidFill>
                <a:srgbClr val="FFFF00"/>
              </a:solidFill>
              <a:latin typeface="Trebuchet MS" pitchFamily="34" charset="0"/>
            </a:endParaRPr>
          </a:p>
          <a:p>
            <a:pPr defTabSz="3134780"/>
            <a:r>
              <a:rPr lang="en-US" sz="3200" b="1" baseline="0" dirty="0" smtClean="0">
                <a:solidFill>
                  <a:srgbClr val="FFFF00"/>
                </a:solidFill>
                <a:latin typeface="Trebuchet MS" pitchFamily="34" charset="0"/>
              </a:rPr>
              <a:t>Modifying the layout</a:t>
            </a:r>
          </a:p>
          <a:p>
            <a:pPr defTabSz="3134780"/>
            <a:r>
              <a:rPr lang="en-US" sz="3200" dirty="0" smtClean="0">
                <a:latin typeface="Trebuchet MS" pitchFamily="34" charset="0"/>
              </a:rPr>
              <a:t>This template has four</a:t>
            </a:r>
            <a:endParaRPr lang="en-US" sz="3200" baseline="0" dirty="0" smtClean="0">
              <a:latin typeface="Trebuchet MS" pitchFamily="34" charset="0"/>
            </a:endParaRPr>
          </a:p>
          <a:p>
            <a:pPr defTabSz="3134780"/>
            <a:r>
              <a:rPr lang="en-US" sz="3200" baseline="0" dirty="0" smtClean="0">
                <a:latin typeface="Trebuchet MS" pitchFamily="34" charset="0"/>
              </a:rPr>
              <a:t>different column layouts. </a:t>
            </a:r>
          </a:p>
          <a:p>
            <a:pPr defTabSz="3134780"/>
            <a:r>
              <a:rPr lang="en-US" sz="3200" u="sng" baseline="0" dirty="0" smtClean="0">
                <a:latin typeface="Trebuchet MS" pitchFamily="34" charset="0"/>
              </a:rPr>
              <a:t>Right-click</a:t>
            </a:r>
            <a:r>
              <a:rPr lang="en-US" sz="3200" baseline="0" dirty="0" smtClean="0">
                <a:latin typeface="Trebuchet MS" pitchFamily="34" charset="0"/>
              </a:rPr>
              <a:t> your mouse</a:t>
            </a:r>
          </a:p>
          <a:p>
            <a:pPr defTabSz="3134780"/>
            <a:r>
              <a:rPr lang="en-US" sz="3200" baseline="0" dirty="0" smtClean="0">
                <a:latin typeface="Trebuchet MS" pitchFamily="34" charset="0"/>
              </a:rPr>
              <a:t>on the background and </a:t>
            </a:r>
          </a:p>
          <a:p>
            <a:pPr defTabSz="3134780"/>
            <a:r>
              <a:rPr lang="en-US" sz="3200" baseline="0" dirty="0" smtClean="0">
                <a:latin typeface="Trebuchet MS" pitchFamily="34" charset="0"/>
              </a:rPr>
              <a:t>click on “Layout” to see </a:t>
            </a:r>
          </a:p>
          <a:p>
            <a:pPr defTabSz="3134780"/>
            <a:r>
              <a:rPr lang="en-US" sz="3200" baseline="0" dirty="0" smtClean="0">
                <a:latin typeface="Trebuchet MS" pitchFamily="34" charset="0"/>
              </a:rPr>
              <a:t>the layout options.</a:t>
            </a:r>
            <a:endParaRPr lang="en-US" sz="3200" dirty="0" smtClean="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Importing text and graphics from external sources</a:t>
            </a:r>
          </a:p>
          <a:p>
            <a:pPr defTabSz="3134780"/>
            <a:r>
              <a:rPr lang="en-US" sz="3200" b="1" u="sng" baseline="0" dirty="0" smtClean="0">
                <a:latin typeface="Trebuchet MS" pitchFamily="34" charset="0"/>
              </a:rPr>
              <a:t>TEXT: </a:t>
            </a:r>
            <a:r>
              <a:rPr lang="en-US" sz="32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3200" b="1" u="sng" baseline="0" dirty="0" smtClean="0">
                <a:latin typeface="Trebuchet MS" pitchFamily="34" charset="0"/>
              </a:rPr>
              <a:t>PHOTOS: </a:t>
            </a:r>
            <a:r>
              <a:rPr lang="en-US" sz="3200" baseline="0" dirty="0" smtClean="0">
                <a:latin typeface="Trebuchet MS" pitchFamily="34" charset="0"/>
              </a:rPr>
              <a:t>Drag in a picture placeholder, size it </a:t>
            </a:r>
            <a:r>
              <a:rPr lang="en-US" sz="3200" u="sng" baseline="0" dirty="0" smtClean="0">
                <a:latin typeface="Trebuchet MS" pitchFamily="34" charset="0"/>
              </a:rPr>
              <a:t>first</a:t>
            </a:r>
            <a:r>
              <a:rPr lang="en-US" sz="3200" baseline="0" dirty="0" smtClean="0">
                <a:latin typeface="Trebuchet MS" pitchFamily="34" charset="0"/>
              </a:rPr>
              <a:t>, click in it and insert a photo from the menu.</a:t>
            </a:r>
          </a:p>
          <a:p>
            <a:pPr defTabSz="3134780"/>
            <a:r>
              <a:rPr lang="en-US" sz="3200" b="1" u="sng" baseline="0" dirty="0" smtClean="0">
                <a:latin typeface="Trebuchet MS" pitchFamily="34" charset="0"/>
              </a:rPr>
              <a:t>TABLES: </a:t>
            </a:r>
            <a:r>
              <a:rPr lang="en-US" sz="3200" baseline="0" dirty="0" smtClean="0">
                <a:latin typeface="Trebuchet MS" pitchFamily="34" charset="0"/>
              </a:rPr>
              <a:t>You can copy and paste a table from an external document onto this poster template. To adjust  the way the text fits within the cells of a table that has been pasted, </a:t>
            </a:r>
            <a:r>
              <a:rPr lang="en-US" sz="3200" u="sng" baseline="0" dirty="0" smtClean="0">
                <a:latin typeface="Trebuchet MS" pitchFamily="34" charset="0"/>
              </a:rPr>
              <a:t>right-click</a:t>
            </a:r>
            <a:r>
              <a:rPr lang="en-US" sz="3200" baseline="0" dirty="0" smtClean="0">
                <a:latin typeface="Trebuchet MS" pitchFamily="34" charset="0"/>
              </a:rPr>
              <a:t> on the table, click FORMAT SHAPE  then click on TEXT BOX and change the INTERNAL MARGIN values to 0.25</a:t>
            </a:r>
          </a:p>
          <a:p>
            <a:pPr defTabSz="3134780"/>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Modifying the color scheme</a:t>
            </a:r>
          </a:p>
          <a:p>
            <a:pPr defTabSz="3134780"/>
            <a:r>
              <a:rPr lang="en-US" sz="32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3200" baseline="0" dirty="0" smtClean="0">
              <a:latin typeface="Trebuchet MS" pitchFamily="34" charset="0"/>
            </a:endParaRPr>
          </a:p>
          <a:p>
            <a:pPr defTabSz="3134780"/>
            <a:endParaRPr lang="en-US" sz="3200" baseline="0" dirty="0" smtClean="0">
              <a:latin typeface="Trebuchet MS" pitchFamily="34" charset="0"/>
            </a:endParaRPr>
          </a:p>
          <a:p>
            <a:pPr defTabSz="4389219"/>
            <a:endParaRPr lang="en-US" sz="2000" baseline="0" dirty="0" smtClean="0">
              <a:latin typeface="Trebuchet MS" pitchFamily="34" charset="0"/>
            </a:endParaRPr>
          </a:p>
          <a:p>
            <a:pPr defTabSz="4389219"/>
            <a:endParaRPr lang="en-US" sz="2000" dirty="0" smtClean="0">
              <a:latin typeface="Trebuchet MS" pitchFamily="34" charset="0"/>
            </a:endParaRPr>
          </a:p>
          <a:p>
            <a:pPr algn="ctr"/>
            <a:endParaRPr lang="en-US" sz="2000" b="1" dirty="0" smtClean="0">
              <a:solidFill>
                <a:schemeClr val="bg1"/>
              </a:solidFill>
              <a:latin typeface="Trebuchet MS" pitchFamily="34" charset="0"/>
            </a:endParaRPr>
          </a:p>
          <a:p>
            <a:pPr defTabSz="4389219"/>
            <a:endParaRPr lang="en-US" sz="2000" b="1" dirty="0" smtClean="0">
              <a:solidFill>
                <a:srgbClr val="FFFF00"/>
              </a:solidFill>
              <a:latin typeface="Trebuchet MS" pitchFamily="34" charset="0"/>
            </a:endParaRPr>
          </a:p>
          <a:p>
            <a:pPr algn="ctr"/>
            <a:endParaRPr lang="en-US" sz="3200" b="1" dirty="0">
              <a:latin typeface="Trebuchet MS" pitchFamily="34" charset="0"/>
            </a:endParaRPr>
          </a:p>
        </p:txBody>
      </p:sp>
      <p:sp>
        <p:nvSpPr>
          <p:cNvPr id="29" name="Rectangle 28"/>
          <p:cNvSpPr/>
          <p:nvPr/>
        </p:nvSpPr>
        <p:spPr>
          <a:xfrm>
            <a:off x="-10402388" y="-19596"/>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400" b="1" dirty="0" smtClean="0">
                <a:solidFill>
                  <a:schemeClr val="bg1"/>
                </a:solidFill>
                <a:latin typeface="Trebuchet MS" pitchFamily="34" charset="0"/>
              </a:rPr>
              <a:t>QUICK DESIGN</a:t>
            </a:r>
            <a:r>
              <a:rPr lang="en-US" sz="4400" b="1" baseline="0" dirty="0" smtClean="0">
                <a:solidFill>
                  <a:schemeClr val="bg1"/>
                </a:solidFill>
                <a:latin typeface="Trebuchet MS" pitchFamily="34" charset="0"/>
              </a:rPr>
              <a:t> </a:t>
            </a:r>
            <a:r>
              <a:rPr lang="en-US" sz="4400" b="1" dirty="0" smtClean="0">
                <a:solidFill>
                  <a:schemeClr val="bg1"/>
                </a:solidFill>
                <a:latin typeface="Trebuchet MS" pitchFamily="34" charset="0"/>
              </a:rPr>
              <a:t>GUIDE</a:t>
            </a: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4389219"/>
            <a:r>
              <a:rPr lang="en-US" sz="3200" dirty="0" smtClean="0">
                <a:latin typeface="Trebuchet MS" pitchFamily="34" charset="0"/>
              </a:rPr>
              <a:t>This PowerPoint</a:t>
            </a:r>
            <a:r>
              <a:rPr lang="en-US" sz="3200" baseline="0" dirty="0" smtClean="0">
                <a:latin typeface="Trebuchet MS" pitchFamily="34" charset="0"/>
              </a:rPr>
              <a:t> </a:t>
            </a:r>
            <a:r>
              <a:rPr lang="en-US" sz="3200" dirty="0" smtClean="0">
                <a:latin typeface="Trebuchet MS" pitchFamily="34" charset="0"/>
              </a:rPr>
              <a:t>2007 template produces</a:t>
            </a:r>
            <a:r>
              <a:rPr lang="en-US" sz="3200" baseline="0" dirty="0" smtClean="0">
                <a:latin typeface="Trebuchet MS" pitchFamily="34" charset="0"/>
              </a:rPr>
              <a:t> </a:t>
            </a:r>
            <a:r>
              <a:rPr lang="en-US" sz="3200" dirty="0" smtClean="0">
                <a:latin typeface="Trebuchet MS" pitchFamily="34" charset="0"/>
              </a:rPr>
              <a:t>a 36”x48” professional  poster. It</a:t>
            </a:r>
            <a:r>
              <a:rPr lang="en-US" sz="3200" baseline="0" dirty="0" smtClean="0">
                <a:latin typeface="Trebuchet MS" pitchFamily="34" charset="0"/>
              </a:rPr>
              <a:t> </a:t>
            </a:r>
            <a:r>
              <a:rPr lang="en-US" sz="3200" dirty="0" smtClean="0">
                <a:latin typeface="Trebuchet MS" pitchFamily="34" charset="0"/>
              </a:rPr>
              <a:t>will save you valuable time placing titles, subtitles,</a:t>
            </a:r>
            <a:r>
              <a:rPr lang="en-US" sz="3200" baseline="0" dirty="0" smtClean="0">
                <a:latin typeface="Trebuchet MS" pitchFamily="34" charset="0"/>
              </a:rPr>
              <a:t> text, and graphics</a:t>
            </a:r>
            <a:r>
              <a:rPr lang="en-US" sz="3200" dirty="0" smtClean="0">
                <a:latin typeface="Trebuchet MS" pitchFamily="34" charset="0"/>
              </a:rPr>
              <a:t>. </a:t>
            </a:r>
          </a:p>
          <a:p>
            <a:pPr defTabSz="4389219"/>
            <a:endParaRPr lang="en-US" sz="3200" dirty="0" smtClean="0">
              <a:latin typeface="Trebuchet MS" pitchFamily="34" charset="0"/>
            </a:endParaRPr>
          </a:p>
          <a:p>
            <a:pPr defTabSz="4389219"/>
            <a:r>
              <a:rPr lang="en-US" sz="3200" dirty="0" smtClean="0">
                <a:latin typeface="Trebuchet MS" pitchFamily="34" charset="0"/>
              </a:rPr>
              <a:t>Use it to create your presentation. Then send</a:t>
            </a:r>
            <a:r>
              <a:rPr lang="en-US" sz="3200" baseline="0" dirty="0" smtClean="0">
                <a:latin typeface="Trebuchet MS" pitchFamily="34" charset="0"/>
              </a:rPr>
              <a:t> it </a:t>
            </a:r>
            <a:r>
              <a:rPr lang="en-US" sz="3200" dirty="0" smtClean="0">
                <a:latin typeface="Trebuchet MS" pitchFamily="34" charset="0"/>
              </a:rPr>
              <a:t>to </a:t>
            </a:r>
            <a:r>
              <a:rPr lang="en-US" sz="3200" b="1" dirty="0" smtClean="0">
                <a:latin typeface="Trebuchet MS" pitchFamily="34" charset="0"/>
              </a:rPr>
              <a:t>PosterPresentations.com</a:t>
            </a:r>
            <a:r>
              <a:rPr lang="en-US" sz="3200" dirty="0" smtClean="0">
                <a:latin typeface="Trebuchet MS" pitchFamily="34" charset="0"/>
              </a:rPr>
              <a:t> for premium quality, same day affordable printing.</a:t>
            </a:r>
            <a:br>
              <a:rPr lang="en-US" sz="3200" dirty="0" smtClean="0">
                <a:latin typeface="Trebuchet MS" pitchFamily="34" charset="0"/>
              </a:rPr>
            </a:br>
            <a:endParaRPr lang="en-US" sz="3200" dirty="0" smtClean="0">
              <a:latin typeface="Trebuchet MS" pitchFamily="34" charset="0"/>
            </a:endParaRPr>
          </a:p>
          <a:p>
            <a:pPr defTabSz="4389219"/>
            <a:r>
              <a:rPr lang="en-US" sz="3200" dirty="0" smtClean="0">
                <a:latin typeface="Trebuchet MS" pitchFamily="34" charset="0"/>
              </a:rPr>
              <a:t>We provide a series of </a:t>
            </a:r>
            <a:r>
              <a:rPr lang="en-US" sz="3200" b="1" dirty="0" smtClean="0">
                <a:latin typeface="Trebuchet MS" pitchFamily="34" charset="0"/>
              </a:rPr>
              <a:t>online tutorials</a:t>
            </a:r>
            <a:r>
              <a:rPr lang="en-US" sz="3200" dirty="0" smtClean="0">
                <a:latin typeface="Trebuchet MS" pitchFamily="34" charset="0"/>
              </a:rPr>
              <a:t> that will guide you through the poster design process and answer your poster production questions. </a:t>
            </a:r>
          </a:p>
          <a:p>
            <a:pPr defTabSz="4389219"/>
            <a:endParaRPr lang="en-US" sz="3200" dirty="0" smtClean="0">
              <a:latin typeface="Trebuchet MS" pitchFamily="34" charset="0"/>
            </a:endParaRPr>
          </a:p>
          <a:p>
            <a:pPr defTabSz="4389219"/>
            <a:r>
              <a:rPr lang="en-US" sz="3200" dirty="0" smtClean="0">
                <a:latin typeface="Trebuchet MS" pitchFamily="34" charset="0"/>
              </a:rPr>
              <a:t>View our online</a:t>
            </a:r>
            <a:r>
              <a:rPr lang="en-US" sz="3200" baseline="0" dirty="0" smtClean="0">
                <a:latin typeface="Trebuchet MS" pitchFamily="34" charset="0"/>
              </a:rPr>
              <a:t> tutorials at:</a:t>
            </a:r>
            <a:r>
              <a:rPr lang="en-US" sz="3200" dirty="0" smtClean="0">
                <a:latin typeface="Trebuchet MS" pitchFamily="34" charset="0"/>
              </a:rPr>
              <a:t/>
            </a:r>
            <a:br>
              <a:rPr lang="en-US" sz="3200" dirty="0" smtClean="0">
                <a:latin typeface="Trebuchet MS" pitchFamily="34" charset="0"/>
              </a:rPr>
            </a:br>
            <a:r>
              <a:rPr lang="en-US" sz="3200" dirty="0" smtClean="0">
                <a:solidFill>
                  <a:srgbClr val="FFFF00"/>
                </a:solidFill>
                <a:latin typeface="Trebuchet MS" pitchFamily="34" charset="0"/>
              </a:rPr>
              <a:t> http://bit.ly/Poster_creation_help </a:t>
            </a:r>
            <a:r>
              <a:rPr lang="en-US" sz="3200" dirty="0" smtClean="0">
                <a:latin typeface="Trebuchet MS" pitchFamily="34" charset="0"/>
              </a:rPr>
              <a:t/>
            </a:r>
            <a:br>
              <a:rPr lang="en-US" sz="3200" dirty="0" smtClean="0">
                <a:latin typeface="Trebuchet MS" pitchFamily="34" charset="0"/>
              </a:rPr>
            </a:br>
            <a:r>
              <a:rPr lang="en-US" sz="3200" dirty="0" smtClean="0">
                <a:latin typeface="Trebuchet MS" pitchFamily="34" charset="0"/>
              </a:rPr>
              <a:t>(copy</a:t>
            </a:r>
            <a:r>
              <a:rPr lang="en-US" sz="3200" baseline="0" dirty="0" smtClean="0">
                <a:latin typeface="Trebuchet MS" pitchFamily="34" charset="0"/>
              </a:rPr>
              <a:t> and paste the link into your web browser).</a:t>
            </a:r>
          </a:p>
          <a:p>
            <a:pPr defTabSz="4389219"/>
            <a:endParaRPr lang="en-US" sz="3200" dirty="0" smtClean="0">
              <a:latin typeface="Trebuchet MS" pitchFamily="34" charset="0"/>
            </a:endParaRPr>
          </a:p>
          <a:p>
            <a:pPr defTabSz="4389219"/>
            <a:r>
              <a:rPr lang="en-US" sz="3200" dirty="0" smtClean="0">
                <a:latin typeface="Trebuchet MS" pitchFamily="34" charset="0"/>
              </a:rPr>
              <a:t>For assistance and to order your printed poster</a:t>
            </a:r>
            <a:r>
              <a:rPr lang="en-US" sz="3200" dirty="0" smtClean="0">
                <a:solidFill>
                  <a:schemeClr val="bg1"/>
                </a:solidFill>
                <a:latin typeface="Trebuchet MS" pitchFamily="34" charset="0"/>
              </a:rPr>
              <a:t> call </a:t>
            </a:r>
            <a:r>
              <a:rPr lang="en-US" sz="3200" b="1" dirty="0" smtClean="0">
                <a:solidFill>
                  <a:srgbClr val="FFFF00"/>
                </a:solidFill>
                <a:latin typeface="Trebuchet MS" pitchFamily="34" charset="0"/>
              </a:rPr>
              <a:t>PosterPresentations.com</a:t>
            </a:r>
            <a:r>
              <a:rPr lang="en-US" sz="3200" dirty="0" smtClean="0">
                <a:solidFill>
                  <a:srgbClr val="FFFF00"/>
                </a:solidFill>
                <a:latin typeface="Trebuchet MS" pitchFamily="34" charset="0"/>
              </a:rPr>
              <a:t> </a:t>
            </a:r>
            <a:r>
              <a:rPr lang="en-US" sz="3200" dirty="0" smtClean="0">
                <a:latin typeface="Trebuchet MS" pitchFamily="34" charset="0"/>
              </a:rPr>
              <a:t>at </a:t>
            </a:r>
            <a:r>
              <a:rPr lang="en-US" sz="4000" b="1" dirty="0" smtClean="0">
                <a:solidFill>
                  <a:srgbClr val="FFFF00"/>
                </a:solidFill>
                <a:latin typeface="Trebuchet MS" pitchFamily="34" charset="0"/>
              </a:rPr>
              <a:t>1.866.649.3004</a:t>
            </a:r>
          </a:p>
          <a:p>
            <a:pPr defTabSz="4389219"/>
            <a:endParaRPr lang="en-US" sz="4000" b="1" dirty="0" smtClean="0">
              <a:solidFill>
                <a:srgbClr val="FFFF00"/>
              </a:solidFill>
              <a:latin typeface="Trebuchet MS" pitchFamily="34" charset="0"/>
            </a:endParaRPr>
          </a:p>
          <a:p>
            <a:pPr defTabSz="4389219"/>
            <a:endParaRPr lang="en-US" sz="4000" b="1" dirty="0" smtClean="0">
              <a:solidFill>
                <a:srgbClr val="FFFF00"/>
              </a:solidFill>
              <a:latin typeface="Trebuchet MS" pitchFamily="34" charset="0"/>
            </a:endParaRPr>
          </a:p>
          <a:p>
            <a:pPr algn="ctr"/>
            <a:r>
              <a:rPr lang="en-US" sz="4400" b="1" dirty="0" smtClean="0">
                <a:solidFill>
                  <a:schemeClr val="bg1"/>
                </a:solidFill>
                <a:latin typeface="Trebuchet MS" pitchFamily="34" charset="0"/>
              </a:rPr>
              <a:t>Object Placeholders</a:t>
            </a:r>
          </a:p>
          <a:p>
            <a:pPr algn="ctr"/>
            <a:endParaRPr lang="en-US" sz="4400" b="1" dirty="0" smtClean="0">
              <a:solidFill>
                <a:schemeClr val="bg1"/>
              </a:solidFill>
              <a:latin typeface="Trebuchet MS" pitchFamily="34" charset="0"/>
            </a:endParaRPr>
          </a:p>
          <a:p>
            <a:pPr defTabSz="4389219"/>
            <a:r>
              <a:rPr lang="en-US" sz="3200" dirty="0" smtClean="0">
                <a:latin typeface="Trebuchet MS" pitchFamily="34" charset="0"/>
              </a:rPr>
              <a:t>Use the placeholders provided below to add new elements to your poster:</a:t>
            </a:r>
            <a:r>
              <a:rPr lang="en-US" sz="3200" baseline="0" dirty="0" smtClean="0">
                <a:latin typeface="Trebuchet MS" pitchFamily="34" charset="0"/>
              </a:rPr>
              <a:t> </a:t>
            </a:r>
            <a:r>
              <a:rPr lang="en-US" sz="3200" dirty="0" smtClean="0">
                <a:latin typeface="Trebuchet MS" pitchFamily="34" charset="0"/>
              </a:rPr>
              <a:t>Drag a placeholder onto the</a:t>
            </a:r>
            <a:r>
              <a:rPr lang="en-US" sz="3200" baseline="0" dirty="0" smtClean="0">
                <a:latin typeface="Trebuchet MS" pitchFamily="34" charset="0"/>
              </a:rPr>
              <a:t> poster area,</a:t>
            </a:r>
            <a:r>
              <a:rPr lang="en-US" sz="3200" dirty="0" smtClean="0">
                <a:latin typeface="Trebuchet MS" pitchFamily="34" charset="0"/>
              </a:rPr>
              <a:t> size it, and click it to edit.</a:t>
            </a:r>
          </a:p>
          <a:p>
            <a:pPr defTabSz="4389219"/>
            <a:endParaRPr lang="en-US" sz="3200" dirty="0" smtClean="0">
              <a:latin typeface="Trebuchet MS" pitchFamily="34" charset="0"/>
            </a:endParaRPr>
          </a:p>
          <a:p>
            <a:pPr defTabSz="4389219"/>
            <a:r>
              <a:rPr lang="en-US" sz="3200" b="1" dirty="0" smtClean="0">
                <a:solidFill>
                  <a:srgbClr val="FFFF00"/>
                </a:solidFill>
                <a:latin typeface="Trebuchet MS" pitchFamily="34" charset="0"/>
              </a:rPr>
              <a:t>Section Header placeholder</a:t>
            </a:r>
          </a:p>
          <a:p>
            <a:pPr defTabSz="4389219"/>
            <a:r>
              <a:rPr lang="en-US" sz="3200" dirty="0" smtClean="0">
                <a:latin typeface="Trebuchet MS" pitchFamily="34" charset="0"/>
              </a:rPr>
              <a:t>Move</a:t>
            </a:r>
            <a:r>
              <a:rPr lang="en-US" sz="32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3200" baseline="0" dirty="0" smtClean="0">
              <a:latin typeface="Trebuchet MS" pitchFamily="34" charset="0"/>
            </a:endParaRPr>
          </a:p>
          <a:p>
            <a:pPr defTabSz="4389219"/>
            <a:endParaRPr lang="en-US" sz="3200" dirty="0" smtClean="0">
              <a:latin typeface="Trebuchet MS" pitchFamily="34" charset="0"/>
            </a:endParaRPr>
          </a:p>
          <a:p>
            <a:pPr defTabSz="4389219"/>
            <a:endParaRPr lang="en-US" sz="3200" b="1" dirty="0" smtClean="0">
              <a:solidFill>
                <a:srgbClr val="FFFF00"/>
              </a:solidFill>
              <a:latin typeface="Trebuchet MS" pitchFamily="34" charset="0"/>
            </a:endParaRPr>
          </a:p>
          <a:p>
            <a:pPr defTabSz="4389219"/>
            <a:r>
              <a:rPr lang="en-US" sz="3200" b="1" dirty="0" smtClean="0">
                <a:solidFill>
                  <a:srgbClr val="FFFF00"/>
                </a:solidFill>
                <a:latin typeface="Trebuchet MS" pitchFamily="34" charset="0"/>
              </a:rPr>
              <a:t>Text placeholder</a:t>
            </a:r>
          </a:p>
          <a:p>
            <a:pPr defTabSz="4389219"/>
            <a:r>
              <a:rPr lang="en-US" sz="3200" baseline="0" dirty="0" smtClean="0">
                <a:latin typeface="Trebuchet MS" pitchFamily="34" charset="0"/>
              </a:rPr>
              <a:t>Move this preformatted text placeholder to the poster to add a new body of text.</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1" baseline="0" dirty="0" smtClean="0">
              <a:solidFill>
                <a:srgbClr val="FFFF00"/>
              </a:solidFill>
              <a:latin typeface="Trebuchet MS" pitchFamily="34" charset="0"/>
            </a:endParaRPr>
          </a:p>
          <a:p>
            <a:pPr defTabSz="4389219"/>
            <a:r>
              <a:rPr lang="en-US" sz="3200" b="1" baseline="0" dirty="0" smtClean="0">
                <a:solidFill>
                  <a:srgbClr val="FFFF00"/>
                </a:solidFill>
                <a:latin typeface="Trebuchet MS" pitchFamily="34" charset="0"/>
              </a:rPr>
              <a:t>Picture placeholder</a:t>
            </a:r>
          </a:p>
          <a:p>
            <a:pPr defTabSz="4389219"/>
            <a:r>
              <a:rPr lang="en-US" sz="3200" baseline="0" dirty="0" smtClean="0">
                <a:latin typeface="Trebuchet MS" pitchFamily="34" charset="0"/>
              </a:rPr>
              <a:t>Move this graphic placeholder onto your poster, size it first, and then click it to add a picture to the poster.</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defTabSz="4389219"/>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389219"/>
            <a:endParaRPr lang="en-US" sz="3200" b="1" dirty="0" smtClean="0">
              <a:solidFill>
                <a:srgbClr val="FFFF00"/>
              </a:solidFill>
              <a:latin typeface="Trebuchet MS" pitchFamily="34" charset="0"/>
            </a:endParaRPr>
          </a:p>
          <a:p>
            <a:pPr algn="ctr"/>
            <a:endParaRPr lang="en-US" sz="4400" b="1" dirty="0">
              <a:latin typeface="Trebuchet MS" pitchFamily="34" charset="0"/>
            </a:endParaRPr>
          </a:p>
        </p:txBody>
      </p:sp>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2011</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15" name="Rectangle 35"/>
          <p:cNvSpPr>
            <a:spLocks noChangeArrowheads="1"/>
          </p:cNvSpPr>
          <p:nvPr userDrawn="1"/>
        </p:nvSpPr>
        <p:spPr bwMode="auto">
          <a:xfrm>
            <a:off x="32918400" y="5257800"/>
            <a:ext cx="10058400" cy="26746200"/>
          </a:xfrm>
          <a:prstGeom prst="rect">
            <a:avLst/>
          </a:prstGeom>
          <a:solidFill>
            <a:srgbClr val="FFFFFF"/>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16" name="Rectangle 33"/>
          <p:cNvSpPr>
            <a:spLocks noChangeArrowheads="1"/>
          </p:cNvSpPr>
          <p:nvPr/>
        </p:nvSpPr>
        <p:spPr bwMode="auto">
          <a:xfrm>
            <a:off x="11582400" y="5257800"/>
            <a:ext cx="10058400" cy="26746200"/>
          </a:xfrm>
          <a:prstGeom prst="rect">
            <a:avLst/>
          </a:prstGeom>
          <a:solidFill>
            <a:srgbClr val="FFFFFF"/>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17" name="Rectangle 33"/>
          <p:cNvSpPr>
            <a:spLocks noChangeArrowheads="1"/>
          </p:cNvSpPr>
          <p:nvPr/>
        </p:nvSpPr>
        <p:spPr bwMode="auto">
          <a:xfrm>
            <a:off x="22250400" y="5257800"/>
            <a:ext cx="10058400" cy="26746200"/>
          </a:xfrm>
          <a:prstGeom prst="rect">
            <a:avLst/>
          </a:prstGeom>
          <a:solidFill>
            <a:srgbClr val="FFFFFF"/>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25" name="Rectangle 33"/>
          <p:cNvSpPr>
            <a:spLocks noChangeArrowheads="1"/>
          </p:cNvSpPr>
          <p:nvPr/>
        </p:nvSpPr>
        <p:spPr bwMode="auto">
          <a:xfrm>
            <a:off x="922338" y="5257800"/>
            <a:ext cx="10058400" cy="26746200"/>
          </a:xfrm>
          <a:prstGeom prst="rect">
            <a:avLst/>
          </a:prstGeom>
          <a:solidFill>
            <a:srgbClr val="FFFFFF"/>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34" name="Rectangle 33"/>
          <p:cNvSpPr/>
          <p:nvPr/>
        </p:nvSpPr>
        <p:spPr>
          <a:xfrm>
            <a:off x="-10370486" y="21297014"/>
            <a:ext cx="10018560"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pic>
        <p:nvPicPr>
          <p:cNvPr id="36" name="Picture 2"/>
          <p:cNvPicPr>
            <a:picLocks noChangeAspect="1" noChangeArrowheads="1"/>
          </p:cNvPicPr>
          <p:nvPr/>
        </p:nvPicPr>
        <p:blipFill>
          <a:blip r:embed="rId3" cstate="print"/>
          <a:srcRect/>
          <a:stretch>
            <a:fillRect/>
          </a:stretch>
        </p:blipFill>
        <p:spPr bwMode="auto">
          <a:xfrm>
            <a:off x="49098247" y="15525143"/>
            <a:ext cx="4741366" cy="3058182"/>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47342926" y="13118821"/>
            <a:ext cx="590550" cy="438150"/>
          </a:xfrm>
          <a:prstGeom prst="rect">
            <a:avLst/>
          </a:prstGeom>
          <a:noFill/>
          <a:ln w="9525">
            <a:solidFill>
              <a:schemeClr val="tx1"/>
            </a:solidFill>
            <a:miter lim="800000"/>
            <a:headEnd/>
            <a:tailEnd/>
          </a:ln>
          <a:effectLst/>
        </p:spPr>
      </p:pic>
      <p:sp>
        <p:nvSpPr>
          <p:cNvPr id="44" name="TextBox 43"/>
          <p:cNvSpPr txBox="1"/>
          <p:nvPr/>
        </p:nvSpPr>
        <p:spPr>
          <a:xfrm>
            <a:off x="44487740" y="30588807"/>
            <a:ext cx="9160286" cy="2185208"/>
          </a:xfrm>
          <a:prstGeom prst="rect">
            <a:avLst/>
          </a:prstGeom>
          <a:noFill/>
        </p:spPr>
        <p:txBody>
          <a:bodyPr wrap="square" lIns="91436" tIns="45717" rIns="91436" bIns="45717" rtlCol="0">
            <a:spAutoFit/>
          </a:bodyPr>
          <a:lstStyle/>
          <a:p>
            <a:r>
              <a:rPr lang="en-US" sz="3600" dirty="0" smtClean="0">
                <a:solidFill>
                  <a:schemeClr val="bg1"/>
                </a:solidFill>
              </a:rPr>
              <a:t>© 2011 PosterPresentations.com</a:t>
            </a:r>
            <a:br>
              <a:rPr lang="en-US" sz="3600" dirty="0" smtClean="0">
                <a:solidFill>
                  <a:schemeClr val="bg1"/>
                </a:solidFill>
              </a:rPr>
            </a:br>
            <a:r>
              <a:rPr lang="en-US" sz="3600" dirty="0" smtClean="0">
                <a:solidFill>
                  <a:schemeClr val="bg1"/>
                </a:solidFill>
              </a:rPr>
              <a:t>    </a:t>
            </a:r>
            <a:r>
              <a:rPr lang="en-US" sz="3200" dirty="0" smtClean="0">
                <a:solidFill>
                  <a:schemeClr val="bg1"/>
                </a:solidFill>
              </a:rPr>
              <a:t>2117 Fourth Street ,</a:t>
            </a:r>
            <a:r>
              <a:rPr lang="en-US" sz="3200" baseline="0" dirty="0" smtClean="0">
                <a:solidFill>
                  <a:schemeClr val="bg1"/>
                </a:solidFill>
              </a:rPr>
              <a:t> Unit C</a:t>
            </a:r>
            <a:br>
              <a:rPr lang="en-US" sz="3200" baseline="0" dirty="0" smtClean="0">
                <a:solidFill>
                  <a:schemeClr val="bg1"/>
                </a:solidFill>
              </a:rPr>
            </a:br>
            <a:r>
              <a:rPr lang="en-US" sz="3200" baseline="0" dirty="0" smtClean="0">
                <a:solidFill>
                  <a:schemeClr val="bg1"/>
                </a:solidFill>
              </a:rPr>
              <a:t>    Berkeley CA 94710</a:t>
            </a:r>
            <a:br>
              <a:rPr lang="en-US" sz="3200" baseline="0" dirty="0" smtClean="0">
                <a:solidFill>
                  <a:schemeClr val="bg1"/>
                </a:solidFill>
              </a:rPr>
            </a:br>
            <a:r>
              <a:rPr lang="en-US" sz="3200" baseline="0" dirty="0" smtClean="0">
                <a:solidFill>
                  <a:schemeClr val="bg1"/>
                </a:solidFill>
              </a:rPr>
              <a:t>    </a:t>
            </a:r>
            <a:r>
              <a:rPr lang="en-US" sz="3200" b="1" baseline="0" dirty="0" smtClean="0">
                <a:solidFill>
                  <a:srgbClr val="FFFF00"/>
                </a:solidFill>
              </a:rPr>
              <a:t>posterpresenter@gmail.com</a:t>
            </a:r>
            <a:endParaRPr lang="en-US" sz="3600" b="1" dirty="0">
              <a:solidFill>
                <a:srgbClr val="FFFF00"/>
              </a:solidFill>
            </a:endParaRPr>
          </a:p>
        </p:txBody>
      </p:sp>
      <p:grpSp>
        <p:nvGrpSpPr>
          <p:cNvPr id="40" name="Group 39"/>
          <p:cNvGrpSpPr/>
          <p:nvPr/>
        </p:nvGrpSpPr>
        <p:grpSpPr>
          <a:xfrm>
            <a:off x="-10239857" y="31696514"/>
            <a:ext cx="9771398" cy="1090621"/>
            <a:chOff x="44242388" y="28054064"/>
            <a:chExt cx="9771398" cy="1090621"/>
          </a:xfrm>
        </p:grpSpPr>
        <p:sp>
          <p:nvSpPr>
            <p:cNvPr id="35" name="Rounded Rectangle 34"/>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5"/>
              <a:ext cx="914400" cy="914400"/>
            </a:xfrm>
            <a:prstGeom prst="rect">
              <a:avLst/>
            </a:prstGeom>
            <a:noFill/>
          </p:spPr>
        </p:pic>
        <p:sp>
          <p:nvSpPr>
            <p:cNvPr id="33" name="TextBox 32"/>
            <p:cNvSpPr txBox="1"/>
            <p:nvPr userDrawn="1"/>
          </p:nvSpPr>
          <p:spPr>
            <a:xfrm>
              <a:off x="45342598" y="28154090"/>
              <a:ext cx="8671188" cy="892552"/>
            </a:xfrm>
            <a:prstGeom prst="rect">
              <a:avLst/>
            </a:prstGeom>
            <a:noFill/>
          </p:spPr>
          <p:txBody>
            <a:bodyPr wrap="square" rtlCol="0">
              <a:spAutoFit/>
            </a:bodyPr>
            <a:lstStyle/>
            <a:p>
              <a:r>
                <a:rPr lang="en-US" sz="2600" dirty="0" smtClean="0">
                  <a:solidFill>
                    <a:schemeClr val="tx2"/>
                  </a:solidFill>
                  <a:latin typeface="Trebuchet MS" pitchFamily="34" charset="0"/>
                </a:rPr>
                <a:t>Student</a:t>
              </a:r>
              <a:r>
                <a:rPr lang="en-US" sz="2600" baseline="0" dirty="0" smtClean="0">
                  <a:solidFill>
                    <a:schemeClr val="tx2"/>
                  </a:solidFill>
                  <a:latin typeface="Trebuchet MS" pitchFamily="34" charset="0"/>
                </a:rPr>
                <a:t> discounts are available on our </a:t>
              </a:r>
              <a:r>
                <a:rPr lang="en-US" sz="2600" baseline="0" dirty="0" err="1" smtClean="0">
                  <a:solidFill>
                    <a:schemeClr val="tx2"/>
                  </a:solidFill>
                  <a:latin typeface="Trebuchet MS" pitchFamily="34" charset="0"/>
                </a:rPr>
                <a:t>Facebook</a:t>
              </a:r>
              <a:r>
                <a:rPr lang="en-US" sz="2600" baseline="0" dirty="0" smtClean="0">
                  <a:solidFill>
                    <a:schemeClr val="tx2"/>
                  </a:solidFill>
                  <a:latin typeface="Trebuchet MS" pitchFamily="34" charset="0"/>
                </a:rPr>
                <a:t> page.</a:t>
              </a:r>
              <a:br>
                <a:rPr lang="en-US" sz="2600" baseline="0" dirty="0" smtClean="0">
                  <a:solidFill>
                    <a:schemeClr val="tx2"/>
                  </a:solidFill>
                  <a:latin typeface="Trebuchet MS" pitchFamily="34" charset="0"/>
                </a:rPr>
              </a:br>
              <a:r>
                <a:rPr lang="en-US" sz="2600" baseline="0" dirty="0" smtClean="0">
                  <a:solidFill>
                    <a:schemeClr val="tx2"/>
                  </a:solidFill>
                  <a:latin typeface="Trebuchet MS" pitchFamily="34" charset="0"/>
                </a:rPr>
                <a:t>Go to </a:t>
              </a:r>
              <a:r>
                <a:rPr lang="en-US" sz="2600" u="sng" baseline="0" dirty="0" smtClean="0">
                  <a:solidFill>
                    <a:schemeClr val="tx2"/>
                  </a:solidFill>
                  <a:latin typeface="Trebuchet MS" pitchFamily="34" charset="0"/>
                </a:rPr>
                <a:t>PosterPresentations.com</a:t>
              </a:r>
              <a:r>
                <a:rPr lang="en-US" sz="2600" baseline="0" dirty="0" smtClean="0">
                  <a:solidFill>
                    <a:schemeClr val="tx2"/>
                  </a:solidFill>
                  <a:latin typeface="Trebuchet MS" pitchFamily="34" charset="0"/>
                </a:rPr>
                <a:t> and click on the FB icon. </a:t>
              </a:r>
              <a:endParaRPr lang="en-US" sz="2600" dirty="0">
                <a:solidFill>
                  <a:schemeClr val="tx2"/>
                </a:solidFill>
                <a:latin typeface="Trebuchet MS" pitchFamily="34" charset="0"/>
              </a:endParaRPr>
            </a:p>
          </p:txBody>
        </p:sp>
      </p:grpSp>
      <p:cxnSp>
        <p:nvCxnSpPr>
          <p:cNvPr id="43" name="Straight Connector 42"/>
          <p:cNvCxnSpPr/>
          <p:nvPr/>
        </p:nvCxnSpPr>
        <p:spPr>
          <a:xfrm>
            <a:off x="44222126" y="30500133"/>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370486" y="11582400"/>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4254028" y="4841856"/>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2" name="Rectangle 36"/>
          <p:cNvSpPr>
            <a:spLocks noChangeArrowheads="1"/>
          </p:cNvSpPr>
          <p:nvPr userDrawn="1"/>
        </p:nvSpPr>
        <p:spPr bwMode="auto">
          <a:xfrm>
            <a:off x="0" y="-1"/>
            <a:ext cx="43891200" cy="4371975"/>
          </a:xfrm>
          <a:prstGeom prst="rect">
            <a:avLst/>
          </a:prstGeom>
          <a:solidFill>
            <a:srgbClr val="FF6600"/>
          </a:solidFill>
          <a:ln w="9525">
            <a:noFill/>
            <a:miter lim="800000"/>
            <a:headEnd/>
            <a:tailEnd/>
          </a:ln>
          <a:effectLst/>
        </p:spPr>
        <p:txBody>
          <a:bodyPr wrap="none" lIns="91436" tIns="45717" rIns="91436" bIns="45717" anchor="ctr"/>
          <a:lstStyle/>
          <a:p>
            <a:pPr>
              <a:defRPr/>
            </a:pPr>
            <a:endParaRPr lang="en-US" dirty="0"/>
          </a:p>
        </p:txBody>
      </p:sp>
      <p:pic>
        <p:nvPicPr>
          <p:cNvPr id="23" name="Picture 22" descr="UT Dallas_tex_rev copy.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5360" y="788335"/>
            <a:ext cx="8075362" cy="2978148"/>
          </a:xfrm>
          <a:prstGeom prst="rect">
            <a:avLst/>
          </a:prstGeom>
        </p:spPr>
      </p:pic>
      <p:sp>
        <p:nvSpPr>
          <p:cNvPr id="2" name="TextBox 1"/>
          <p:cNvSpPr txBox="1"/>
          <p:nvPr userDrawn="1"/>
        </p:nvSpPr>
        <p:spPr>
          <a:xfrm>
            <a:off x="35562021" y="4717208"/>
            <a:ext cx="184666" cy="1415772"/>
          </a:xfrm>
          <a:prstGeom prst="rect">
            <a:avLst/>
          </a:prstGeom>
          <a:noFill/>
        </p:spPr>
        <p:txBody>
          <a:bodyPr wrap="none" rtlCol="0">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8" name="Rectangle 33"/>
          <p:cNvSpPr>
            <a:spLocks noChangeArrowheads="1"/>
          </p:cNvSpPr>
          <p:nvPr/>
        </p:nvSpPr>
        <p:spPr bwMode="auto">
          <a:xfrm>
            <a:off x="914403" y="5257800"/>
            <a:ext cx="13585371"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2011</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18" name="Rectangle 33"/>
          <p:cNvSpPr>
            <a:spLocks noChangeArrowheads="1"/>
          </p:cNvSpPr>
          <p:nvPr/>
        </p:nvSpPr>
        <p:spPr bwMode="auto">
          <a:xfrm>
            <a:off x="15150536" y="5257800"/>
            <a:ext cx="13585371"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19" name="Rectangle 33"/>
          <p:cNvSpPr>
            <a:spLocks noChangeArrowheads="1"/>
          </p:cNvSpPr>
          <p:nvPr/>
        </p:nvSpPr>
        <p:spPr bwMode="auto">
          <a:xfrm>
            <a:off x="29386670" y="5257800"/>
            <a:ext cx="13585371"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27" name="Rectangle 26"/>
          <p:cNvSpPr/>
          <p:nvPr/>
        </p:nvSpPr>
        <p:spPr>
          <a:xfrm>
            <a:off x="44222126" y="0"/>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000" b="1" dirty="0" smtClean="0">
                <a:solidFill>
                  <a:schemeClr val="bg1"/>
                </a:solidFill>
                <a:latin typeface="Trebuchet MS" pitchFamily="34" charset="0"/>
              </a:rPr>
              <a:t>QUICK</a:t>
            </a:r>
            <a:r>
              <a:rPr lang="en-US" sz="4000" b="1" baseline="0" dirty="0" smtClean="0">
                <a:solidFill>
                  <a:schemeClr val="bg1"/>
                </a:solidFill>
                <a:latin typeface="Trebuchet MS" pitchFamily="34" charset="0"/>
              </a:rPr>
              <a:t> TIPS</a:t>
            </a:r>
            <a:endParaRPr lang="en-US" sz="4000" b="1" dirty="0" smtClean="0">
              <a:solidFill>
                <a:schemeClr val="bg1"/>
              </a:solidFill>
              <a:latin typeface="Trebuchet MS" pitchFamily="34" charset="0"/>
            </a:endParaRP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3134780"/>
            <a:r>
              <a:rPr lang="en-US" sz="3200" dirty="0" smtClean="0">
                <a:latin typeface="Trebuchet MS" pitchFamily="34" charset="0"/>
              </a:rPr>
              <a:t>This PowerPoint</a:t>
            </a:r>
            <a:r>
              <a:rPr lang="en-US" sz="3200" baseline="0" dirty="0" smtClean="0">
                <a:latin typeface="Trebuchet MS" pitchFamily="34" charset="0"/>
              </a:rPr>
              <a:t> template requires basic PowerPoint (version 2007 or newer) skills. Below is a list of commonly asked questions specific to this template. </a:t>
            </a:r>
            <a:br>
              <a:rPr lang="en-US" sz="3200" baseline="0" dirty="0" smtClean="0">
                <a:latin typeface="Trebuchet MS" pitchFamily="34" charset="0"/>
              </a:rPr>
            </a:br>
            <a:r>
              <a:rPr lang="en-US" sz="3200" baseline="0" dirty="0" smtClean="0">
                <a:latin typeface="Trebuchet MS" pitchFamily="34" charset="0"/>
              </a:rPr>
              <a:t>If you are using an older version of PowerPoint some template features may not work properly.</a:t>
            </a:r>
            <a:endParaRPr lang="en-US" sz="4000" b="1" dirty="0" smtClean="0">
              <a:solidFill>
                <a:srgbClr val="FFFF00"/>
              </a:solidFill>
              <a:latin typeface="Trebuchet MS" pitchFamily="34" charset="0"/>
            </a:endParaRPr>
          </a:p>
          <a:p>
            <a:pPr defTabSz="3134780"/>
            <a:endParaRPr lang="en-US" sz="4000" b="1" dirty="0" smtClean="0">
              <a:solidFill>
                <a:srgbClr val="FFFF00"/>
              </a:solidFill>
              <a:latin typeface="Trebuchet MS" pitchFamily="34" charset="0"/>
            </a:endParaRPr>
          </a:p>
          <a:p>
            <a:pPr algn="ctr"/>
            <a:r>
              <a:rPr lang="en-US" sz="4000" b="1" dirty="0" smtClean="0">
                <a:solidFill>
                  <a:schemeClr val="bg1"/>
                </a:solidFill>
                <a:latin typeface="Trebuchet MS" pitchFamily="34" charset="0"/>
              </a:rPr>
              <a:t>Using the template</a:t>
            </a:r>
            <a:endParaRPr lang="en-US" sz="4000" b="1" baseline="0" dirty="0" smtClean="0">
              <a:solidFill>
                <a:schemeClr val="bg1"/>
              </a:solidFill>
              <a:latin typeface="Trebuchet MS" pitchFamily="34" charset="0"/>
            </a:endParaRPr>
          </a:p>
          <a:p>
            <a:pPr algn="ctr"/>
            <a:endParaRPr lang="en-US" sz="32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1" dirty="0" smtClean="0">
                <a:solidFill>
                  <a:srgbClr val="FFFF00"/>
                </a:solidFill>
                <a:latin typeface="Trebuchet MS" pitchFamily="34" charset="0"/>
              </a:rPr>
              <a:t>Verifying the quality of your graphics</a:t>
            </a:r>
          </a:p>
          <a:p>
            <a:pPr defTabSz="3134780"/>
            <a:r>
              <a:rPr lang="en-US" sz="3200" dirty="0" smtClean="0">
                <a:latin typeface="Trebuchet MS" pitchFamily="34" charset="0"/>
              </a:rPr>
              <a:t>Go to the </a:t>
            </a:r>
            <a:r>
              <a:rPr lang="en-US" sz="32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0" baseline="0" dirty="0" smtClean="0">
                <a:latin typeface="Trebuchet MS" pitchFamily="34" charset="0"/>
              </a:rPr>
            </a:br>
            <a:endParaRPr lang="en-US" sz="3200" baseline="0" dirty="0" smtClean="0">
              <a:latin typeface="Trebuchet MS" pitchFamily="34" charset="0"/>
            </a:endParaRPr>
          </a:p>
          <a:p>
            <a:pPr defTabSz="3134780"/>
            <a:r>
              <a:rPr lang="en-US" sz="3200" b="1" dirty="0" smtClean="0">
                <a:solidFill>
                  <a:srgbClr val="FFFF00"/>
                </a:solidFill>
                <a:latin typeface="Trebuchet MS" pitchFamily="34" charset="0"/>
              </a:rPr>
              <a:t>Using the placeholders</a:t>
            </a:r>
          </a:p>
          <a:p>
            <a:pPr defTabSz="3134780"/>
            <a:r>
              <a:rPr lang="en-US" sz="3200" baseline="0" dirty="0" smtClean="0">
                <a:latin typeface="Trebuchet MS" pitchFamily="34" charset="0"/>
              </a:rPr>
              <a:t>To add text to this template click inside a placeholder and type in or paste your text. To move a placeholder, click on it </a:t>
            </a:r>
            <a:r>
              <a:rPr lang="en-US" sz="3200" u="sng" baseline="0" dirty="0" smtClean="0">
                <a:latin typeface="Trebuchet MS" pitchFamily="34" charset="0"/>
              </a:rPr>
              <a:t>once</a:t>
            </a:r>
            <a:r>
              <a:rPr lang="en-US" sz="3200" baseline="0" dirty="0" smtClean="0">
                <a:latin typeface="Trebuchet MS" pitchFamily="34" charset="0"/>
              </a:rPr>
              <a:t> (to select it), place your cursor on its frame and your cursor will change to this symbol:         Then, click </a:t>
            </a:r>
            <a:r>
              <a:rPr lang="en-US" sz="3200" u="sng" baseline="0" dirty="0" smtClean="0">
                <a:latin typeface="Trebuchet MS" pitchFamily="34" charset="0"/>
              </a:rPr>
              <a:t>once</a:t>
            </a:r>
            <a:r>
              <a:rPr lang="en-US" sz="32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3200" b="1" baseline="0" dirty="0" smtClean="0">
              <a:solidFill>
                <a:srgbClr val="FFFF00"/>
              </a:solidFill>
              <a:latin typeface="Trebuchet MS" pitchFamily="34" charset="0"/>
            </a:endParaRPr>
          </a:p>
          <a:p>
            <a:pPr defTabSz="3134780"/>
            <a:r>
              <a:rPr lang="en-US" sz="3200" b="1" baseline="0" dirty="0" smtClean="0">
                <a:solidFill>
                  <a:srgbClr val="FFFF00"/>
                </a:solidFill>
                <a:latin typeface="Trebuchet MS" pitchFamily="34" charset="0"/>
              </a:rPr>
              <a:t>Modifying the layout</a:t>
            </a:r>
          </a:p>
          <a:p>
            <a:pPr defTabSz="3134780"/>
            <a:r>
              <a:rPr lang="en-US" sz="3200" dirty="0" smtClean="0">
                <a:latin typeface="Trebuchet MS" pitchFamily="34" charset="0"/>
              </a:rPr>
              <a:t>This template has four</a:t>
            </a:r>
            <a:endParaRPr lang="en-US" sz="3200" baseline="0" dirty="0" smtClean="0">
              <a:latin typeface="Trebuchet MS" pitchFamily="34" charset="0"/>
            </a:endParaRPr>
          </a:p>
          <a:p>
            <a:pPr defTabSz="3134780"/>
            <a:r>
              <a:rPr lang="en-US" sz="3200" baseline="0" dirty="0" smtClean="0">
                <a:latin typeface="Trebuchet MS" pitchFamily="34" charset="0"/>
              </a:rPr>
              <a:t>different column layouts. </a:t>
            </a:r>
          </a:p>
          <a:p>
            <a:pPr defTabSz="3134780"/>
            <a:r>
              <a:rPr lang="en-US" sz="3200" u="sng" baseline="0" dirty="0" smtClean="0">
                <a:latin typeface="Trebuchet MS" pitchFamily="34" charset="0"/>
              </a:rPr>
              <a:t>Right-click</a:t>
            </a:r>
            <a:r>
              <a:rPr lang="en-US" sz="3200" baseline="0" dirty="0" smtClean="0">
                <a:latin typeface="Trebuchet MS" pitchFamily="34" charset="0"/>
              </a:rPr>
              <a:t> your mouse</a:t>
            </a:r>
          </a:p>
          <a:p>
            <a:pPr defTabSz="3134780"/>
            <a:r>
              <a:rPr lang="en-US" sz="3200" baseline="0" dirty="0" smtClean="0">
                <a:latin typeface="Trebuchet MS" pitchFamily="34" charset="0"/>
              </a:rPr>
              <a:t>on the background and </a:t>
            </a:r>
          </a:p>
          <a:p>
            <a:pPr defTabSz="3134780"/>
            <a:r>
              <a:rPr lang="en-US" sz="3200" baseline="0" dirty="0" smtClean="0">
                <a:latin typeface="Trebuchet MS" pitchFamily="34" charset="0"/>
              </a:rPr>
              <a:t>click on “Layout” to see </a:t>
            </a:r>
          </a:p>
          <a:p>
            <a:pPr defTabSz="3134780"/>
            <a:r>
              <a:rPr lang="en-US" sz="3200" baseline="0" dirty="0" smtClean="0">
                <a:latin typeface="Trebuchet MS" pitchFamily="34" charset="0"/>
              </a:rPr>
              <a:t>the layout options.</a:t>
            </a:r>
            <a:endParaRPr lang="en-US" sz="3200" dirty="0" smtClean="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Importing text and graphics from external sources</a:t>
            </a:r>
          </a:p>
          <a:p>
            <a:pPr defTabSz="3134780"/>
            <a:r>
              <a:rPr lang="en-US" sz="3200" b="1" u="sng" baseline="0" dirty="0" smtClean="0">
                <a:latin typeface="Trebuchet MS" pitchFamily="34" charset="0"/>
              </a:rPr>
              <a:t>TEXT: </a:t>
            </a:r>
            <a:r>
              <a:rPr lang="en-US" sz="32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3200" b="1" u="sng" baseline="0" dirty="0" smtClean="0">
                <a:latin typeface="Trebuchet MS" pitchFamily="34" charset="0"/>
              </a:rPr>
              <a:t>PHOTOS: </a:t>
            </a:r>
            <a:r>
              <a:rPr lang="en-US" sz="3200" baseline="0" dirty="0" smtClean="0">
                <a:latin typeface="Trebuchet MS" pitchFamily="34" charset="0"/>
              </a:rPr>
              <a:t>Drag in a picture placeholder, size it </a:t>
            </a:r>
            <a:r>
              <a:rPr lang="en-US" sz="3200" u="sng" baseline="0" dirty="0" smtClean="0">
                <a:latin typeface="Trebuchet MS" pitchFamily="34" charset="0"/>
              </a:rPr>
              <a:t>first</a:t>
            </a:r>
            <a:r>
              <a:rPr lang="en-US" sz="3200" baseline="0" dirty="0" smtClean="0">
                <a:latin typeface="Trebuchet MS" pitchFamily="34" charset="0"/>
              </a:rPr>
              <a:t>, click in it and insert a photo from the menu.</a:t>
            </a:r>
          </a:p>
          <a:p>
            <a:pPr defTabSz="3134780"/>
            <a:r>
              <a:rPr lang="en-US" sz="3200" b="1" u="sng" baseline="0" dirty="0" smtClean="0">
                <a:latin typeface="Trebuchet MS" pitchFamily="34" charset="0"/>
              </a:rPr>
              <a:t>TABLES: </a:t>
            </a:r>
            <a:r>
              <a:rPr lang="en-US" sz="3200" baseline="0" dirty="0" smtClean="0">
                <a:latin typeface="Trebuchet MS" pitchFamily="34" charset="0"/>
              </a:rPr>
              <a:t>You can copy and paste a table from an external document onto this poster template. To adjust  the way the text fits within the cells of a table that has been pasted, </a:t>
            </a:r>
            <a:r>
              <a:rPr lang="en-US" sz="3200" u="sng" baseline="0" dirty="0" smtClean="0">
                <a:latin typeface="Trebuchet MS" pitchFamily="34" charset="0"/>
              </a:rPr>
              <a:t>right-click</a:t>
            </a:r>
            <a:r>
              <a:rPr lang="en-US" sz="3200" baseline="0" dirty="0" smtClean="0">
                <a:latin typeface="Trebuchet MS" pitchFamily="34" charset="0"/>
              </a:rPr>
              <a:t> on the table, click FORMAT SHAPE  then click on TEXT BOX and change the INTERNAL MARGIN values to 0.25</a:t>
            </a:r>
          </a:p>
          <a:p>
            <a:pPr defTabSz="3134780"/>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Modifying the color scheme</a:t>
            </a:r>
          </a:p>
          <a:p>
            <a:pPr defTabSz="3134780"/>
            <a:r>
              <a:rPr lang="en-US" sz="32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3200" baseline="0" dirty="0" smtClean="0">
              <a:latin typeface="Trebuchet MS" pitchFamily="34" charset="0"/>
            </a:endParaRPr>
          </a:p>
          <a:p>
            <a:pPr defTabSz="3134780"/>
            <a:endParaRPr lang="en-US" sz="3200" baseline="0" dirty="0" smtClean="0">
              <a:latin typeface="Trebuchet MS" pitchFamily="34" charset="0"/>
            </a:endParaRPr>
          </a:p>
          <a:p>
            <a:pPr defTabSz="4389219"/>
            <a:endParaRPr lang="en-US" sz="2000" baseline="0" dirty="0" smtClean="0">
              <a:latin typeface="Trebuchet MS" pitchFamily="34" charset="0"/>
            </a:endParaRPr>
          </a:p>
          <a:p>
            <a:pPr defTabSz="4389219"/>
            <a:endParaRPr lang="en-US" sz="2000" dirty="0" smtClean="0">
              <a:latin typeface="Trebuchet MS" pitchFamily="34" charset="0"/>
            </a:endParaRPr>
          </a:p>
          <a:p>
            <a:pPr algn="ctr"/>
            <a:endParaRPr lang="en-US" sz="2000" b="1" dirty="0" smtClean="0">
              <a:solidFill>
                <a:schemeClr val="bg1"/>
              </a:solidFill>
              <a:latin typeface="Trebuchet MS" pitchFamily="34" charset="0"/>
            </a:endParaRPr>
          </a:p>
          <a:p>
            <a:pPr defTabSz="4389219"/>
            <a:endParaRPr lang="en-US" sz="2000" b="1" dirty="0" smtClean="0">
              <a:solidFill>
                <a:srgbClr val="FFFF00"/>
              </a:solidFill>
              <a:latin typeface="Trebuchet MS" pitchFamily="34" charset="0"/>
            </a:endParaRPr>
          </a:p>
          <a:p>
            <a:pPr algn="ctr"/>
            <a:endParaRPr lang="en-US" sz="3200" b="1" dirty="0">
              <a:latin typeface="Trebuchet MS" pitchFamily="34" charset="0"/>
            </a:endParaRPr>
          </a:p>
        </p:txBody>
      </p:sp>
      <p:sp>
        <p:nvSpPr>
          <p:cNvPr id="28" name="Rectangle 27"/>
          <p:cNvSpPr/>
          <p:nvPr/>
        </p:nvSpPr>
        <p:spPr>
          <a:xfrm>
            <a:off x="-10402388" y="-19596"/>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400" b="1" dirty="0" smtClean="0">
                <a:solidFill>
                  <a:schemeClr val="bg1"/>
                </a:solidFill>
                <a:latin typeface="Trebuchet MS" pitchFamily="34" charset="0"/>
              </a:rPr>
              <a:t>QUICK DESIGN</a:t>
            </a:r>
            <a:r>
              <a:rPr lang="en-US" sz="4400" b="1" baseline="0" dirty="0" smtClean="0">
                <a:solidFill>
                  <a:schemeClr val="bg1"/>
                </a:solidFill>
                <a:latin typeface="Trebuchet MS" pitchFamily="34" charset="0"/>
              </a:rPr>
              <a:t> </a:t>
            </a:r>
            <a:r>
              <a:rPr lang="en-US" sz="4400" b="1" dirty="0" smtClean="0">
                <a:solidFill>
                  <a:schemeClr val="bg1"/>
                </a:solidFill>
                <a:latin typeface="Trebuchet MS" pitchFamily="34" charset="0"/>
              </a:rPr>
              <a:t>GUIDE</a:t>
            </a: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4389219"/>
            <a:r>
              <a:rPr lang="en-US" sz="3200" dirty="0" smtClean="0">
                <a:latin typeface="Trebuchet MS" pitchFamily="34" charset="0"/>
              </a:rPr>
              <a:t>This PowerPoint</a:t>
            </a:r>
            <a:r>
              <a:rPr lang="en-US" sz="3200" baseline="0" dirty="0" smtClean="0">
                <a:latin typeface="Trebuchet MS" pitchFamily="34" charset="0"/>
              </a:rPr>
              <a:t> </a:t>
            </a:r>
            <a:r>
              <a:rPr lang="en-US" sz="3200" dirty="0" smtClean="0">
                <a:latin typeface="Trebuchet MS" pitchFamily="34" charset="0"/>
              </a:rPr>
              <a:t>2007 template produces</a:t>
            </a:r>
            <a:r>
              <a:rPr lang="en-US" sz="3200" baseline="0" dirty="0" smtClean="0">
                <a:latin typeface="Trebuchet MS" pitchFamily="34" charset="0"/>
              </a:rPr>
              <a:t> </a:t>
            </a:r>
            <a:r>
              <a:rPr lang="en-US" sz="3200" dirty="0" smtClean="0">
                <a:latin typeface="Trebuchet MS" pitchFamily="34" charset="0"/>
              </a:rPr>
              <a:t>a 36”x48” professional  poster. It</a:t>
            </a:r>
            <a:r>
              <a:rPr lang="en-US" sz="3200" baseline="0" dirty="0" smtClean="0">
                <a:latin typeface="Trebuchet MS" pitchFamily="34" charset="0"/>
              </a:rPr>
              <a:t> </a:t>
            </a:r>
            <a:r>
              <a:rPr lang="en-US" sz="3200" dirty="0" smtClean="0">
                <a:latin typeface="Trebuchet MS" pitchFamily="34" charset="0"/>
              </a:rPr>
              <a:t>will save you valuable time placing titles, subtitles,</a:t>
            </a:r>
            <a:r>
              <a:rPr lang="en-US" sz="3200" baseline="0" dirty="0" smtClean="0">
                <a:latin typeface="Trebuchet MS" pitchFamily="34" charset="0"/>
              </a:rPr>
              <a:t> text, and graphics</a:t>
            </a:r>
            <a:r>
              <a:rPr lang="en-US" sz="3200" dirty="0" smtClean="0">
                <a:latin typeface="Trebuchet MS" pitchFamily="34" charset="0"/>
              </a:rPr>
              <a:t>. </a:t>
            </a:r>
          </a:p>
          <a:p>
            <a:pPr defTabSz="4389219"/>
            <a:endParaRPr lang="en-US" sz="3200" dirty="0" smtClean="0">
              <a:latin typeface="Trebuchet MS" pitchFamily="34" charset="0"/>
            </a:endParaRPr>
          </a:p>
          <a:p>
            <a:pPr defTabSz="4389219"/>
            <a:r>
              <a:rPr lang="en-US" sz="3200" dirty="0" smtClean="0">
                <a:latin typeface="Trebuchet MS" pitchFamily="34" charset="0"/>
              </a:rPr>
              <a:t>Use it to create your presentation. Then send</a:t>
            </a:r>
            <a:r>
              <a:rPr lang="en-US" sz="3200" baseline="0" dirty="0" smtClean="0">
                <a:latin typeface="Trebuchet MS" pitchFamily="34" charset="0"/>
              </a:rPr>
              <a:t> it </a:t>
            </a:r>
            <a:r>
              <a:rPr lang="en-US" sz="3200" dirty="0" smtClean="0">
                <a:latin typeface="Trebuchet MS" pitchFamily="34" charset="0"/>
              </a:rPr>
              <a:t>to </a:t>
            </a:r>
            <a:r>
              <a:rPr lang="en-US" sz="3200" b="1" dirty="0" smtClean="0">
                <a:latin typeface="Trebuchet MS" pitchFamily="34" charset="0"/>
              </a:rPr>
              <a:t>PosterPresentations.com</a:t>
            </a:r>
            <a:r>
              <a:rPr lang="en-US" sz="3200" dirty="0" smtClean="0">
                <a:latin typeface="Trebuchet MS" pitchFamily="34" charset="0"/>
              </a:rPr>
              <a:t> for premium quality, same day affordable printing.</a:t>
            </a:r>
            <a:br>
              <a:rPr lang="en-US" sz="3200" dirty="0" smtClean="0">
                <a:latin typeface="Trebuchet MS" pitchFamily="34" charset="0"/>
              </a:rPr>
            </a:br>
            <a:endParaRPr lang="en-US" sz="3200" dirty="0" smtClean="0">
              <a:latin typeface="Trebuchet MS" pitchFamily="34" charset="0"/>
            </a:endParaRPr>
          </a:p>
          <a:p>
            <a:pPr defTabSz="4389219"/>
            <a:r>
              <a:rPr lang="en-US" sz="3200" dirty="0" smtClean="0">
                <a:latin typeface="Trebuchet MS" pitchFamily="34" charset="0"/>
              </a:rPr>
              <a:t>We provide a series of </a:t>
            </a:r>
            <a:r>
              <a:rPr lang="en-US" sz="3200" b="1" dirty="0" smtClean="0">
                <a:latin typeface="Trebuchet MS" pitchFamily="34" charset="0"/>
              </a:rPr>
              <a:t>online tutorials</a:t>
            </a:r>
            <a:r>
              <a:rPr lang="en-US" sz="3200" dirty="0" smtClean="0">
                <a:latin typeface="Trebuchet MS" pitchFamily="34" charset="0"/>
              </a:rPr>
              <a:t> that will guide you through the poster design process and answer your poster production questions. </a:t>
            </a:r>
          </a:p>
          <a:p>
            <a:pPr defTabSz="4389219"/>
            <a:endParaRPr lang="en-US" sz="3200" dirty="0" smtClean="0">
              <a:latin typeface="Trebuchet MS" pitchFamily="34" charset="0"/>
            </a:endParaRPr>
          </a:p>
          <a:p>
            <a:pPr defTabSz="4389219"/>
            <a:r>
              <a:rPr lang="en-US" sz="3200" dirty="0" smtClean="0">
                <a:latin typeface="Trebuchet MS" pitchFamily="34" charset="0"/>
              </a:rPr>
              <a:t>View our online</a:t>
            </a:r>
            <a:r>
              <a:rPr lang="en-US" sz="3200" baseline="0" dirty="0" smtClean="0">
                <a:latin typeface="Trebuchet MS" pitchFamily="34" charset="0"/>
              </a:rPr>
              <a:t> tutorials at:</a:t>
            </a:r>
            <a:r>
              <a:rPr lang="en-US" sz="3200" dirty="0" smtClean="0">
                <a:latin typeface="Trebuchet MS" pitchFamily="34" charset="0"/>
              </a:rPr>
              <a:t/>
            </a:r>
            <a:br>
              <a:rPr lang="en-US" sz="3200" dirty="0" smtClean="0">
                <a:latin typeface="Trebuchet MS" pitchFamily="34" charset="0"/>
              </a:rPr>
            </a:br>
            <a:r>
              <a:rPr lang="en-US" sz="3200" dirty="0" smtClean="0">
                <a:solidFill>
                  <a:srgbClr val="FFFF00"/>
                </a:solidFill>
                <a:latin typeface="Trebuchet MS" pitchFamily="34" charset="0"/>
              </a:rPr>
              <a:t> http://bit.ly/Poster_creation_help </a:t>
            </a:r>
            <a:r>
              <a:rPr lang="en-US" sz="3200" dirty="0" smtClean="0">
                <a:latin typeface="Trebuchet MS" pitchFamily="34" charset="0"/>
              </a:rPr>
              <a:t/>
            </a:r>
            <a:br>
              <a:rPr lang="en-US" sz="3200" dirty="0" smtClean="0">
                <a:latin typeface="Trebuchet MS" pitchFamily="34" charset="0"/>
              </a:rPr>
            </a:br>
            <a:r>
              <a:rPr lang="en-US" sz="3200" dirty="0" smtClean="0">
                <a:latin typeface="Trebuchet MS" pitchFamily="34" charset="0"/>
              </a:rPr>
              <a:t>(copy</a:t>
            </a:r>
            <a:r>
              <a:rPr lang="en-US" sz="3200" baseline="0" dirty="0" smtClean="0">
                <a:latin typeface="Trebuchet MS" pitchFamily="34" charset="0"/>
              </a:rPr>
              <a:t> and paste the link into your web browser).</a:t>
            </a:r>
          </a:p>
          <a:p>
            <a:pPr defTabSz="4389219"/>
            <a:endParaRPr lang="en-US" sz="3200" dirty="0" smtClean="0">
              <a:latin typeface="Trebuchet MS" pitchFamily="34" charset="0"/>
            </a:endParaRPr>
          </a:p>
          <a:p>
            <a:pPr defTabSz="4389219"/>
            <a:r>
              <a:rPr lang="en-US" sz="3200" dirty="0" smtClean="0">
                <a:latin typeface="Trebuchet MS" pitchFamily="34" charset="0"/>
              </a:rPr>
              <a:t>For assistance and to order your printed poster</a:t>
            </a:r>
            <a:r>
              <a:rPr lang="en-US" sz="3200" dirty="0" smtClean="0">
                <a:solidFill>
                  <a:schemeClr val="bg1"/>
                </a:solidFill>
                <a:latin typeface="Trebuchet MS" pitchFamily="34" charset="0"/>
              </a:rPr>
              <a:t> call </a:t>
            </a:r>
            <a:r>
              <a:rPr lang="en-US" sz="3200" b="1" dirty="0" smtClean="0">
                <a:solidFill>
                  <a:srgbClr val="FFFF00"/>
                </a:solidFill>
                <a:latin typeface="Trebuchet MS" pitchFamily="34" charset="0"/>
              </a:rPr>
              <a:t>PosterPresentations.com</a:t>
            </a:r>
            <a:r>
              <a:rPr lang="en-US" sz="3200" dirty="0" smtClean="0">
                <a:solidFill>
                  <a:srgbClr val="FFFF00"/>
                </a:solidFill>
                <a:latin typeface="Trebuchet MS" pitchFamily="34" charset="0"/>
              </a:rPr>
              <a:t> </a:t>
            </a:r>
            <a:r>
              <a:rPr lang="en-US" sz="3200" dirty="0" smtClean="0">
                <a:latin typeface="Trebuchet MS" pitchFamily="34" charset="0"/>
              </a:rPr>
              <a:t>at </a:t>
            </a:r>
            <a:r>
              <a:rPr lang="en-US" sz="4000" b="1" dirty="0" smtClean="0">
                <a:solidFill>
                  <a:srgbClr val="FFFF00"/>
                </a:solidFill>
                <a:latin typeface="Trebuchet MS" pitchFamily="34" charset="0"/>
              </a:rPr>
              <a:t>1.866.649.3004</a:t>
            </a:r>
          </a:p>
          <a:p>
            <a:pPr defTabSz="4389219"/>
            <a:endParaRPr lang="en-US" sz="4000" b="1" dirty="0" smtClean="0">
              <a:solidFill>
                <a:srgbClr val="FFFF00"/>
              </a:solidFill>
              <a:latin typeface="Trebuchet MS" pitchFamily="34" charset="0"/>
            </a:endParaRPr>
          </a:p>
          <a:p>
            <a:pPr defTabSz="4389219"/>
            <a:endParaRPr lang="en-US" sz="4000" b="1" dirty="0" smtClean="0">
              <a:solidFill>
                <a:srgbClr val="FFFF00"/>
              </a:solidFill>
              <a:latin typeface="Trebuchet MS" pitchFamily="34" charset="0"/>
            </a:endParaRPr>
          </a:p>
          <a:p>
            <a:pPr algn="ctr"/>
            <a:r>
              <a:rPr lang="en-US" sz="4400" b="1" dirty="0" smtClean="0">
                <a:solidFill>
                  <a:schemeClr val="bg1"/>
                </a:solidFill>
                <a:latin typeface="Trebuchet MS" pitchFamily="34" charset="0"/>
              </a:rPr>
              <a:t>Object Placeholders</a:t>
            </a:r>
          </a:p>
          <a:p>
            <a:pPr algn="ctr"/>
            <a:endParaRPr lang="en-US" sz="4400" b="1" dirty="0" smtClean="0">
              <a:solidFill>
                <a:schemeClr val="bg1"/>
              </a:solidFill>
              <a:latin typeface="Trebuchet MS" pitchFamily="34" charset="0"/>
            </a:endParaRPr>
          </a:p>
          <a:p>
            <a:pPr defTabSz="4389219"/>
            <a:r>
              <a:rPr lang="en-US" sz="3200" dirty="0" smtClean="0">
                <a:latin typeface="Trebuchet MS" pitchFamily="34" charset="0"/>
              </a:rPr>
              <a:t>Use the placeholders provided below to add new elements to your poster:</a:t>
            </a:r>
            <a:r>
              <a:rPr lang="en-US" sz="3200" baseline="0" dirty="0" smtClean="0">
                <a:latin typeface="Trebuchet MS" pitchFamily="34" charset="0"/>
              </a:rPr>
              <a:t> </a:t>
            </a:r>
            <a:r>
              <a:rPr lang="en-US" sz="3200" dirty="0" smtClean="0">
                <a:latin typeface="Trebuchet MS" pitchFamily="34" charset="0"/>
              </a:rPr>
              <a:t>Drag a placeholder onto the</a:t>
            </a:r>
            <a:r>
              <a:rPr lang="en-US" sz="3200" baseline="0" dirty="0" smtClean="0">
                <a:latin typeface="Trebuchet MS" pitchFamily="34" charset="0"/>
              </a:rPr>
              <a:t> poster area,</a:t>
            </a:r>
            <a:r>
              <a:rPr lang="en-US" sz="3200" dirty="0" smtClean="0">
                <a:latin typeface="Trebuchet MS" pitchFamily="34" charset="0"/>
              </a:rPr>
              <a:t> size it, and click it to edit.</a:t>
            </a:r>
          </a:p>
          <a:p>
            <a:pPr defTabSz="4389219"/>
            <a:endParaRPr lang="en-US" sz="3200" dirty="0" smtClean="0">
              <a:latin typeface="Trebuchet MS" pitchFamily="34" charset="0"/>
            </a:endParaRPr>
          </a:p>
          <a:p>
            <a:pPr defTabSz="4389219"/>
            <a:r>
              <a:rPr lang="en-US" sz="3200" b="1" dirty="0" smtClean="0">
                <a:solidFill>
                  <a:srgbClr val="FFFF00"/>
                </a:solidFill>
                <a:latin typeface="Trebuchet MS" pitchFamily="34" charset="0"/>
              </a:rPr>
              <a:t>Section Header placeholder</a:t>
            </a:r>
          </a:p>
          <a:p>
            <a:pPr defTabSz="4389219"/>
            <a:r>
              <a:rPr lang="en-US" sz="3200" dirty="0" smtClean="0">
                <a:latin typeface="Trebuchet MS" pitchFamily="34" charset="0"/>
              </a:rPr>
              <a:t>Move</a:t>
            </a:r>
            <a:r>
              <a:rPr lang="en-US" sz="32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3200" baseline="0" dirty="0" smtClean="0">
              <a:latin typeface="Trebuchet MS" pitchFamily="34" charset="0"/>
            </a:endParaRPr>
          </a:p>
          <a:p>
            <a:pPr defTabSz="4389219"/>
            <a:endParaRPr lang="en-US" sz="3200" dirty="0" smtClean="0">
              <a:latin typeface="Trebuchet MS" pitchFamily="34" charset="0"/>
            </a:endParaRPr>
          </a:p>
          <a:p>
            <a:pPr defTabSz="4389219"/>
            <a:endParaRPr lang="en-US" sz="3200" b="1" dirty="0" smtClean="0">
              <a:solidFill>
                <a:srgbClr val="FFFF00"/>
              </a:solidFill>
              <a:latin typeface="Trebuchet MS" pitchFamily="34" charset="0"/>
            </a:endParaRPr>
          </a:p>
          <a:p>
            <a:pPr defTabSz="4389219"/>
            <a:r>
              <a:rPr lang="en-US" sz="3200" b="1" dirty="0" smtClean="0">
                <a:solidFill>
                  <a:srgbClr val="FFFF00"/>
                </a:solidFill>
                <a:latin typeface="Trebuchet MS" pitchFamily="34" charset="0"/>
              </a:rPr>
              <a:t>Text placeholder</a:t>
            </a:r>
          </a:p>
          <a:p>
            <a:pPr defTabSz="4389219"/>
            <a:r>
              <a:rPr lang="en-US" sz="3200" baseline="0" dirty="0" smtClean="0">
                <a:latin typeface="Trebuchet MS" pitchFamily="34" charset="0"/>
              </a:rPr>
              <a:t>Move this preformatted text placeholder to the poster to add a new body of text.</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1" baseline="0" dirty="0" smtClean="0">
              <a:solidFill>
                <a:srgbClr val="FFFF00"/>
              </a:solidFill>
              <a:latin typeface="Trebuchet MS" pitchFamily="34" charset="0"/>
            </a:endParaRPr>
          </a:p>
          <a:p>
            <a:pPr defTabSz="4389219"/>
            <a:r>
              <a:rPr lang="en-US" sz="3200" b="1" baseline="0" dirty="0" smtClean="0">
                <a:solidFill>
                  <a:srgbClr val="FFFF00"/>
                </a:solidFill>
                <a:latin typeface="Trebuchet MS" pitchFamily="34" charset="0"/>
              </a:rPr>
              <a:t>Picture placeholder</a:t>
            </a:r>
          </a:p>
          <a:p>
            <a:pPr defTabSz="4389219"/>
            <a:r>
              <a:rPr lang="en-US" sz="3200" baseline="0" dirty="0" smtClean="0">
                <a:latin typeface="Trebuchet MS" pitchFamily="34" charset="0"/>
              </a:rPr>
              <a:t>Move this graphic placeholder onto your poster, size it first, and then click it to add a picture to the poster.</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defTabSz="4389219"/>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389219"/>
            <a:endParaRPr lang="en-US" sz="3200" b="1" dirty="0" smtClean="0">
              <a:solidFill>
                <a:srgbClr val="FFFF00"/>
              </a:solidFill>
              <a:latin typeface="Trebuchet MS" pitchFamily="34" charset="0"/>
            </a:endParaRPr>
          </a:p>
          <a:p>
            <a:pPr algn="ctr"/>
            <a:endParaRPr lang="en-US" sz="4400" b="1" dirty="0">
              <a:latin typeface="Trebuchet MS" pitchFamily="34" charset="0"/>
            </a:endParaRPr>
          </a:p>
        </p:txBody>
      </p:sp>
      <p:sp>
        <p:nvSpPr>
          <p:cNvPr id="29" name="Rectangle 28"/>
          <p:cNvSpPr/>
          <p:nvPr/>
        </p:nvSpPr>
        <p:spPr>
          <a:xfrm>
            <a:off x="-10370486" y="21297014"/>
            <a:ext cx="10018560"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pic>
        <p:nvPicPr>
          <p:cNvPr id="30" name="Picture 2"/>
          <p:cNvPicPr>
            <a:picLocks noChangeAspect="1" noChangeArrowheads="1"/>
          </p:cNvPicPr>
          <p:nvPr/>
        </p:nvPicPr>
        <p:blipFill>
          <a:blip r:embed="rId3" cstate="print"/>
          <a:srcRect/>
          <a:stretch>
            <a:fillRect/>
          </a:stretch>
        </p:blipFill>
        <p:spPr bwMode="auto">
          <a:xfrm>
            <a:off x="49098247" y="15525143"/>
            <a:ext cx="4741366" cy="3058182"/>
          </a:xfrm>
          <a:prstGeom prst="rect">
            <a:avLst/>
          </a:prstGeom>
          <a:noFill/>
          <a:ln w="9525">
            <a:noFill/>
            <a:miter lim="800000"/>
            <a:headEnd/>
            <a:tailEnd/>
          </a:ln>
          <a:effectLst/>
        </p:spPr>
      </p:pic>
      <p:pic>
        <p:nvPicPr>
          <p:cNvPr id="31" name="Picture 2"/>
          <p:cNvPicPr>
            <a:picLocks noChangeAspect="1" noChangeArrowheads="1"/>
          </p:cNvPicPr>
          <p:nvPr/>
        </p:nvPicPr>
        <p:blipFill>
          <a:blip r:embed="rId4" cstate="print"/>
          <a:srcRect/>
          <a:stretch>
            <a:fillRect/>
          </a:stretch>
        </p:blipFill>
        <p:spPr bwMode="auto">
          <a:xfrm>
            <a:off x="47342926" y="13118821"/>
            <a:ext cx="590550" cy="438150"/>
          </a:xfrm>
          <a:prstGeom prst="rect">
            <a:avLst/>
          </a:prstGeom>
          <a:noFill/>
          <a:ln w="9525">
            <a:solidFill>
              <a:schemeClr val="tx1"/>
            </a:solidFill>
            <a:miter lim="800000"/>
            <a:headEnd/>
            <a:tailEnd/>
          </a:ln>
          <a:effectLst/>
        </p:spPr>
      </p:pic>
      <p:sp>
        <p:nvSpPr>
          <p:cNvPr id="32" name="TextBox 31"/>
          <p:cNvSpPr txBox="1"/>
          <p:nvPr/>
        </p:nvSpPr>
        <p:spPr>
          <a:xfrm>
            <a:off x="44487740" y="30588807"/>
            <a:ext cx="9160286" cy="2185208"/>
          </a:xfrm>
          <a:prstGeom prst="rect">
            <a:avLst/>
          </a:prstGeom>
          <a:noFill/>
        </p:spPr>
        <p:txBody>
          <a:bodyPr wrap="square" lIns="91436" tIns="45717" rIns="91436" bIns="45717" rtlCol="0">
            <a:spAutoFit/>
          </a:bodyPr>
          <a:lstStyle/>
          <a:p>
            <a:r>
              <a:rPr lang="en-US" sz="3600" dirty="0" smtClean="0">
                <a:solidFill>
                  <a:schemeClr val="bg1"/>
                </a:solidFill>
              </a:rPr>
              <a:t>© 2011 PosterPresentations.com</a:t>
            </a:r>
            <a:br>
              <a:rPr lang="en-US" sz="3600" dirty="0" smtClean="0">
                <a:solidFill>
                  <a:schemeClr val="bg1"/>
                </a:solidFill>
              </a:rPr>
            </a:br>
            <a:r>
              <a:rPr lang="en-US" sz="3600" dirty="0" smtClean="0">
                <a:solidFill>
                  <a:schemeClr val="bg1"/>
                </a:solidFill>
              </a:rPr>
              <a:t>    </a:t>
            </a:r>
            <a:r>
              <a:rPr lang="en-US" sz="3200" dirty="0" smtClean="0">
                <a:solidFill>
                  <a:schemeClr val="bg1"/>
                </a:solidFill>
              </a:rPr>
              <a:t>2117 Fourth Street ,</a:t>
            </a:r>
            <a:r>
              <a:rPr lang="en-US" sz="3200" baseline="0" dirty="0" smtClean="0">
                <a:solidFill>
                  <a:schemeClr val="bg1"/>
                </a:solidFill>
              </a:rPr>
              <a:t> Unit C</a:t>
            </a:r>
            <a:br>
              <a:rPr lang="en-US" sz="3200" baseline="0" dirty="0" smtClean="0">
                <a:solidFill>
                  <a:schemeClr val="bg1"/>
                </a:solidFill>
              </a:rPr>
            </a:br>
            <a:r>
              <a:rPr lang="en-US" sz="3200" baseline="0" dirty="0" smtClean="0">
                <a:solidFill>
                  <a:schemeClr val="bg1"/>
                </a:solidFill>
              </a:rPr>
              <a:t>    Berkeley CA 94710</a:t>
            </a:r>
            <a:br>
              <a:rPr lang="en-US" sz="3200" baseline="0" dirty="0" smtClean="0">
                <a:solidFill>
                  <a:schemeClr val="bg1"/>
                </a:solidFill>
              </a:rPr>
            </a:br>
            <a:r>
              <a:rPr lang="en-US" sz="3200" baseline="0" dirty="0" smtClean="0">
                <a:solidFill>
                  <a:schemeClr val="bg1"/>
                </a:solidFill>
              </a:rPr>
              <a:t>    </a:t>
            </a:r>
            <a:r>
              <a:rPr lang="en-US" sz="3200" b="1" baseline="0" dirty="0" smtClean="0">
                <a:solidFill>
                  <a:srgbClr val="FFFF00"/>
                </a:solidFill>
              </a:rPr>
              <a:t>posterpresenter@gmail.com</a:t>
            </a:r>
            <a:endParaRPr lang="en-US" sz="3600" b="1" dirty="0">
              <a:solidFill>
                <a:srgbClr val="FFFF00"/>
              </a:solidFill>
            </a:endParaRPr>
          </a:p>
        </p:txBody>
      </p:sp>
      <p:grpSp>
        <p:nvGrpSpPr>
          <p:cNvPr id="33" name="Group 32"/>
          <p:cNvGrpSpPr/>
          <p:nvPr/>
        </p:nvGrpSpPr>
        <p:grpSpPr>
          <a:xfrm>
            <a:off x="-10239857" y="31696514"/>
            <a:ext cx="9771398" cy="1090621"/>
            <a:chOff x="44242388" y="28054064"/>
            <a:chExt cx="9771398" cy="1090621"/>
          </a:xfrm>
        </p:grpSpPr>
        <p:sp>
          <p:nvSpPr>
            <p:cNvPr id="34" name="Rounded Rectangle 33"/>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5"/>
              <a:ext cx="914400" cy="914400"/>
            </a:xfrm>
            <a:prstGeom prst="rect">
              <a:avLst/>
            </a:prstGeom>
            <a:noFill/>
          </p:spPr>
        </p:pic>
        <p:sp>
          <p:nvSpPr>
            <p:cNvPr id="36" name="TextBox 35"/>
            <p:cNvSpPr txBox="1"/>
            <p:nvPr userDrawn="1"/>
          </p:nvSpPr>
          <p:spPr>
            <a:xfrm>
              <a:off x="45342598" y="28154090"/>
              <a:ext cx="8671188" cy="892552"/>
            </a:xfrm>
            <a:prstGeom prst="rect">
              <a:avLst/>
            </a:prstGeom>
            <a:noFill/>
          </p:spPr>
          <p:txBody>
            <a:bodyPr wrap="square" rtlCol="0">
              <a:spAutoFit/>
            </a:bodyPr>
            <a:lstStyle/>
            <a:p>
              <a:r>
                <a:rPr lang="en-US" sz="2600" dirty="0" smtClean="0">
                  <a:solidFill>
                    <a:schemeClr val="tx2"/>
                  </a:solidFill>
                  <a:latin typeface="Trebuchet MS" pitchFamily="34" charset="0"/>
                </a:rPr>
                <a:t>Student</a:t>
              </a:r>
              <a:r>
                <a:rPr lang="en-US" sz="2600" baseline="0" dirty="0" smtClean="0">
                  <a:solidFill>
                    <a:schemeClr val="tx2"/>
                  </a:solidFill>
                  <a:latin typeface="Trebuchet MS" pitchFamily="34" charset="0"/>
                </a:rPr>
                <a:t> discounts are available on our </a:t>
              </a:r>
              <a:r>
                <a:rPr lang="en-US" sz="2600" baseline="0" dirty="0" err="1" smtClean="0">
                  <a:solidFill>
                    <a:schemeClr val="tx2"/>
                  </a:solidFill>
                  <a:latin typeface="Trebuchet MS" pitchFamily="34" charset="0"/>
                </a:rPr>
                <a:t>Facebook</a:t>
              </a:r>
              <a:r>
                <a:rPr lang="en-US" sz="2600" baseline="0" dirty="0" smtClean="0">
                  <a:solidFill>
                    <a:schemeClr val="tx2"/>
                  </a:solidFill>
                  <a:latin typeface="Trebuchet MS" pitchFamily="34" charset="0"/>
                </a:rPr>
                <a:t> page.</a:t>
              </a:r>
              <a:br>
                <a:rPr lang="en-US" sz="2600" baseline="0" dirty="0" smtClean="0">
                  <a:solidFill>
                    <a:schemeClr val="tx2"/>
                  </a:solidFill>
                  <a:latin typeface="Trebuchet MS" pitchFamily="34" charset="0"/>
                </a:rPr>
              </a:br>
              <a:r>
                <a:rPr lang="en-US" sz="2600" baseline="0" dirty="0" smtClean="0">
                  <a:solidFill>
                    <a:schemeClr val="tx2"/>
                  </a:solidFill>
                  <a:latin typeface="Trebuchet MS" pitchFamily="34" charset="0"/>
                </a:rPr>
                <a:t>Go to </a:t>
              </a:r>
              <a:r>
                <a:rPr lang="en-US" sz="2600" u="sng" baseline="0" dirty="0" smtClean="0">
                  <a:solidFill>
                    <a:schemeClr val="tx2"/>
                  </a:solidFill>
                  <a:latin typeface="Trebuchet MS" pitchFamily="34" charset="0"/>
                </a:rPr>
                <a:t>PosterPresentations.com</a:t>
              </a:r>
              <a:r>
                <a:rPr lang="en-US" sz="2600" baseline="0" dirty="0" smtClean="0">
                  <a:solidFill>
                    <a:schemeClr val="tx2"/>
                  </a:solidFill>
                  <a:latin typeface="Trebuchet MS" pitchFamily="34" charset="0"/>
                </a:rPr>
                <a:t> and click on the FB icon. </a:t>
              </a:r>
              <a:endParaRPr lang="en-US" sz="2600" dirty="0">
                <a:solidFill>
                  <a:schemeClr val="tx2"/>
                </a:solidFill>
                <a:latin typeface="Trebuchet MS" pitchFamily="34" charset="0"/>
              </a:endParaRPr>
            </a:p>
          </p:txBody>
        </p:sp>
      </p:grpSp>
      <p:cxnSp>
        <p:nvCxnSpPr>
          <p:cNvPr id="37" name="Straight Connector 36"/>
          <p:cNvCxnSpPr/>
          <p:nvPr/>
        </p:nvCxnSpPr>
        <p:spPr>
          <a:xfrm>
            <a:off x="44222126" y="30500133"/>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370486" y="11582400"/>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254028" y="4841856"/>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8" name="Rectangle 33"/>
          <p:cNvSpPr>
            <a:spLocks noChangeArrowheads="1"/>
          </p:cNvSpPr>
          <p:nvPr/>
        </p:nvSpPr>
        <p:spPr bwMode="auto">
          <a:xfrm>
            <a:off x="914400" y="5257800"/>
            <a:ext cx="10058400"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2011</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32918400" y="5257800"/>
            <a:ext cx="10058400"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16" name="Rectangle 33"/>
          <p:cNvSpPr>
            <a:spLocks noChangeArrowheads="1"/>
          </p:cNvSpPr>
          <p:nvPr/>
        </p:nvSpPr>
        <p:spPr bwMode="auto">
          <a:xfrm>
            <a:off x="11582402" y="5257800"/>
            <a:ext cx="20724813"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27" name="Rectangle 26"/>
          <p:cNvSpPr/>
          <p:nvPr/>
        </p:nvSpPr>
        <p:spPr>
          <a:xfrm>
            <a:off x="44222126" y="0"/>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000" b="1" dirty="0" smtClean="0">
                <a:solidFill>
                  <a:schemeClr val="bg1"/>
                </a:solidFill>
                <a:latin typeface="Trebuchet MS" pitchFamily="34" charset="0"/>
              </a:rPr>
              <a:t>QUICK</a:t>
            </a:r>
            <a:r>
              <a:rPr lang="en-US" sz="4000" b="1" baseline="0" dirty="0" smtClean="0">
                <a:solidFill>
                  <a:schemeClr val="bg1"/>
                </a:solidFill>
                <a:latin typeface="Trebuchet MS" pitchFamily="34" charset="0"/>
              </a:rPr>
              <a:t> TIPS</a:t>
            </a:r>
            <a:endParaRPr lang="en-US" sz="4000" b="1" dirty="0" smtClean="0">
              <a:solidFill>
                <a:schemeClr val="bg1"/>
              </a:solidFill>
              <a:latin typeface="Trebuchet MS" pitchFamily="34" charset="0"/>
            </a:endParaRP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3134780"/>
            <a:r>
              <a:rPr lang="en-US" sz="3200" dirty="0" smtClean="0">
                <a:latin typeface="Trebuchet MS" pitchFamily="34" charset="0"/>
              </a:rPr>
              <a:t>This PowerPoint</a:t>
            </a:r>
            <a:r>
              <a:rPr lang="en-US" sz="3200" baseline="0" dirty="0" smtClean="0">
                <a:latin typeface="Trebuchet MS" pitchFamily="34" charset="0"/>
              </a:rPr>
              <a:t> template requires basic PowerPoint (version 2007 or newer) skills. Below is a list of commonly asked questions specific to this template. </a:t>
            </a:r>
            <a:br>
              <a:rPr lang="en-US" sz="3200" baseline="0" dirty="0" smtClean="0">
                <a:latin typeface="Trebuchet MS" pitchFamily="34" charset="0"/>
              </a:rPr>
            </a:br>
            <a:r>
              <a:rPr lang="en-US" sz="3200" baseline="0" dirty="0" smtClean="0">
                <a:latin typeface="Trebuchet MS" pitchFamily="34" charset="0"/>
              </a:rPr>
              <a:t>If you are using an older version of PowerPoint some template features may not work properly.</a:t>
            </a:r>
            <a:endParaRPr lang="en-US" sz="4000" b="1" dirty="0" smtClean="0">
              <a:solidFill>
                <a:srgbClr val="FFFF00"/>
              </a:solidFill>
              <a:latin typeface="Trebuchet MS" pitchFamily="34" charset="0"/>
            </a:endParaRPr>
          </a:p>
          <a:p>
            <a:pPr defTabSz="3134780"/>
            <a:endParaRPr lang="en-US" sz="4000" b="1" dirty="0" smtClean="0">
              <a:solidFill>
                <a:srgbClr val="FFFF00"/>
              </a:solidFill>
              <a:latin typeface="Trebuchet MS" pitchFamily="34" charset="0"/>
            </a:endParaRPr>
          </a:p>
          <a:p>
            <a:pPr algn="ctr"/>
            <a:r>
              <a:rPr lang="en-US" sz="4000" b="1" dirty="0" smtClean="0">
                <a:solidFill>
                  <a:schemeClr val="bg1"/>
                </a:solidFill>
                <a:latin typeface="Trebuchet MS" pitchFamily="34" charset="0"/>
              </a:rPr>
              <a:t>Using the template</a:t>
            </a:r>
            <a:endParaRPr lang="en-US" sz="4000" b="1" baseline="0" dirty="0" smtClean="0">
              <a:solidFill>
                <a:schemeClr val="bg1"/>
              </a:solidFill>
              <a:latin typeface="Trebuchet MS" pitchFamily="34" charset="0"/>
            </a:endParaRPr>
          </a:p>
          <a:p>
            <a:pPr algn="ctr"/>
            <a:endParaRPr lang="en-US" sz="32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1" dirty="0" smtClean="0">
                <a:solidFill>
                  <a:srgbClr val="FFFF00"/>
                </a:solidFill>
                <a:latin typeface="Trebuchet MS" pitchFamily="34" charset="0"/>
              </a:rPr>
              <a:t>Verifying the quality of your graphics</a:t>
            </a:r>
          </a:p>
          <a:p>
            <a:pPr defTabSz="3134780"/>
            <a:r>
              <a:rPr lang="en-US" sz="3200" dirty="0" smtClean="0">
                <a:latin typeface="Trebuchet MS" pitchFamily="34" charset="0"/>
              </a:rPr>
              <a:t>Go to the </a:t>
            </a:r>
            <a:r>
              <a:rPr lang="en-US" sz="32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0" baseline="0" dirty="0" smtClean="0">
                <a:latin typeface="Trebuchet MS" pitchFamily="34" charset="0"/>
              </a:rPr>
            </a:br>
            <a:endParaRPr lang="en-US" sz="3200" baseline="0" dirty="0" smtClean="0">
              <a:latin typeface="Trebuchet MS" pitchFamily="34" charset="0"/>
            </a:endParaRPr>
          </a:p>
          <a:p>
            <a:pPr defTabSz="3134780"/>
            <a:r>
              <a:rPr lang="en-US" sz="3200" b="1" dirty="0" smtClean="0">
                <a:solidFill>
                  <a:srgbClr val="FFFF00"/>
                </a:solidFill>
                <a:latin typeface="Trebuchet MS" pitchFamily="34" charset="0"/>
              </a:rPr>
              <a:t>Using the placeholders</a:t>
            </a:r>
          </a:p>
          <a:p>
            <a:pPr defTabSz="3134780"/>
            <a:r>
              <a:rPr lang="en-US" sz="3200" baseline="0" dirty="0" smtClean="0">
                <a:latin typeface="Trebuchet MS" pitchFamily="34" charset="0"/>
              </a:rPr>
              <a:t>To add text to this template click inside a placeholder and type in or paste your text. To move a placeholder, click on it </a:t>
            </a:r>
            <a:r>
              <a:rPr lang="en-US" sz="3200" u="sng" baseline="0" dirty="0" smtClean="0">
                <a:latin typeface="Trebuchet MS" pitchFamily="34" charset="0"/>
              </a:rPr>
              <a:t>once</a:t>
            </a:r>
            <a:r>
              <a:rPr lang="en-US" sz="3200" baseline="0" dirty="0" smtClean="0">
                <a:latin typeface="Trebuchet MS" pitchFamily="34" charset="0"/>
              </a:rPr>
              <a:t> (to select it), place your cursor on its frame and your cursor will change to this symbol:         Then, click </a:t>
            </a:r>
            <a:r>
              <a:rPr lang="en-US" sz="3200" u="sng" baseline="0" dirty="0" smtClean="0">
                <a:latin typeface="Trebuchet MS" pitchFamily="34" charset="0"/>
              </a:rPr>
              <a:t>once</a:t>
            </a:r>
            <a:r>
              <a:rPr lang="en-US" sz="32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3200" b="1" baseline="0" dirty="0" smtClean="0">
              <a:solidFill>
                <a:srgbClr val="FFFF00"/>
              </a:solidFill>
              <a:latin typeface="Trebuchet MS" pitchFamily="34" charset="0"/>
            </a:endParaRPr>
          </a:p>
          <a:p>
            <a:pPr defTabSz="3134780"/>
            <a:r>
              <a:rPr lang="en-US" sz="3200" b="1" baseline="0" dirty="0" smtClean="0">
                <a:solidFill>
                  <a:srgbClr val="FFFF00"/>
                </a:solidFill>
                <a:latin typeface="Trebuchet MS" pitchFamily="34" charset="0"/>
              </a:rPr>
              <a:t>Modifying the layout</a:t>
            </a:r>
          </a:p>
          <a:p>
            <a:pPr defTabSz="3134780"/>
            <a:r>
              <a:rPr lang="en-US" sz="3200" dirty="0" smtClean="0">
                <a:latin typeface="Trebuchet MS" pitchFamily="34" charset="0"/>
              </a:rPr>
              <a:t>This template has four</a:t>
            </a:r>
            <a:endParaRPr lang="en-US" sz="3200" baseline="0" dirty="0" smtClean="0">
              <a:latin typeface="Trebuchet MS" pitchFamily="34" charset="0"/>
            </a:endParaRPr>
          </a:p>
          <a:p>
            <a:pPr defTabSz="3134780"/>
            <a:r>
              <a:rPr lang="en-US" sz="3200" baseline="0" dirty="0" smtClean="0">
                <a:latin typeface="Trebuchet MS" pitchFamily="34" charset="0"/>
              </a:rPr>
              <a:t>different column layouts. </a:t>
            </a:r>
          </a:p>
          <a:p>
            <a:pPr defTabSz="3134780"/>
            <a:r>
              <a:rPr lang="en-US" sz="3200" u="sng" baseline="0" dirty="0" smtClean="0">
                <a:latin typeface="Trebuchet MS" pitchFamily="34" charset="0"/>
              </a:rPr>
              <a:t>Right-click</a:t>
            </a:r>
            <a:r>
              <a:rPr lang="en-US" sz="3200" baseline="0" dirty="0" smtClean="0">
                <a:latin typeface="Trebuchet MS" pitchFamily="34" charset="0"/>
              </a:rPr>
              <a:t> your mouse</a:t>
            </a:r>
          </a:p>
          <a:p>
            <a:pPr defTabSz="3134780"/>
            <a:r>
              <a:rPr lang="en-US" sz="3200" baseline="0" dirty="0" smtClean="0">
                <a:latin typeface="Trebuchet MS" pitchFamily="34" charset="0"/>
              </a:rPr>
              <a:t>on the background and </a:t>
            </a:r>
          </a:p>
          <a:p>
            <a:pPr defTabSz="3134780"/>
            <a:r>
              <a:rPr lang="en-US" sz="3200" baseline="0" dirty="0" smtClean="0">
                <a:latin typeface="Trebuchet MS" pitchFamily="34" charset="0"/>
              </a:rPr>
              <a:t>click on “Layout” to see </a:t>
            </a:r>
          </a:p>
          <a:p>
            <a:pPr defTabSz="3134780"/>
            <a:r>
              <a:rPr lang="en-US" sz="3200" baseline="0" dirty="0" smtClean="0">
                <a:latin typeface="Trebuchet MS" pitchFamily="34" charset="0"/>
              </a:rPr>
              <a:t>the layout options.</a:t>
            </a:r>
            <a:endParaRPr lang="en-US" sz="3200" dirty="0" smtClean="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Importing text and graphics from external sources</a:t>
            </a:r>
          </a:p>
          <a:p>
            <a:pPr defTabSz="3134780"/>
            <a:r>
              <a:rPr lang="en-US" sz="3200" b="1" u="sng" baseline="0" dirty="0" smtClean="0">
                <a:latin typeface="Trebuchet MS" pitchFamily="34" charset="0"/>
              </a:rPr>
              <a:t>TEXT: </a:t>
            </a:r>
            <a:r>
              <a:rPr lang="en-US" sz="32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3200" b="1" u="sng" baseline="0" dirty="0" smtClean="0">
                <a:latin typeface="Trebuchet MS" pitchFamily="34" charset="0"/>
              </a:rPr>
              <a:t>PHOTOS: </a:t>
            </a:r>
            <a:r>
              <a:rPr lang="en-US" sz="3200" baseline="0" dirty="0" smtClean="0">
                <a:latin typeface="Trebuchet MS" pitchFamily="34" charset="0"/>
              </a:rPr>
              <a:t>Drag in a picture placeholder, size it </a:t>
            </a:r>
            <a:r>
              <a:rPr lang="en-US" sz="3200" u="sng" baseline="0" dirty="0" smtClean="0">
                <a:latin typeface="Trebuchet MS" pitchFamily="34" charset="0"/>
              </a:rPr>
              <a:t>first</a:t>
            </a:r>
            <a:r>
              <a:rPr lang="en-US" sz="3200" baseline="0" dirty="0" smtClean="0">
                <a:latin typeface="Trebuchet MS" pitchFamily="34" charset="0"/>
              </a:rPr>
              <a:t>, click in it and insert a photo from the menu.</a:t>
            </a:r>
          </a:p>
          <a:p>
            <a:pPr defTabSz="3134780"/>
            <a:r>
              <a:rPr lang="en-US" sz="3200" b="1" u="sng" baseline="0" dirty="0" smtClean="0">
                <a:latin typeface="Trebuchet MS" pitchFamily="34" charset="0"/>
              </a:rPr>
              <a:t>TABLES: </a:t>
            </a:r>
            <a:r>
              <a:rPr lang="en-US" sz="3200" baseline="0" dirty="0" smtClean="0">
                <a:latin typeface="Trebuchet MS" pitchFamily="34" charset="0"/>
              </a:rPr>
              <a:t>You can copy and paste a table from an external document onto this poster template. To adjust  the way the text fits within the cells of a table that has been pasted, </a:t>
            </a:r>
            <a:r>
              <a:rPr lang="en-US" sz="3200" u="sng" baseline="0" dirty="0" smtClean="0">
                <a:latin typeface="Trebuchet MS" pitchFamily="34" charset="0"/>
              </a:rPr>
              <a:t>right-click</a:t>
            </a:r>
            <a:r>
              <a:rPr lang="en-US" sz="3200" baseline="0" dirty="0" smtClean="0">
                <a:latin typeface="Trebuchet MS" pitchFamily="34" charset="0"/>
              </a:rPr>
              <a:t> on the table, click FORMAT SHAPE  then click on TEXT BOX and change the INTERNAL MARGIN values to 0.25</a:t>
            </a:r>
          </a:p>
          <a:p>
            <a:pPr defTabSz="3134780"/>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Modifying the color scheme</a:t>
            </a:r>
          </a:p>
          <a:p>
            <a:pPr defTabSz="3134780"/>
            <a:r>
              <a:rPr lang="en-US" sz="32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3200" baseline="0" dirty="0" smtClean="0">
              <a:latin typeface="Trebuchet MS" pitchFamily="34" charset="0"/>
            </a:endParaRPr>
          </a:p>
          <a:p>
            <a:pPr defTabSz="3134780"/>
            <a:endParaRPr lang="en-US" sz="3200" baseline="0" dirty="0" smtClean="0">
              <a:latin typeface="Trebuchet MS" pitchFamily="34" charset="0"/>
            </a:endParaRPr>
          </a:p>
          <a:p>
            <a:pPr defTabSz="4389219"/>
            <a:endParaRPr lang="en-US" sz="2000" baseline="0" dirty="0" smtClean="0">
              <a:latin typeface="Trebuchet MS" pitchFamily="34" charset="0"/>
            </a:endParaRPr>
          </a:p>
          <a:p>
            <a:pPr defTabSz="4389219"/>
            <a:endParaRPr lang="en-US" sz="2000" dirty="0" smtClean="0">
              <a:latin typeface="Trebuchet MS" pitchFamily="34" charset="0"/>
            </a:endParaRPr>
          </a:p>
          <a:p>
            <a:pPr algn="ctr"/>
            <a:endParaRPr lang="en-US" sz="2000" b="1" dirty="0" smtClean="0">
              <a:solidFill>
                <a:schemeClr val="bg1"/>
              </a:solidFill>
              <a:latin typeface="Trebuchet MS" pitchFamily="34" charset="0"/>
            </a:endParaRPr>
          </a:p>
          <a:p>
            <a:pPr defTabSz="4389219"/>
            <a:endParaRPr lang="en-US" sz="2000" b="1" dirty="0" smtClean="0">
              <a:solidFill>
                <a:srgbClr val="FFFF00"/>
              </a:solidFill>
              <a:latin typeface="Trebuchet MS" pitchFamily="34" charset="0"/>
            </a:endParaRPr>
          </a:p>
          <a:p>
            <a:pPr algn="ctr"/>
            <a:endParaRPr lang="en-US" sz="3200" b="1" dirty="0">
              <a:latin typeface="Trebuchet MS" pitchFamily="34" charset="0"/>
            </a:endParaRPr>
          </a:p>
        </p:txBody>
      </p:sp>
      <p:sp>
        <p:nvSpPr>
          <p:cNvPr id="28" name="Rectangle 27"/>
          <p:cNvSpPr/>
          <p:nvPr/>
        </p:nvSpPr>
        <p:spPr>
          <a:xfrm>
            <a:off x="-10402388" y="-19596"/>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400" b="1" dirty="0" smtClean="0">
                <a:solidFill>
                  <a:schemeClr val="bg1"/>
                </a:solidFill>
                <a:latin typeface="Trebuchet MS" pitchFamily="34" charset="0"/>
              </a:rPr>
              <a:t>QUICK DESIGN</a:t>
            </a:r>
            <a:r>
              <a:rPr lang="en-US" sz="4400" b="1" baseline="0" dirty="0" smtClean="0">
                <a:solidFill>
                  <a:schemeClr val="bg1"/>
                </a:solidFill>
                <a:latin typeface="Trebuchet MS" pitchFamily="34" charset="0"/>
              </a:rPr>
              <a:t> </a:t>
            </a:r>
            <a:r>
              <a:rPr lang="en-US" sz="4400" b="1" dirty="0" smtClean="0">
                <a:solidFill>
                  <a:schemeClr val="bg1"/>
                </a:solidFill>
                <a:latin typeface="Trebuchet MS" pitchFamily="34" charset="0"/>
              </a:rPr>
              <a:t>GUIDE</a:t>
            </a: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4389219"/>
            <a:r>
              <a:rPr lang="en-US" sz="3200" dirty="0" smtClean="0">
                <a:latin typeface="Trebuchet MS" pitchFamily="34" charset="0"/>
              </a:rPr>
              <a:t>This PowerPoint</a:t>
            </a:r>
            <a:r>
              <a:rPr lang="en-US" sz="3200" baseline="0" dirty="0" smtClean="0">
                <a:latin typeface="Trebuchet MS" pitchFamily="34" charset="0"/>
              </a:rPr>
              <a:t> </a:t>
            </a:r>
            <a:r>
              <a:rPr lang="en-US" sz="3200" dirty="0" smtClean="0">
                <a:latin typeface="Trebuchet MS" pitchFamily="34" charset="0"/>
              </a:rPr>
              <a:t>2007 template produces</a:t>
            </a:r>
            <a:r>
              <a:rPr lang="en-US" sz="3200" baseline="0" dirty="0" smtClean="0">
                <a:latin typeface="Trebuchet MS" pitchFamily="34" charset="0"/>
              </a:rPr>
              <a:t> </a:t>
            </a:r>
            <a:r>
              <a:rPr lang="en-US" sz="3200" dirty="0" smtClean="0">
                <a:latin typeface="Trebuchet MS" pitchFamily="34" charset="0"/>
              </a:rPr>
              <a:t>a 36”x48” professional  poster. It</a:t>
            </a:r>
            <a:r>
              <a:rPr lang="en-US" sz="3200" baseline="0" dirty="0" smtClean="0">
                <a:latin typeface="Trebuchet MS" pitchFamily="34" charset="0"/>
              </a:rPr>
              <a:t> </a:t>
            </a:r>
            <a:r>
              <a:rPr lang="en-US" sz="3200" dirty="0" smtClean="0">
                <a:latin typeface="Trebuchet MS" pitchFamily="34" charset="0"/>
              </a:rPr>
              <a:t>will save you valuable time placing titles, subtitles,</a:t>
            </a:r>
            <a:r>
              <a:rPr lang="en-US" sz="3200" baseline="0" dirty="0" smtClean="0">
                <a:latin typeface="Trebuchet MS" pitchFamily="34" charset="0"/>
              </a:rPr>
              <a:t> text, and graphics</a:t>
            </a:r>
            <a:r>
              <a:rPr lang="en-US" sz="3200" dirty="0" smtClean="0">
                <a:latin typeface="Trebuchet MS" pitchFamily="34" charset="0"/>
              </a:rPr>
              <a:t>. </a:t>
            </a:r>
          </a:p>
          <a:p>
            <a:pPr defTabSz="4389219"/>
            <a:endParaRPr lang="en-US" sz="3200" dirty="0" smtClean="0">
              <a:latin typeface="Trebuchet MS" pitchFamily="34" charset="0"/>
            </a:endParaRPr>
          </a:p>
          <a:p>
            <a:pPr defTabSz="4389219"/>
            <a:r>
              <a:rPr lang="en-US" sz="3200" dirty="0" smtClean="0">
                <a:latin typeface="Trebuchet MS" pitchFamily="34" charset="0"/>
              </a:rPr>
              <a:t>Use it to create your presentation. Then send</a:t>
            </a:r>
            <a:r>
              <a:rPr lang="en-US" sz="3200" baseline="0" dirty="0" smtClean="0">
                <a:latin typeface="Trebuchet MS" pitchFamily="34" charset="0"/>
              </a:rPr>
              <a:t> it </a:t>
            </a:r>
            <a:r>
              <a:rPr lang="en-US" sz="3200" dirty="0" smtClean="0">
                <a:latin typeface="Trebuchet MS" pitchFamily="34" charset="0"/>
              </a:rPr>
              <a:t>to </a:t>
            </a:r>
            <a:r>
              <a:rPr lang="en-US" sz="3200" b="1" dirty="0" smtClean="0">
                <a:latin typeface="Trebuchet MS" pitchFamily="34" charset="0"/>
              </a:rPr>
              <a:t>PosterPresentations.com</a:t>
            </a:r>
            <a:r>
              <a:rPr lang="en-US" sz="3200" dirty="0" smtClean="0">
                <a:latin typeface="Trebuchet MS" pitchFamily="34" charset="0"/>
              </a:rPr>
              <a:t> for premium quality, same day affordable printing.</a:t>
            </a:r>
            <a:br>
              <a:rPr lang="en-US" sz="3200" dirty="0" smtClean="0">
                <a:latin typeface="Trebuchet MS" pitchFamily="34" charset="0"/>
              </a:rPr>
            </a:br>
            <a:endParaRPr lang="en-US" sz="3200" dirty="0" smtClean="0">
              <a:latin typeface="Trebuchet MS" pitchFamily="34" charset="0"/>
            </a:endParaRPr>
          </a:p>
          <a:p>
            <a:pPr defTabSz="4389219"/>
            <a:r>
              <a:rPr lang="en-US" sz="3200" dirty="0" smtClean="0">
                <a:latin typeface="Trebuchet MS" pitchFamily="34" charset="0"/>
              </a:rPr>
              <a:t>We provide a series of </a:t>
            </a:r>
            <a:r>
              <a:rPr lang="en-US" sz="3200" b="1" dirty="0" smtClean="0">
                <a:latin typeface="Trebuchet MS" pitchFamily="34" charset="0"/>
              </a:rPr>
              <a:t>online tutorials</a:t>
            </a:r>
            <a:r>
              <a:rPr lang="en-US" sz="3200" dirty="0" smtClean="0">
                <a:latin typeface="Trebuchet MS" pitchFamily="34" charset="0"/>
              </a:rPr>
              <a:t> that will guide you through the poster design process and answer your poster production questions. </a:t>
            </a:r>
          </a:p>
          <a:p>
            <a:pPr defTabSz="4389219"/>
            <a:endParaRPr lang="en-US" sz="3200" dirty="0" smtClean="0">
              <a:latin typeface="Trebuchet MS" pitchFamily="34" charset="0"/>
            </a:endParaRPr>
          </a:p>
          <a:p>
            <a:pPr defTabSz="4389219"/>
            <a:r>
              <a:rPr lang="en-US" sz="3200" dirty="0" smtClean="0">
                <a:latin typeface="Trebuchet MS" pitchFamily="34" charset="0"/>
              </a:rPr>
              <a:t>View our online</a:t>
            </a:r>
            <a:r>
              <a:rPr lang="en-US" sz="3200" baseline="0" dirty="0" smtClean="0">
                <a:latin typeface="Trebuchet MS" pitchFamily="34" charset="0"/>
              </a:rPr>
              <a:t> tutorials at:</a:t>
            </a:r>
            <a:r>
              <a:rPr lang="en-US" sz="3200" dirty="0" smtClean="0">
                <a:latin typeface="Trebuchet MS" pitchFamily="34" charset="0"/>
              </a:rPr>
              <a:t/>
            </a:r>
            <a:br>
              <a:rPr lang="en-US" sz="3200" dirty="0" smtClean="0">
                <a:latin typeface="Trebuchet MS" pitchFamily="34" charset="0"/>
              </a:rPr>
            </a:br>
            <a:r>
              <a:rPr lang="en-US" sz="3200" dirty="0" smtClean="0">
                <a:solidFill>
                  <a:srgbClr val="FFFF00"/>
                </a:solidFill>
                <a:latin typeface="Trebuchet MS" pitchFamily="34" charset="0"/>
              </a:rPr>
              <a:t> http://bit.ly/Poster_creation_help </a:t>
            </a:r>
            <a:r>
              <a:rPr lang="en-US" sz="3200" dirty="0" smtClean="0">
                <a:latin typeface="Trebuchet MS" pitchFamily="34" charset="0"/>
              </a:rPr>
              <a:t/>
            </a:r>
            <a:br>
              <a:rPr lang="en-US" sz="3200" dirty="0" smtClean="0">
                <a:latin typeface="Trebuchet MS" pitchFamily="34" charset="0"/>
              </a:rPr>
            </a:br>
            <a:r>
              <a:rPr lang="en-US" sz="3200" dirty="0" smtClean="0">
                <a:latin typeface="Trebuchet MS" pitchFamily="34" charset="0"/>
              </a:rPr>
              <a:t>(copy</a:t>
            </a:r>
            <a:r>
              <a:rPr lang="en-US" sz="3200" baseline="0" dirty="0" smtClean="0">
                <a:latin typeface="Trebuchet MS" pitchFamily="34" charset="0"/>
              </a:rPr>
              <a:t> and paste the link into your web browser).</a:t>
            </a:r>
          </a:p>
          <a:p>
            <a:pPr defTabSz="4389219"/>
            <a:endParaRPr lang="en-US" sz="3200" dirty="0" smtClean="0">
              <a:latin typeface="Trebuchet MS" pitchFamily="34" charset="0"/>
            </a:endParaRPr>
          </a:p>
          <a:p>
            <a:pPr defTabSz="4389219"/>
            <a:r>
              <a:rPr lang="en-US" sz="3200" dirty="0" smtClean="0">
                <a:latin typeface="Trebuchet MS" pitchFamily="34" charset="0"/>
              </a:rPr>
              <a:t>For assistance and to order your printed poster</a:t>
            </a:r>
            <a:r>
              <a:rPr lang="en-US" sz="3200" dirty="0" smtClean="0">
                <a:solidFill>
                  <a:schemeClr val="bg1"/>
                </a:solidFill>
                <a:latin typeface="Trebuchet MS" pitchFamily="34" charset="0"/>
              </a:rPr>
              <a:t> call </a:t>
            </a:r>
            <a:r>
              <a:rPr lang="en-US" sz="3200" b="1" dirty="0" smtClean="0">
                <a:solidFill>
                  <a:srgbClr val="FFFF00"/>
                </a:solidFill>
                <a:latin typeface="Trebuchet MS" pitchFamily="34" charset="0"/>
              </a:rPr>
              <a:t>PosterPresentations.com</a:t>
            </a:r>
            <a:r>
              <a:rPr lang="en-US" sz="3200" dirty="0" smtClean="0">
                <a:solidFill>
                  <a:srgbClr val="FFFF00"/>
                </a:solidFill>
                <a:latin typeface="Trebuchet MS" pitchFamily="34" charset="0"/>
              </a:rPr>
              <a:t> </a:t>
            </a:r>
            <a:r>
              <a:rPr lang="en-US" sz="3200" dirty="0" smtClean="0">
                <a:latin typeface="Trebuchet MS" pitchFamily="34" charset="0"/>
              </a:rPr>
              <a:t>at </a:t>
            </a:r>
            <a:r>
              <a:rPr lang="en-US" sz="4000" b="1" dirty="0" smtClean="0">
                <a:solidFill>
                  <a:srgbClr val="FFFF00"/>
                </a:solidFill>
                <a:latin typeface="Trebuchet MS" pitchFamily="34" charset="0"/>
              </a:rPr>
              <a:t>1.866.649.3004</a:t>
            </a:r>
          </a:p>
          <a:p>
            <a:pPr defTabSz="4389219"/>
            <a:endParaRPr lang="en-US" sz="4000" b="1" dirty="0" smtClean="0">
              <a:solidFill>
                <a:srgbClr val="FFFF00"/>
              </a:solidFill>
              <a:latin typeface="Trebuchet MS" pitchFamily="34" charset="0"/>
            </a:endParaRPr>
          </a:p>
          <a:p>
            <a:pPr defTabSz="4389219"/>
            <a:endParaRPr lang="en-US" sz="4000" b="1" dirty="0" smtClean="0">
              <a:solidFill>
                <a:srgbClr val="FFFF00"/>
              </a:solidFill>
              <a:latin typeface="Trebuchet MS" pitchFamily="34" charset="0"/>
            </a:endParaRPr>
          </a:p>
          <a:p>
            <a:pPr algn="ctr"/>
            <a:r>
              <a:rPr lang="en-US" sz="4400" b="1" dirty="0" smtClean="0">
                <a:solidFill>
                  <a:schemeClr val="bg1"/>
                </a:solidFill>
                <a:latin typeface="Trebuchet MS" pitchFamily="34" charset="0"/>
              </a:rPr>
              <a:t>Object Placeholders</a:t>
            </a:r>
          </a:p>
          <a:p>
            <a:pPr algn="ctr"/>
            <a:endParaRPr lang="en-US" sz="4400" b="1" dirty="0" smtClean="0">
              <a:solidFill>
                <a:schemeClr val="bg1"/>
              </a:solidFill>
              <a:latin typeface="Trebuchet MS" pitchFamily="34" charset="0"/>
            </a:endParaRPr>
          </a:p>
          <a:p>
            <a:pPr defTabSz="4389219"/>
            <a:r>
              <a:rPr lang="en-US" sz="3200" dirty="0" smtClean="0">
                <a:latin typeface="Trebuchet MS" pitchFamily="34" charset="0"/>
              </a:rPr>
              <a:t>Use the placeholders provided below to add new elements to your poster:</a:t>
            </a:r>
            <a:r>
              <a:rPr lang="en-US" sz="3200" baseline="0" dirty="0" smtClean="0">
                <a:latin typeface="Trebuchet MS" pitchFamily="34" charset="0"/>
              </a:rPr>
              <a:t> </a:t>
            </a:r>
            <a:r>
              <a:rPr lang="en-US" sz="3200" dirty="0" smtClean="0">
                <a:latin typeface="Trebuchet MS" pitchFamily="34" charset="0"/>
              </a:rPr>
              <a:t>Drag a placeholder onto the</a:t>
            </a:r>
            <a:r>
              <a:rPr lang="en-US" sz="3200" baseline="0" dirty="0" smtClean="0">
                <a:latin typeface="Trebuchet MS" pitchFamily="34" charset="0"/>
              </a:rPr>
              <a:t> poster area,</a:t>
            </a:r>
            <a:r>
              <a:rPr lang="en-US" sz="3200" dirty="0" smtClean="0">
                <a:latin typeface="Trebuchet MS" pitchFamily="34" charset="0"/>
              </a:rPr>
              <a:t> size it, and click it to edit.</a:t>
            </a:r>
          </a:p>
          <a:p>
            <a:pPr defTabSz="4389219"/>
            <a:endParaRPr lang="en-US" sz="3200" dirty="0" smtClean="0">
              <a:latin typeface="Trebuchet MS" pitchFamily="34" charset="0"/>
            </a:endParaRPr>
          </a:p>
          <a:p>
            <a:pPr defTabSz="4389219"/>
            <a:r>
              <a:rPr lang="en-US" sz="3200" b="1" dirty="0" smtClean="0">
                <a:solidFill>
                  <a:srgbClr val="FFFF00"/>
                </a:solidFill>
                <a:latin typeface="Trebuchet MS" pitchFamily="34" charset="0"/>
              </a:rPr>
              <a:t>Section Header placeholder</a:t>
            </a:r>
          </a:p>
          <a:p>
            <a:pPr defTabSz="4389219"/>
            <a:r>
              <a:rPr lang="en-US" sz="3200" dirty="0" smtClean="0">
                <a:latin typeface="Trebuchet MS" pitchFamily="34" charset="0"/>
              </a:rPr>
              <a:t>Move</a:t>
            </a:r>
            <a:r>
              <a:rPr lang="en-US" sz="32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3200" baseline="0" dirty="0" smtClean="0">
              <a:latin typeface="Trebuchet MS" pitchFamily="34" charset="0"/>
            </a:endParaRPr>
          </a:p>
          <a:p>
            <a:pPr defTabSz="4389219"/>
            <a:endParaRPr lang="en-US" sz="3200" dirty="0" smtClean="0">
              <a:latin typeface="Trebuchet MS" pitchFamily="34" charset="0"/>
            </a:endParaRPr>
          </a:p>
          <a:p>
            <a:pPr defTabSz="4389219"/>
            <a:endParaRPr lang="en-US" sz="3200" b="1" dirty="0" smtClean="0">
              <a:solidFill>
                <a:srgbClr val="FFFF00"/>
              </a:solidFill>
              <a:latin typeface="Trebuchet MS" pitchFamily="34" charset="0"/>
            </a:endParaRPr>
          </a:p>
          <a:p>
            <a:pPr defTabSz="4389219"/>
            <a:r>
              <a:rPr lang="en-US" sz="3200" b="1" dirty="0" smtClean="0">
                <a:solidFill>
                  <a:srgbClr val="FFFF00"/>
                </a:solidFill>
                <a:latin typeface="Trebuchet MS" pitchFamily="34" charset="0"/>
              </a:rPr>
              <a:t>Text placeholder</a:t>
            </a:r>
          </a:p>
          <a:p>
            <a:pPr defTabSz="4389219"/>
            <a:r>
              <a:rPr lang="en-US" sz="3200" baseline="0" dirty="0" smtClean="0">
                <a:latin typeface="Trebuchet MS" pitchFamily="34" charset="0"/>
              </a:rPr>
              <a:t>Move this preformatted text placeholder to the poster to add a new body of text.</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1" baseline="0" dirty="0" smtClean="0">
              <a:solidFill>
                <a:srgbClr val="FFFF00"/>
              </a:solidFill>
              <a:latin typeface="Trebuchet MS" pitchFamily="34" charset="0"/>
            </a:endParaRPr>
          </a:p>
          <a:p>
            <a:pPr defTabSz="4389219"/>
            <a:r>
              <a:rPr lang="en-US" sz="3200" b="1" baseline="0" dirty="0" smtClean="0">
                <a:solidFill>
                  <a:srgbClr val="FFFF00"/>
                </a:solidFill>
                <a:latin typeface="Trebuchet MS" pitchFamily="34" charset="0"/>
              </a:rPr>
              <a:t>Picture placeholder</a:t>
            </a:r>
          </a:p>
          <a:p>
            <a:pPr defTabSz="4389219"/>
            <a:r>
              <a:rPr lang="en-US" sz="3200" baseline="0" dirty="0" smtClean="0">
                <a:latin typeface="Trebuchet MS" pitchFamily="34" charset="0"/>
              </a:rPr>
              <a:t>Move this graphic placeholder onto your poster, size it first, and then click it to add a picture to the poster.</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defTabSz="4389219"/>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389219"/>
            <a:endParaRPr lang="en-US" sz="3200" b="1" dirty="0" smtClean="0">
              <a:solidFill>
                <a:srgbClr val="FFFF00"/>
              </a:solidFill>
              <a:latin typeface="Trebuchet MS" pitchFamily="34" charset="0"/>
            </a:endParaRPr>
          </a:p>
          <a:p>
            <a:pPr algn="ctr"/>
            <a:endParaRPr lang="en-US" sz="4400" b="1" dirty="0">
              <a:latin typeface="Trebuchet MS" pitchFamily="34" charset="0"/>
            </a:endParaRPr>
          </a:p>
        </p:txBody>
      </p:sp>
      <p:sp>
        <p:nvSpPr>
          <p:cNvPr id="29" name="Rectangle 28"/>
          <p:cNvSpPr/>
          <p:nvPr/>
        </p:nvSpPr>
        <p:spPr>
          <a:xfrm>
            <a:off x="-10370486" y="21297014"/>
            <a:ext cx="10018560"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pic>
        <p:nvPicPr>
          <p:cNvPr id="30" name="Picture 2"/>
          <p:cNvPicPr>
            <a:picLocks noChangeAspect="1" noChangeArrowheads="1"/>
          </p:cNvPicPr>
          <p:nvPr/>
        </p:nvPicPr>
        <p:blipFill>
          <a:blip r:embed="rId3" cstate="print"/>
          <a:srcRect/>
          <a:stretch>
            <a:fillRect/>
          </a:stretch>
        </p:blipFill>
        <p:spPr bwMode="auto">
          <a:xfrm>
            <a:off x="49098247" y="15525143"/>
            <a:ext cx="4741366" cy="3058182"/>
          </a:xfrm>
          <a:prstGeom prst="rect">
            <a:avLst/>
          </a:prstGeom>
          <a:noFill/>
          <a:ln w="9525">
            <a:noFill/>
            <a:miter lim="800000"/>
            <a:headEnd/>
            <a:tailEnd/>
          </a:ln>
          <a:effectLst/>
        </p:spPr>
      </p:pic>
      <p:pic>
        <p:nvPicPr>
          <p:cNvPr id="31" name="Picture 2"/>
          <p:cNvPicPr>
            <a:picLocks noChangeAspect="1" noChangeArrowheads="1"/>
          </p:cNvPicPr>
          <p:nvPr/>
        </p:nvPicPr>
        <p:blipFill>
          <a:blip r:embed="rId4" cstate="print"/>
          <a:srcRect/>
          <a:stretch>
            <a:fillRect/>
          </a:stretch>
        </p:blipFill>
        <p:spPr bwMode="auto">
          <a:xfrm>
            <a:off x="47342926" y="13118821"/>
            <a:ext cx="590550" cy="438150"/>
          </a:xfrm>
          <a:prstGeom prst="rect">
            <a:avLst/>
          </a:prstGeom>
          <a:noFill/>
          <a:ln w="9525">
            <a:solidFill>
              <a:schemeClr val="tx1"/>
            </a:solidFill>
            <a:miter lim="800000"/>
            <a:headEnd/>
            <a:tailEnd/>
          </a:ln>
          <a:effectLst/>
        </p:spPr>
      </p:pic>
      <p:sp>
        <p:nvSpPr>
          <p:cNvPr id="32" name="TextBox 31"/>
          <p:cNvSpPr txBox="1"/>
          <p:nvPr/>
        </p:nvSpPr>
        <p:spPr>
          <a:xfrm>
            <a:off x="44487740" y="30588807"/>
            <a:ext cx="9160286" cy="2185208"/>
          </a:xfrm>
          <a:prstGeom prst="rect">
            <a:avLst/>
          </a:prstGeom>
          <a:noFill/>
        </p:spPr>
        <p:txBody>
          <a:bodyPr wrap="square" lIns="91436" tIns="45717" rIns="91436" bIns="45717" rtlCol="0">
            <a:spAutoFit/>
          </a:bodyPr>
          <a:lstStyle/>
          <a:p>
            <a:r>
              <a:rPr lang="en-US" sz="3600" dirty="0" smtClean="0">
                <a:solidFill>
                  <a:schemeClr val="bg1"/>
                </a:solidFill>
              </a:rPr>
              <a:t>© 2011 PosterPresentations.com</a:t>
            </a:r>
            <a:br>
              <a:rPr lang="en-US" sz="3600" dirty="0" smtClean="0">
                <a:solidFill>
                  <a:schemeClr val="bg1"/>
                </a:solidFill>
              </a:rPr>
            </a:br>
            <a:r>
              <a:rPr lang="en-US" sz="3600" dirty="0" smtClean="0">
                <a:solidFill>
                  <a:schemeClr val="bg1"/>
                </a:solidFill>
              </a:rPr>
              <a:t>    </a:t>
            </a:r>
            <a:r>
              <a:rPr lang="en-US" sz="3200" dirty="0" smtClean="0">
                <a:solidFill>
                  <a:schemeClr val="bg1"/>
                </a:solidFill>
              </a:rPr>
              <a:t>2117 Fourth Street ,</a:t>
            </a:r>
            <a:r>
              <a:rPr lang="en-US" sz="3200" baseline="0" dirty="0" smtClean="0">
                <a:solidFill>
                  <a:schemeClr val="bg1"/>
                </a:solidFill>
              </a:rPr>
              <a:t> Unit C</a:t>
            </a:r>
            <a:br>
              <a:rPr lang="en-US" sz="3200" baseline="0" dirty="0" smtClean="0">
                <a:solidFill>
                  <a:schemeClr val="bg1"/>
                </a:solidFill>
              </a:rPr>
            </a:br>
            <a:r>
              <a:rPr lang="en-US" sz="3200" baseline="0" dirty="0" smtClean="0">
                <a:solidFill>
                  <a:schemeClr val="bg1"/>
                </a:solidFill>
              </a:rPr>
              <a:t>    Berkeley CA 94710</a:t>
            </a:r>
            <a:br>
              <a:rPr lang="en-US" sz="3200" baseline="0" dirty="0" smtClean="0">
                <a:solidFill>
                  <a:schemeClr val="bg1"/>
                </a:solidFill>
              </a:rPr>
            </a:br>
            <a:r>
              <a:rPr lang="en-US" sz="3200" baseline="0" dirty="0" smtClean="0">
                <a:solidFill>
                  <a:schemeClr val="bg1"/>
                </a:solidFill>
              </a:rPr>
              <a:t>    </a:t>
            </a:r>
            <a:r>
              <a:rPr lang="en-US" sz="3200" b="1" baseline="0" dirty="0" smtClean="0">
                <a:solidFill>
                  <a:srgbClr val="FFFF00"/>
                </a:solidFill>
              </a:rPr>
              <a:t>posterpresenter@gmail.com</a:t>
            </a:r>
            <a:endParaRPr lang="en-US" sz="3600" b="1" dirty="0">
              <a:solidFill>
                <a:srgbClr val="FFFF00"/>
              </a:solidFill>
            </a:endParaRPr>
          </a:p>
        </p:txBody>
      </p:sp>
      <p:grpSp>
        <p:nvGrpSpPr>
          <p:cNvPr id="33" name="Group 32"/>
          <p:cNvGrpSpPr/>
          <p:nvPr/>
        </p:nvGrpSpPr>
        <p:grpSpPr>
          <a:xfrm>
            <a:off x="-10239857" y="31696514"/>
            <a:ext cx="9771398" cy="1090621"/>
            <a:chOff x="44242388" y="28054064"/>
            <a:chExt cx="9771398" cy="1090621"/>
          </a:xfrm>
        </p:grpSpPr>
        <p:sp>
          <p:nvSpPr>
            <p:cNvPr id="34" name="Rounded Rectangle 33"/>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5"/>
              <a:ext cx="914400" cy="914400"/>
            </a:xfrm>
            <a:prstGeom prst="rect">
              <a:avLst/>
            </a:prstGeom>
            <a:noFill/>
          </p:spPr>
        </p:pic>
        <p:sp>
          <p:nvSpPr>
            <p:cNvPr id="36" name="TextBox 35"/>
            <p:cNvSpPr txBox="1"/>
            <p:nvPr userDrawn="1"/>
          </p:nvSpPr>
          <p:spPr>
            <a:xfrm>
              <a:off x="45342598" y="28154090"/>
              <a:ext cx="8671188" cy="892552"/>
            </a:xfrm>
            <a:prstGeom prst="rect">
              <a:avLst/>
            </a:prstGeom>
            <a:noFill/>
          </p:spPr>
          <p:txBody>
            <a:bodyPr wrap="square" rtlCol="0">
              <a:spAutoFit/>
            </a:bodyPr>
            <a:lstStyle/>
            <a:p>
              <a:r>
                <a:rPr lang="en-US" sz="2600" dirty="0" smtClean="0">
                  <a:solidFill>
                    <a:schemeClr val="tx2"/>
                  </a:solidFill>
                  <a:latin typeface="Trebuchet MS" pitchFamily="34" charset="0"/>
                </a:rPr>
                <a:t>Student</a:t>
              </a:r>
              <a:r>
                <a:rPr lang="en-US" sz="2600" baseline="0" dirty="0" smtClean="0">
                  <a:solidFill>
                    <a:schemeClr val="tx2"/>
                  </a:solidFill>
                  <a:latin typeface="Trebuchet MS" pitchFamily="34" charset="0"/>
                </a:rPr>
                <a:t> discounts are available on our </a:t>
              </a:r>
              <a:r>
                <a:rPr lang="en-US" sz="2600" baseline="0" dirty="0" err="1" smtClean="0">
                  <a:solidFill>
                    <a:schemeClr val="tx2"/>
                  </a:solidFill>
                  <a:latin typeface="Trebuchet MS" pitchFamily="34" charset="0"/>
                </a:rPr>
                <a:t>Facebook</a:t>
              </a:r>
              <a:r>
                <a:rPr lang="en-US" sz="2600" baseline="0" dirty="0" smtClean="0">
                  <a:solidFill>
                    <a:schemeClr val="tx2"/>
                  </a:solidFill>
                  <a:latin typeface="Trebuchet MS" pitchFamily="34" charset="0"/>
                </a:rPr>
                <a:t> page.</a:t>
              </a:r>
              <a:br>
                <a:rPr lang="en-US" sz="2600" baseline="0" dirty="0" smtClean="0">
                  <a:solidFill>
                    <a:schemeClr val="tx2"/>
                  </a:solidFill>
                  <a:latin typeface="Trebuchet MS" pitchFamily="34" charset="0"/>
                </a:rPr>
              </a:br>
              <a:r>
                <a:rPr lang="en-US" sz="2600" baseline="0" dirty="0" smtClean="0">
                  <a:solidFill>
                    <a:schemeClr val="tx2"/>
                  </a:solidFill>
                  <a:latin typeface="Trebuchet MS" pitchFamily="34" charset="0"/>
                </a:rPr>
                <a:t>Go to </a:t>
              </a:r>
              <a:r>
                <a:rPr lang="en-US" sz="2600" u="sng" baseline="0" dirty="0" smtClean="0">
                  <a:solidFill>
                    <a:schemeClr val="tx2"/>
                  </a:solidFill>
                  <a:latin typeface="Trebuchet MS" pitchFamily="34" charset="0"/>
                </a:rPr>
                <a:t>PosterPresentations.com</a:t>
              </a:r>
              <a:r>
                <a:rPr lang="en-US" sz="2600" baseline="0" dirty="0" smtClean="0">
                  <a:solidFill>
                    <a:schemeClr val="tx2"/>
                  </a:solidFill>
                  <a:latin typeface="Trebuchet MS" pitchFamily="34" charset="0"/>
                </a:rPr>
                <a:t> and click on the FB icon. </a:t>
              </a:r>
              <a:endParaRPr lang="en-US" sz="2600" dirty="0">
                <a:solidFill>
                  <a:schemeClr val="tx2"/>
                </a:solidFill>
                <a:latin typeface="Trebuchet MS" pitchFamily="34" charset="0"/>
              </a:endParaRPr>
            </a:p>
          </p:txBody>
        </p:sp>
      </p:grpSp>
      <p:cxnSp>
        <p:nvCxnSpPr>
          <p:cNvPr id="37" name="Straight Connector 36"/>
          <p:cNvCxnSpPr/>
          <p:nvPr/>
        </p:nvCxnSpPr>
        <p:spPr>
          <a:xfrm>
            <a:off x="44222126" y="30500133"/>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370486" y="11582400"/>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254028" y="4841856"/>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baseline="-25000" dirty="0"/>
          </a:p>
        </p:txBody>
      </p:sp>
      <p:sp>
        <p:nvSpPr>
          <p:cNvPr id="8" name="Rectangle 33"/>
          <p:cNvSpPr>
            <a:spLocks noChangeArrowheads="1"/>
          </p:cNvSpPr>
          <p:nvPr/>
        </p:nvSpPr>
        <p:spPr bwMode="auto">
          <a:xfrm>
            <a:off x="914400" y="5257800"/>
            <a:ext cx="42057638"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2011</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922338" y="5257800"/>
            <a:ext cx="10058400" cy="26746200"/>
          </a:xfrm>
          <a:prstGeom prst="rect">
            <a:avLst/>
          </a:prstGeom>
          <a:solidFill>
            <a:schemeClr val="bg1">
              <a:lumMod val="95000"/>
            </a:schemeClr>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26" name="Rectangle 25"/>
          <p:cNvSpPr/>
          <p:nvPr/>
        </p:nvSpPr>
        <p:spPr>
          <a:xfrm>
            <a:off x="44222126" y="0"/>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000" b="1" dirty="0" smtClean="0">
                <a:solidFill>
                  <a:schemeClr val="bg1"/>
                </a:solidFill>
                <a:latin typeface="Trebuchet MS" pitchFamily="34" charset="0"/>
              </a:rPr>
              <a:t>QUICK</a:t>
            </a:r>
            <a:r>
              <a:rPr lang="en-US" sz="4000" b="1" baseline="0" dirty="0" smtClean="0">
                <a:solidFill>
                  <a:schemeClr val="bg1"/>
                </a:solidFill>
                <a:latin typeface="Trebuchet MS" pitchFamily="34" charset="0"/>
              </a:rPr>
              <a:t> TIPS</a:t>
            </a:r>
            <a:endParaRPr lang="en-US" sz="4000" b="1" dirty="0" smtClean="0">
              <a:solidFill>
                <a:schemeClr val="bg1"/>
              </a:solidFill>
              <a:latin typeface="Trebuchet MS" pitchFamily="34" charset="0"/>
            </a:endParaRP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3134780"/>
            <a:r>
              <a:rPr lang="en-US" sz="3200" dirty="0" smtClean="0">
                <a:latin typeface="Trebuchet MS" pitchFamily="34" charset="0"/>
              </a:rPr>
              <a:t>This PowerPoint</a:t>
            </a:r>
            <a:r>
              <a:rPr lang="en-US" sz="3200" baseline="0" dirty="0" smtClean="0">
                <a:latin typeface="Trebuchet MS" pitchFamily="34" charset="0"/>
              </a:rPr>
              <a:t> template requires basic PowerPoint (version 2007 or newer) skills. Below is a list of commonly asked questions specific to this template. </a:t>
            </a:r>
            <a:br>
              <a:rPr lang="en-US" sz="3200" baseline="0" dirty="0" smtClean="0">
                <a:latin typeface="Trebuchet MS" pitchFamily="34" charset="0"/>
              </a:rPr>
            </a:br>
            <a:r>
              <a:rPr lang="en-US" sz="3200" baseline="0" dirty="0" smtClean="0">
                <a:latin typeface="Trebuchet MS" pitchFamily="34" charset="0"/>
              </a:rPr>
              <a:t>If you are using an older version of PowerPoint some template features may not work properly.</a:t>
            </a:r>
            <a:endParaRPr lang="en-US" sz="4000" b="1" dirty="0" smtClean="0">
              <a:solidFill>
                <a:srgbClr val="FFFF00"/>
              </a:solidFill>
              <a:latin typeface="Trebuchet MS" pitchFamily="34" charset="0"/>
            </a:endParaRPr>
          </a:p>
          <a:p>
            <a:pPr defTabSz="3134780"/>
            <a:endParaRPr lang="en-US" sz="4000" b="1" dirty="0" smtClean="0">
              <a:solidFill>
                <a:srgbClr val="FFFF00"/>
              </a:solidFill>
              <a:latin typeface="Trebuchet MS" pitchFamily="34" charset="0"/>
            </a:endParaRPr>
          </a:p>
          <a:p>
            <a:pPr algn="ctr"/>
            <a:r>
              <a:rPr lang="en-US" sz="4000" b="1" dirty="0" smtClean="0">
                <a:solidFill>
                  <a:schemeClr val="bg1"/>
                </a:solidFill>
                <a:latin typeface="Trebuchet MS" pitchFamily="34" charset="0"/>
              </a:rPr>
              <a:t>Using the template</a:t>
            </a:r>
            <a:endParaRPr lang="en-US" sz="4000" b="1" baseline="0" dirty="0" smtClean="0">
              <a:solidFill>
                <a:schemeClr val="bg1"/>
              </a:solidFill>
              <a:latin typeface="Trebuchet MS" pitchFamily="34" charset="0"/>
            </a:endParaRPr>
          </a:p>
          <a:p>
            <a:pPr algn="ctr"/>
            <a:endParaRPr lang="en-US" sz="32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1" dirty="0" smtClean="0">
                <a:solidFill>
                  <a:srgbClr val="FFFF00"/>
                </a:solidFill>
                <a:latin typeface="Trebuchet MS" pitchFamily="34" charset="0"/>
              </a:rPr>
              <a:t>Verifying the quality of your graphics</a:t>
            </a:r>
          </a:p>
          <a:p>
            <a:pPr defTabSz="3134780"/>
            <a:r>
              <a:rPr lang="en-US" sz="3200" dirty="0" smtClean="0">
                <a:latin typeface="Trebuchet MS" pitchFamily="34" charset="0"/>
              </a:rPr>
              <a:t>Go to the </a:t>
            </a:r>
            <a:r>
              <a:rPr lang="en-US" sz="32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0" baseline="0" dirty="0" smtClean="0">
                <a:latin typeface="Trebuchet MS" pitchFamily="34" charset="0"/>
              </a:rPr>
            </a:br>
            <a:endParaRPr lang="en-US" sz="3200" baseline="0" dirty="0" smtClean="0">
              <a:latin typeface="Trebuchet MS" pitchFamily="34" charset="0"/>
            </a:endParaRPr>
          </a:p>
          <a:p>
            <a:pPr defTabSz="3134780"/>
            <a:r>
              <a:rPr lang="en-US" sz="3200" b="1" dirty="0" smtClean="0">
                <a:solidFill>
                  <a:srgbClr val="FFFF00"/>
                </a:solidFill>
                <a:latin typeface="Trebuchet MS" pitchFamily="34" charset="0"/>
              </a:rPr>
              <a:t>Using the placeholders</a:t>
            </a:r>
          </a:p>
          <a:p>
            <a:pPr defTabSz="3134780"/>
            <a:r>
              <a:rPr lang="en-US" sz="3200" baseline="0" dirty="0" smtClean="0">
                <a:latin typeface="Trebuchet MS" pitchFamily="34" charset="0"/>
              </a:rPr>
              <a:t>To add text to this template click inside a placeholder and type in or paste your text. To move a placeholder, click on it </a:t>
            </a:r>
            <a:r>
              <a:rPr lang="en-US" sz="3200" u="sng" baseline="0" dirty="0" smtClean="0">
                <a:latin typeface="Trebuchet MS" pitchFamily="34" charset="0"/>
              </a:rPr>
              <a:t>once</a:t>
            </a:r>
            <a:r>
              <a:rPr lang="en-US" sz="3200" baseline="0" dirty="0" smtClean="0">
                <a:latin typeface="Trebuchet MS" pitchFamily="34" charset="0"/>
              </a:rPr>
              <a:t> (to select it), place your cursor on its frame and your cursor will change to this symbol:         Then, click </a:t>
            </a:r>
            <a:r>
              <a:rPr lang="en-US" sz="3200" u="sng" baseline="0" dirty="0" smtClean="0">
                <a:latin typeface="Trebuchet MS" pitchFamily="34" charset="0"/>
              </a:rPr>
              <a:t>once</a:t>
            </a:r>
            <a:r>
              <a:rPr lang="en-US" sz="32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3200" b="1" baseline="0" dirty="0" smtClean="0">
              <a:solidFill>
                <a:srgbClr val="FFFF00"/>
              </a:solidFill>
              <a:latin typeface="Trebuchet MS" pitchFamily="34" charset="0"/>
            </a:endParaRPr>
          </a:p>
          <a:p>
            <a:pPr defTabSz="3134780"/>
            <a:r>
              <a:rPr lang="en-US" sz="3200" b="1" baseline="0" dirty="0" smtClean="0">
                <a:solidFill>
                  <a:srgbClr val="FFFF00"/>
                </a:solidFill>
                <a:latin typeface="Trebuchet MS" pitchFamily="34" charset="0"/>
              </a:rPr>
              <a:t>Modifying the layout</a:t>
            </a:r>
          </a:p>
          <a:p>
            <a:pPr defTabSz="3134780"/>
            <a:r>
              <a:rPr lang="en-US" sz="3200" dirty="0" smtClean="0">
                <a:latin typeface="Trebuchet MS" pitchFamily="34" charset="0"/>
              </a:rPr>
              <a:t>This template has four</a:t>
            </a:r>
            <a:endParaRPr lang="en-US" sz="3200" baseline="0" dirty="0" smtClean="0">
              <a:latin typeface="Trebuchet MS" pitchFamily="34" charset="0"/>
            </a:endParaRPr>
          </a:p>
          <a:p>
            <a:pPr defTabSz="3134780"/>
            <a:r>
              <a:rPr lang="en-US" sz="3200" baseline="0" dirty="0" smtClean="0">
                <a:latin typeface="Trebuchet MS" pitchFamily="34" charset="0"/>
              </a:rPr>
              <a:t>different column layouts. </a:t>
            </a:r>
          </a:p>
          <a:p>
            <a:pPr defTabSz="3134780"/>
            <a:r>
              <a:rPr lang="en-US" sz="3200" u="sng" baseline="0" dirty="0" smtClean="0">
                <a:latin typeface="Trebuchet MS" pitchFamily="34" charset="0"/>
              </a:rPr>
              <a:t>Right-click</a:t>
            </a:r>
            <a:r>
              <a:rPr lang="en-US" sz="3200" baseline="0" dirty="0" smtClean="0">
                <a:latin typeface="Trebuchet MS" pitchFamily="34" charset="0"/>
              </a:rPr>
              <a:t> your mouse</a:t>
            </a:r>
          </a:p>
          <a:p>
            <a:pPr defTabSz="3134780"/>
            <a:r>
              <a:rPr lang="en-US" sz="3200" baseline="0" dirty="0" smtClean="0">
                <a:latin typeface="Trebuchet MS" pitchFamily="34" charset="0"/>
              </a:rPr>
              <a:t>on the background and </a:t>
            </a:r>
          </a:p>
          <a:p>
            <a:pPr defTabSz="3134780"/>
            <a:r>
              <a:rPr lang="en-US" sz="3200" baseline="0" dirty="0" smtClean="0">
                <a:latin typeface="Trebuchet MS" pitchFamily="34" charset="0"/>
              </a:rPr>
              <a:t>click on “Layout” to see </a:t>
            </a:r>
          </a:p>
          <a:p>
            <a:pPr defTabSz="3134780"/>
            <a:r>
              <a:rPr lang="en-US" sz="3200" baseline="0" dirty="0" smtClean="0">
                <a:latin typeface="Trebuchet MS" pitchFamily="34" charset="0"/>
              </a:rPr>
              <a:t>the layout options.</a:t>
            </a:r>
            <a:endParaRPr lang="en-US" sz="3200" dirty="0" smtClean="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Importing text and graphics from external sources</a:t>
            </a:r>
          </a:p>
          <a:p>
            <a:pPr defTabSz="3134780"/>
            <a:r>
              <a:rPr lang="en-US" sz="3200" b="1" u="sng" baseline="0" dirty="0" smtClean="0">
                <a:latin typeface="Trebuchet MS" pitchFamily="34" charset="0"/>
              </a:rPr>
              <a:t>TEXT: </a:t>
            </a:r>
            <a:r>
              <a:rPr lang="en-US" sz="32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3200" b="1" u="sng" baseline="0" dirty="0" smtClean="0">
                <a:latin typeface="Trebuchet MS" pitchFamily="34" charset="0"/>
              </a:rPr>
              <a:t>PHOTOS: </a:t>
            </a:r>
            <a:r>
              <a:rPr lang="en-US" sz="3200" baseline="0" dirty="0" smtClean="0">
                <a:latin typeface="Trebuchet MS" pitchFamily="34" charset="0"/>
              </a:rPr>
              <a:t>Drag in a picture placeholder, size it </a:t>
            </a:r>
            <a:r>
              <a:rPr lang="en-US" sz="3200" u="sng" baseline="0" dirty="0" smtClean="0">
                <a:latin typeface="Trebuchet MS" pitchFamily="34" charset="0"/>
              </a:rPr>
              <a:t>first</a:t>
            </a:r>
            <a:r>
              <a:rPr lang="en-US" sz="3200" baseline="0" dirty="0" smtClean="0">
                <a:latin typeface="Trebuchet MS" pitchFamily="34" charset="0"/>
              </a:rPr>
              <a:t>, click in it and insert a photo from the menu.</a:t>
            </a:r>
          </a:p>
          <a:p>
            <a:pPr defTabSz="3134780"/>
            <a:r>
              <a:rPr lang="en-US" sz="3200" b="1" u="sng" baseline="0" dirty="0" smtClean="0">
                <a:latin typeface="Trebuchet MS" pitchFamily="34" charset="0"/>
              </a:rPr>
              <a:t>TABLES: </a:t>
            </a:r>
            <a:r>
              <a:rPr lang="en-US" sz="3200" baseline="0" dirty="0" smtClean="0">
                <a:latin typeface="Trebuchet MS" pitchFamily="34" charset="0"/>
              </a:rPr>
              <a:t>You can copy and paste a table from an external document onto this poster template. To adjust  the way the text fits within the cells of a table that has been pasted, </a:t>
            </a:r>
            <a:r>
              <a:rPr lang="en-US" sz="3200" u="sng" baseline="0" dirty="0" smtClean="0">
                <a:latin typeface="Trebuchet MS" pitchFamily="34" charset="0"/>
              </a:rPr>
              <a:t>right-click</a:t>
            </a:r>
            <a:r>
              <a:rPr lang="en-US" sz="3200" baseline="0" dirty="0" smtClean="0">
                <a:latin typeface="Trebuchet MS" pitchFamily="34" charset="0"/>
              </a:rPr>
              <a:t> on the table, click FORMAT SHAPE  then click on TEXT BOX and change the INTERNAL MARGIN values to 0.25</a:t>
            </a:r>
          </a:p>
          <a:p>
            <a:pPr defTabSz="3134780"/>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Modifying the color scheme</a:t>
            </a:r>
          </a:p>
          <a:p>
            <a:pPr defTabSz="3134780"/>
            <a:r>
              <a:rPr lang="en-US" sz="32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3200" baseline="0" dirty="0" smtClean="0">
              <a:latin typeface="Trebuchet MS" pitchFamily="34" charset="0"/>
            </a:endParaRPr>
          </a:p>
          <a:p>
            <a:pPr defTabSz="3134780"/>
            <a:endParaRPr lang="en-US" sz="3200" baseline="0" dirty="0" smtClean="0">
              <a:latin typeface="Trebuchet MS" pitchFamily="34" charset="0"/>
            </a:endParaRPr>
          </a:p>
          <a:p>
            <a:pPr defTabSz="4389219"/>
            <a:endParaRPr lang="en-US" sz="2000" baseline="0" dirty="0" smtClean="0">
              <a:latin typeface="Trebuchet MS" pitchFamily="34" charset="0"/>
            </a:endParaRPr>
          </a:p>
          <a:p>
            <a:pPr defTabSz="4389219"/>
            <a:endParaRPr lang="en-US" sz="2000" dirty="0" smtClean="0">
              <a:latin typeface="Trebuchet MS" pitchFamily="34" charset="0"/>
            </a:endParaRPr>
          </a:p>
          <a:p>
            <a:pPr algn="ctr"/>
            <a:endParaRPr lang="en-US" sz="2000" b="1" dirty="0" smtClean="0">
              <a:solidFill>
                <a:schemeClr val="bg1"/>
              </a:solidFill>
              <a:latin typeface="Trebuchet MS" pitchFamily="34" charset="0"/>
            </a:endParaRPr>
          </a:p>
          <a:p>
            <a:pPr defTabSz="4389219"/>
            <a:endParaRPr lang="en-US" sz="2000" b="1" dirty="0" smtClean="0">
              <a:solidFill>
                <a:srgbClr val="FFFF00"/>
              </a:solidFill>
              <a:latin typeface="Trebuchet MS" pitchFamily="34" charset="0"/>
            </a:endParaRPr>
          </a:p>
          <a:p>
            <a:pPr algn="ctr"/>
            <a:endParaRPr lang="en-US" sz="3200" b="1" dirty="0">
              <a:latin typeface="Trebuchet MS" pitchFamily="34" charset="0"/>
            </a:endParaRPr>
          </a:p>
        </p:txBody>
      </p:sp>
      <p:sp>
        <p:nvSpPr>
          <p:cNvPr id="27" name="Rectangle 26"/>
          <p:cNvSpPr/>
          <p:nvPr/>
        </p:nvSpPr>
        <p:spPr>
          <a:xfrm>
            <a:off x="-10402388" y="-19596"/>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400" b="1" dirty="0" smtClean="0">
                <a:solidFill>
                  <a:schemeClr val="bg1"/>
                </a:solidFill>
                <a:latin typeface="Trebuchet MS" pitchFamily="34" charset="0"/>
              </a:rPr>
              <a:t>QUICK DESIGN</a:t>
            </a:r>
            <a:r>
              <a:rPr lang="en-US" sz="4400" b="1" baseline="0" dirty="0" smtClean="0">
                <a:solidFill>
                  <a:schemeClr val="bg1"/>
                </a:solidFill>
                <a:latin typeface="Trebuchet MS" pitchFamily="34" charset="0"/>
              </a:rPr>
              <a:t> </a:t>
            </a:r>
            <a:r>
              <a:rPr lang="en-US" sz="4400" b="1" dirty="0" smtClean="0">
                <a:solidFill>
                  <a:schemeClr val="bg1"/>
                </a:solidFill>
                <a:latin typeface="Trebuchet MS" pitchFamily="34" charset="0"/>
              </a:rPr>
              <a:t>GUIDE</a:t>
            </a: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4389219"/>
            <a:r>
              <a:rPr lang="en-US" sz="3200" dirty="0" smtClean="0">
                <a:latin typeface="Trebuchet MS" pitchFamily="34" charset="0"/>
              </a:rPr>
              <a:t>This PowerPoint</a:t>
            </a:r>
            <a:r>
              <a:rPr lang="en-US" sz="3200" baseline="0" dirty="0" smtClean="0">
                <a:latin typeface="Trebuchet MS" pitchFamily="34" charset="0"/>
              </a:rPr>
              <a:t> </a:t>
            </a:r>
            <a:r>
              <a:rPr lang="en-US" sz="3200" dirty="0" smtClean="0">
                <a:latin typeface="Trebuchet MS" pitchFamily="34" charset="0"/>
              </a:rPr>
              <a:t>2007 template produces</a:t>
            </a:r>
            <a:r>
              <a:rPr lang="en-US" sz="3200" baseline="0" dirty="0" smtClean="0">
                <a:latin typeface="Trebuchet MS" pitchFamily="34" charset="0"/>
              </a:rPr>
              <a:t> </a:t>
            </a:r>
            <a:r>
              <a:rPr lang="en-US" sz="3200" dirty="0" smtClean="0">
                <a:latin typeface="Trebuchet MS" pitchFamily="34" charset="0"/>
              </a:rPr>
              <a:t>a 36”x48” professional  poster. It</a:t>
            </a:r>
            <a:r>
              <a:rPr lang="en-US" sz="3200" baseline="0" dirty="0" smtClean="0">
                <a:latin typeface="Trebuchet MS" pitchFamily="34" charset="0"/>
              </a:rPr>
              <a:t> </a:t>
            </a:r>
            <a:r>
              <a:rPr lang="en-US" sz="3200" dirty="0" smtClean="0">
                <a:latin typeface="Trebuchet MS" pitchFamily="34" charset="0"/>
              </a:rPr>
              <a:t>will save you valuable time placing titles, subtitles,</a:t>
            </a:r>
            <a:r>
              <a:rPr lang="en-US" sz="3200" baseline="0" dirty="0" smtClean="0">
                <a:latin typeface="Trebuchet MS" pitchFamily="34" charset="0"/>
              </a:rPr>
              <a:t> text, and graphics</a:t>
            </a:r>
            <a:r>
              <a:rPr lang="en-US" sz="3200" dirty="0" smtClean="0">
                <a:latin typeface="Trebuchet MS" pitchFamily="34" charset="0"/>
              </a:rPr>
              <a:t>. </a:t>
            </a:r>
          </a:p>
          <a:p>
            <a:pPr defTabSz="4389219"/>
            <a:endParaRPr lang="en-US" sz="3200" dirty="0" smtClean="0">
              <a:latin typeface="Trebuchet MS" pitchFamily="34" charset="0"/>
            </a:endParaRPr>
          </a:p>
          <a:p>
            <a:pPr defTabSz="4389219"/>
            <a:r>
              <a:rPr lang="en-US" sz="3200" dirty="0" smtClean="0">
                <a:latin typeface="Trebuchet MS" pitchFamily="34" charset="0"/>
              </a:rPr>
              <a:t>Use it to create your presentation. Then send</a:t>
            </a:r>
            <a:r>
              <a:rPr lang="en-US" sz="3200" baseline="0" dirty="0" smtClean="0">
                <a:latin typeface="Trebuchet MS" pitchFamily="34" charset="0"/>
              </a:rPr>
              <a:t> it </a:t>
            </a:r>
            <a:r>
              <a:rPr lang="en-US" sz="3200" dirty="0" smtClean="0">
                <a:latin typeface="Trebuchet MS" pitchFamily="34" charset="0"/>
              </a:rPr>
              <a:t>to </a:t>
            </a:r>
            <a:r>
              <a:rPr lang="en-US" sz="3200" b="1" dirty="0" smtClean="0">
                <a:latin typeface="Trebuchet MS" pitchFamily="34" charset="0"/>
              </a:rPr>
              <a:t>PosterPresentations.com</a:t>
            </a:r>
            <a:r>
              <a:rPr lang="en-US" sz="3200" dirty="0" smtClean="0">
                <a:latin typeface="Trebuchet MS" pitchFamily="34" charset="0"/>
              </a:rPr>
              <a:t> for premium quality, same day affordable printing.</a:t>
            </a:r>
            <a:br>
              <a:rPr lang="en-US" sz="3200" dirty="0" smtClean="0">
                <a:latin typeface="Trebuchet MS" pitchFamily="34" charset="0"/>
              </a:rPr>
            </a:br>
            <a:endParaRPr lang="en-US" sz="3200" dirty="0" smtClean="0">
              <a:latin typeface="Trebuchet MS" pitchFamily="34" charset="0"/>
            </a:endParaRPr>
          </a:p>
          <a:p>
            <a:pPr defTabSz="4389219"/>
            <a:r>
              <a:rPr lang="en-US" sz="3200" dirty="0" smtClean="0">
                <a:latin typeface="Trebuchet MS" pitchFamily="34" charset="0"/>
              </a:rPr>
              <a:t>We provide a series of </a:t>
            </a:r>
            <a:r>
              <a:rPr lang="en-US" sz="3200" b="1" dirty="0" smtClean="0">
                <a:latin typeface="Trebuchet MS" pitchFamily="34" charset="0"/>
              </a:rPr>
              <a:t>online tutorials</a:t>
            </a:r>
            <a:r>
              <a:rPr lang="en-US" sz="3200" dirty="0" smtClean="0">
                <a:latin typeface="Trebuchet MS" pitchFamily="34" charset="0"/>
              </a:rPr>
              <a:t> that will guide you through the poster design process and answer your poster production questions. </a:t>
            </a:r>
          </a:p>
          <a:p>
            <a:pPr defTabSz="4389219"/>
            <a:endParaRPr lang="en-US" sz="3200" dirty="0" smtClean="0">
              <a:latin typeface="Trebuchet MS" pitchFamily="34" charset="0"/>
            </a:endParaRPr>
          </a:p>
          <a:p>
            <a:pPr defTabSz="4389219"/>
            <a:r>
              <a:rPr lang="en-US" sz="3200" dirty="0" smtClean="0">
                <a:latin typeface="Trebuchet MS" pitchFamily="34" charset="0"/>
              </a:rPr>
              <a:t>View our online</a:t>
            </a:r>
            <a:r>
              <a:rPr lang="en-US" sz="3200" baseline="0" dirty="0" smtClean="0">
                <a:latin typeface="Trebuchet MS" pitchFamily="34" charset="0"/>
              </a:rPr>
              <a:t> tutorials at:</a:t>
            </a:r>
            <a:r>
              <a:rPr lang="en-US" sz="3200" dirty="0" smtClean="0">
                <a:latin typeface="Trebuchet MS" pitchFamily="34" charset="0"/>
              </a:rPr>
              <a:t/>
            </a:r>
            <a:br>
              <a:rPr lang="en-US" sz="3200" dirty="0" smtClean="0">
                <a:latin typeface="Trebuchet MS" pitchFamily="34" charset="0"/>
              </a:rPr>
            </a:br>
            <a:r>
              <a:rPr lang="en-US" sz="3200" dirty="0" smtClean="0">
                <a:solidFill>
                  <a:srgbClr val="FFFF00"/>
                </a:solidFill>
                <a:latin typeface="Trebuchet MS" pitchFamily="34" charset="0"/>
              </a:rPr>
              <a:t> http://bit.ly/Poster_creation_help </a:t>
            </a:r>
            <a:r>
              <a:rPr lang="en-US" sz="3200" dirty="0" smtClean="0">
                <a:latin typeface="Trebuchet MS" pitchFamily="34" charset="0"/>
              </a:rPr>
              <a:t/>
            </a:r>
            <a:br>
              <a:rPr lang="en-US" sz="3200" dirty="0" smtClean="0">
                <a:latin typeface="Trebuchet MS" pitchFamily="34" charset="0"/>
              </a:rPr>
            </a:br>
            <a:r>
              <a:rPr lang="en-US" sz="3200" dirty="0" smtClean="0">
                <a:latin typeface="Trebuchet MS" pitchFamily="34" charset="0"/>
              </a:rPr>
              <a:t>(copy</a:t>
            </a:r>
            <a:r>
              <a:rPr lang="en-US" sz="3200" baseline="0" dirty="0" smtClean="0">
                <a:latin typeface="Trebuchet MS" pitchFamily="34" charset="0"/>
              </a:rPr>
              <a:t> and paste the link into your web browser).</a:t>
            </a:r>
          </a:p>
          <a:p>
            <a:pPr defTabSz="4389219"/>
            <a:endParaRPr lang="en-US" sz="3200" dirty="0" smtClean="0">
              <a:latin typeface="Trebuchet MS" pitchFamily="34" charset="0"/>
            </a:endParaRPr>
          </a:p>
          <a:p>
            <a:pPr defTabSz="4389219"/>
            <a:r>
              <a:rPr lang="en-US" sz="3200" dirty="0" smtClean="0">
                <a:latin typeface="Trebuchet MS" pitchFamily="34" charset="0"/>
              </a:rPr>
              <a:t>For assistance and to order your printed poster</a:t>
            </a:r>
            <a:r>
              <a:rPr lang="en-US" sz="3200" dirty="0" smtClean="0">
                <a:solidFill>
                  <a:schemeClr val="bg1"/>
                </a:solidFill>
                <a:latin typeface="Trebuchet MS" pitchFamily="34" charset="0"/>
              </a:rPr>
              <a:t> call </a:t>
            </a:r>
            <a:r>
              <a:rPr lang="en-US" sz="3200" b="1" dirty="0" smtClean="0">
                <a:solidFill>
                  <a:srgbClr val="FFFF00"/>
                </a:solidFill>
                <a:latin typeface="Trebuchet MS" pitchFamily="34" charset="0"/>
              </a:rPr>
              <a:t>PosterPresentations.com</a:t>
            </a:r>
            <a:r>
              <a:rPr lang="en-US" sz="3200" dirty="0" smtClean="0">
                <a:solidFill>
                  <a:srgbClr val="FFFF00"/>
                </a:solidFill>
                <a:latin typeface="Trebuchet MS" pitchFamily="34" charset="0"/>
              </a:rPr>
              <a:t> </a:t>
            </a:r>
            <a:r>
              <a:rPr lang="en-US" sz="3200" dirty="0" smtClean="0">
                <a:latin typeface="Trebuchet MS" pitchFamily="34" charset="0"/>
              </a:rPr>
              <a:t>at </a:t>
            </a:r>
            <a:r>
              <a:rPr lang="en-US" sz="4000" b="1" dirty="0" smtClean="0">
                <a:solidFill>
                  <a:srgbClr val="FFFF00"/>
                </a:solidFill>
                <a:latin typeface="Trebuchet MS" pitchFamily="34" charset="0"/>
              </a:rPr>
              <a:t>1.866.649.3004</a:t>
            </a:r>
          </a:p>
          <a:p>
            <a:pPr defTabSz="4389219"/>
            <a:endParaRPr lang="en-US" sz="4000" b="1" dirty="0" smtClean="0">
              <a:solidFill>
                <a:srgbClr val="FFFF00"/>
              </a:solidFill>
              <a:latin typeface="Trebuchet MS" pitchFamily="34" charset="0"/>
            </a:endParaRPr>
          </a:p>
          <a:p>
            <a:pPr defTabSz="4389219"/>
            <a:endParaRPr lang="en-US" sz="4000" b="1" dirty="0" smtClean="0">
              <a:solidFill>
                <a:srgbClr val="FFFF00"/>
              </a:solidFill>
              <a:latin typeface="Trebuchet MS" pitchFamily="34" charset="0"/>
            </a:endParaRPr>
          </a:p>
          <a:p>
            <a:pPr algn="ctr"/>
            <a:r>
              <a:rPr lang="en-US" sz="4400" b="1" dirty="0" smtClean="0">
                <a:solidFill>
                  <a:schemeClr val="bg1"/>
                </a:solidFill>
                <a:latin typeface="Trebuchet MS" pitchFamily="34" charset="0"/>
              </a:rPr>
              <a:t>Object Placeholders</a:t>
            </a:r>
          </a:p>
          <a:p>
            <a:pPr algn="ctr"/>
            <a:endParaRPr lang="en-US" sz="4400" b="1" dirty="0" smtClean="0">
              <a:solidFill>
                <a:schemeClr val="bg1"/>
              </a:solidFill>
              <a:latin typeface="Trebuchet MS" pitchFamily="34" charset="0"/>
            </a:endParaRPr>
          </a:p>
          <a:p>
            <a:pPr defTabSz="4389219"/>
            <a:r>
              <a:rPr lang="en-US" sz="3200" dirty="0" smtClean="0">
                <a:latin typeface="Trebuchet MS" pitchFamily="34" charset="0"/>
              </a:rPr>
              <a:t>Use the placeholders provided below to add new elements to your poster:</a:t>
            </a:r>
            <a:r>
              <a:rPr lang="en-US" sz="3200" baseline="0" dirty="0" smtClean="0">
                <a:latin typeface="Trebuchet MS" pitchFamily="34" charset="0"/>
              </a:rPr>
              <a:t> </a:t>
            </a:r>
            <a:r>
              <a:rPr lang="en-US" sz="3200" dirty="0" smtClean="0">
                <a:latin typeface="Trebuchet MS" pitchFamily="34" charset="0"/>
              </a:rPr>
              <a:t>Drag a placeholder onto the</a:t>
            </a:r>
            <a:r>
              <a:rPr lang="en-US" sz="3200" baseline="0" dirty="0" smtClean="0">
                <a:latin typeface="Trebuchet MS" pitchFamily="34" charset="0"/>
              </a:rPr>
              <a:t> poster area,</a:t>
            </a:r>
            <a:r>
              <a:rPr lang="en-US" sz="3200" dirty="0" smtClean="0">
                <a:latin typeface="Trebuchet MS" pitchFamily="34" charset="0"/>
              </a:rPr>
              <a:t> size it, and click it to edit.</a:t>
            </a:r>
          </a:p>
          <a:p>
            <a:pPr defTabSz="4389219"/>
            <a:endParaRPr lang="en-US" sz="3200" dirty="0" smtClean="0">
              <a:latin typeface="Trebuchet MS" pitchFamily="34" charset="0"/>
            </a:endParaRPr>
          </a:p>
          <a:p>
            <a:pPr defTabSz="4389219"/>
            <a:r>
              <a:rPr lang="en-US" sz="3200" b="1" dirty="0" smtClean="0">
                <a:solidFill>
                  <a:srgbClr val="FFFF00"/>
                </a:solidFill>
                <a:latin typeface="Trebuchet MS" pitchFamily="34" charset="0"/>
              </a:rPr>
              <a:t>Section Header placeholder</a:t>
            </a:r>
          </a:p>
          <a:p>
            <a:pPr defTabSz="4389219"/>
            <a:r>
              <a:rPr lang="en-US" sz="3200" dirty="0" smtClean="0">
                <a:latin typeface="Trebuchet MS" pitchFamily="34" charset="0"/>
              </a:rPr>
              <a:t>Move</a:t>
            </a:r>
            <a:r>
              <a:rPr lang="en-US" sz="32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3200" baseline="0" dirty="0" smtClean="0">
              <a:latin typeface="Trebuchet MS" pitchFamily="34" charset="0"/>
            </a:endParaRPr>
          </a:p>
          <a:p>
            <a:pPr defTabSz="4389219"/>
            <a:endParaRPr lang="en-US" sz="3200" dirty="0" smtClean="0">
              <a:latin typeface="Trebuchet MS" pitchFamily="34" charset="0"/>
            </a:endParaRPr>
          </a:p>
          <a:p>
            <a:pPr defTabSz="4389219"/>
            <a:endParaRPr lang="en-US" sz="3200" b="1" dirty="0" smtClean="0">
              <a:solidFill>
                <a:srgbClr val="FFFF00"/>
              </a:solidFill>
              <a:latin typeface="Trebuchet MS" pitchFamily="34" charset="0"/>
            </a:endParaRPr>
          </a:p>
          <a:p>
            <a:pPr defTabSz="4389219"/>
            <a:r>
              <a:rPr lang="en-US" sz="3200" b="1" dirty="0" smtClean="0">
                <a:solidFill>
                  <a:srgbClr val="FFFF00"/>
                </a:solidFill>
                <a:latin typeface="Trebuchet MS" pitchFamily="34" charset="0"/>
              </a:rPr>
              <a:t>Text placeholder</a:t>
            </a:r>
          </a:p>
          <a:p>
            <a:pPr defTabSz="4389219"/>
            <a:r>
              <a:rPr lang="en-US" sz="3200" baseline="0" dirty="0" smtClean="0">
                <a:latin typeface="Trebuchet MS" pitchFamily="34" charset="0"/>
              </a:rPr>
              <a:t>Move this preformatted text placeholder to the poster to add a new body of text.</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1" baseline="0" dirty="0" smtClean="0">
              <a:solidFill>
                <a:srgbClr val="FFFF00"/>
              </a:solidFill>
              <a:latin typeface="Trebuchet MS" pitchFamily="34" charset="0"/>
            </a:endParaRPr>
          </a:p>
          <a:p>
            <a:pPr defTabSz="4389219"/>
            <a:r>
              <a:rPr lang="en-US" sz="3200" b="1" baseline="0" dirty="0" smtClean="0">
                <a:solidFill>
                  <a:srgbClr val="FFFF00"/>
                </a:solidFill>
                <a:latin typeface="Trebuchet MS" pitchFamily="34" charset="0"/>
              </a:rPr>
              <a:t>Picture placeholder</a:t>
            </a:r>
          </a:p>
          <a:p>
            <a:pPr defTabSz="4389219"/>
            <a:r>
              <a:rPr lang="en-US" sz="3200" baseline="0" dirty="0" smtClean="0">
                <a:latin typeface="Trebuchet MS" pitchFamily="34" charset="0"/>
              </a:rPr>
              <a:t>Move this graphic placeholder onto your poster, size it first, and then click it to add a picture to the poster.</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defTabSz="4389219"/>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389219"/>
            <a:endParaRPr lang="en-US" sz="3200" b="1" dirty="0" smtClean="0">
              <a:solidFill>
                <a:srgbClr val="FFFF00"/>
              </a:solidFill>
              <a:latin typeface="Trebuchet MS" pitchFamily="34" charset="0"/>
            </a:endParaRPr>
          </a:p>
          <a:p>
            <a:pPr algn="ctr"/>
            <a:endParaRPr lang="en-US" sz="4400" b="1" dirty="0">
              <a:latin typeface="Trebuchet MS" pitchFamily="34" charset="0"/>
            </a:endParaRPr>
          </a:p>
        </p:txBody>
      </p:sp>
      <p:sp>
        <p:nvSpPr>
          <p:cNvPr id="28" name="Rectangle 27"/>
          <p:cNvSpPr/>
          <p:nvPr/>
        </p:nvSpPr>
        <p:spPr>
          <a:xfrm>
            <a:off x="-10370486" y="21297014"/>
            <a:ext cx="10018560"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pic>
        <p:nvPicPr>
          <p:cNvPr id="29" name="Picture 2"/>
          <p:cNvPicPr>
            <a:picLocks noChangeAspect="1" noChangeArrowheads="1"/>
          </p:cNvPicPr>
          <p:nvPr/>
        </p:nvPicPr>
        <p:blipFill>
          <a:blip r:embed="rId3" cstate="print"/>
          <a:srcRect/>
          <a:stretch>
            <a:fillRect/>
          </a:stretch>
        </p:blipFill>
        <p:spPr bwMode="auto">
          <a:xfrm>
            <a:off x="49098247" y="15525143"/>
            <a:ext cx="4741366" cy="3058182"/>
          </a:xfrm>
          <a:prstGeom prst="rect">
            <a:avLst/>
          </a:prstGeom>
          <a:noFill/>
          <a:ln w="9525">
            <a:noFill/>
            <a:miter lim="800000"/>
            <a:headEnd/>
            <a:tailEnd/>
          </a:ln>
          <a:effectLst/>
        </p:spPr>
      </p:pic>
      <p:pic>
        <p:nvPicPr>
          <p:cNvPr id="30" name="Picture 2"/>
          <p:cNvPicPr>
            <a:picLocks noChangeAspect="1" noChangeArrowheads="1"/>
          </p:cNvPicPr>
          <p:nvPr/>
        </p:nvPicPr>
        <p:blipFill>
          <a:blip r:embed="rId4" cstate="print"/>
          <a:srcRect/>
          <a:stretch>
            <a:fillRect/>
          </a:stretch>
        </p:blipFill>
        <p:spPr bwMode="auto">
          <a:xfrm>
            <a:off x="47342926" y="13118821"/>
            <a:ext cx="590550" cy="438150"/>
          </a:xfrm>
          <a:prstGeom prst="rect">
            <a:avLst/>
          </a:prstGeom>
          <a:noFill/>
          <a:ln w="9525">
            <a:solidFill>
              <a:schemeClr val="tx1"/>
            </a:solidFill>
            <a:miter lim="800000"/>
            <a:headEnd/>
            <a:tailEnd/>
          </a:ln>
          <a:effectLst/>
        </p:spPr>
      </p:pic>
      <p:sp>
        <p:nvSpPr>
          <p:cNvPr id="31" name="TextBox 30"/>
          <p:cNvSpPr txBox="1"/>
          <p:nvPr/>
        </p:nvSpPr>
        <p:spPr>
          <a:xfrm>
            <a:off x="44487740" y="30588807"/>
            <a:ext cx="9160286" cy="2185208"/>
          </a:xfrm>
          <a:prstGeom prst="rect">
            <a:avLst/>
          </a:prstGeom>
          <a:noFill/>
        </p:spPr>
        <p:txBody>
          <a:bodyPr wrap="square" lIns="91436" tIns="45717" rIns="91436" bIns="45717" rtlCol="0">
            <a:spAutoFit/>
          </a:bodyPr>
          <a:lstStyle/>
          <a:p>
            <a:r>
              <a:rPr lang="en-US" sz="3600" dirty="0" smtClean="0">
                <a:solidFill>
                  <a:schemeClr val="bg1"/>
                </a:solidFill>
              </a:rPr>
              <a:t>© 2011 PosterPresentations.com</a:t>
            </a:r>
            <a:br>
              <a:rPr lang="en-US" sz="3600" dirty="0" smtClean="0">
                <a:solidFill>
                  <a:schemeClr val="bg1"/>
                </a:solidFill>
              </a:rPr>
            </a:br>
            <a:r>
              <a:rPr lang="en-US" sz="3600" dirty="0" smtClean="0">
                <a:solidFill>
                  <a:schemeClr val="bg1"/>
                </a:solidFill>
              </a:rPr>
              <a:t>    </a:t>
            </a:r>
            <a:r>
              <a:rPr lang="en-US" sz="3200" dirty="0" smtClean="0">
                <a:solidFill>
                  <a:schemeClr val="bg1"/>
                </a:solidFill>
              </a:rPr>
              <a:t>2117 Fourth Street ,</a:t>
            </a:r>
            <a:r>
              <a:rPr lang="en-US" sz="3200" baseline="0" dirty="0" smtClean="0">
                <a:solidFill>
                  <a:schemeClr val="bg1"/>
                </a:solidFill>
              </a:rPr>
              <a:t> Unit C</a:t>
            </a:r>
            <a:br>
              <a:rPr lang="en-US" sz="3200" baseline="0" dirty="0" smtClean="0">
                <a:solidFill>
                  <a:schemeClr val="bg1"/>
                </a:solidFill>
              </a:rPr>
            </a:br>
            <a:r>
              <a:rPr lang="en-US" sz="3200" baseline="0" dirty="0" smtClean="0">
                <a:solidFill>
                  <a:schemeClr val="bg1"/>
                </a:solidFill>
              </a:rPr>
              <a:t>    Berkeley CA 94710</a:t>
            </a:r>
            <a:br>
              <a:rPr lang="en-US" sz="3200" baseline="0" dirty="0" smtClean="0">
                <a:solidFill>
                  <a:schemeClr val="bg1"/>
                </a:solidFill>
              </a:rPr>
            </a:br>
            <a:r>
              <a:rPr lang="en-US" sz="3200" baseline="0" dirty="0" smtClean="0">
                <a:solidFill>
                  <a:schemeClr val="bg1"/>
                </a:solidFill>
              </a:rPr>
              <a:t>    </a:t>
            </a:r>
            <a:r>
              <a:rPr lang="en-US" sz="3200" b="1" baseline="0" dirty="0" smtClean="0">
                <a:solidFill>
                  <a:srgbClr val="FFFF00"/>
                </a:solidFill>
              </a:rPr>
              <a:t>posterpresenter@gmail.com</a:t>
            </a:r>
            <a:endParaRPr lang="en-US" sz="3600" b="1" dirty="0">
              <a:solidFill>
                <a:srgbClr val="FFFF00"/>
              </a:solidFill>
            </a:endParaRPr>
          </a:p>
        </p:txBody>
      </p:sp>
      <p:grpSp>
        <p:nvGrpSpPr>
          <p:cNvPr id="32" name="Group 31"/>
          <p:cNvGrpSpPr/>
          <p:nvPr/>
        </p:nvGrpSpPr>
        <p:grpSpPr>
          <a:xfrm>
            <a:off x="-10239857" y="31696514"/>
            <a:ext cx="9771398" cy="1090621"/>
            <a:chOff x="44242388" y="28054064"/>
            <a:chExt cx="9771398" cy="1090621"/>
          </a:xfrm>
        </p:grpSpPr>
        <p:sp>
          <p:nvSpPr>
            <p:cNvPr id="33" name="Rounded Rectangle 32"/>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5"/>
              <a:ext cx="914400" cy="914400"/>
            </a:xfrm>
            <a:prstGeom prst="rect">
              <a:avLst/>
            </a:prstGeom>
            <a:noFill/>
          </p:spPr>
        </p:pic>
        <p:sp>
          <p:nvSpPr>
            <p:cNvPr id="35" name="TextBox 34"/>
            <p:cNvSpPr txBox="1"/>
            <p:nvPr userDrawn="1"/>
          </p:nvSpPr>
          <p:spPr>
            <a:xfrm>
              <a:off x="45342598" y="28154090"/>
              <a:ext cx="8671188" cy="892552"/>
            </a:xfrm>
            <a:prstGeom prst="rect">
              <a:avLst/>
            </a:prstGeom>
            <a:noFill/>
          </p:spPr>
          <p:txBody>
            <a:bodyPr wrap="square" rtlCol="0">
              <a:spAutoFit/>
            </a:bodyPr>
            <a:lstStyle/>
            <a:p>
              <a:r>
                <a:rPr lang="en-US" sz="2600" dirty="0" smtClean="0">
                  <a:solidFill>
                    <a:schemeClr val="tx2"/>
                  </a:solidFill>
                  <a:latin typeface="Trebuchet MS" pitchFamily="34" charset="0"/>
                </a:rPr>
                <a:t>Student</a:t>
              </a:r>
              <a:r>
                <a:rPr lang="en-US" sz="2600" baseline="0" dirty="0" smtClean="0">
                  <a:solidFill>
                    <a:schemeClr val="tx2"/>
                  </a:solidFill>
                  <a:latin typeface="Trebuchet MS" pitchFamily="34" charset="0"/>
                </a:rPr>
                <a:t> discounts are available on our </a:t>
              </a:r>
              <a:r>
                <a:rPr lang="en-US" sz="2600" baseline="0" dirty="0" err="1" smtClean="0">
                  <a:solidFill>
                    <a:schemeClr val="tx2"/>
                  </a:solidFill>
                  <a:latin typeface="Trebuchet MS" pitchFamily="34" charset="0"/>
                </a:rPr>
                <a:t>Facebook</a:t>
              </a:r>
              <a:r>
                <a:rPr lang="en-US" sz="2600" baseline="0" dirty="0" smtClean="0">
                  <a:solidFill>
                    <a:schemeClr val="tx2"/>
                  </a:solidFill>
                  <a:latin typeface="Trebuchet MS" pitchFamily="34" charset="0"/>
                </a:rPr>
                <a:t> page.</a:t>
              </a:r>
              <a:br>
                <a:rPr lang="en-US" sz="2600" baseline="0" dirty="0" smtClean="0">
                  <a:solidFill>
                    <a:schemeClr val="tx2"/>
                  </a:solidFill>
                  <a:latin typeface="Trebuchet MS" pitchFamily="34" charset="0"/>
                </a:rPr>
              </a:br>
              <a:r>
                <a:rPr lang="en-US" sz="2600" baseline="0" dirty="0" smtClean="0">
                  <a:solidFill>
                    <a:schemeClr val="tx2"/>
                  </a:solidFill>
                  <a:latin typeface="Trebuchet MS" pitchFamily="34" charset="0"/>
                </a:rPr>
                <a:t>Go to </a:t>
              </a:r>
              <a:r>
                <a:rPr lang="en-US" sz="2600" u="sng" baseline="0" dirty="0" smtClean="0">
                  <a:solidFill>
                    <a:schemeClr val="tx2"/>
                  </a:solidFill>
                  <a:latin typeface="Trebuchet MS" pitchFamily="34" charset="0"/>
                </a:rPr>
                <a:t>PosterPresentations.com</a:t>
              </a:r>
              <a:r>
                <a:rPr lang="en-US" sz="2600" baseline="0" dirty="0" smtClean="0">
                  <a:solidFill>
                    <a:schemeClr val="tx2"/>
                  </a:solidFill>
                  <a:latin typeface="Trebuchet MS" pitchFamily="34" charset="0"/>
                </a:rPr>
                <a:t> and click on the FB icon. </a:t>
              </a:r>
              <a:endParaRPr lang="en-US" sz="2600" dirty="0">
                <a:solidFill>
                  <a:schemeClr val="tx2"/>
                </a:solidFill>
                <a:latin typeface="Trebuchet MS" pitchFamily="34" charset="0"/>
              </a:endParaRPr>
            </a:p>
          </p:txBody>
        </p:sp>
      </p:grpSp>
      <p:cxnSp>
        <p:nvCxnSpPr>
          <p:cNvPr id="36" name="Straight Connector 35"/>
          <p:cNvCxnSpPr/>
          <p:nvPr/>
        </p:nvCxnSpPr>
        <p:spPr>
          <a:xfrm>
            <a:off x="44222126" y="30500133"/>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370486" y="11582400"/>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4254028" y="4841856"/>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6"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0996" y="336854"/>
            <a:ext cx="23098808" cy="1938986"/>
          </a:xfrm>
        </p:spPr>
        <p:txBody>
          <a:bodyPr wrap="square">
            <a:spAutoFit/>
          </a:bodyPr>
          <a:lstStyle/>
          <a:p>
            <a:r>
              <a:rPr lang="en-US" sz="6000" dirty="0"/>
              <a:t>Tumor and Organs at Risk Motion: An Opportunity for Better DMLC IMRT Delivery Systems</a:t>
            </a:r>
            <a:endParaRPr lang="en-US" sz="6000" dirty="0"/>
          </a:p>
        </p:txBody>
      </p:sp>
      <p:sp>
        <p:nvSpPr>
          <p:cNvPr id="3" name="Text Placeholder 2"/>
          <p:cNvSpPr>
            <a:spLocks noGrp="1"/>
          </p:cNvSpPr>
          <p:nvPr>
            <p:ph type="body" sz="quarter" idx="10"/>
          </p:nvPr>
        </p:nvSpPr>
        <p:spPr>
          <a:xfrm>
            <a:off x="904188" y="6004405"/>
            <a:ext cx="10056813" cy="16312136"/>
          </a:xfrm>
        </p:spPr>
        <p:txBody>
          <a:bodyPr/>
          <a:lstStyle/>
          <a:p>
            <a:r>
              <a:rPr lang="en-US" dirty="0" smtClean="0"/>
              <a:t>Intensity-modulated radiation therapy or IMRT is a form of radiation based </a:t>
            </a:r>
            <a:r>
              <a:rPr lang="en-US" dirty="0" err="1" smtClean="0"/>
              <a:t>teletherapy</a:t>
            </a:r>
            <a:r>
              <a:rPr lang="en-US" dirty="0" smtClean="0"/>
              <a:t> used to treat various forms of cancer.  Radiation therapy works by exposing the cancerous cells to a dosage of ionizing radiation in order to damage the diseased cells enough to induce cell death or apoptosis</a:t>
            </a:r>
            <a:r>
              <a:rPr lang="en-US" dirty="0"/>
              <a:t>. </a:t>
            </a:r>
            <a:r>
              <a:rPr lang="en-US" dirty="0" smtClean="0"/>
              <a:t> Beam </a:t>
            </a:r>
            <a:r>
              <a:rPr lang="en-US" dirty="0"/>
              <a:t>based radiation therapy is applied by using a linear accelerator or LINAC that is mounted on a movable gantry to  generate a beam of radiation that can be targeted onto a malignant tumor. </a:t>
            </a:r>
          </a:p>
          <a:p>
            <a:r>
              <a:rPr lang="en-US" dirty="0" smtClean="0"/>
              <a:t>One of the primary challenges when designing treatment plans is to ensure that a high enough radiation dosage is absorbed by the tumor to cause damage to the cancer cells while preventing healthy tissues from absorbing too much radiation, as this can cause damaging effects to the </a:t>
            </a:r>
            <a:r>
              <a:rPr lang="en-US" dirty="0" smtClean="0"/>
              <a:t>patient.  </a:t>
            </a:r>
            <a:r>
              <a:rPr lang="en-US" dirty="0" smtClean="0"/>
              <a:t>Designing the optimal treatment plan </a:t>
            </a:r>
            <a:r>
              <a:rPr lang="en-US" dirty="0" smtClean="0"/>
              <a:t>is</a:t>
            </a:r>
            <a:r>
              <a:rPr lang="en-US" dirty="0" smtClean="0"/>
              <a:t> a difficult task; </a:t>
            </a:r>
            <a:r>
              <a:rPr lang="en-US" dirty="0" smtClean="0"/>
              <a:t>radiation  dosages must be constrained to be such that the tumor </a:t>
            </a:r>
            <a:r>
              <a:rPr lang="en-US" dirty="0" smtClean="0"/>
              <a:t>receives </a:t>
            </a:r>
            <a:r>
              <a:rPr lang="en-US" dirty="0" smtClean="0"/>
              <a:t>a conformal dose of radiation above a clinically defined threshold while not exceeding the dose limits that healthy tissues can absorb.  </a:t>
            </a:r>
            <a:r>
              <a:rPr lang="en-US" dirty="0" smtClean="0"/>
              <a:t>There is </a:t>
            </a:r>
            <a:r>
              <a:rPr lang="en-US" dirty="0" smtClean="0"/>
              <a:t> special concern </a:t>
            </a:r>
            <a:r>
              <a:rPr lang="en-US" dirty="0" smtClean="0"/>
              <a:t>with preventing  radiation exposure to certain </a:t>
            </a:r>
            <a:r>
              <a:rPr lang="en-US" dirty="0" smtClean="0"/>
              <a:t>healthy </a:t>
            </a:r>
            <a:r>
              <a:rPr lang="en-US" dirty="0" smtClean="0"/>
              <a:t>structures known as organs at risk or OARs.  </a:t>
            </a:r>
          </a:p>
          <a:p>
            <a:r>
              <a:rPr lang="en-US" dirty="0" smtClean="0"/>
              <a:t>IMRT can be augmented by using a set of movable metal leaf pairs that open and close to block certain parts of the </a:t>
            </a:r>
            <a:r>
              <a:rPr lang="en-US" dirty="0"/>
              <a:t>radiation </a:t>
            </a:r>
            <a:r>
              <a:rPr lang="en-US" dirty="0" smtClean="0"/>
              <a:t>beam, </a:t>
            </a:r>
            <a:r>
              <a:rPr lang="en-US" dirty="0"/>
              <a:t>called a multi-leaf collimator or </a:t>
            </a:r>
            <a:r>
              <a:rPr lang="en-US" dirty="0" smtClean="0"/>
              <a:t>MLC.  Using dynamic multi-leaf collimation or DMLC allows the beam to be shaped to the cross-section of the tumor as it appears in the beam’s eye view or BEV</a:t>
            </a:r>
            <a:r>
              <a:rPr lang="en-US" baseline="30000" dirty="0" smtClean="0"/>
              <a:t>7</a:t>
            </a:r>
            <a:r>
              <a:rPr lang="en-US" dirty="0" smtClean="0"/>
              <a:t>. This </a:t>
            </a:r>
            <a:r>
              <a:rPr lang="en-US" dirty="0" smtClean="0"/>
              <a:t>allows to </a:t>
            </a:r>
            <a:r>
              <a:rPr lang="en-US" dirty="0" smtClean="0"/>
              <a:t>shield healthy tissue from the beam, improving the quality of treatment.  </a:t>
            </a:r>
            <a:r>
              <a:rPr lang="en-US" dirty="0" smtClean="0"/>
              <a:t>It </a:t>
            </a:r>
            <a:r>
              <a:rPr lang="en-US" dirty="0" smtClean="0"/>
              <a:t>does </a:t>
            </a:r>
            <a:r>
              <a:rPr lang="en-US" dirty="0" smtClean="0"/>
              <a:t>not prevent exposure to tissues  that may overlap the tumor in the BEV, however.</a:t>
            </a:r>
          </a:p>
          <a:p>
            <a:r>
              <a:rPr lang="en-US" dirty="0" smtClean="0"/>
              <a:t>Another issue with planning IMRT treatments is that the targeted tumor and surrounding healthy tissues are often non-static.  Motion of the tumor and the patient’s organs due to involuntary </a:t>
            </a:r>
            <a:r>
              <a:rPr lang="en-US" dirty="0" smtClean="0"/>
              <a:t>movement </a:t>
            </a:r>
            <a:r>
              <a:rPr lang="en-US" dirty="0" smtClean="0"/>
              <a:t>such as breathing and heartbeat can complicate treatment plans.  We have designed and </a:t>
            </a:r>
            <a:r>
              <a:rPr lang="en-US" dirty="0" smtClean="0"/>
              <a:t>implemented </a:t>
            </a:r>
            <a:r>
              <a:rPr lang="en-US" dirty="0" smtClean="0"/>
              <a:t>algorithms that can be used to track organ motion and calculate when the least amount of overlap between the tumor and healthy tissues occurs in the BEV.  During this period of time we can turn on </a:t>
            </a:r>
            <a:r>
              <a:rPr lang="en-US" dirty="0" smtClean="0"/>
              <a:t>the </a:t>
            </a:r>
            <a:r>
              <a:rPr lang="en-US" dirty="0" smtClean="0"/>
              <a:t>radiation beam </a:t>
            </a:r>
            <a:r>
              <a:rPr lang="en-US" dirty="0" smtClean="0"/>
              <a:t>or increase the radiation dose with </a:t>
            </a:r>
            <a:r>
              <a:rPr lang="en-US" dirty="0" smtClean="0"/>
              <a:t>the least risk of exposing the healthy tissues and OARs</a:t>
            </a:r>
          </a:p>
          <a:p>
            <a:endParaRPr lang="en-US" dirty="0"/>
          </a:p>
          <a:p>
            <a:endParaRPr lang="en-US" dirty="0" smtClean="0"/>
          </a:p>
          <a:p>
            <a:endParaRPr lang="en-US" dirty="0"/>
          </a:p>
        </p:txBody>
      </p:sp>
      <p:sp>
        <p:nvSpPr>
          <p:cNvPr id="4" name="Text Placeholder 3"/>
          <p:cNvSpPr>
            <a:spLocks noGrp="1"/>
          </p:cNvSpPr>
          <p:nvPr>
            <p:ph type="body" sz="quarter" idx="11"/>
          </p:nvPr>
        </p:nvSpPr>
        <p:spPr>
          <a:solidFill>
            <a:srgbClr val="146C38"/>
          </a:solidFill>
        </p:spPr>
        <p:txBody>
          <a:bodyPr/>
          <a:lstStyle/>
          <a:p>
            <a:r>
              <a:rPr lang="en-US" dirty="0" smtClean="0"/>
              <a:t>Introduction</a:t>
            </a:r>
            <a:endParaRPr lang="en-US" dirty="0"/>
          </a:p>
        </p:txBody>
      </p:sp>
      <p:sp>
        <p:nvSpPr>
          <p:cNvPr id="7" name="Text Placeholder 6"/>
          <p:cNvSpPr>
            <a:spLocks noGrp="1"/>
          </p:cNvSpPr>
          <p:nvPr>
            <p:ph type="body" sz="quarter" idx="20"/>
          </p:nvPr>
        </p:nvSpPr>
        <p:spPr>
          <a:xfrm>
            <a:off x="922341" y="21499346"/>
            <a:ext cx="10050462" cy="754045"/>
          </a:xfrm>
          <a:solidFill>
            <a:srgbClr val="146C38"/>
          </a:solidFill>
        </p:spPr>
        <p:txBody>
          <a:bodyPr/>
          <a:lstStyle/>
          <a:p>
            <a:r>
              <a:rPr lang="en-US" dirty="0" smtClean="0"/>
              <a:t>IMRT Simulation</a:t>
            </a:r>
            <a:endParaRPr lang="en-US" dirty="0"/>
          </a:p>
        </p:txBody>
      </p:sp>
      <p:sp>
        <p:nvSpPr>
          <p:cNvPr id="8" name="Text Placeholder 7"/>
          <p:cNvSpPr>
            <a:spLocks noGrp="1"/>
          </p:cNvSpPr>
          <p:nvPr>
            <p:ph type="body" sz="quarter" idx="21"/>
          </p:nvPr>
        </p:nvSpPr>
        <p:spPr>
          <a:xfrm>
            <a:off x="11587165" y="5996467"/>
            <a:ext cx="10048874" cy="8309945"/>
          </a:xfrm>
        </p:spPr>
        <p:txBody>
          <a:bodyPr/>
          <a:lstStyle/>
          <a:p>
            <a:r>
              <a:rPr lang="en-US" dirty="0"/>
              <a:t>The program </a:t>
            </a:r>
            <a:r>
              <a:rPr lang="en-US" dirty="0" smtClean="0"/>
              <a:t>loads </a:t>
            </a:r>
            <a:r>
              <a:rPr lang="en-US" dirty="0"/>
              <a:t>3D images in DICOM format and can simulate the absorption of radiation by each voxel in the DICOM image</a:t>
            </a:r>
            <a:r>
              <a:rPr lang="en-US" dirty="0" smtClean="0"/>
              <a:t>.  It is able to generate </a:t>
            </a:r>
            <a:r>
              <a:rPr lang="en-US" dirty="0" smtClean="0"/>
              <a:t>a height map </a:t>
            </a:r>
            <a:r>
              <a:rPr lang="en-US" dirty="0" smtClean="0"/>
              <a:t>where height corresponds to the radiation absorbed by each voxel.  This </a:t>
            </a:r>
            <a:r>
              <a:rPr lang="en-US" dirty="0"/>
              <a:t>intensity map is useful for planning and adjusting IMRT treatments. </a:t>
            </a:r>
            <a:r>
              <a:rPr lang="en-US" dirty="0" smtClean="0"/>
              <a:t> The user may scroll through each axial slice of the DICOM image to view the intensity map of each slice as the treatment progresses.  Multiple treatment plans (up to four) can be compared side by side.  Future plans for this simulation will allow users to view the treatment at multiple levels of granularity as well as edit treatment plans.</a:t>
            </a:r>
          </a:p>
          <a:p>
            <a:r>
              <a:rPr lang="en-US" dirty="0" smtClean="0"/>
              <a:t>We </a:t>
            </a:r>
            <a:r>
              <a:rPr lang="en-US" dirty="0" smtClean="0"/>
              <a:t>were also able </a:t>
            </a:r>
            <a:r>
              <a:rPr lang="en-US" dirty="0" smtClean="0"/>
              <a:t>to apply parallel programming methods to improve performance of intensity map computation</a:t>
            </a:r>
            <a:r>
              <a:rPr lang="en-US" baseline="30000" dirty="0"/>
              <a:t>4</a:t>
            </a:r>
            <a:r>
              <a:rPr lang="en-US" dirty="0" smtClean="0"/>
              <a:t>.  We used the NVIDIA CUDA architecture to accelerate the program by computing  per voxel intensity accumulation in parallel threads.  </a:t>
            </a:r>
            <a:r>
              <a:rPr lang="en-US" dirty="0"/>
              <a:t> </a:t>
            </a:r>
            <a:r>
              <a:rPr lang="en-US" dirty="0" smtClean="0"/>
              <a:t>We implemented both CPU and GPU algorithms for parallel programming and found that  the optimized GPU algorithm performed the best.  We have previously developed this parallel programming </a:t>
            </a:r>
            <a:r>
              <a:rPr lang="en-US" dirty="0" smtClean="0"/>
              <a:t>template </a:t>
            </a:r>
            <a:r>
              <a:rPr lang="en-US" dirty="0" smtClean="0"/>
              <a:t>to </a:t>
            </a:r>
            <a:r>
              <a:rPr lang="en-US" dirty="0" smtClean="0"/>
              <a:t>address the template matching problem</a:t>
            </a:r>
            <a:r>
              <a:rPr lang="en-US" baseline="30000" dirty="0" smtClean="0"/>
              <a:t>5,6</a:t>
            </a:r>
            <a:endParaRPr lang="en-US" baseline="30000" dirty="0"/>
          </a:p>
          <a:p>
            <a:endParaRPr lang="en-US" dirty="0"/>
          </a:p>
        </p:txBody>
      </p:sp>
      <p:sp>
        <p:nvSpPr>
          <p:cNvPr id="9" name="Text Placeholder 8"/>
          <p:cNvSpPr>
            <a:spLocks noGrp="1"/>
          </p:cNvSpPr>
          <p:nvPr>
            <p:ph type="body" sz="quarter" idx="22"/>
          </p:nvPr>
        </p:nvSpPr>
        <p:spPr>
          <a:solidFill>
            <a:srgbClr val="146C38"/>
          </a:solidFill>
        </p:spPr>
        <p:txBody>
          <a:bodyPr/>
          <a:lstStyle/>
          <a:p>
            <a:r>
              <a:rPr lang="en-US" dirty="0" smtClean="0"/>
              <a:t>IMRT Simulation</a:t>
            </a:r>
            <a:endParaRPr lang="en-US" dirty="0"/>
          </a:p>
        </p:txBody>
      </p:sp>
      <p:sp>
        <p:nvSpPr>
          <p:cNvPr id="10" name="Text Placeholder 9"/>
          <p:cNvSpPr>
            <a:spLocks noGrp="1"/>
          </p:cNvSpPr>
          <p:nvPr>
            <p:ph type="body" sz="quarter" idx="23"/>
          </p:nvPr>
        </p:nvSpPr>
        <p:spPr>
          <a:xfrm>
            <a:off x="22258339" y="12216472"/>
            <a:ext cx="10048874" cy="9541051"/>
          </a:xfrm>
        </p:spPr>
        <p:txBody>
          <a:bodyPr/>
          <a:lstStyle/>
          <a:p>
            <a:r>
              <a:rPr lang="en-US" dirty="0" smtClean="0"/>
              <a:t>To design the KDS, we observe that changes in the region of overlap (the intersection between a target and non-target) typically occur when collisions occur between a vertex of one polygon and an edge of the other.  Our certificate is the distance between a vertex and edge, and when this distance is zero the certificate fails</a:t>
            </a:r>
          </a:p>
          <a:p>
            <a:r>
              <a:rPr lang="en-US" dirty="0" smtClean="0"/>
              <a:t>We have previously developed a KDS that does this under the restriction that all polygons move along a single axis</a:t>
            </a:r>
            <a:r>
              <a:rPr lang="en-US" baseline="30000" dirty="0" smtClean="0"/>
              <a:t>3</a:t>
            </a:r>
            <a:r>
              <a:rPr lang="en-US" dirty="0" smtClean="0"/>
              <a:t>.  We extended this to allow dual-axis motion to find a more complete solution</a:t>
            </a:r>
            <a:r>
              <a:rPr lang="en-US" baseline="30000" dirty="0" smtClean="0"/>
              <a:t>2</a:t>
            </a:r>
            <a:r>
              <a:rPr lang="en-US" dirty="0" smtClean="0"/>
              <a:t>.  We observed a large performance increase in our KDS algorithm over a naïve algorithm.  The current version is able to track the structure of the intersection </a:t>
            </a:r>
            <a:r>
              <a:rPr lang="en-US" dirty="0" smtClean="0"/>
              <a:t>region.  </a:t>
            </a:r>
          </a:p>
          <a:p>
            <a:r>
              <a:rPr lang="en-US" dirty="0" smtClean="0"/>
              <a:t>In order to test how well the algorithm performs when the number of moving vertices is scaled, we implemented a simple subdivision method that doubles the number of vertices in each polygon and repositions the vertices to create a smoothing effect.  We can now easily compute the area of each  overlap and sum the results.  We sample the area at small intervals and find the minimum of the samples to find an approximation for the best beam on time for the treatment plan.  Overlap area for OARs are weighted more heavily</a:t>
            </a:r>
          </a:p>
          <a:p>
            <a:r>
              <a:rPr lang="en-US" dirty="0" smtClean="0"/>
              <a:t>Future </a:t>
            </a:r>
            <a:r>
              <a:rPr lang="en-US" dirty="0" smtClean="0"/>
              <a:t>work will focus on </a:t>
            </a:r>
            <a:r>
              <a:rPr lang="en-US" dirty="0" smtClean="0"/>
              <a:t>improving </a:t>
            </a:r>
            <a:r>
              <a:rPr lang="en-US" dirty="0" smtClean="0"/>
              <a:t>the efficiency of the KDS data structure.</a:t>
            </a:r>
            <a:endParaRPr lang="en-US" baseline="30000" dirty="0"/>
          </a:p>
        </p:txBody>
      </p:sp>
      <p:sp>
        <p:nvSpPr>
          <p:cNvPr id="11" name="Text Placeholder 10"/>
          <p:cNvSpPr>
            <a:spLocks noGrp="1"/>
          </p:cNvSpPr>
          <p:nvPr>
            <p:ph type="body" sz="quarter" idx="24"/>
          </p:nvPr>
        </p:nvSpPr>
        <p:spPr>
          <a:solidFill>
            <a:srgbClr val="146C38"/>
          </a:solidFill>
        </p:spPr>
        <p:txBody>
          <a:bodyPr/>
          <a:lstStyle/>
          <a:p>
            <a:r>
              <a:rPr lang="en-US" dirty="0" smtClean="0"/>
              <a:t>Kinetic Data Structures</a:t>
            </a:r>
            <a:endParaRPr lang="en-US" dirty="0"/>
          </a:p>
        </p:txBody>
      </p:sp>
      <p:sp>
        <p:nvSpPr>
          <p:cNvPr id="12" name="Text Placeholder 11"/>
          <p:cNvSpPr>
            <a:spLocks noGrp="1"/>
          </p:cNvSpPr>
          <p:nvPr>
            <p:ph type="body" sz="quarter" idx="25"/>
          </p:nvPr>
        </p:nvSpPr>
        <p:spPr>
          <a:solidFill>
            <a:srgbClr val="146C38"/>
          </a:solidFill>
        </p:spPr>
        <p:txBody>
          <a:bodyPr/>
          <a:lstStyle/>
          <a:p>
            <a:r>
              <a:rPr lang="en-US" dirty="0" smtClean="0"/>
              <a:t>Extensions</a:t>
            </a:r>
            <a:endParaRPr lang="en-US" dirty="0"/>
          </a:p>
        </p:txBody>
      </p:sp>
      <p:sp>
        <p:nvSpPr>
          <p:cNvPr id="13" name="Text Placeholder 12"/>
          <p:cNvSpPr>
            <a:spLocks noGrp="1"/>
          </p:cNvSpPr>
          <p:nvPr>
            <p:ph type="body" sz="quarter" idx="26"/>
          </p:nvPr>
        </p:nvSpPr>
        <p:spPr>
          <a:xfrm>
            <a:off x="32924750" y="6004405"/>
            <a:ext cx="10047018" cy="5078291"/>
          </a:xfrm>
        </p:spPr>
        <p:txBody>
          <a:bodyPr/>
          <a:lstStyle/>
          <a:p>
            <a:r>
              <a:rPr lang="en-US" dirty="0" smtClean="0"/>
              <a:t>We </a:t>
            </a:r>
            <a:r>
              <a:rPr lang="en-US" dirty="0" smtClean="0"/>
              <a:t>applied our parallel programming </a:t>
            </a:r>
            <a:r>
              <a:rPr lang="en-US" dirty="0" smtClean="0"/>
              <a:t>template</a:t>
            </a:r>
            <a:r>
              <a:rPr lang="en-US" dirty="0" smtClean="0"/>
              <a:t> </a:t>
            </a:r>
            <a:r>
              <a:rPr lang="en-US" dirty="0" smtClean="0"/>
              <a:t>to improve performance</a:t>
            </a:r>
            <a:r>
              <a:rPr lang="en-US" baseline="30000" dirty="0" smtClean="0"/>
              <a:t>1</a:t>
            </a:r>
            <a:r>
              <a:rPr lang="en-US" dirty="0" smtClean="0"/>
              <a:t>, this time using the </a:t>
            </a:r>
            <a:r>
              <a:rPr lang="en-US" dirty="0" err="1" smtClean="0"/>
              <a:t>OpenCL</a:t>
            </a:r>
            <a:r>
              <a:rPr lang="en-US" dirty="0" smtClean="0"/>
              <a:t> library to implement </a:t>
            </a:r>
            <a:r>
              <a:rPr lang="en-US" dirty="0" smtClean="0"/>
              <a:t>parallelism.  </a:t>
            </a:r>
            <a:r>
              <a:rPr lang="en-US" dirty="0" err="1" smtClean="0"/>
              <a:t>OpenCL</a:t>
            </a:r>
            <a:r>
              <a:rPr lang="en-US" dirty="0" smtClean="0"/>
              <a:t> has the advantage of working on more than one type of GPU architecture and is open source.  As the computation of certificate failure times within a stable motion interval do not depend on each other it is possible to compute these times in parallel.  We tested our algorithm on three different graphics processors and observed that there is little increase in performance for low vertex counts.  In fact, the GPU algorithm performed worse than the CPU algorithm.  This is likely due to the time it takes to copy memory to the GPU.  For high vertex counts a significant increase is observed, however.</a:t>
            </a:r>
            <a:endParaRPr lang="en-US" dirty="0"/>
          </a:p>
        </p:txBody>
      </p:sp>
      <p:sp>
        <p:nvSpPr>
          <p:cNvPr id="14" name="Text Placeholder 13"/>
          <p:cNvSpPr>
            <a:spLocks noGrp="1"/>
          </p:cNvSpPr>
          <p:nvPr>
            <p:ph type="body" sz="quarter" idx="27"/>
          </p:nvPr>
        </p:nvSpPr>
        <p:spPr>
          <a:xfrm>
            <a:off x="32924750" y="16106044"/>
            <a:ext cx="10047018" cy="754045"/>
          </a:xfrm>
          <a:solidFill>
            <a:srgbClr val="146C38"/>
          </a:solidFill>
        </p:spPr>
        <p:txBody>
          <a:bodyPr/>
          <a:lstStyle/>
          <a:p>
            <a:r>
              <a:rPr lang="en-US" dirty="0" smtClean="0"/>
              <a:t>References</a:t>
            </a:r>
            <a:endParaRPr lang="en-US" dirty="0"/>
          </a:p>
        </p:txBody>
      </p:sp>
      <p:sp>
        <p:nvSpPr>
          <p:cNvPr id="15" name="Text Placeholder 14"/>
          <p:cNvSpPr>
            <a:spLocks noGrp="1"/>
          </p:cNvSpPr>
          <p:nvPr>
            <p:ph type="body" sz="quarter" idx="28"/>
          </p:nvPr>
        </p:nvSpPr>
        <p:spPr>
          <a:xfrm>
            <a:off x="32924750" y="16879140"/>
            <a:ext cx="10052050" cy="12618817"/>
          </a:xfrm>
        </p:spPr>
        <p:txBody>
          <a:bodyPr/>
          <a:lstStyle/>
          <a:p>
            <a:pPr marL="457200" indent="-457200">
              <a:buFont typeface="+mj-lt"/>
              <a:buAutoNum type="arabicPeriod"/>
            </a:pPr>
            <a:r>
              <a:rPr lang="en-US" dirty="0"/>
              <a:t>D. Allen, and O. </a:t>
            </a:r>
            <a:r>
              <a:rPr lang="en-US" dirty="0" err="1"/>
              <a:t>Daescu</a:t>
            </a:r>
            <a:r>
              <a:rPr lang="en-US" dirty="0"/>
              <a:t>, “Radiation Therapy Optimization with GPU Programming,” International Conference on Parallel and Distributed Processing Techniques and </a:t>
            </a:r>
            <a:r>
              <a:rPr lang="en-US" dirty="0" smtClean="0"/>
              <a:t>Applications, </a:t>
            </a:r>
            <a:r>
              <a:rPr lang="en-US" dirty="0" smtClean="0"/>
              <a:t>2014.</a:t>
            </a:r>
            <a:endParaRPr lang="en-US" dirty="0"/>
          </a:p>
          <a:p>
            <a:pPr marL="457200" indent="-457200">
              <a:buFont typeface="+mj-lt"/>
              <a:buAutoNum type="arabicPeriod"/>
            </a:pPr>
            <a:r>
              <a:rPr lang="en-US" dirty="0" smtClean="0"/>
              <a:t>D</a:t>
            </a:r>
            <a:r>
              <a:rPr lang="en-US" dirty="0"/>
              <a:t>. Allen, and O. </a:t>
            </a:r>
            <a:r>
              <a:rPr lang="en-US" dirty="0" err="1"/>
              <a:t>Daescu</a:t>
            </a:r>
            <a:r>
              <a:rPr lang="en-US" dirty="0"/>
              <a:t>, “Optimization of IMRT treatment plan with Kinetic Data Structures,” 4th IEEE International Conference on Computational Advances in Bio and Medical Sciences, </a:t>
            </a:r>
            <a:r>
              <a:rPr lang="en-US" dirty="0" smtClean="0"/>
              <a:t>2014.</a:t>
            </a:r>
            <a:endParaRPr lang="en-US" dirty="0"/>
          </a:p>
          <a:p>
            <a:pPr marL="457200" indent="-457200">
              <a:buFont typeface="+mj-lt"/>
              <a:buAutoNum type="arabicPeriod"/>
            </a:pPr>
            <a:r>
              <a:rPr lang="en-US" dirty="0" smtClean="0"/>
              <a:t>D</a:t>
            </a:r>
            <a:r>
              <a:rPr lang="en-US" dirty="0"/>
              <a:t>. Allen, and O. </a:t>
            </a:r>
            <a:r>
              <a:rPr lang="en-US" dirty="0" err="1"/>
              <a:t>Daescu</a:t>
            </a:r>
            <a:r>
              <a:rPr lang="en-US" dirty="0"/>
              <a:t>, “Radiation Therapy Simulation and Optimization Using Kinetic Polygon </a:t>
            </a:r>
            <a:r>
              <a:rPr lang="en-US" dirty="0" smtClean="0"/>
              <a:t>Modeling,”  </a:t>
            </a:r>
            <a:r>
              <a:rPr lang="en-US" dirty="0"/>
              <a:t>IEEE International Conference on Information Reuse and </a:t>
            </a:r>
            <a:r>
              <a:rPr lang="en-US" dirty="0" smtClean="0"/>
              <a:t>Integration, </a:t>
            </a:r>
            <a:r>
              <a:rPr lang="en-US" dirty="0" smtClean="0"/>
              <a:t>2013.</a:t>
            </a:r>
            <a:endParaRPr lang="en-US" dirty="0" smtClean="0"/>
          </a:p>
          <a:p>
            <a:pPr marL="457200" indent="-457200">
              <a:buFont typeface="+mj-lt"/>
              <a:buAutoNum type="arabicPeriod"/>
            </a:pPr>
            <a:r>
              <a:rPr lang="en-US" dirty="0"/>
              <a:t>J. S. </a:t>
            </a:r>
            <a:r>
              <a:rPr lang="en-US" dirty="0" err="1"/>
              <a:t>Kirtzic</a:t>
            </a:r>
            <a:r>
              <a:rPr lang="en-US" dirty="0"/>
              <a:t>, D. Allen, and O. </a:t>
            </a:r>
            <a:r>
              <a:rPr lang="en-US" dirty="0" err="1"/>
              <a:t>Daescu</a:t>
            </a:r>
            <a:r>
              <a:rPr lang="en-US" dirty="0"/>
              <a:t>, “Applying the Parallel GPU Model to Radiation Therapy </a:t>
            </a:r>
            <a:r>
              <a:rPr lang="en-US" dirty="0" smtClean="0"/>
              <a:t>Treatment,” </a:t>
            </a:r>
            <a:r>
              <a:rPr lang="en-US" dirty="0"/>
              <a:t>International Conference on Parallel and Distributed Processing Techniques and </a:t>
            </a:r>
            <a:r>
              <a:rPr lang="en-US" dirty="0" smtClean="0"/>
              <a:t>Applications, 2013.</a:t>
            </a:r>
            <a:endParaRPr lang="en-US" dirty="0"/>
          </a:p>
          <a:p>
            <a:pPr marL="457200" indent="-457200">
              <a:buFont typeface="+mj-lt"/>
              <a:buAutoNum type="arabicPeriod"/>
            </a:pPr>
            <a:r>
              <a:rPr lang="en-US" dirty="0" smtClean="0"/>
              <a:t>J</a:t>
            </a:r>
            <a:r>
              <a:rPr lang="en-US" dirty="0"/>
              <a:t>. S. </a:t>
            </a:r>
            <a:r>
              <a:rPr lang="en-US" dirty="0" err="1"/>
              <a:t>Kirtzic</a:t>
            </a:r>
            <a:r>
              <a:rPr lang="en-US" dirty="0"/>
              <a:t> and O. </a:t>
            </a:r>
            <a:r>
              <a:rPr lang="en-US" dirty="0" err="1"/>
              <a:t>Daescu</a:t>
            </a:r>
            <a:r>
              <a:rPr lang="en-US" dirty="0"/>
              <a:t>, “A parallel algorithm development model for the GPU architecture,” International Conference on Parallel and Distributed Processing Techniques and </a:t>
            </a:r>
            <a:r>
              <a:rPr lang="en-US" dirty="0" smtClean="0"/>
              <a:t>Applications, 2012.</a:t>
            </a:r>
            <a:endParaRPr lang="en-US" dirty="0"/>
          </a:p>
          <a:p>
            <a:pPr marL="457200" indent="-457200">
              <a:buFont typeface="+mj-lt"/>
              <a:buAutoNum type="arabicPeriod"/>
            </a:pPr>
            <a:r>
              <a:rPr lang="en-US" dirty="0"/>
              <a:t>R. Anderson, J. </a:t>
            </a:r>
            <a:r>
              <a:rPr lang="en-US" dirty="0" err="1"/>
              <a:t>Kirtzic</a:t>
            </a:r>
            <a:r>
              <a:rPr lang="en-US" dirty="0"/>
              <a:t>, and O. </a:t>
            </a:r>
            <a:r>
              <a:rPr lang="en-US" dirty="0" err="1"/>
              <a:t>Daescu</a:t>
            </a:r>
            <a:r>
              <a:rPr lang="en-US" dirty="0"/>
              <a:t>, “Applying parallel design techniques to template matching with </a:t>
            </a:r>
            <a:r>
              <a:rPr lang="en-US" dirty="0" smtClean="0"/>
              <a:t>GPUs,” </a:t>
            </a:r>
            <a:r>
              <a:rPr lang="en-US" dirty="0"/>
              <a:t>in High Performance Computing for Computational Science–VECPAR 2010: 9th International Conference, </a:t>
            </a:r>
            <a:r>
              <a:rPr lang="en-US" dirty="0" smtClean="0"/>
              <a:t>2010.</a:t>
            </a:r>
            <a:endParaRPr lang="en-US" dirty="0"/>
          </a:p>
          <a:p>
            <a:pPr marL="457200" indent="-457200">
              <a:buFont typeface="+mj-lt"/>
              <a:buAutoNum type="arabicPeriod"/>
            </a:pPr>
            <a:r>
              <a:rPr lang="en-US" dirty="0" smtClean="0"/>
              <a:t>D</a:t>
            </a:r>
            <a:r>
              <a:rPr lang="en-US" dirty="0"/>
              <a:t>. </a:t>
            </a:r>
            <a:r>
              <a:rPr lang="en-US" dirty="0" err="1"/>
              <a:t>Rangaraj</a:t>
            </a:r>
            <a:r>
              <a:rPr lang="en-US" dirty="0"/>
              <a:t>, G. </a:t>
            </a:r>
            <a:r>
              <a:rPr lang="en-US" dirty="0" err="1"/>
              <a:t>Palaniswaamy</a:t>
            </a:r>
            <a:r>
              <a:rPr lang="en-US" dirty="0"/>
              <a:t>, and L. </a:t>
            </a:r>
            <a:r>
              <a:rPr lang="en-US" dirty="0" err="1"/>
              <a:t>Papiez</a:t>
            </a:r>
            <a:r>
              <a:rPr lang="en-US" dirty="0"/>
              <a:t>, “DMLC IMRT delivery to targets moving in 2D in beam’s eye </a:t>
            </a:r>
            <a:r>
              <a:rPr lang="en-US" dirty="0" smtClean="0"/>
              <a:t>view,” </a:t>
            </a:r>
            <a:r>
              <a:rPr lang="en-US" dirty="0"/>
              <a:t>Medical </a:t>
            </a:r>
            <a:r>
              <a:rPr lang="en-US" dirty="0" err="1"/>
              <a:t>physics,vol</a:t>
            </a:r>
            <a:r>
              <a:rPr lang="en-US" dirty="0"/>
              <a:t>. 35, p. 3765, </a:t>
            </a:r>
            <a:r>
              <a:rPr lang="en-US" dirty="0" smtClean="0"/>
              <a:t>2008.</a:t>
            </a:r>
            <a:endParaRPr lang="en-US" dirty="0"/>
          </a:p>
          <a:p>
            <a:pPr marL="457200" indent="-457200">
              <a:buFont typeface="+mj-lt"/>
              <a:buAutoNum type="arabicPeriod"/>
            </a:pPr>
            <a:r>
              <a:rPr lang="en-US" dirty="0"/>
              <a:t>L. </a:t>
            </a:r>
            <a:r>
              <a:rPr lang="en-US" dirty="0" err="1"/>
              <a:t>Guibas</a:t>
            </a:r>
            <a:r>
              <a:rPr lang="en-US" dirty="0"/>
              <a:t>. </a:t>
            </a:r>
            <a:r>
              <a:rPr lang="en-US" dirty="0" smtClean="0"/>
              <a:t>“Kinetic </a:t>
            </a:r>
            <a:r>
              <a:rPr lang="en-US" dirty="0"/>
              <a:t>data </a:t>
            </a:r>
            <a:r>
              <a:rPr lang="en-US" dirty="0" smtClean="0"/>
              <a:t>structures,” </a:t>
            </a:r>
            <a:r>
              <a:rPr lang="en-US" dirty="0"/>
              <a:t>In Handbook of Data Structures and Applications. CRC Press</a:t>
            </a:r>
            <a:r>
              <a:rPr lang="en-US"/>
              <a:t>, </a:t>
            </a:r>
            <a:r>
              <a:rPr lang="en-US" smtClean="0"/>
              <a:t>2004.</a:t>
            </a:r>
            <a:endParaRPr lang="en-US" dirty="0"/>
          </a:p>
          <a:p>
            <a:endParaRPr lang="en-US" dirty="0"/>
          </a:p>
        </p:txBody>
      </p:sp>
      <p:sp>
        <p:nvSpPr>
          <p:cNvPr id="16" name="Text Placeholder 15"/>
          <p:cNvSpPr>
            <a:spLocks noGrp="1"/>
          </p:cNvSpPr>
          <p:nvPr>
            <p:ph type="body" sz="quarter" idx="29"/>
          </p:nvPr>
        </p:nvSpPr>
        <p:spPr>
          <a:xfrm>
            <a:off x="32905536" y="29226277"/>
            <a:ext cx="10047018" cy="754045"/>
          </a:xfrm>
          <a:solidFill>
            <a:srgbClr val="146C38"/>
          </a:solidFill>
        </p:spPr>
        <p:txBody>
          <a:bodyPr/>
          <a:lstStyle/>
          <a:p>
            <a:r>
              <a:rPr lang="en-US" dirty="0" smtClean="0"/>
              <a:t>Acknowledgments</a:t>
            </a:r>
            <a:endParaRPr lang="en-US" dirty="0"/>
          </a:p>
        </p:txBody>
      </p:sp>
      <p:sp>
        <p:nvSpPr>
          <p:cNvPr id="17" name="Text Placeholder 16"/>
          <p:cNvSpPr>
            <a:spLocks noGrp="1"/>
          </p:cNvSpPr>
          <p:nvPr>
            <p:ph type="body" sz="quarter" idx="30"/>
          </p:nvPr>
        </p:nvSpPr>
        <p:spPr>
          <a:xfrm>
            <a:off x="32905536" y="30018421"/>
            <a:ext cx="10052050" cy="2077470"/>
          </a:xfrm>
        </p:spPr>
        <p:txBody>
          <a:bodyPr/>
          <a:lstStyle/>
          <a:p>
            <a:r>
              <a:rPr lang="en-US" dirty="0"/>
              <a:t>The following students in </a:t>
            </a:r>
            <a:r>
              <a:rPr lang="en-US" dirty="0" err="1"/>
              <a:t>Daescu's</a:t>
            </a:r>
            <a:r>
              <a:rPr lang="en-US" dirty="0"/>
              <a:t> lab contributed to this work: David Allen, Steven </a:t>
            </a:r>
            <a:r>
              <a:rPr lang="en-US" dirty="0" err="1"/>
              <a:t>Kirtzic</a:t>
            </a:r>
            <a:r>
              <a:rPr lang="en-US" dirty="0"/>
              <a:t>, </a:t>
            </a:r>
            <a:r>
              <a:rPr lang="en-US" dirty="0" err="1"/>
              <a:t>Sairam</a:t>
            </a:r>
            <a:r>
              <a:rPr lang="en-US" dirty="0"/>
              <a:t> </a:t>
            </a:r>
            <a:r>
              <a:rPr lang="en-US" dirty="0" err="1"/>
              <a:t>Behera</a:t>
            </a:r>
            <a:r>
              <a:rPr lang="en-US" dirty="0"/>
              <a:t>, Marko </a:t>
            </a:r>
            <a:r>
              <a:rPr lang="en-US" dirty="0" err="1"/>
              <a:t>Zivanik</a:t>
            </a:r>
            <a:r>
              <a:rPr lang="en-US" dirty="0"/>
              <a:t>, Yam Ki Cheung, and Tyler Adams.</a:t>
            </a:r>
          </a:p>
          <a:p>
            <a:endParaRPr lang="en-US" dirty="0"/>
          </a:p>
        </p:txBody>
      </p:sp>
      <p:sp>
        <p:nvSpPr>
          <p:cNvPr id="18" name="Text Placeholder 17"/>
          <p:cNvSpPr>
            <a:spLocks noGrp="1"/>
          </p:cNvSpPr>
          <p:nvPr>
            <p:ph type="body" sz="quarter" idx="95"/>
          </p:nvPr>
        </p:nvSpPr>
        <p:spPr/>
        <p:txBody>
          <a:bodyPr/>
          <a:lstStyle/>
          <a:p>
            <a:endParaRPr lang="en-US" dirty="0"/>
          </a:p>
        </p:txBody>
      </p:sp>
      <p:sp>
        <p:nvSpPr>
          <p:cNvPr id="19" name="Text Placeholder 18"/>
          <p:cNvSpPr>
            <a:spLocks noGrp="1"/>
          </p:cNvSpPr>
          <p:nvPr>
            <p:ph type="body" sz="quarter" idx="96"/>
          </p:nvPr>
        </p:nvSpPr>
        <p:spPr>
          <a:xfrm>
            <a:off x="922341" y="22253391"/>
            <a:ext cx="10056813" cy="1615805"/>
          </a:xfrm>
        </p:spPr>
        <p:txBody>
          <a:bodyPr/>
          <a:lstStyle/>
          <a:p>
            <a:r>
              <a:rPr lang="en-US" dirty="0" smtClean="0"/>
              <a:t>In order to assist with the development of treatment plans we developed our own suite of programs designed to simulate an IMRT plan.  </a:t>
            </a:r>
            <a:endParaRPr lang="en-US" dirty="0"/>
          </a:p>
        </p:txBody>
      </p:sp>
      <p:sp>
        <p:nvSpPr>
          <p:cNvPr id="20" name="Text Placeholder 19"/>
          <p:cNvSpPr>
            <a:spLocks noGrp="1"/>
          </p:cNvSpPr>
          <p:nvPr>
            <p:ph type="body" sz="quarter" idx="107"/>
          </p:nvPr>
        </p:nvSpPr>
        <p:spPr/>
        <p:txBody>
          <a:bodyPr/>
          <a:lstStyle/>
          <a:p>
            <a:endParaRPr lang="en-US" dirty="0"/>
          </a:p>
        </p:txBody>
      </p:sp>
      <p:sp>
        <p:nvSpPr>
          <p:cNvPr id="21" name="Text Placeholder 20"/>
          <p:cNvSpPr>
            <a:spLocks noGrp="1"/>
          </p:cNvSpPr>
          <p:nvPr>
            <p:ph type="body" sz="quarter" idx="116"/>
          </p:nvPr>
        </p:nvSpPr>
        <p:spPr/>
        <p:txBody>
          <a:bodyPr/>
          <a:lstStyle/>
          <a:p>
            <a:endParaRPr lang="en-US" dirty="0"/>
          </a:p>
        </p:txBody>
      </p:sp>
      <p:sp>
        <p:nvSpPr>
          <p:cNvPr id="22" name="Text Placeholder 21"/>
          <p:cNvSpPr>
            <a:spLocks noGrp="1"/>
          </p:cNvSpPr>
          <p:nvPr>
            <p:ph type="body" sz="quarter" idx="117"/>
          </p:nvPr>
        </p:nvSpPr>
        <p:spPr/>
        <p:txBody>
          <a:bodyPr/>
          <a:lstStyle/>
          <a:p>
            <a:endParaRPr lang="en-US" dirty="0"/>
          </a:p>
        </p:txBody>
      </p:sp>
      <p:sp>
        <p:nvSpPr>
          <p:cNvPr id="23" name="Text Placeholder 22"/>
          <p:cNvSpPr>
            <a:spLocks noGrp="1"/>
          </p:cNvSpPr>
          <p:nvPr>
            <p:ph type="body" sz="quarter" idx="118"/>
          </p:nvPr>
        </p:nvSpPr>
        <p:spPr/>
        <p:txBody>
          <a:bodyPr/>
          <a:lstStyle/>
          <a:p>
            <a:endParaRPr lang="en-US" dirty="0"/>
          </a:p>
        </p:txBody>
      </p:sp>
      <p:sp>
        <p:nvSpPr>
          <p:cNvPr id="24" name="Text Placeholder 23"/>
          <p:cNvSpPr>
            <a:spLocks noGrp="1"/>
          </p:cNvSpPr>
          <p:nvPr>
            <p:ph type="body" sz="quarter" idx="119"/>
          </p:nvPr>
        </p:nvSpPr>
        <p:spPr/>
        <p:txBody>
          <a:bodyPr/>
          <a:lstStyle/>
          <a:p>
            <a:endParaRPr lang="en-US" dirty="0"/>
          </a:p>
        </p:txBody>
      </p:sp>
      <p:sp>
        <p:nvSpPr>
          <p:cNvPr id="25" name="Text Placeholder 24"/>
          <p:cNvSpPr>
            <a:spLocks noGrp="1"/>
          </p:cNvSpPr>
          <p:nvPr>
            <p:ph type="body" sz="quarter" idx="120"/>
          </p:nvPr>
        </p:nvSpPr>
        <p:spPr/>
        <p:txBody>
          <a:bodyPr/>
          <a:lstStyle/>
          <a:p>
            <a:endParaRPr lang="en-US" dirty="0"/>
          </a:p>
        </p:txBody>
      </p:sp>
      <p:sp>
        <p:nvSpPr>
          <p:cNvPr id="26" name="Text Placeholder 25"/>
          <p:cNvSpPr>
            <a:spLocks noGrp="1"/>
          </p:cNvSpPr>
          <p:nvPr>
            <p:ph type="body" sz="quarter" idx="121"/>
          </p:nvPr>
        </p:nvSpPr>
        <p:spPr/>
        <p:txBody>
          <a:bodyPr/>
          <a:lstStyle/>
          <a:p>
            <a:endParaRPr lang="en-US" dirty="0"/>
          </a:p>
        </p:txBody>
      </p:sp>
      <p:sp>
        <p:nvSpPr>
          <p:cNvPr id="27" name="Text Placeholder 26"/>
          <p:cNvSpPr>
            <a:spLocks noGrp="1"/>
          </p:cNvSpPr>
          <p:nvPr>
            <p:ph type="body" sz="quarter" idx="122"/>
          </p:nvPr>
        </p:nvSpPr>
        <p:spPr/>
        <p:txBody>
          <a:bodyPr/>
          <a:lstStyle/>
          <a:p>
            <a:endParaRPr lang="en-US" dirty="0"/>
          </a:p>
        </p:txBody>
      </p:sp>
      <p:sp>
        <p:nvSpPr>
          <p:cNvPr id="28" name="Text Placeholder 27"/>
          <p:cNvSpPr>
            <a:spLocks noGrp="1"/>
          </p:cNvSpPr>
          <p:nvPr>
            <p:ph type="body" sz="quarter" idx="123"/>
          </p:nvPr>
        </p:nvSpPr>
        <p:spPr/>
        <p:txBody>
          <a:bodyPr/>
          <a:lstStyle/>
          <a:p>
            <a:endParaRPr lang="en-US" dirty="0"/>
          </a:p>
        </p:txBody>
      </p:sp>
      <p:sp>
        <p:nvSpPr>
          <p:cNvPr id="29" name="Text Placeholder 28"/>
          <p:cNvSpPr>
            <a:spLocks noGrp="1"/>
          </p:cNvSpPr>
          <p:nvPr>
            <p:ph type="body" sz="quarter" idx="124"/>
          </p:nvPr>
        </p:nvSpPr>
        <p:spPr/>
        <p:txBody>
          <a:bodyPr/>
          <a:lstStyle/>
          <a:p>
            <a:endParaRPr lang="en-US" dirty="0"/>
          </a:p>
        </p:txBody>
      </p:sp>
      <p:sp>
        <p:nvSpPr>
          <p:cNvPr id="30" name="Text Placeholder 29"/>
          <p:cNvSpPr>
            <a:spLocks noGrp="1"/>
          </p:cNvSpPr>
          <p:nvPr>
            <p:ph type="body" sz="quarter" idx="125"/>
          </p:nvPr>
        </p:nvSpPr>
        <p:spPr/>
        <p:txBody>
          <a:bodyPr/>
          <a:lstStyle/>
          <a:p>
            <a:endParaRPr lang="en-US" dirty="0"/>
          </a:p>
        </p:txBody>
      </p:sp>
      <p:sp>
        <p:nvSpPr>
          <p:cNvPr id="31" name="Picture Placeholder 30"/>
          <p:cNvSpPr>
            <a:spLocks noGrp="1"/>
          </p:cNvSpPr>
          <p:nvPr>
            <p:ph type="pic" sz="quarter" idx="115"/>
          </p:nvPr>
        </p:nvSpPr>
        <p:spPr/>
      </p:sp>
      <p:sp>
        <p:nvSpPr>
          <p:cNvPr id="32" name="Picture Placeholder 31"/>
          <p:cNvSpPr>
            <a:spLocks noGrp="1"/>
          </p:cNvSpPr>
          <p:nvPr>
            <p:ph type="pic" sz="quarter" idx="126"/>
          </p:nvPr>
        </p:nvSpPr>
        <p:spPr/>
      </p:sp>
      <p:sp>
        <p:nvSpPr>
          <p:cNvPr id="33" name="Picture Placeholder 32"/>
          <p:cNvSpPr>
            <a:spLocks noGrp="1"/>
          </p:cNvSpPr>
          <p:nvPr>
            <p:ph type="pic" sz="quarter" idx="127"/>
          </p:nvPr>
        </p:nvSpPr>
        <p:spPr/>
      </p:sp>
      <p:sp>
        <p:nvSpPr>
          <p:cNvPr id="34" name="Picture Placeholder 33"/>
          <p:cNvSpPr>
            <a:spLocks noGrp="1"/>
          </p:cNvSpPr>
          <p:nvPr>
            <p:ph type="pic" sz="quarter" idx="128"/>
          </p:nvPr>
        </p:nvSpPr>
        <p:spPr/>
      </p:sp>
      <p:sp>
        <p:nvSpPr>
          <p:cNvPr id="35" name="Picture Placeholder 34"/>
          <p:cNvSpPr>
            <a:spLocks noGrp="1"/>
          </p:cNvSpPr>
          <p:nvPr>
            <p:ph type="pic" sz="quarter" idx="129"/>
          </p:nvPr>
        </p:nvSpPr>
        <p:spPr/>
      </p:sp>
      <p:sp>
        <p:nvSpPr>
          <p:cNvPr id="36" name="Picture Placeholder 35"/>
          <p:cNvSpPr>
            <a:spLocks noGrp="1"/>
          </p:cNvSpPr>
          <p:nvPr>
            <p:ph type="pic" sz="quarter" idx="130"/>
          </p:nvPr>
        </p:nvSpPr>
        <p:spPr/>
      </p:sp>
      <p:sp>
        <p:nvSpPr>
          <p:cNvPr id="37" name="Picture Placeholder 36"/>
          <p:cNvSpPr>
            <a:spLocks noGrp="1"/>
          </p:cNvSpPr>
          <p:nvPr>
            <p:ph type="pic" sz="quarter" idx="131"/>
          </p:nvPr>
        </p:nvSpPr>
        <p:spPr/>
      </p:sp>
      <p:sp>
        <p:nvSpPr>
          <p:cNvPr id="38" name="Picture Placeholder 37"/>
          <p:cNvSpPr>
            <a:spLocks noGrp="1"/>
          </p:cNvSpPr>
          <p:nvPr>
            <p:ph type="pic" sz="quarter" idx="132"/>
          </p:nvPr>
        </p:nvSpPr>
        <p:spPr/>
      </p:sp>
      <p:sp>
        <p:nvSpPr>
          <p:cNvPr id="39" name="Picture Placeholder 38"/>
          <p:cNvSpPr>
            <a:spLocks noGrp="1"/>
          </p:cNvSpPr>
          <p:nvPr>
            <p:ph type="pic" sz="quarter" idx="133"/>
          </p:nvPr>
        </p:nvSpPr>
        <p:spPr/>
      </p:sp>
      <p:sp>
        <p:nvSpPr>
          <p:cNvPr id="40" name="Picture Placeholder 39"/>
          <p:cNvSpPr>
            <a:spLocks noGrp="1"/>
          </p:cNvSpPr>
          <p:nvPr>
            <p:ph type="pic" sz="quarter" idx="134"/>
          </p:nvPr>
        </p:nvSpPr>
        <p:spPr/>
      </p:sp>
      <p:sp>
        <p:nvSpPr>
          <p:cNvPr id="41" name="Picture Placeholder 40"/>
          <p:cNvSpPr>
            <a:spLocks noGrp="1"/>
          </p:cNvSpPr>
          <p:nvPr>
            <p:ph type="pic" sz="quarter" idx="135"/>
          </p:nvPr>
        </p:nvSpPr>
        <p:spPr/>
      </p:sp>
      <p:sp>
        <p:nvSpPr>
          <p:cNvPr id="42" name="Text Placeholder 41"/>
          <p:cNvSpPr>
            <a:spLocks noGrp="1"/>
          </p:cNvSpPr>
          <p:nvPr>
            <p:ph type="body" sz="quarter" idx="136"/>
          </p:nvPr>
        </p:nvSpPr>
        <p:spPr/>
        <p:txBody>
          <a:bodyPr/>
          <a:lstStyle/>
          <a:p>
            <a:endParaRPr lang="en-US" dirty="0"/>
          </a:p>
        </p:txBody>
      </p:sp>
      <p:sp>
        <p:nvSpPr>
          <p:cNvPr id="43" name="Text Placeholder 42"/>
          <p:cNvSpPr>
            <a:spLocks noGrp="1"/>
          </p:cNvSpPr>
          <p:nvPr>
            <p:ph type="body" sz="quarter" idx="137"/>
          </p:nvPr>
        </p:nvSpPr>
        <p:spPr/>
        <p:txBody>
          <a:bodyPr/>
          <a:lstStyle/>
          <a:p>
            <a:endParaRPr lang="en-US" dirty="0"/>
          </a:p>
        </p:txBody>
      </p:sp>
      <p:sp>
        <p:nvSpPr>
          <p:cNvPr id="44" name="Text Placeholder 43"/>
          <p:cNvSpPr>
            <a:spLocks noGrp="1"/>
          </p:cNvSpPr>
          <p:nvPr>
            <p:ph type="body" sz="quarter" idx="138"/>
          </p:nvPr>
        </p:nvSpPr>
        <p:spPr/>
        <p:txBody>
          <a:bodyPr/>
          <a:lstStyle/>
          <a:p>
            <a:endParaRPr lang="en-US" dirty="0"/>
          </a:p>
        </p:txBody>
      </p:sp>
      <p:sp>
        <p:nvSpPr>
          <p:cNvPr id="45" name="Text Placeholder 44"/>
          <p:cNvSpPr>
            <a:spLocks noGrp="1"/>
          </p:cNvSpPr>
          <p:nvPr>
            <p:ph type="body" sz="quarter" idx="139"/>
          </p:nvPr>
        </p:nvSpPr>
        <p:spPr/>
        <p:txBody>
          <a:bodyPr/>
          <a:lstStyle/>
          <a:p>
            <a:endParaRPr lang="en-US" dirty="0"/>
          </a:p>
        </p:txBody>
      </p:sp>
      <p:sp>
        <p:nvSpPr>
          <p:cNvPr id="46" name="Text Placeholder 45"/>
          <p:cNvSpPr>
            <a:spLocks noGrp="1"/>
          </p:cNvSpPr>
          <p:nvPr>
            <p:ph type="body" sz="quarter" idx="140"/>
          </p:nvPr>
        </p:nvSpPr>
        <p:spPr/>
        <p:txBody>
          <a:bodyPr/>
          <a:lstStyle/>
          <a:p>
            <a:endParaRPr lang="en-US" dirty="0"/>
          </a:p>
        </p:txBody>
      </p:sp>
      <p:sp>
        <p:nvSpPr>
          <p:cNvPr id="47" name="Text Placeholder 46"/>
          <p:cNvSpPr>
            <a:spLocks noGrp="1"/>
          </p:cNvSpPr>
          <p:nvPr>
            <p:ph type="body" sz="quarter" idx="141"/>
          </p:nvPr>
        </p:nvSpPr>
        <p:spPr/>
        <p:txBody>
          <a:bodyPr/>
          <a:lstStyle/>
          <a:p>
            <a:endParaRPr lang="en-US" dirty="0"/>
          </a:p>
        </p:txBody>
      </p:sp>
      <p:sp>
        <p:nvSpPr>
          <p:cNvPr id="48" name="Text Placeholder 47"/>
          <p:cNvSpPr>
            <a:spLocks noGrp="1"/>
          </p:cNvSpPr>
          <p:nvPr>
            <p:ph type="body" sz="quarter" idx="142"/>
          </p:nvPr>
        </p:nvSpPr>
        <p:spPr/>
        <p:txBody>
          <a:bodyPr/>
          <a:lstStyle/>
          <a:p>
            <a:endParaRPr lang="en-US" dirty="0"/>
          </a:p>
        </p:txBody>
      </p:sp>
      <p:sp>
        <p:nvSpPr>
          <p:cNvPr id="49" name="Text Placeholder 48"/>
          <p:cNvSpPr>
            <a:spLocks noGrp="1"/>
          </p:cNvSpPr>
          <p:nvPr>
            <p:ph type="body" sz="quarter" idx="143"/>
          </p:nvPr>
        </p:nvSpPr>
        <p:spPr/>
        <p:txBody>
          <a:bodyPr/>
          <a:lstStyle/>
          <a:p>
            <a:endParaRPr lang="en-US" dirty="0"/>
          </a:p>
        </p:txBody>
      </p:sp>
      <p:sp>
        <p:nvSpPr>
          <p:cNvPr id="50" name="Text Placeholder 49"/>
          <p:cNvSpPr>
            <a:spLocks noGrp="1"/>
          </p:cNvSpPr>
          <p:nvPr>
            <p:ph type="body" sz="quarter" idx="144"/>
          </p:nvPr>
        </p:nvSpPr>
        <p:spPr/>
        <p:txBody>
          <a:bodyPr/>
          <a:lstStyle/>
          <a:p>
            <a:endParaRPr lang="en-US" dirty="0"/>
          </a:p>
        </p:txBody>
      </p:sp>
      <p:sp>
        <p:nvSpPr>
          <p:cNvPr id="51" name="Text Placeholder 50"/>
          <p:cNvSpPr>
            <a:spLocks noGrp="1"/>
          </p:cNvSpPr>
          <p:nvPr>
            <p:ph type="body" sz="quarter" idx="145"/>
          </p:nvPr>
        </p:nvSpPr>
        <p:spPr/>
        <p:txBody>
          <a:bodyPr/>
          <a:lstStyle/>
          <a:p>
            <a:endParaRPr lang="en-US" dirty="0"/>
          </a:p>
        </p:txBody>
      </p:sp>
      <p:sp>
        <p:nvSpPr>
          <p:cNvPr id="52" name="Text Placeholder 51"/>
          <p:cNvSpPr>
            <a:spLocks noGrp="1"/>
          </p:cNvSpPr>
          <p:nvPr>
            <p:ph type="body" sz="quarter" idx="146"/>
          </p:nvPr>
        </p:nvSpPr>
        <p:spPr/>
        <p:txBody>
          <a:bodyPr/>
          <a:lstStyle/>
          <a:p>
            <a:endParaRPr lang="en-US" dirty="0"/>
          </a:p>
        </p:txBody>
      </p:sp>
      <p:sp>
        <p:nvSpPr>
          <p:cNvPr id="53" name="Text Placeholder 52"/>
          <p:cNvSpPr>
            <a:spLocks noGrp="1"/>
          </p:cNvSpPr>
          <p:nvPr>
            <p:ph type="body" sz="quarter" idx="147"/>
          </p:nvPr>
        </p:nvSpPr>
        <p:spPr/>
        <p:txBody>
          <a:bodyPr/>
          <a:lstStyle/>
          <a:p>
            <a:endParaRPr lang="en-US" dirty="0"/>
          </a:p>
        </p:txBody>
      </p:sp>
      <p:sp>
        <p:nvSpPr>
          <p:cNvPr id="54" name="Text Placeholder 53"/>
          <p:cNvSpPr>
            <a:spLocks noGrp="1"/>
          </p:cNvSpPr>
          <p:nvPr>
            <p:ph type="body" sz="quarter" idx="148"/>
          </p:nvPr>
        </p:nvSpPr>
        <p:spPr/>
        <p:txBody>
          <a:bodyPr/>
          <a:lstStyle/>
          <a:p>
            <a:endParaRPr lang="en-US" dirty="0"/>
          </a:p>
        </p:txBody>
      </p:sp>
      <p:sp>
        <p:nvSpPr>
          <p:cNvPr id="55" name="Text Placeholder 54"/>
          <p:cNvSpPr>
            <a:spLocks noGrp="1"/>
          </p:cNvSpPr>
          <p:nvPr>
            <p:ph type="body" sz="quarter" idx="149"/>
          </p:nvPr>
        </p:nvSpPr>
        <p:spPr/>
        <p:txBody>
          <a:bodyPr/>
          <a:lstStyle/>
          <a:p>
            <a:endParaRPr lang="en-US" dirty="0"/>
          </a:p>
        </p:txBody>
      </p:sp>
      <p:sp>
        <p:nvSpPr>
          <p:cNvPr id="56" name="Text Placeholder 55"/>
          <p:cNvSpPr>
            <a:spLocks noGrp="1"/>
          </p:cNvSpPr>
          <p:nvPr>
            <p:ph type="body" sz="quarter" idx="150"/>
          </p:nvPr>
        </p:nvSpPr>
        <p:spPr>
          <a:xfrm>
            <a:off x="5932593" y="3185162"/>
            <a:ext cx="31998968" cy="1920526"/>
          </a:xfrm>
        </p:spPr>
        <p:txBody>
          <a:bodyPr>
            <a:spAutoFit/>
          </a:bodyPr>
          <a:lstStyle/>
          <a:p>
            <a:r>
              <a:rPr lang="en-US" dirty="0" smtClean="0"/>
              <a:t>Lech </a:t>
            </a:r>
            <a:r>
              <a:rPr lang="en-US" dirty="0" err="1" smtClean="0"/>
              <a:t>Papiez</a:t>
            </a:r>
            <a:r>
              <a:rPr lang="en-US" dirty="0" smtClean="0"/>
              <a:t>, School of Health Sciences, Purdue University</a:t>
            </a:r>
            <a:endParaRPr lang="en-US" dirty="0"/>
          </a:p>
          <a:p>
            <a:endParaRPr lang="en-US" dirty="0"/>
          </a:p>
        </p:txBody>
      </p:sp>
      <p:sp>
        <p:nvSpPr>
          <p:cNvPr id="57" name="Text Placeholder 56"/>
          <p:cNvSpPr>
            <a:spLocks noGrp="1"/>
          </p:cNvSpPr>
          <p:nvPr>
            <p:ph type="body" sz="quarter" idx="151"/>
          </p:nvPr>
        </p:nvSpPr>
        <p:spPr>
          <a:xfrm>
            <a:off x="5932593" y="2324775"/>
            <a:ext cx="31998968" cy="1280160"/>
          </a:xfrm>
        </p:spPr>
        <p:txBody>
          <a:bodyPr/>
          <a:lstStyle/>
          <a:p>
            <a:r>
              <a:rPr lang="en-US" sz="5400" dirty="0">
                <a:solidFill>
                  <a:prstClr val="white"/>
                </a:solidFill>
              </a:rPr>
              <a:t> </a:t>
            </a:r>
            <a:r>
              <a:rPr lang="en-US" sz="5400" dirty="0" err="1">
                <a:solidFill>
                  <a:prstClr val="white"/>
                </a:solidFill>
              </a:rPr>
              <a:t>Ovidiu</a:t>
            </a:r>
            <a:r>
              <a:rPr lang="en-US" sz="5400" dirty="0">
                <a:solidFill>
                  <a:prstClr val="white"/>
                </a:solidFill>
              </a:rPr>
              <a:t> </a:t>
            </a:r>
            <a:r>
              <a:rPr lang="en-US" sz="5400" dirty="0" err="1">
                <a:solidFill>
                  <a:prstClr val="white"/>
                </a:solidFill>
              </a:rPr>
              <a:t>Daescu</a:t>
            </a:r>
            <a:r>
              <a:rPr lang="en-US" sz="5400" dirty="0">
                <a:solidFill>
                  <a:prstClr val="white"/>
                </a:solidFill>
              </a:rPr>
              <a:t>, Computer Science, University of Texas at Dallas</a:t>
            </a:r>
            <a:endParaRPr lang="en-US" dirty="0"/>
          </a:p>
        </p:txBody>
      </p:sp>
      <p:sp>
        <p:nvSpPr>
          <p:cNvPr id="58" name="TextBox 57"/>
          <p:cNvSpPr txBox="1"/>
          <p:nvPr/>
        </p:nvSpPr>
        <p:spPr>
          <a:xfrm>
            <a:off x="3715906" y="470347"/>
            <a:ext cx="184666" cy="1415772"/>
          </a:xfrm>
          <a:prstGeom prst="rect">
            <a:avLst/>
          </a:prstGeom>
          <a:noFill/>
        </p:spPr>
        <p:txBody>
          <a:bodyPr wrap="none" rtlCol="0">
            <a:spAutoFit/>
          </a:bodyPr>
          <a:lstStyle/>
          <a:p>
            <a:endParaRPr lang="en-US" dirty="0"/>
          </a:p>
        </p:txBody>
      </p:sp>
      <p:pic>
        <p:nvPicPr>
          <p:cNvPr id="59" name="Picture 498" descr="utdc95x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7200" y="949635"/>
            <a:ext cx="4781166" cy="201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Placeholder 30"/>
          <p:cNvPicPr>
            <a:picLocks noGrp="1" noChangeAspect="1"/>
          </p:cNvPicPr>
          <p:nvPr>
            <p:ph type="pic" sz="quarter" idx="115"/>
          </p:nvPr>
        </p:nvPicPr>
        <p:blipFill>
          <a:blip r:embed="rId4">
            <a:extLst>
              <a:ext uri="{28A0092B-C50C-407E-A947-70E740481C1C}">
                <a14:useLocalDpi xmlns:a14="http://schemas.microsoft.com/office/drawing/2010/main" val="0"/>
              </a:ext>
            </a:extLst>
          </a:blip>
          <a:srcRect l="4029" r="4029"/>
          <a:stretch>
            <a:fillRect/>
          </a:stretch>
        </p:blipFill>
        <p:spPr>
          <a:xfrm>
            <a:off x="955764" y="23942851"/>
            <a:ext cx="10005238" cy="6149225"/>
          </a:xfrm>
        </p:spPr>
      </p:pic>
      <p:sp>
        <p:nvSpPr>
          <p:cNvPr id="63" name="Text Placeholder 7"/>
          <p:cNvSpPr txBox="1">
            <a:spLocks/>
          </p:cNvSpPr>
          <p:nvPr/>
        </p:nvSpPr>
        <p:spPr>
          <a:xfrm>
            <a:off x="923929" y="30075150"/>
            <a:ext cx="10048874" cy="1692749"/>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000" dirty="0" smtClean="0"/>
              <a:t>Figure 1: Screenshot of the interface of the IMRT treatment plan simulator.  The top left quadrant shows slices of the 3D patient image, the top right shows the leaf positions of the MLC.  Bottom right shows the intensity map of radiation absorbed by a slice of the image, and bottom left shows the position of the gantry</a:t>
            </a:r>
            <a:endParaRPr lang="en-US" sz="2000" dirty="0"/>
          </a:p>
        </p:txBody>
      </p:sp>
      <p:pic>
        <p:nvPicPr>
          <p:cNvPr id="64" name="Picture 63"/>
          <p:cNvPicPr>
            <a:picLocks noChangeAspect="1"/>
          </p:cNvPicPr>
          <p:nvPr/>
        </p:nvPicPr>
        <p:blipFill>
          <a:blip r:embed="rId5" cstate="print"/>
          <a:stretch>
            <a:fillRect/>
          </a:stretch>
        </p:blipFill>
        <p:spPr>
          <a:xfrm>
            <a:off x="13161244" y="19431162"/>
            <a:ext cx="6989240" cy="2052945"/>
          </a:xfrm>
          <a:prstGeom prst="rect">
            <a:avLst/>
          </a:prstGeom>
        </p:spPr>
      </p:pic>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96287" y="14074091"/>
            <a:ext cx="7919153" cy="4986457"/>
          </a:xfrm>
          <a:prstGeom prst="rect">
            <a:avLst/>
          </a:prstGeom>
        </p:spPr>
      </p:pic>
      <p:sp>
        <p:nvSpPr>
          <p:cNvPr id="66" name="Text Placeholder 7"/>
          <p:cNvSpPr txBox="1">
            <a:spLocks/>
          </p:cNvSpPr>
          <p:nvPr/>
        </p:nvSpPr>
        <p:spPr>
          <a:xfrm>
            <a:off x="11631427" y="21700998"/>
            <a:ext cx="10048874" cy="200052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000" dirty="0" smtClean="0"/>
              <a:t>Figure 2: NVIDIA CUDA architecture used for the development of our parallel programming algorithm. </a:t>
            </a:r>
            <a:r>
              <a:rPr lang="en-US" sz="2000" dirty="0"/>
              <a:t>This table shows </a:t>
            </a:r>
            <a:r>
              <a:rPr lang="en-US" sz="2000" dirty="0" smtClean="0"/>
              <a:t>the results </a:t>
            </a:r>
            <a:r>
              <a:rPr lang="en-US" sz="2000" dirty="0"/>
              <a:t>of applying our GPU model to the intensity mapping algorithm</a:t>
            </a:r>
            <a:r>
              <a:rPr lang="en-US" sz="2000" dirty="0" smtClean="0"/>
              <a:t>., with comparison between Naïve CPU and GPU methods and optimized CPU and GPU methods.  The greatest performance boost was found with the optimized GPU algorithm.</a:t>
            </a:r>
          </a:p>
        </p:txBody>
      </p:sp>
      <p:pic>
        <p:nvPicPr>
          <p:cNvPr id="1026" name="Picture 2"/>
          <p:cNvPicPr>
            <a:picLocks noChangeArrowheads="1"/>
          </p:cNvPicPr>
          <p:nvPr/>
        </p:nvPicPr>
        <p:blipFill rotWithShape="1">
          <a:blip r:embed="rId7">
            <a:extLst>
              <a:ext uri="{28A0092B-C50C-407E-A947-70E740481C1C}">
                <a14:useLocalDpi xmlns:a14="http://schemas.microsoft.com/office/drawing/2010/main" val="0"/>
              </a:ext>
            </a:extLst>
          </a:blip>
          <a:srcRect l="16989" t="36994" r="20986" b="26100"/>
          <a:stretch/>
        </p:blipFill>
        <p:spPr bwMode="auto">
          <a:xfrm>
            <a:off x="33165257" y="11294099"/>
            <a:ext cx="9574211" cy="348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50157" t="24230" r="16250" b="44381"/>
          <a:stretch/>
        </p:blipFill>
        <p:spPr bwMode="auto">
          <a:xfrm>
            <a:off x="24360456" y="22142888"/>
            <a:ext cx="5723988" cy="3008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5000" t="14610" r="64532" b="22890"/>
          <a:stretch/>
        </p:blipFill>
        <p:spPr bwMode="auto">
          <a:xfrm>
            <a:off x="22259926" y="6019784"/>
            <a:ext cx="3893928" cy="4492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6042" t="8148" r="68958" b="35556"/>
          <a:stretch/>
        </p:blipFill>
        <p:spPr bwMode="auto">
          <a:xfrm>
            <a:off x="27853032" y="6076480"/>
            <a:ext cx="3598596" cy="4558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Text Placeholder 7"/>
          <p:cNvSpPr txBox="1">
            <a:spLocks/>
          </p:cNvSpPr>
          <p:nvPr/>
        </p:nvSpPr>
        <p:spPr>
          <a:xfrm>
            <a:off x="32927926" y="14622648"/>
            <a:ext cx="10048874" cy="1384972"/>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000" dirty="0" smtClean="0"/>
              <a:t>Figure 6: Results of applying GPU acceleration algorithms to certificate computation.  For low vertex examples, gains are minimal compared to the CPU algorithm.  High vertex counts yield substantial performance improvements.</a:t>
            </a:r>
          </a:p>
        </p:txBody>
      </p:sp>
      <p:sp>
        <p:nvSpPr>
          <p:cNvPr id="68" name="Text Placeholder 7"/>
          <p:cNvSpPr txBox="1">
            <a:spLocks/>
          </p:cNvSpPr>
          <p:nvPr/>
        </p:nvSpPr>
        <p:spPr>
          <a:xfrm>
            <a:off x="22198013" y="10573471"/>
            <a:ext cx="10048874" cy="1692749"/>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000" dirty="0" smtClean="0"/>
              <a:t>Figure 3: Screenshots of the 2D KDS moving polygon implementation.  A red outline indicates a target polygon and blue indicates a non-target.  Violet bounded regions are areas of overlap.  The right figure shows the model on the left after two layers of subdivision are applied </a:t>
            </a:r>
          </a:p>
        </p:txBody>
      </p:sp>
      <p:sp>
        <p:nvSpPr>
          <p:cNvPr id="69" name="Text Placeholder 7"/>
          <p:cNvSpPr txBox="1">
            <a:spLocks/>
          </p:cNvSpPr>
          <p:nvPr/>
        </p:nvSpPr>
        <p:spPr>
          <a:xfrm>
            <a:off x="22198013" y="25210661"/>
            <a:ext cx="10048874" cy="1077196"/>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000" dirty="0" smtClean="0"/>
              <a:t>Figure 4: KDS vs. Non-KDS performance data.  The average time to compute the intersection area is much smaller for the KDS algorithm</a:t>
            </a:r>
          </a:p>
        </p:txBody>
      </p:sp>
      <p:sp>
        <p:nvSpPr>
          <p:cNvPr id="70" name="Text Placeholder 10"/>
          <p:cNvSpPr txBox="1">
            <a:spLocks/>
          </p:cNvSpPr>
          <p:nvPr/>
        </p:nvSpPr>
        <p:spPr>
          <a:xfrm>
            <a:off x="11621901" y="23647099"/>
            <a:ext cx="10058400" cy="754045"/>
          </a:xfrm>
          <a:prstGeom prst="rect">
            <a:avLst/>
          </a:prstGeom>
          <a:solidFill>
            <a:srgbClr val="146C38"/>
          </a:solidFill>
        </p:spPr>
        <p:txBody>
          <a:bodyPr lIns="91436" tIns="91436" rIns="91436" bIns="91436" anchor="ctr" anchorCtr="0">
            <a:spAutoFit/>
          </a:bodyPr>
          <a:lstStyle>
            <a:lvl1pPr marL="1645838" indent="-1645838" algn="ctr" defTabSz="4388900" rtl="0" eaLnBrk="1" latinLnBrk="0" hangingPunct="1">
              <a:spcBef>
                <a:spcPct val="20000"/>
              </a:spcBef>
              <a:buFont typeface="Arial" pitchFamily="34" charset="0"/>
              <a:buNone/>
              <a:defRPr sz="3700" b="1" kern="1200" baseline="0">
                <a:solidFill>
                  <a:schemeClr val="bg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mtClean="0"/>
              <a:t>Kinetic Data Structures</a:t>
            </a:r>
            <a:endParaRPr lang="en-US" dirty="0"/>
          </a:p>
        </p:txBody>
      </p:sp>
      <p:sp>
        <p:nvSpPr>
          <p:cNvPr id="71" name="Text Placeholder 9"/>
          <p:cNvSpPr txBox="1">
            <a:spLocks/>
          </p:cNvSpPr>
          <p:nvPr/>
        </p:nvSpPr>
        <p:spPr>
          <a:xfrm>
            <a:off x="11621901" y="24458216"/>
            <a:ext cx="10048874" cy="6694118"/>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smtClean="0"/>
              <a:t>In order to track areas of overlap between the target tumor and healthy tissues, we turn to </a:t>
            </a:r>
            <a:r>
              <a:rPr lang="en-US" dirty="0" err="1" smtClean="0"/>
              <a:t>Kinetict</a:t>
            </a:r>
            <a:r>
              <a:rPr lang="en-US" dirty="0" smtClean="0"/>
              <a:t> Data Structures.  A Kinetic Data Structure or KDS </a:t>
            </a:r>
            <a:r>
              <a:rPr lang="en-US" dirty="0" smtClean="0"/>
              <a:t>involves </a:t>
            </a:r>
            <a:r>
              <a:rPr lang="en-US" dirty="0" smtClean="0"/>
              <a:t>a set of constraints called Certificates that are used to validate some underlying property of moving geometric data over time</a:t>
            </a:r>
            <a:r>
              <a:rPr lang="en-US" baseline="30000" dirty="0" smtClean="0"/>
              <a:t>8</a:t>
            </a:r>
            <a:r>
              <a:rPr lang="en-US" dirty="0" smtClean="0"/>
              <a:t>.  When the constraint is broken the certificate is said to fail and the underlying property must be updated to maintain the validity of the KDS.  </a:t>
            </a:r>
          </a:p>
          <a:p>
            <a:r>
              <a:rPr lang="en-US" dirty="0" smtClean="0"/>
              <a:t>The KDS </a:t>
            </a:r>
            <a:r>
              <a:rPr lang="en-US" dirty="0" smtClean="0"/>
              <a:t>verifies the </a:t>
            </a:r>
            <a:r>
              <a:rPr lang="en-US" dirty="0" smtClean="0"/>
              <a:t>combinatorial structure of the overlap between the target and healthy tissue.  This </a:t>
            </a:r>
            <a:r>
              <a:rPr lang="en-US" dirty="0" smtClean="0"/>
              <a:t>allows </a:t>
            </a:r>
            <a:r>
              <a:rPr lang="en-US" dirty="0" smtClean="0"/>
              <a:t>us to find the </a:t>
            </a:r>
            <a:r>
              <a:rPr lang="en-US" dirty="0" smtClean="0"/>
              <a:t>time of minimum overlap.  </a:t>
            </a:r>
            <a:r>
              <a:rPr lang="en-US" dirty="0" smtClean="0"/>
              <a:t>We model the cross-sections of the tissues in the BEV as </a:t>
            </a:r>
            <a:r>
              <a:rPr lang="en-US" dirty="0" smtClean="0"/>
              <a:t>polygons </a:t>
            </a:r>
            <a:r>
              <a:rPr lang="en-US" dirty="0" smtClean="0"/>
              <a:t>and construct a KDS that keeps track of the intersections between target polygons and other non-targets as they move along pre-set flight </a:t>
            </a:r>
            <a:r>
              <a:rPr lang="en-US" dirty="0" smtClean="0"/>
              <a:t>paths </a:t>
            </a:r>
            <a:r>
              <a:rPr lang="en-US" dirty="0" smtClean="0"/>
              <a:t>obtained by 4D medical image data of the patient.  Such data can be obtained by recording CT or MRI image data of the patient before planning treatment </a:t>
            </a:r>
          </a:p>
        </p:txBody>
      </p:sp>
      <p:pic>
        <p:nvPicPr>
          <p:cNvPr id="72" name="Picture 71"/>
          <p:cNvPicPr>
            <a:picLocks noChangeAspect="1"/>
          </p:cNvPicPr>
          <p:nvPr/>
        </p:nvPicPr>
        <p:blipFill>
          <a:blip r:embed="rId11" cstate="print"/>
          <a:stretch>
            <a:fillRect/>
          </a:stretch>
        </p:blipFill>
        <p:spPr>
          <a:xfrm>
            <a:off x="24055280" y="25749259"/>
            <a:ext cx="6239414" cy="5028422"/>
          </a:xfrm>
          <a:prstGeom prst="rect">
            <a:avLst/>
          </a:prstGeom>
        </p:spPr>
      </p:pic>
      <p:sp>
        <p:nvSpPr>
          <p:cNvPr id="73" name="Text Placeholder 7"/>
          <p:cNvSpPr txBox="1">
            <a:spLocks/>
          </p:cNvSpPr>
          <p:nvPr/>
        </p:nvSpPr>
        <p:spPr>
          <a:xfrm>
            <a:off x="22198013" y="30730058"/>
            <a:ext cx="10048874" cy="1384972"/>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000" dirty="0" smtClean="0"/>
              <a:t>Figure 5: Computation of the (weighted) minimal area of overlap time.  The area of overlap is sampled at regular intervals to find an approximation of the true minimum</a:t>
            </a:r>
          </a:p>
        </p:txBody>
      </p:sp>
    </p:spTree>
  </p:cSld>
  <p:clrMapOvr>
    <a:masterClrMapping/>
  </p:clrMapOvr>
</p:sld>
</file>

<file path=ppt/theme/theme1.xml><?xml version="1.0" encoding="utf-8"?>
<a:theme xmlns:a="http://schemas.openxmlformats.org/drawingml/2006/main" name="PosterPresentations.com-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PosterPresentations.com-36x48-Template-V2b</Template>
  <TotalTime>216</TotalTime>
  <Words>1740</Words>
  <Application>Microsoft Office PowerPoint</Application>
  <PresentationFormat>Custom</PresentationFormat>
  <Paragraphs>42</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PosterPresentations.com-36x48-Template-V2b</vt:lpstr>
      <vt:lpstr>1_Classic 3 Columns</vt:lpstr>
      <vt:lpstr>Classic - Wide Center</vt:lpstr>
      <vt:lpstr>Right Highlight</vt:lpstr>
      <vt:lpstr>Tumor and Organs at Risk Motion: An Opportunity for Better DMLC IMRT Delivery Systems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PosterPresentations.com - 510.649.3001</dc:creator>
  <dc:description>This template is the property of PosterPresentations.com. Call us if you need help with this poster template._x000d_
1-866-649-3004           _x000d_
 (c)PosterPresentations.com</dc:description>
  <cp:lastModifiedBy>daescu</cp:lastModifiedBy>
  <cp:revision>25</cp:revision>
  <dcterms:created xsi:type="dcterms:W3CDTF">2011-04-21T17:08:10Z</dcterms:created>
  <dcterms:modified xsi:type="dcterms:W3CDTF">2014-10-27T20:29:18Z</dcterms:modified>
</cp:coreProperties>
</file>