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43891200"/>
  <p:notesSz cx="9144000" cy="6858000"/>
  <p:defaultTextStyle>
    <a:defPPr>
      <a:defRPr lang="en-US"/>
    </a:defPPr>
    <a:lvl1pPr marL="0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1pPr>
    <a:lvl2pPr marL="2716954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2pPr>
    <a:lvl3pPr marL="5433909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3pPr>
    <a:lvl4pPr marL="8150863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4pPr>
    <a:lvl5pPr marL="10867817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5pPr>
    <a:lvl6pPr marL="13584771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6pPr>
    <a:lvl7pPr marL="16301726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7pPr>
    <a:lvl8pPr marL="19018682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8pPr>
    <a:lvl9pPr marL="21735636" algn="l" defTabSz="5433909" rtl="0" eaLnBrk="1" latinLnBrk="0" hangingPunct="1">
      <a:defRPr sz="10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652" autoAdjust="0"/>
  </p:normalViewPr>
  <p:slideViewPr>
    <p:cSldViewPr showGuides="1">
      <p:cViewPr>
        <p:scale>
          <a:sx n="30" d="100"/>
          <a:sy n="30" d="100"/>
        </p:scale>
        <p:origin x="1608" y="2778"/>
      </p:cViewPr>
      <p:guideLst>
        <p:guide orient="horz" pos="13824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3634723"/>
            <a:ext cx="435254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4871680"/>
            <a:ext cx="358444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1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33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50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867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584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0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1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735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373920" y="8432800"/>
            <a:ext cx="34564320" cy="1797608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0960" y="8432800"/>
            <a:ext cx="102839520" cy="1797608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8204163"/>
            <a:ext cx="43525440" cy="8717280"/>
          </a:xfrm>
        </p:spPr>
        <p:txBody>
          <a:bodyPr anchor="t"/>
          <a:lstStyle>
            <a:lvl1pPr algn="l">
              <a:defRPr sz="2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8602967"/>
            <a:ext cx="43525440" cy="9601197"/>
          </a:xfrm>
        </p:spPr>
        <p:txBody>
          <a:bodyPr anchor="b"/>
          <a:lstStyle>
            <a:lvl1pPr marL="0" indent="0">
              <a:buNone/>
              <a:defRPr sz="11800">
                <a:solidFill>
                  <a:schemeClr val="tx1">
                    <a:tint val="75000"/>
                  </a:schemeClr>
                </a:solidFill>
              </a:defRPr>
            </a:lvl1pPr>
            <a:lvl2pPr marL="2716954" indent="0">
              <a:buNone/>
              <a:defRPr sz="10700">
                <a:solidFill>
                  <a:schemeClr val="tx1">
                    <a:tint val="75000"/>
                  </a:schemeClr>
                </a:solidFill>
              </a:defRPr>
            </a:lvl2pPr>
            <a:lvl3pPr marL="5433909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3pPr>
            <a:lvl4pPr marL="8150863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4pPr>
            <a:lvl5pPr marL="10867817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5pPr>
            <a:lvl6pPr marL="13584771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6pPr>
            <a:lvl7pPr marL="16301726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7pPr>
            <a:lvl8pPr marL="1901868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8pPr>
            <a:lvl9pPr marL="21735636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0" y="49154080"/>
            <a:ext cx="68701920" cy="139039603"/>
          </a:xfrm>
        </p:spPr>
        <p:txBody>
          <a:bodyPr/>
          <a:lstStyle>
            <a:lvl1pPr>
              <a:defRPr sz="16700"/>
            </a:lvl1pPr>
            <a:lvl2pPr>
              <a:defRPr sz="14300"/>
            </a:lvl2pPr>
            <a:lvl3pPr>
              <a:defRPr sz="118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236320" y="49154080"/>
            <a:ext cx="68701920" cy="139039603"/>
          </a:xfrm>
        </p:spPr>
        <p:txBody>
          <a:bodyPr/>
          <a:lstStyle>
            <a:lvl1pPr>
              <a:defRPr sz="16700"/>
            </a:lvl1pPr>
            <a:lvl2pPr>
              <a:defRPr sz="14300"/>
            </a:lvl2pPr>
            <a:lvl3pPr>
              <a:defRPr sz="11800"/>
            </a:lvl3pPr>
            <a:lvl4pPr>
              <a:defRPr sz="10700"/>
            </a:lvl4pPr>
            <a:lvl5pPr>
              <a:defRPr sz="10700"/>
            </a:lvl5pPr>
            <a:lvl6pPr>
              <a:defRPr sz="10700"/>
            </a:lvl6pPr>
            <a:lvl7pPr>
              <a:defRPr sz="10700"/>
            </a:lvl7pPr>
            <a:lvl8pPr>
              <a:defRPr sz="10700"/>
            </a:lvl8pPr>
            <a:lvl9pPr>
              <a:defRPr sz="10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757683"/>
            <a:ext cx="460857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9824723"/>
            <a:ext cx="22625053" cy="4094477"/>
          </a:xfrm>
        </p:spPr>
        <p:txBody>
          <a:bodyPr anchor="b"/>
          <a:lstStyle>
            <a:lvl1pPr marL="0" indent="0">
              <a:buNone/>
              <a:defRPr sz="14300" b="1"/>
            </a:lvl1pPr>
            <a:lvl2pPr marL="2716954" indent="0">
              <a:buNone/>
              <a:defRPr sz="11800" b="1"/>
            </a:lvl2pPr>
            <a:lvl3pPr marL="5433909" indent="0">
              <a:buNone/>
              <a:defRPr sz="10700" b="1"/>
            </a:lvl3pPr>
            <a:lvl4pPr marL="8150863" indent="0">
              <a:buNone/>
              <a:defRPr sz="9500" b="1"/>
            </a:lvl4pPr>
            <a:lvl5pPr marL="10867817" indent="0">
              <a:buNone/>
              <a:defRPr sz="9500" b="1"/>
            </a:lvl5pPr>
            <a:lvl6pPr marL="13584771" indent="0">
              <a:buNone/>
              <a:defRPr sz="9500" b="1"/>
            </a:lvl6pPr>
            <a:lvl7pPr marL="16301726" indent="0">
              <a:buNone/>
              <a:defRPr sz="9500" b="1"/>
            </a:lvl7pPr>
            <a:lvl8pPr marL="19018682" indent="0">
              <a:buNone/>
              <a:defRPr sz="9500" b="1"/>
            </a:lvl8pPr>
            <a:lvl9pPr marL="21735636" indent="0">
              <a:buNone/>
              <a:defRPr sz="9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3919200"/>
            <a:ext cx="22625053" cy="25288243"/>
          </a:xfrm>
        </p:spPr>
        <p:txBody>
          <a:bodyPr/>
          <a:lstStyle>
            <a:lvl1pPr>
              <a:defRPr sz="14300"/>
            </a:lvl1pPr>
            <a:lvl2pPr>
              <a:defRPr sz="11800"/>
            </a:lvl2pPr>
            <a:lvl3pPr>
              <a:defRPr sz="107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5" y="9824723"/>
            <a:ext cx="22633940" cy="4094477"/>
          </a:xfrm>
        </p:spPr>
        <p:txBody>
          <a:bodyPr anchor="b"/>
          <a:lstStyle>
            <a:lvl1pPr marL="0" indent="0">
              <a:buNone/>
              <a:defRPr sz="14300" b="1"/>
            </a:lvl1pPr>
            <a:lvl2pPr marL="2716954" indent="0">
              <a:buNone/>
              <a:defRPr sz="11800" b="1"/>
            </a:lvl2pPr>
            <a:lvl3pPr marL="5433909" indent="0">
              <a:buNone/>
              <a:defRPr sz="10700" b="1"/>
            </a:lvl3pPr>
            <a:lvl4pPr marL="8150863" indent="0">
              <a:buNone/>
              <a:defRPr sz="9500" b="1"/>
            </a:lvl4pPr>
            <a:lvl5pPr marL="10867817" indent="0">
              <a:buNone/>
              <a:defRPr sz="9500" b="1"/>
            </a:lvl5pPr>
            <a:lvl6pPr marL="13584771" indent="0">
              <a:buNone/>
              <a:defRPr sz="9500" b="1"/>
            </a:lvl6pPr>
            <a:lvl7pPr marL="16301726" indent="0">
              <a:buNone/>
              <a:defRPr sz="9500" b="1"/>
            </a:lvl7pPr>
            <a:lvl8pPr marL="19018682" indent="0">
              <a:buNone/>
              <a:defRPr sz="9500" b="1"/>
            </a:lvl8pPr>
            <a:lvl9pPr marL="21735636" indent="0">
              <a:buNone/>
              <a:defRPr sz="9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5" y="13919200"/>
            <a:ext cx="22633940" cy="25288243"/>
          </a:xfrm>
        </p:spPr>
        <p:txBody>
          <a:bodyPr/>
          <a:lstStyle>
            <a:lvl1pPr>
              <a:defRPr sz="14300"/>
            </a:lvl1pPr>
            <a:lvl2pPr>
              <a:defRPr sz="11800"/>
            </a:lvl2pPr>
            <a:lvl3pPr>
              <a:defRPr sz="107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5" y="1747520"/>
            <a:ext cx="16846553" cy="7437120"/>
          </a:xfrm>
        </p:spPr>
        <p:txBody>
          <a:bodyPr anchor="b"/>
          <a:lstStyle>
            <a:lvl1pPr algn="l">
              <a:defRPr sz="1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747524"/>
            <a:ext cx="28625800" cy="37459923"/>
          </a:xfrm>
        </p:spPr>
        <p:txBody>
          <a:bodyPr/>
          <a:lstStyle>
            <a:lvl1pPr>
              <a:defRPr sz="19100"/>
            </a:lvl1pPr>
            <a:lvl2pPr>
              <a:defRPr sz="16700"/>
            </a:lvl2pPr>
            <a:lvl3pPr>
              <a:defRPr sz="14300"/>
            </a:lvl3pPr>
            <a:lvl4pPr>
              <a:defRPr sz="11800"/>
            </a:lvl4pPr>
            <a:lvl5pPr>
              <a:defRPr sz="11800"/>
            </a:lvl5pPr>
            <a:lvl6pPr>
              <a:defRPr sz="11800"/>
            </a:lvl6pPr>
            <a:lvl7pPr>
              <a:defRPr sz="11800"/>
            </a:lvl7pPr>
            <a:lvl8pPr>
              <a:defRPr sz="11800"/>
            </a:lvl8pPr>
            <a:lvl9pPr>
              <a:defRPr sz="1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5" y="9184644"/>
            <a:ext cx="16846553" cy="30022803"/>
          </a:xfrm>
        </p:spPr>
        <p:txBody>
          <a:bodyPr/>
          <a:lstStyle>
            <a:lvl1pPr marL="0" indent="0">
              <a:buNone/>
              <a:defRPr sz="8400"/>
            </a:lvl1pPr>
            <a:lvl2pPr marL="2716954" indent="0">
              <a:buNone/>
              <a:defRPr sz="7100"/>
            </a:lvl2pPr>
            <a:lvl3pPr marL="5433909" indent="0">
              <a:buNone/>
              <a:defRPr sz="6000"/>
            </a:lvl3pPr>
            <a:lvl4pPr marL="8150863" indent="0">
              <a:buNone/>
              <a:defRPr sz="5400"/>
            </a:lvl4pPr>
            <a:lvl5pPr marL="10867817" indent="0">
              <a:buNone/>
              <a:defRPr sz="5400"/>
            </a:lvl5pPr>
            <a:lvl6pPr marL="13584771" indent="0">
              <a:buNone/>
              <a:defRPr sz="5400"/>
            </a:lvl6pPr>
            <a:lvl7pPr marL="16301726" indent="0">
              <a:buNone/>
              <a:defRPr sz="5400"/>
            </a:lvl7pPr>
            <a:lvl8pPr marL="19018682" indent="0">
              <a:buNone/>
              <a:defRPr sz="5400"/>
            </a:lvl8pPr>
            <a:lvl9pPr marL="21735636" indent="0">
              <a:buNone/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30723840"/>
            <a:ext cx="30723840" cy="3627123"/>
          </a:xfrm>
        </p:spPr>
        <p:txBody>
          <a:bodyPr anchor="b"/>
          <a:lstStyle>
            <a:lvl1pPr algn="l">
              <a:defRPr sz="1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921760"/>
            <a:ext cx="30723840" cy="26334720"/>
          </a:xfrm>
        </p:spPr>
        <p:txBody>
          <a:bodyPr/>
          <a:lstStyle>
            <a:lvl1pPr marL="0" indent="0">
              <a:buNone/>
              <a:defRPr sz="19100"/>
            </a:lvl1pPr>
            <a:lvl2pPr marL="2716954" indent="0">
              <a:buNone/>
              <a:defRPr sz="16700"/>
            </a:lvl2pPr>
            <a:lvl3pPr marL="5433909" indent="0">
              <a:buNone/>
              <a:defRPr sz="14300"/>
            </a:lvl3pPr>
            <a:lvl4pPr marL="8150863" indent="0">
              <a:buNone/>
              <a:defRPr sz="11800"/>
            </a:lvl4pPr>
            <a:lvl5pPr marL="10867817" indent="0">
              <a:buNone/>
              <a:defRPr sz="11800"/>
            </a:lvl5pPr>
            <a:lvl6pPr marL="13584771" indent="0">
              <a:buNone/>
              <a:defRPr sz="11800"/>
            </a:lvl6pPr>
            <a:lvl7pPr marL="16301726" indent="0">
              <a:buNone/>
              <a:defRPr sz="11800"/>
            </a:lvl7pPr>
            <a:lvl8pPr marL="19018682" indent="0">
              <a:buNone/>
              <a:defRPr sz="11800"/>
            </a:lvl8pPr>
            <a:lvl9pPr marL="21735636" indent="0">
              <a:buNone/>
              <a:defRPr sz="1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4350963"/>
            <a:ext cx="30723840" cy="5151117"/>
          </a:xfrm>
        </p:spPr>
        <p:txBody>
          <a:bodyPr/>
          <a:lstStyle>
            <a:lvl1pPr marL="0" indent="0">
              <a:buNone/>
              <a:defRPr sz="8400"/>
            </a:lvl1pPr>
            <a:lvl2pPr marL="2716954" indent="0">
              <a:buNone/>
              <a:defRPr sz="7100"/>
            </a:lvl2pPr>
            <a:lvl3pPr marL="5433909" indent="0">
              <a:buNone/>
              <a:defRPr sz="6000"/>
            </a:lvl3pPr>
            <a:lvl4pPr marL="8150863" indent="0">
              <a:buNone/>
              <a:defRPr sz="5400"/>
            </a:lvl4pPr>
            <a:lvl5pPr marL="10867817" indent="0">
              <a:buNone/>
              <a:defRPr sz="5400"/>
            </a:lvl5pPr>
            <a:lvl6pPr marL="13584771" indent="0">
              <a:buNone/>
              <a:defRPr sz="5400"/>
            </a:lvl6pPr>
            <a:lvl7pPr marL="16301726" indent="0">
              <a:buNone/>
              <a:defRPr sz="5400"/>
            </a:lvl7pPr>
            <a:lvl8pPr marL="19018682" indent="0">
              <a:buNone/>
              <a:defRPr sz="5400"/>
            </a:lvl8pPr>
            <a:lvl9pPr marL="21735636" indent="0">
              <a:buNone/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757683"/>
            <a:ext cx="46085760" cy="7315200"/>
          </a:xfrm>
          <a:prstGeom prst="rect">
            <a:avLst/>
          </a:prstGeom>
        </p:spPr>
        <p:txBody>
          <a:bodyPr vert="horz" lIns="543391" tIns="271695" rIns="543391" bIns="27169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10241284"/>
            <a:ext cx="46085760" cy="28966163"/>
          </a:xfrm>
          <a:prstGeom prst="rect">
            <a:avLst/>
          </a:prstGeom>
        </p:spPr>
        <p:txBody>
          <a:bodyPr vert="horz" lIns="543391" tIns="271695" rIns="543391" bIns="2716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40680643"/>
            <a:ext cx="11948160" cy="2336800"/>
          </a:xfrm>
          <a:prstGeom prst="rect">
            <a:avLst/>
          </a:prstGeom>
        </p:spPr>
        <p:txBody>
          <a:bodyPr vert="horz" lIns="543391" tIns="271695" rIns="543391" bIns="271695" rtlCol="0" anchor="ctr"/>
          <a:lstStyle>
            <a:lvl1pPr algn="l">
              <a:defRPr sz="7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B41E-AD69-4404-81C6-AC7B8A679476}" type="datetimeFigureOut">
              <a:rPr lang="en-US" smtClean="0"/>
              <a:pPr/>
              <a:t>8/18/2012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40680643"/>
            <a:ext cx="16215360" cy="2336800"/>
          </a:xfrm>
          <a:prstGeom prst="rect">
            <a:avLst/>
          </a:prstGeom>
        </p:spPr>
        <p:txBody>
          <a:bodyPr vert="horz" lIns="543391" tIns="271695" rIns="543391" bIns="271695" rtlCol="0" anchor="ctr"/>
          <a:lstStyle>
            <a:lvl1pPr algn="ctr">
              <a:defRPr sz="7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40680643"/>
            <a:ext cx="11948160" cy="2336800"/>
          </a:xfrm>
          <a:prstGeom prst="rect">
            <a:avLst/>
          </a:prstGeom>
        </p:spPr>
        <p:txBody>
          <a:bodyPr vert="horz" lIns="543391" tIns="271695" rIns="543391" bIns="271695" rtlCol="0" anchor="ctr"/>
          <a:lstStyle>
            <a:lvl1pPr algn="r">
              <a:defRPr sz="7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469A-C991-4A9E-AC5E-9ADE55A3D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33909" rtl="0" eaLnBrk="1" latinLnBrk="0" hangingPunct="1">
        <a:spcBef>
          <a:spcPct val="0"/>
        </a:spcBef>
        <a:buNone/>
        <a:defRPr sz="2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7716" indent="-2037716" algn="l" defTabSz="5433909" rtl="0" eaLnBrk="1" latinLnBrk="0" hangingPunct="1">
        <a:spcBef>
          <a:spcPct val="20000"/>
        </a:spcBef>
        <a:buFont typeface="Arial" pitchFamily="34" charset="0"/>
        <a:buChar char="•"/>
        <a:defRPr sz="19100" kern="1200">
          <a:solidFill>
            <a:schemeClr val="tx1"/>
          </a:solidFill>
          <a:latin typeface="+mn-lt"/>
          <a:ea typeface="+mn-ea"/>
          <a:cs typeface="+mn-cs"/>
        </a:defRPr>
      </a:lvl1pPr>
      <a:lvl2pPr marL="4415052" indent="-1698097" algn="l" defTabSz="5433909" rtl="0" eaLnBrk="1" latinLnBrk="0" hangingPunct="1">
        <a:spcBef>
          <a:spcPct val="20000"/>
        </a:spcBef>
        <a:buFont typeface="Arial" pitchFamily="34" charset="0"/>
        <a:buChar char="–"/>
        <a:defRPr sz="16700" kern="1200">
          <a:solidFill>
            <a:schemeClr val="tx1"/>
          </a:solidFill>
          <a:latin typeface="+mn-lt"/>
          <a:ea typeface="+mn-ea"/>
          <a:cs typeface="+mn-cs"/>
        </a:defRPr>
      </a:lvl2pPr>
      <a:lvl3pPr marL="6792386" indent="-1358477" algn="l" defTabSz="5433909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340" indent="-1358477" algn="l" defTabSz="5433909" rtl="0" eaLnBrk="1" latinLnBrk="0" hangingPunct="1">
        <a:spcBef>
          <a:spcPct val="20000"/>
        </a:spcBef>
        <a:buFont typeface="Arial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226294" indent="-1358477" algn="l" defTabSz="5433909" rtl="0" eaLnBrk="1" latinLnBrk="0" hangingPunct="1">
        <a:spcBef>
          <a:spcPct val="20000"/>
        </a:spcBef>
        <a:buFont typeface="Arial" pitchFamily="34" charset="0"/>
        <a:buChar char="»"/>
        <a:defRPr sz="1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43249" indent="-1358477" algn="l" defTabSz="543390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6pPr>
      <a:lvl7pPr marL="17660205" indent="-1358477" algn="l" defTabSz="543390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77159" indent="-1358477" algn="l" defTabSz="543390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094113" indent="-1358477" algn="l" defTabSz="5433909" rtl="0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6954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5433909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8150863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4pPr>
      <a:lvl5pPr marL="10867817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5pPr>
      <a:lvl6pPr marL="13584771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1726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8682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8pPr>
      <a:lvl9pPr marL="21735636" algn="l" defTabSz="5433909" rtl="0" eaLnBrk="1" latinLnBrk="0" hangingPunct="1">
        <a:defRPr sz="10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 txBox="1">
            <a:spLocks noChangeArrowheads="1"/>
          </p:cNvSpPr>
          <p:nvPr/>
        </p:nvSpPr>
        <p:spPr>
          <a:xfrm>
            <a:off x="853440" y="203200"/>
            <a:ext cx="49438560" cy="76200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9500" b="1" dirty="0" smtClean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sz="9500" b="1" dirty="0" smtClean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9500" b="1" dirty="0" smtClean="0">
                <a:solidFill>
                  <a:srgbClr val="003A1A"/>
                </a:solidFill>
                <a:latin typeface="+mj-lt"/>
                <a:ea typeface="+mj-ea"/>
                <a:cs typeface="+mj-cs"/>
              </a:rPr>
              <a:t>Collaborative </a:t>
            </a:r>
            <a:r>
              <a:rPr lang="en-US" sz="9500" b="1" dirty="0">
                <a:solidFill>
                  <a:srgbClr val="003A1A"/>
                </a:solidFill>
                <a:latin typeface="+mj-lt"/>
                <a:ea typeface="+mj-ea"/>
                <a:cs typeface="+mj-cs"/>
              </a:rPr>
              <a:t>Research: Tumor and Organs at Risk Motion: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9500" b="1" dirty="0">
                <a:solidFill>
                  <a:srgbClr val="003A1A"/>
                </a:solidFill>
                <a:latin typeface="+mj-lt"/>
                <a:ea typeface="+mj-ea"/>
                <a:cs typeface="+mj-cs"/>
              </a:rPr>
              <a:t>An Opportunity for Better DMLC IMRT Delivery Systems </a:t>
            </a:r>
            <a:endParaRPr lang="en-US" sz="9500" b="1" dirty="0" smtClean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sz="9500" b="1" dirty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sz="9500" b="1" dirty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sz="9500" b="1" dirty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sz="9500" b="1" dirty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sz="9500" b="1" dirty="0">
              <a:solidFill>
                <a:srgbClr val="003A1A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00" y="3422651"/>
            <a:ext cx="8107680" cy="3816349"/>
            <a:chOff x="3352800" y="3995738"/>
            <a:chExt cx="2100263" cy="2862262"/>
          </a:xfrm>
        </p:grpSpPr>
        <p:sp>
          <p:nvSpPr>
            <p:cNvPr id="17" name="Freeform 16"/>
            <p:cNvSpPr/>
            <p:nvPr/>
          </p:nvSpPr>
          <p:spPr>
            <a:xfrm>
              <a:off x="3962400" y="5443538"/>
              <a:ext cx="1181100" cy="1147762"/>
            </a:xfrm>
            <a:custGeom>
              <a:avLst/>
              <a:gdLst>
                <a:gd name="connsiteX0" fmla="*/ 563048 w 1181768"/>
                <a:gd name="connsiteY0" fmla="*/ 32079 h 1148224"/>
                <a:gd name="connsiteX1" fmla="*/ 508184 w 1181768"/>
                <a:gd name="connsiteY1" fmla="*/ 141807 h 1148224"/>
                <a:gd name="connsiteX2" fmla="*/ 489896 w 1181768"/>
                <a:gd name="connsiteY2" fmla="*/ 196671 h 1148224"/>
                <a:gd name="connsiteX3" fmla="*/ 380168 w 1181768"/>
                <a:gd name="connsiteY3" fmla="*/ 361263 h 1148224"/>
                <a:gd name="connsiteX4" fmla="*/ 325304 w 1181768"/>
                <a:gd name="connsiteY4" fmla="*/ 397839 h 1148224"/>
                <a:gd name="connsiteX5" fmla="*/ 142424 w 1181768"/>
                <a:gd name="connsiteY5" fmla="*/ 470991 h 1148224"/>
                <a:gd name="connsiteX6" fmla="*/ 87560 w 1181768"/>
                <a:gd name="connsiteY6" fmla="*/ 525855 h 1148224"/>
                <a:gd name="connsiteX7" fmla="*/ 69272 w 1181768"/>
                <a:gd name="connsiteY7" fmla="*/ 599007 h 1148224"/>
                <a:gd name="connsiteX8" fmla="*/ 160712 w 1181768"/>
                <a:gd name="connsiteY8" fmla="*/ 1001343 h 1148224"/>
                <a:gd name="connsiteX9" fmla="*/ 233864 w 1181768"/>
                <a:gd name="connsiteY9" fmla="*/ 1019631 h 1148224"/>
                <a:gd name="connsiteX10" fmla="*/ 398456 w 1181768"/>
                <a:gd name="connsiteY10" fmla="*/ 1056207 h 1148224"/>
                <a:gd name="connsiteX11" fmla="*/ 471608 w 1181768"/>
                <a:gd name="connsiteY11" fmla="*/ 1111071 h 1148224"/>
                <a:gd name="connsiteX12" fmla="*/ 563048 w 1181768"/>
                <a:gd name="connsiteY12" fmla="*/ 1129359 h 1148224"/>
                <a:gd name="connsiteX13" fmla="*/ 617912 w 1181768"/>
                <a:gd name="connsiteY13" fmla="*/ 1147647 h 1148224"/>
                <a:gd name="connsiteX14" fmla="*/ 782504 w 1181768"/>
                <a:gd name="connsiteY14" fmla="*/ 1129359 h 1148224"/>
                <a:gd name="connsiteX15" fmla="*/ 837368 w 1181768"/>
                <a:gd name="connsiteY15" fmla="*/ 1019631 h 1148224"/>
                <a:gd name="connsiteX16" fmla="*/ 910520 w 1181768"/>
                <a:gd name="connsiteY16" fmla="*/ 891615 h 1148224"/>
                <a:gd name="connsiteX17" fmla="*/ 983672 w 1181768"/>
                <a:gd name="connsiteY17" fmla="*/ 855039 h 1148224"/>
                <a:gd name="connsiteX18" fmla="*/ 1020248 w 1181768"/>
                <a:gd name="connsiteY18" fmla="*/ 800175 h 1148224"/>
                <a:gd name="connsiteX19" fmla="*/ 1075112 w 1181768"/>
                <a:gd name="connsiteY19" fmla="*/ 763599 h 1148224"/>
                <a:gd name="connsiteX20" fmla="*/ 1093400 w 1181768"/>
                <a:gd name="connsiteY20" fmla="*/ 690447 h 1148224"/>
                <a:gd name="connsiteX21" fmla="*/ 1001960 w 1181768"/>
                <a:gd name="connsiteY21" fmla="*/ 288111 h 1148224"/>
                <a:gd name="connsiteX22" fmla="*/ 947096 w 1181768"/>
                <a:gd name="connsiteY22" fmla="*/ 251535 h 1148224"/>
                <a:gd name="connsiteX23" fmla="*/ 855656 w 1181768"/>
                <a:gd name="connsiteY23" fmla="*/ 141807 h 1148224"/>
                <a:gd name="connsiteX24" fmla="*/ 691064 w 1181768"/>
                <a:gd name="connsiteY24" fmla="*/ 105231 h 1148224"/>
                <a:gd name="connsiteX25" fmla="*/ 617912 w 1181768"/>
                <a:gd name="connsiteY25" fmla="*/ 50367 h 1148224"/>
                <a:gd name="connsiteX26" fmla="*/ 563048 w 1181768"/>
                <a:gd name="connsiteY26" fmla="*/ 32079 h 1148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81768" h="1148224">
                  <a:moveTo>
                    <a:pt x="563048" y="32079"/>
                  </a:moveTo>
                  <a:cubicBezTo>
                    <a:pt x="544760" y="47319"/>
                    <a:pt x="579088" y="0"/>
                    <a:pt x="508184" y="141807"/>
                  </a:cubicBezTo>
                  <a:cubicBezTo>
                    <a:pt x="499563" y="159049"/>
                    <a:pt x="498517" y="179429"/>
                    <a:pt x="489896" y="196671"/>
                  </a:cubicBezTo>
                  <a:cubicBezTo>
                    <a:pt x="472483" y="231496"/>
                    <a:pt x="410798" y="330633"/>
                    <a:pt x="380168" y="361263"/>
                  </a:cubicBezTo>
                  <a:cubicBezTo>
                    <a:pt x="364626" y="376805"/>
                    <a:pt x="345260" y="388628"/>
                    <a:pt x="325304" y="397839"/>
                  </a:cubicBezTo>
                  <a:cubicBezTo>
                    <a:pt x="265691" y="425353"/>
                    <a:pt x="142424" y="470991"/>
                    <a:pt x="142424" y="470991"/>
                  </a:cubicBezTo>
                  <a:cubicBezTo>
                    <a:pt x="124136" y="489279"/>
                    <a:pt x="100392" y="503400"/>
                    <a:pt x="87560" y="525855"/>
                  </a:cubicBezTo>
                  <a:cubicBezTo>
                    <a:pt x="75090" y="547678"/>
                    <a:pt x="69272" y="573873"/>
                    <a:pt x="69272" y="599007"/>
                  </a:cubicBezTo>
                  <a:cubicBezTo>
                    <a:pt x="69272" y="809111"/>
                    <a:pt x="0" y="920987"/>
                    <a:pt x="160712" y="1001343"/>
                  </a:cubicBezTo>
                  <a:cubicBezTo>
                    <a:pt x="183193" y="1012583"/>
                    <a:pt x="209218" y="1014702"/>
                    <a:pt x="233864" y="1019631"/>
                  </a:cubicBezTo>
                  <a:cubicBezTo>
                    <a:pt x="394793" y="1051817"/>
                    <a:pt x="291682" y="1020616"/>
                    <a:pt x="398456" y="1056207"/>
                  </a:cubicBezTo>
                  <a:cubicBezTo>
                    <a:pt x="422840" y="1074495"/>
                    <a:pt x="443755" y="1098692"/>
                    <a:pt x="471608" y="1111071"/>
                  </a:cubicBezTo>
                  <a:cubicBezTo>
                    <a:pt x="500013" y="1123695"/>
                    <a:pt x="532892" y="1121820"/>
                    <a:pt x="563048" y="1129359"/>
                  </a:cubicBezTo>
                  <a:cubicBezTo>
                    <a:pt x="581750" y="1134034"/>
                    <a:pt x="599624" y="1141551"/>
                    <a:pt x="617912" y="1147647"/>
                  </a:cubicBezTo>
                  <a:cubicBezTo>
                    <a:pt x="672776" y="1141551"/>
                    <a:pt x="730626" y="1148224"/>
                    <a:pt x="782504" y="1129359"/>
                  </a:cubicBezTo>
                  <a:cubicBezTo>
                    <a:pt x="812242" y="1118545"/>
                    <a:pt x="827505" y="1042644"/>
                    <a:pt x="837368" y="1019631"/>
                  </a:cubicBezTo>
                  <a:cubicBezTo>
                    <a:pt x="844962" y="1001912"/>
                    <a:pt x="890113" y="908621"/>
                    <a:pt x="910520" y="891615"/>
                  </a:cubicBezTo>
                  <a:cubicBezTo>
                    <a:pt x="931463" y="874162"/>
                    <a:pt x="959288" y="867231"/>
                    <a:pt x="983672" y="855039"/>
                  </a:cubicBezTo>
                  <a:cubicBezTo>
                    <a:pt x="995864" y="836751"/>
                    <a:pt x="1004706" y="815717"/>
                    <a:pt x="1020248" y="800175"/>
                  </a:cubicBezTo>
                  <a:cubicBezTo>
                    <a:pt x="1035790" y="784633"/>
                    <a:pt x="1062920" y="781887"/>
                    <a:pt x="1075112" y="763599"/>
                  </a:cubicBezTo>
                  <a:cubicBezTo>
                    <a:pt x="1089054" y="742686"/>
                    <a:pt x="1087304" y="714831"/>
                    <a:pt x="1093400" y="690447"/>
                  </a:cubicBezTo>
                  <a:cubicBezTo>
                    <a:pt x="1035333" y="80743"/>
                    <a:pt x="1181768" y="378015"/>
                    <a:pt x="1001960" y="288111"/>
                  </a:cubicBezTo>
                  <a:cubicBezTo>
                    <a:pt x="982301" y="278281"/>
                    <a:pt x="965384" y="263727"/>
                    <a:pt x="947096" y="251535"/>
                  </a:cubicBezTo>
                  <a:cubicBezTo>
                    <a:pt x="923789" y="216575"/>
                    <a:pt x="893567" y="163470"/>
                    <a:pt x="855656" y="141807"/>
                  </a:cubicBezTo>
                  <a:cubicBezTo>
                    <a:pt x="841749" y="133860"/>
                    <a:pt x="696589" y="106336"/>
                    <a:pt x="691064" y="105231"/>
                  </a:cubicBezTo>
                  <a:cubicBezTo>
                    <a:pt x="666680" y="86943"/>
                    <a:pt x="647219" y="58740"/>
                    <a:pt x="617912" y="50367"/>
                  </a:cubicBezTo>
                  <a:cubicBezTo>
                    <a:pt x="599376" y="45071"/>
                    <a:pt x="581336" y="16839"/>
                    <a:pt x="563048" y="3207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05200" y="5443538"/>
              <a:ext cx="1181100" cy="1147762"/>
            </a:xfrm>
            <a:custGeom>
              <a:avLst/>
              <a:gdLst>
                <a:gd name="connsiteX0" fmla="*/ 563048 w 1181768"/>
                <a:gd name="connsiteY0" fmla="*/ 32079 h 1148224"/>
                <a:gd name="connsiteX1" fmla="*/ 508184 w 1181768"/>
                <a:gd name="connsiteY1" fmla="*/ 141807 h 1148224"/>
                <a:gd name="connsiteX2" fmla="*/ 489896 w 1181768"/>
                <a:gd name="connsiteY2" fmla="*/ 196671 h 1148224"/>
                <a:gd name="connsiteX3" fmla="*/ 380168 w 1181768"/>
                <a:gd name="connsiteY3" fmla="*/ 361263 h 1148224"/>
                <a:gd name="connsiteX4" fmla="*/ 325304 w 1181768"/>
                <a:gd name="connsiteY4" fmla="*/ 397839 h 1148224"/>
                <a:gd name="connsiteX5" fmla="*/ 142424 w 1181768"/>
                <a:gd name="connsiteY5" fmla="*/ 470991 h 1148224"/>
                <a:gd name="connsiteX6" fmla="*/ 87560 w 1181768"/>
                <a:gd name="connsiteY6" fmla="*/ 525855 h 1148224"/>
                <a:gd name="connsiteX7" fmla="*/ 69272 w 1181768"/>
                <a:gd name="connsiteY7" fmla="*/ 599007 h 1148224"/>
                <a:gd name="connsiteX8" fmla="*/ 160712 w 1181768"/>
                <a:gd name="connsiteY8" fmla="*/ 1001343 h 1148224"/>
                <a:gd name="connsiteX9" fmla="*/ 233864 w 1181768"/>
                <a:gd name="connsiteY9" fmla="*/ 1019631 h 1148224"/>
                <a:gd name="connsiteX10" fmla="*/ 398456 w 1181768"/>
                <a:gd name="connsiteY10" fmla="*/ 1056207 h 1148224"/>
                <a:gd name="connsiteX11" fmla="*/ 471608 w 1181768"/>
                <a:gd name="connsiteY11" fmla="*/ 1111071 h 1148224"/>
                <a:gd name="connsiteX12" fmla="*/ 563048 w 1181768"/>
                <a:gd name="connsiteY12" fmla="*/ 1129359 h 1148224"/>
                <a:gd name="connsiteX13" fmla="*/ 617912 w 1181768"/>
                <a:gd name="connsiteY13" fmla="*/ 1147647 h 1148224"/>
                <a:gd name="connsiteX14" fmla="*/ 782504 w 1181768"/>
                <a:gd name="connsiteY14" fmla="*/ 1129359 h 1148224"/>
                <a:gd name="connsiteX15" fmla="*/ 837368 w 1181768"/>
                <a:gd name="connsiteY15" fmla="*/ 1019631 h 1148224"/>
                <a:gd name="connsiteX16" fmla="*/ 910520 w 1181768"/>
                <a:gd name="connsiteY16" fmla="*/ 891615 h 1148224"/>
                <a:gd name="connsiteX17" fmla="*/ 983672 w 1181768"/>
                <a:gd name="connsiteY17" fmla="*/ 855039 h 1148224"/>
                <a:gd name="connsiteX18" fmla="*/ 1020248 w 1181768"/>
                <a:gd name="connsiteY18" fmla="*/ 800175 h 1148224"/>
                <a:gd name="connsiteX19" fmla="*/ 1075112 w 1181768"/>
                <a:gd name="connsiteY19" fmla="*/ 763599 h 1148224"/>
                <a:gd name="connsiteX20" fmla="*/ 1093400 w 1181768"/>
                <a:gd name="connsiteY20" fmla="*/ 690447 h 1148224"/>
                <a:gd name="connsiteX21" fmla="*/ 1001960 w 1181768"/>
                <a:gd name="connsiteY21" fmla="*/ 288111 h 1148224"/>
                <a:gd name="connsiteX22" fmla="*/ 947096 w 1181768"/>
                <a:gd name="connsiteY22" fmla="*/ 251535 h 1148224"/>
                <a:gd name="connsiteX23" fmla="*/ 855656 w 1181768"/>
                <a:gd name="connsiteY23" fmla="*/ 141807 h 1148224"/>
                <a:gd name="connsiteX24" fmla="*/ 691064 w 1181768"/>
                <a:gd name="connsiteY24" fmla="*/ 105231 h 1148224"/>
                <a:gd name="connsiteX25" fmla="*/ 617912 w 1181768"/>
                <a:gd name="connsiteY25" fmla="*/ 50367 h 1148224"/>
                <a:gd name="connsiteX26" fmla="*/ 563048 w 1181768"/>
                <a:gd name="connsiteY26" fmla="*/ 32079 h 1148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81768" h="1148224">
                  <a:moveTo>
                    <a:pt x="563048" y="32079"/>
                  </a:moveTo>
                  <a:cubicBezTo>
                    <a:pt x="544760" y="47319"/>
                    <a:pt x="579088" y="0"/>
                    <a:pt x="508184" y="141807"/>
                  </a:cubicBezTo>
                  <a:cubicBezTo>
                    <a:pt x="499563" y="159049"/>
                    <a:pt x="498517" y="179429"/>
                    <a:pt x="489896" y="196671"/>
                  </a:cubicBezTo>
                  <a:cubicBezTo>
                    <a:pt x="472483" y="231496"/>
                    <a:pt x="410798" y="330633"/>
                    <a:pt x="380168" y="361263"/>
                  </a:cubicBezTo>
                  <a:cubicBezTo>
                    <a:pt x="364626" y="376805"/>
                    <a:pt x="345260" y="388628"/>
                    <a:pt x="325304" y="397839"/>
                  </a:cubicBezTo>
                  <a:cubicBezTo>
                    <a:pt x="265691" y="425353"/>
                    <a:pt x="142424" y="470991"/>
                    <a:pt x="142424" y="470991"/>
                  </a:cubicBezTo>
                  <a:cubicBezTo>
                    <a:pt x="124136" y="489279"/>
                    <a:pt x="100392" y="503400"/>
                    <a:pt x="87560" y="525855"/>
                  </a:cubicBezTo>
                  <a:cubicBezTo>
                    <a:pt x="75090" y="547678"/>
                    <a:pt x="69272" y="573873"/>
                    <a:pt x="69272" y="599007"/>
                  </a:cubicBezTo>
                  <a:cubicBezTo>
                    <a:pt x="69272" y="809111"/>
                    <a:pt x="0" y="920987"/>
                    <a:pt x="160712" y="1001343"/>
                  </a:cubicBezTo>
                  <a:cubicBezTo>
                    <a:pt x="183193" y="1012583"/>
                    <a:pt x="209218" y="1014702"/>
                    <a:pt x="233864" y="1019631"/>
                  </a:cubicBezTo>
                  <a:cubicBezTo>
                    <a:pt x="394793" y="1051817"/>
                    <a:pt x="291682" y="1020616"/>
                    <a:pt x="398456" y="1056207"/>
                  </a:cubicBezTo>
                  <a:cubicBezTo>
                    <a:pt x="422840" y="1074495"/>
                    <a:pt x="443755" y="1098692"/>
                    <a:pt x="471608" y="1111071"/>
                  </a:cubicBezTo>
                  <a:cubicBezTo>
                    <a:pt x="500013" y="1123695"/>
                    <a:pt x="532892" y="1121820"/>
                    <a:pt x="563048" y="1129359"/>
                  </a:cubicBezTo>
                  <a:cubicBezTo>
                    <a:pt x="581750" y="1134034"/>
                    <a:pt x="599624" y="1141551"/>
                    <a:pt x="617912" y="1147647"/>
                  </a:cubicBezTo>
                  <a:cubicBezTo>
                    <a:pt x="672776" y="1141551"/>
                    <a:pt x="730626" y="1148224"/>
                    <a:pt x="782504" y="1129359"/>
                  </a:cubicBezTo>
                  <a:cubicBezTo>
                    <a:pt x="812242" y="1118545"/>
                    <a:pt x="827505" y="1042644"/>
                    <a:pt x="837368" y="1019631"/>
                  </a:cubicBezTo>
                  <a:cubicBezTo>
                    <a:pt x="844962" y="1001912"/>
                    <a:pt x="890113" y="908621"/>
                    <a:pt x="910520" y="891615"/>
                  </a:cubicBezTo>
                  <a:cubicBezTo>
                    <a:pt x="931463" y="874162"/>
                    <a:pt x="959288" y="867231"/>
                    <a:pt x="983672" y="855039"/>
                  </a:cubicBezTo>
                  <a:cubicBezTo>
                    <a:pt x="995864" y="836751"/>
                    <a:pt x="1004706" y="815717"/>
                    <a:pt x="1020248" y="800175"/>
                  </a:cubicBezTo>
                  <a:cubicBezTo>
                    <a:pt x="1035790" y="784633"/>
                    <a:pt x="1062920" y="781887"/>
                    <a:pt x="1075112" y="763599"/>
                  </a:cubicBezTo>
                  <a:cubicBezTo>
                    <a:pt x="1089054" y="742686"/>
                    <a:pt x="1087304" y="714831"/>
                    <a:pt x="1093400" y="690447"/>
                  </a:cubicBezTo>
                  <a:cubicBezTo>
                    <a:pt x="1035333" y="80743"/>
                    <a:pt x="1181768" y="378015"/>
                    <a:pt x="1001960" y="288111"/>
                  </a:cubicBezTo>
                  <a:cubicBezTo>
                    <a:pt x="982301" y="278281"/>
                    <a:pt x="965384" y="263727"/>
                    <a:pt x="947096" y="251535"/>
                  </a:cubicBezTo>
                  <a:cubicBezTo>
                    <a:pt x="923789" y="216575"/>
                    <a:pt x="893567" y="163470"/>
                    <a:pt x="855656" y="141807"/>
                  </a:cubicBezTo>
                  <a:cubicBezTo>
                    <a:pt x="841749" y="133860"/>
                    <a:pt x="696589" y="106336"/>
                    <a:pt x="691064" y="105231"/>
                  </a:cubicBezTo>
                  <a:cubicBezTo>
                    <a:pt x="666680" y="86943"/>
                    <a:pt x="647219" y="58740"/>
                    <a:pt x="617912" y="50367"/>
                  </a:cubicBezTo>
                  <a:cubicBezTo>
                    <a:pt x="599376" y="45071"/>
                    <a:pt x="581336" y="16839"/>
                    <a:pt x="563048" y="3207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38600" y="3995738"/>
              <a:ext cx="2286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2476500" y="4991100"/>
              <a:ext cx="2471738" cy="71913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3195637" y="5057776"/>
              <a:ext cx="2709863" cy="80486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3670300" y="4910138"/>
              <a:ext cx="520700" cy="430212"/>
            </a:xfrm>
            <a:custGeom>
              <a:avLst/>
              <a:gdLst>
                <a:gd name="connsiteX0" fmla="*/ 95890 w 520205"/>
                <a:gd name="connsiteY0" fmla="*/ 12192 h 429935"/>
                <a:gd name="connsiteX1" fmla="*/ 4450 w 520205"/>
                <a:gd name="connsiteY1" fmla="*/ 121920 h 429935"/>
                <a:gd name="connsiteX2" fmla="*/ 22738 w 520205"/>
                <a:gd name="connsiteY2" fmla="*/ 268224 h 429935"/>
                <a:gd name="connsiteX3" fmla="*/ 41026 w 520205"/>
                <a:gd name="connsiteY3" fmla="*/ 323088 h 429935"/>
                <a:gd name="connsiteX4" fmla="*/ 223906 w 520205"/>
                <a:gd name="connsiteY4" fmla="*/ 377952 h 429935"/>
                <a:gd name="connsiteX5" fmla="*/ 498226 w 520205"/>
                <a:gd name="connsiteY5" fmla="*/ 286512 h 429935"/>
                <a:gd name="connsiteX6" fmla="*/ 516514 w 520205"/>
                <a:gd name="connsiteY6" fmla="*/ 231648 h 429935"/>
                <a:gd name="connsiteX7" fmla="*/ 498226 w 520205"/>
                <a:gd name="connsiteY7" fmla="*/ 140208 h 429935"/>
                <a:gd name="connsiteX8" fmla="*/ 388498 w 520205"/>
                <a:gd name="connsiteY8" fmla="*/ 103632 h 429935"/>
                <a:gd name="connsiteX9" fmla="*/ 315346 w 520205"/>
                <a:gd name="connsiteY9" fmla="*/ 85344 h 429935"/>
                <a:gd name="connsiteX10" fmla="*/ 242194 w 520205"/>
                <a:gd name="connsiteY10" fmla="*/ 48768 h 429935"/>
                <a:gd name="connsiteX11" fmla="*/ 95890 w 520205"/>
                <a:gd name="connsiteY11" fmla="*/ 12192 h 429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205" h="429935">
                  <a:moveTo>
                    <a:pt x="95890" y="12192"/>
                  </a:moveTo>
                  <a:cubicBezTo>
                    <a:pt x="56266" y="24384"/>
                    <a:pt x="6996" y="93913"/>
                    <a:pt x="4450" y="121920"/>
                  </a:cubicBezTo>
                  <a:cubicBezTo>
                    <a:pt x="0" y="170866"/>
                    <a:pt x="13946" y="219869"/>
                    <a:pt x="22738" y="268224"/>
                  </a:cubicBezTo>
                  <a:cubicBezTo>
                    <a:pt x="26186" y="287190"/>
                    <a:pt x="28984" y="308035"/>
                    <a:pt x="41026" y="323088"/>
                  </a:cubicBezTo>
                  <a:cubicBezTo>
                    <a:pt x="83952" y="376745"/>
                    <a:pt x="167882" y="369949"/>
                    <a:pt x="223906" y="377952"/>
                  </a:cubicBezTo>
                  <a:cubicBezTo>
                    <a:pt x="457769" y="359963"/>
                    <a:pt x="436759" y="429935"/>
                    <a:pt x="498226" y="286512"/>
                  </a:cubicBezTo>
                  <a:cubicBezTo>
                    <a:pt x="505820" y="268793"/>
                    <a:pt x="510418" y="249936"/>
                    <a:pt x="516514" y="231648"/>
                  </a:cubicBezTo>
                  <a:cubicBezTo>
                    <a:pt x="510418" y="201168"/>
                    <a:pt x="520205" y="162187"/>
                    <a:pt x="498226" y="140208"/>
                  </a:cubicBezTo>
                  <a:cubicBezTo>
                    <a:pt x="470964" y="112946"/>
                    <a:pt x="425901" y="112983"/>
                    <a:pt x="388498" y="103632"/>
                  </a:cubicBezTo>
                  <a:cubicBezTo>
                    <a:pt x="364114" y="97536"/>
                    <a:pt x="338880" y="94169"/>
                    <a:pt x="315346" y="85344"/>
                  </a:cubicBezTo>
                  <a:cubicBezTo>
                    <a:pt x="289820" y="75772"/>
                    <a:pt x="269139" y="52913"/>
                    <a:pt x="242194" y="48768"/>
                  </a:cubicBezTo>
                  <a:cubicBezTo>
                    <a:pt x="187968" y="40426"/>
                    <a:pt x="135514" y="0"/>
                    <a:pt x="95890" y="12192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495800" y="3995738"/>
              <a:ext cx="2286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6200000" flipH="1">
              <a:off x="3695701" y="5100637"/>
              <a:ext cx="2709862" cy="80486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976563" y="5024438"/>
              <a:ext cx="2471737" cy="71913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1800840" y="3657600"/>
            <a:ext cx="10525760" cy="24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082" tIns="72041" rIns="144082" bIns="72041">
            <a:spAutoFit/>
          </a:bodyPr>
          <a:lstStyle/>
          <a:p>
            <a:r>
              <a:rPr lang="en-US" sz="5000" b="1" dirty="0" err="1"/>
              <a:t>Ovidiu</a:t>
            </a:r>
            <a:r>
              <a:rPr lang="en-US" sz="5000" b="1" dirty="0"/>
              <a:t> </a:t>
            </a:r>
            <a:r>
              <a:rPr lang="en-US" sz="5000" b="1" dirty="0" err="1"/>
              <a:t>Daescu</a:t>
            </a:r>
            <a:endParaRPr lang="en-US" sz="5000" b="1" dirty="0"/>
          </a:p>
          <a:p>
            <a:r>
              <a:rPr lang="en-US" sz="5000" b="1" dirty="0"/>
              <a:t>Computer Science</a:t>
            </a:r>
          </a:p>
          <a:p>
            <a:r>
              <a:rPr lang="en-US" sz="5000" b="1" dirty="0"/>
              <a:t>University of Texas at Dallas</a:t>
            </a:r>
          </a:p>
        </p:txBody>
      </p: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32994600" y="3870787"/>
            <a:ext cx="10810240" cy="245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082" tIns="72041" rIns="144082" bIns="72041">
            <a:spAutoFit/>
          </a:bodyPr>
          <a:lstStyle/>
          <a:p>
            <a:r>
              <a:rPr lang="en-US" sz="5000" b="1" dirty="0"/>
              <a:t>Lech </a:t>
            </a:r>
            <a:r>
              <a:rPr lang="en-US" sz="5000" b="1" dirty="0" err="1"/>
              <a:t>Papiez</a:t>
            </a:r>
            <a:endParaRPr lang="en-US" sz="5000" b="1" dirty="0"/>
          </a:p>
          <a:p>
            <a:r>
              <a:rPr lang="en-US" sz="5000" b="1" dirty="0"/>
              <a:t>Radiation Oncology</a:t>
            </a:r>
          </a:p>
          <a:p>
            <a:r>
              <a:rPr lang="en-US" sz="5000" b="1" dirty="0"/>
              <a:t>UT Southwestern Medical Center 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853440" y="8407400"/>
            <a:ext cx="21904960" cy="87376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 fontScale="92500" lnSpcReduction="20000"/>
          </a:bodyPr>
          <a:lstStyle/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3500" dirty="0" smtClean="0"/>
              <a:t>   </a:t>
            </a:r>
            <a:r>
              <a:rPr lang="en-US" sz="3500" b="1" dirty="0" smtClean="0">
                <a:solidFill>
                  <a:srgbClr val="00B050"/>
                </a:solidFill>
              </a:rPr>
              <a:t>Rigid Target </a:t>
            </a:r>
            <a:r>
              <a:rPr lang="en-US" sz="3500" dirty="0" smtClean="0"/>
              <a:t>– motion of object defined by the translational motion of  center </a:t>
            </a:r>
            <a:r>
              <a:rPr lang="en-US" sz="3500" dirty="0"/>
              <a:t>of mass </a:t>
            </a:r>
            <a:r>
              <a:rPr lang="en-US" sz="3500" dirty="0" smtClean="0"/>
              <a:t>before delivery</a:t>
            </a:r>
            <a:endParaRPr lang="en-US" sz="3500" dirty="0"/>
          </a:p>
          <a:p>
            <a:pPr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3500" dirty="0" smtClean="0"/>
              <a:t>   For </a:t>
            </a:r>
            <a:r>
              <a:rPr lang="en-US" sz="3500" dirty="0"/>
              <a:t>photon arc delivery – what matters is </a:t>
            </a:r>
            <a:r>
              <a:rPr lang="en-US" sz="3500" dirty="0" smtClean="0"/>
              <a:t>the </a:t>
            </a:r>
            <a:r>
              <a:rPr lang="en-US" sz="3200" b="1" dirty="0" smtClean="0">
                <a:solidFill>
                  <a:srgbClr val="00B050"/>
                </a:solidFill>
              </a:rPr>
              <a:t>position </a:t>
            </a:r>
            <a:r>
              <a:rPr lang="en-US" sz="3200" b="1" dirty="0">
                <a:solidFill>
                  <a:srgbClr val="00B050"/>
                </a:solidFill>
              </a:rPr>
              <a:t>of  </a:t>
            </a:r>
            <a:r>
              <a:rPr lang="en-US" sz="3200" b="1" dirty="0" smtClean="0">
                <a:solidFill>
                  <a:srgbClr val="00B050"/>
                </a:solidFill>
              </a:rPr>
              <a:t>target  projection </a:t>
            </a:r>
            <a:r>
              <a:rPr lang="en-US" sz="3200" b="1" dirty="0">
                <a:solidFill>
                  <a:srgbClr val="00B050"/>
                </a:solidFill>
              </a:rPr>
              <a:t>on</a:t>
            </a:r>
            <a:r>
              <a:rPr lang="en-US" sz="5700" b="1" dirty="0">
                <a:solidFill>
                  <a:srgbClr val="005C2A"/>
                </a:solidFill>
              </a:rPr>
              <a:t> </a:t>
            </a:r>
            <a:r>
              <a:rPr lang="en-US" sz="3500" dirty="0"/>
              <a:t>plane </a:t>
            </a:r>
            <a:r>
              <a:rPr lang="en-US" sz="3500" dirty="0" smtClean="0"/>
              <a:t>passing through isocenter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3500" dirty="0" smtClean="0"/>
              <a:t>       and </a:t>
            </a:r>
            <a:r>
              <a:rPr lang="en-US" sz="3500" dirty="0"/>
              <a:t>perpendicular </a:t>
            </a:r>
            <a:r>
              <a:rPr lang="en-US" sz="3500" dirty="0" smtClean="0"/>
              <a:t>to  </a:t>
            </a:r>
            <a:r>
              <a:rPr lang="en-US" sz="3500" dirty="0"/>
              <a:t>central </a:t>
            </a:r>
            <a:r>
              <a:rPr lang="en-US" sz="3500" dirty="0" smtClean="0"/>
              <a:t>axis of </a:t>
            </a:r>
            <a:r>
              <a:rPr lang="en-US" sz="3500" dirty="0"/>
              <a:t>the current beam </a:t>
            </a:r>
            <a:r>
              <a:rPr lang="en-US" sz="3500" dirty="0" smtClean="0"/>
              <a:t>direction</a:t>
            </a:r>
          </a:p>
          <a:p>
            <a:pPr>
              <a:lnSpc>
                <a:spcPct val="90000"/>
              </a:lnSpc>
              <a:defRPr/>
            </a:pPr>
            <a:endParaRPr lang="en-US" sz="13200" dirty="0" smtClean="0"/>
          </a:p>
          <a:p>
            <a:pPr>
              <a:lnSpc>
                <a:spcPct val="90000"/>
              </a:lnSpc>
              <a:defRPr/>
            </a:pPr>
            <a:endParaRPr lang="en-US" sz="13200" dirty="0" smtClean="0"/>
          </a:p>
          <a:p>
            <a:pPr>
              <a:lnSpc>
                <a:spcPct val="90000"/>
              </a:lnSpc>
              <a:defRPr/>
            </a:pPr>
            <a:endParaRPr lang="en-US" sz="6300" dirty="0" smtClean="0"/>
          </a:p>
          <a:p>
            <a:pPr>
              <a:spcBef>
                <a:spcPct val="0"/>
              </a:spcBef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091028" y="11125200"/>
            <a:ext cx="14053972" cy="6019800"/>
            <a:chOff x="1524000" y="3124200"/>
            <a:chExt cx="5824419" cy="3810000"/>
          </a:xfrm>
        </p:grpSpPr>
        <p:sp>
          <p:nvSpPr>
            <p:cNvPr id="32" name="Oval 14"/>
            <p:cNvSpPr>
              <a:spLocks noChangeArrowheads="1"/>
            </p:cNvSpPr>
            <p:nvPr/>
          </p:nvSpPr>
          <p:spPr bwMode="auto">
            <a:xfrm rot="1700293">
              <a:off x="3429000" y="4648200"/>
              <a:ext cx="1905000" cy="838200"/>
            </a:xfrm>
            <a:prstGeom prst="ellipse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" name="Group 21"/>
            <p:cNvGrpSpPr/>
            <p:nvPr/>
          </p:nvGrpSpPr>
          <p:grpSpPr>
            <a:xfrm>
              <a:off x="1524000" y="3124200"/>
              <a:ext cx="5824419" cy="3810000"/>
              <a:chOff x="1524000" y="3124200"/>
              <a:chExt cx="5824419" cy="3810000"/>
            </a:xfrm>
          </p:grpSpPr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1524000" y="6019800"/>
                <a:ext cx="311347" cy="371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CM</a:t>
                </a:r>
              </a:p>
            </p:txBody>
          </p:sp>
          <p:sp>
            <p:nvSpPr>
              <p:cNvPr id="35" name="Text Box 15"/>
              <p:cNvSpPr txBox="1">
                <a:spLocks noChangeArrowheads="1"/>
              </p:cNvSpPr>
              <p:nvPr/>
            </p:nvSpPr>
            <p:spPr bwMode="auto">
              <a:xfrm>
                <a:off x="5470525" y="5975350"/>
                <a:ext cx="803609" cy="371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3D motion</a:t>
                </a:r>
              </a:p>
            </p:txBody>
          </p:sp>
          <p:sp>
            <p:nvSpPr>
              <p:cNvPr id="36" name="Text Box 17"/>
              <p:cNvSpPr txBox="1">
                <a:spLocks noChangeArrowheads="1"/>
              </p:cNvSpPr>
              <p:nvPr/>
            </p:nvSpPr>
            <p:spPr bwMode="auto">
              <a:xfrm>
                <a:off x="5699125" y="5060950"/>
                <a:ext cx="1649294" cy="371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2D motion (projection)</a:t>
                </a:r>
              </a:p>
            </p:txBody>
          </p:sp>
          <p:grpSp>
            <p:nvGrpSpPr>
              <p:cNvPr id="37" name="Group 20"/>
              <p:cNvGrpSpPr/>
              <p:nvPr/>
            </p:nvGrpSpPr>
            <p:grpSpPr>
              <a:xfrm>
                <a:off x="2057400" y="3124200"/>
                <a:ext cx="4191000" cy="3810000"/>
                <a:chOff x="2057400" y="3124200"/>
                <a:chExt cx="4191000" cy="3810000"/>
              </a:xfrm>
            </p:grpSpPr>
            <p:sp>
              <p:nvSpPr>
                <p:cNvPr id="38" name="Oval 6"/>
                <p:cNvSpPr>
                  <a:spLocks noChangeArrowheads="1"/>
                </p:cNvSpPr>
                <p:nvPr/>
              </p:nvSpPr>
              <p:spPr bwMode="auto">
                <a:xfrm rot="3020457">
                  <a:off x="3048000" y="5562600"/>
                  <a:ext cx="1905000" cy="838200"/>
                </a:xfrm>
                <a:prstGeom prst="ellipse">
                  <a:avLst/>
                </a:prstGeom>
                <a:solidFill>
                  <a:schemeClr val="accent1">
                    <a:alpha val="50195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9"/>
                <p:cNvSpPr>
                  <a:spLocks/>
                </p:cNvSpPr>
                <p:nvPr/>
              </p:nvSpPr>
              <p:spPr bwMode="auto">
                <a:xfrm>
                  <a:off x="3810000" y="4648200"/>
                  <a:ext cx="838200" cy="609600"/>
                </a:xfrm>
                <a:custGeom>
                  <a:avLst/>
                  <a:gdLst>
                    <a:gd name="T0" fmla="*/ 0 w 660"/>
                    <a:gd name="T1" fmla="*/ 69 h 475"/>
                    <a:gd name="T2" fmla="*/ 68 w 660"/>
                    <a:gd name="T3" fmla="*/ 323 h 475"/>
                    <a:gd name="T4" fmla="*/ 75 w 660"/>
                    <a:gd name="T5" fmla="*/ 391 h 475"/>
                    <a:gd name="T6" fmla="*/ 322 w 660"/>
                    <a:gd name="T7" fmla="*/ 439 h 475"/>
                    <a:gd name="T8" fmla="*/ 644 w 660"/>
                    <a:gd name="T9" fmla="*/ 446 h 475"/>
                    <a:gd name="T10" fmla="*/ 658 w 660"/>
                    <a:gd name="T11" fmla="*/ 425 h 475"/>
                    <a:gd name="T12" fmla="*/ 638 w 660"/>
                    <a:gd name="T13" fmla="*/ 377 h 475"/>
                    <a:gd name="T14" fmla="*/ 542 w 660"/>
                    <a:gd name="T15" fmla="*/ 268 h 475"/>
                    <a:gd name="T16" fmla="*/ 446 w 660"/>
                    <a:gd name="T17" fmla="*/ 179 h 475"/>
                    <a:gd name="T18" fmla="*/ 233 w 660"/>
                    <a:gd name="T19" fmla="*/ 0 h 475"/>
                    <a:gd name="T20" fmla="*/ 116 w 660"/>
                    <a:gd name="T21" fmla="*/ 14 h 475"/>
                    <a:gd name="T22" fmla="*/ 34 w 660"/>
                    <a:gd name="T23" fmla="*/ 62 h 475"/>
                    <a:gd name="T24" fmla="*/ 0 w 660"/>
                    <a:gd name="T25" fmla="*/ 69 h 47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60"/>
                    <a:gd name="T40" fmla="*/ 0 h 475"/>
                    <a:gd name="T41" fmla="*/ 660 w 660"/>
                    <a:gd name="T42" fmla="*/ 475 h 47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60" h="475">
                      <a:moveTo>
                        <a:pt x="0" y="69"/>
                      </a:moveTo>
                      <a:cubicBezTo>
                        <a:pt x="9" y="155"/>
                        <a:pt x="4" y="256"/>
                        <a:pt x="68" y="323"/>
                      </a:cubicBezTo>
                      <a:cubicBezTo>
                        <a:pt x="70" y="346"/>
                        <a:pt x="65" y="371"/>
                        <a:pt x="75" y="391"/>
                      </a:cubicBezTo>
                      <a:cubicBezTo>
                        <a:pt x="101" y="443"/>
                        <a:pt x="310" y="438"/>
                        <a:pt x="322" y="439"/>
                      </a:cubicBezTo>
                      <a:cubicBezTo>
                        <a:pt x="430" y="475"/>
                        <a:pt x="536" y="459"/>
                        <a:pt x="644" y="446"/>
                      </a:cubicBezTo>
                      <a:cubicBezTo>
                        <a:pt x="649" y="439"/>
                        <a:pt x="657" y="433"/>
                        <a:pt x="658" y="425"/>
                      </a:cubicBezTo>
                      <a:cubicBezTo>
                        <a:pt x="660" y="410"/>
                        <a:pt x="646" y="388"/>
                        <a:pt x="638" y="377"/>
                      </a:cubicBezTo>
                      <a:cubicBezTo>
                        <a:pt x="612" y="340"/>
                        <a:pt x="580" y="293"/>
                        <a:pt x="542" y="268"/>
                      </a:cubicBezTo>
                      <a:cubicBezTo>
                        <a:pt x="516" y="233"/>
                        <a:pt x="490" y="192"/>
                        <a:pt x="446" y="179"/>
                      </a:cubicBezTo>
                      <a:cubicBezTo>
                        <a:pt x="381" y="114"/>
                        <a:pt x="315" y="42"/>
                        <a:pt x="233" y="0"/>
                      </a:cubicBezTo>
                      <a:cubicBezTo>
                        <a:pt x="194" y="5"/>
                        <a:pt x="154" y="6"/>
                        <a:pt x="116" y="14"/>
                      </a:cubicBezTo>
                      <a:cubicBezTo>
                        <a:pt x="89" y="20"/>
                        <a:pt x="62" y="53"/>
                        <a:pt x="34" y="62"/>
                      </a:cubicBezTo>
                      <a:cubicBezTo>
                        <a:pt x="10" y="79"/>
                        <a:pt x="21" y="80"/>
                        <a:pt x="0" y="69"/>
                      </a:cubicBez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10"/>
                <p:cNvSpPr>
                  <a:spLocks/>
                </p:cNvSpPr>
                <p:nvPr/>
              </p:nvSpPr>
              <p:spPr bwMode="auto">
                <a:xfrm>
                  <a:off x="3048000" y="5562600"/>
                  <a:ext cx="1066800" cy="685800"/>
                </a:xfrm>
                <a:custGeom>
                  <a:avLst/>
                  <a:gdLst/>
                  <a:ahLst/>
                  <a:cxnLst>
                    <a:cxn ang="0">
                      <a:pos x="0" y="185"/>
                    </a:cxn>
                    <a:cxn ang="0">
                      <a:pos x="28" y="288"/>
                    </a:cxn>
                    <a:cxn ang="0">
                      <a:pos x="76" y="384"/>
                    </a:cxn>
                    <a:cxn ang="0">
                      <a:pos x="96" y="438"/>
                    </a:cxn>
                    <a:cxn ang="0">
                      <a:pos x="144" y="486"/>
                    </a:cxn>
                    <a:cxn ang="0">
                      <a:pos x="192" y="493"/>
                    </a:cxn>
                    <a:cxn ang="0">
                      <a:pos x="378" y="555"/>
                    </a:cxn>
                    <a:cxn ang="0">
                      <a:pos x="487" y="541"/>
                    </a:cxn>
                    <a:cxn ang="0">
                      <a:pos x="611" y="493"/>
                    </a:cxn>
                    <a:cxn ang="0">
                      <a:pos x="762" y="500"/>
                    </a:cxn>
                    <a:cxn ang="0">
                      <a:pos x="816" y="514"/>
                    </a:cxn>
                    <a:cxn ang="0">
                      <a:pos x="768" y="329"/>
                    </a:cxn>
                    <a:cxn ang="0">
                      <a:pos x="700" y="288"/>
                    </a:cxn>
                    <a:cxn ang="0">
                      <a:pos x="604" y="198"/>
                    </a:cxn>
                    <a:cxn ang="0">
                      <a:pos x="480" y="137"/>
                    </a:cxn>
                    <a:cxn ang="0">
                      <a:pos x="391" y="75"/>
                    </a:cxn>
                    <a:cxn ang="0">
                      <a:pos x="302" y="0"/>
                    </a:cxn>
                    <a:cxn ang="0">
                      <a:pos x="234" y="13"/>
                    </a:cxn>
                    <a:cxn ang="0">
                      <a:pos x="199" y="48"/>
                    </a:cxn>
                    <a:cxn ang="0">
                      <a:pos x="110" y="75"/>
                    </a:cxn>
                    <a:cxn ang="0">
                      <a:pos x="21" y="137"/>
                    </a:cxn>
                    <a:cxn ang="0">
                      <a:pos x="0" y="185"/>
                    </a:cxn>
                  </a:cxnLst>
                  <a:rect l="0" t="0" r="r" b="b"/>
                  <a:pathLst>
                    <a:path w="857" h="555">
                      <a:moveTo>
                        <a:pt x="0" y="185"/>
                      </a:moveTo>
                      <a:cubicBezTo>
                        <a:pt x="9" y="219"/>
                        <a:pt x="15" y="255"/>
                        <a:pt x="28" y="288"/>
                      </a:cubicBezTo>
                      <a:cubicBezTo>
                        <a:pt x="41" y="321"/>
                        <a:pt x="62" y="351"/>
                        <a:pt x="76" y="384"/>
                      </a:cubicBezTo>
                      <a:cubicBezTo>
                        <a:pt x="83" y="402"/>
                        <a:pt x="84" y="423"/>
                        <a:pt x="96" y="438"/>
                      </a:cubicBezTo>
                      <a:cubicBezTo>
                        <a:pt x="110" y="456"/>
                        <a:pt x="122" y="483"/>
                        <a:pt x="144" y="486"/>
                      </a:cubicBezTo>
                      <a:cubicBezTo>
                        <a:pt x="160" y="488"/>
                        <a:pt x="176" y="491"/>
                        <a:pt x="192" y="493"/>
                      </a:cubicBezTo>
                      <a:cubicBezTo>
                        <a:pt x="247" y="548"/>
                        <a:pt x="299" y="544"/>
                        <a:pt x="378" y="555"/>
                      </a:cubicBezTo>
                      <a:cubicBezTo>
                        <a:pt x="414" y="550"/>
                        <a:pt x="451" y="548"/>
                        <a:pt x="487" y="541"/>
                      </a:cubicBezTo>
                      <a:cubicBezTo>
                        <a:pt x="526" y="533"/>
                        <a:pt x="571" y="505"/>
                        <a:pt x="611" y="493"/>
                      </a:cubicBezTo>
                      <a:cubicBezTo>
                        <a:pt x="661" y="495"/>
                        <a:pt x="712" y="492"/>
                        <a:pt x="762" y="500"/>
                      </a:cubicBezTo>
                      <a:cubicBezTo>
                        <a:pt x="857" y="516"/>
                        <a:pt x="692" y="539"/>
                        <a:pt x="816" y="514"/>
                      </a:cubicBezTo>
                      <a:cubicBezTo>
                        <a:pt x="847" y="468"/>
                        <a:pt x="800" y="371"/>
                        <a:pt x="768" y="329"/>
                      </a:cubicBezTo>
                      <a:cubicBezTo>
                        <a:pt x="753" y="309"/>
                        <a:pt x="723" y="295"/>
                        <a:pt x="700" y="288"/>
                      </a:cubicBezTo>
                      <a:cubicBezTo>
                        <a:pt x="666" y="254"/>
                        <a:pt x="652" y="215"/>
                        <a:pt x="604" y="198"/>
                      </a:cubicBezTo>
                      <a:cubicBezTo>
                        <a:pt x="569" y="165"/>
                        <a:pt x="525" y="152"/>
                        <a:pt x="480" y="137"/>
                      </a:cubicBezTo>
                      <a:cubicBezTo>
                        <a:pt x="415" y="88"/>
                        <a:pt x="445" y="108"/>
                        <a:pt x="391" y="75"/>
                      </a:cubicBezTo>
                      <a:cubicBezTo>
                        <a:pt x="369" y="45"/>
                        <a:pt x="338" y="10"/>
                        <a:pt x="302" y="0"/>
                      </a:cubicBezTo>
                      <a:cubicBezTo>
                        <a:pt x="279" y="4"/>
                        <a:pt x="255" y="4"/>
                        <a:pt x="234" y="13"/>
                      </a:cubicBezTo>
                      <a:cubicBezTo>
                        <a:pt x="219" y="19"/>
                        <a:pt x="214" y="41"/>
                        <a:pt x="199" y="48"/>
                      </a:cubicBezTo>
                      <a:cubicBezTo>
                        <a:pt x="171" y="62"/>
                        <a:pt x="140" y="69"/>
                        <a:pt x="110" y="75"/>
                      </a:cubicBezTo>
                      <a:cubicBezTo>
                        <a:pt x="79" y="101"/>
                        <a:pt x="59" y="127"/>
                        <a:pt x="21" y="137"/>
                      </a:cubicBezTo>
                      <a:cubicBezTo>
                        <a:pt x="4" y="171"/>
                        <a:pt x="10" y="154"/>
                        <a:pt x="0" y="185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pitchFamily="34" charset="0"/>
                  </a:endParaRPr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3962400" y="3124200"/>
                  <a:ext cx="2286000" cy="2895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057400" y="6019800"/>
                  <a:ext cx="190500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495800" y="6096000"/>
                  <a:ext cx="914400" cy="76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876800" y="5257800"/>
                  <a:ext cx="762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19"/>
                <p:cNvSpPr>
                  <a:spLocks noChangeShapeType="1"/>
                </p:cNvSpPr>
                <p:nvPr/>
              </p:nvSpPr>
              <p:spPr bwMode="auto">
                <a:xfrm>
                  <a:off x="4038600" y="6019800"/>
                  <a:ext cx="1219200" cy="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20"/>
                <p:cNvSpPr>
                  <a:spLocks noChangeShapeType="1"/>
                </p:cNvSpPr>
                <p:nvPr/>
              </p:nvSpPr>
              <p:spPr bwMode="auto">
                <a:xfrm>
                  <a:off x="3962400" y="6019800"/>
                  <a:ext cx="0" cy="68580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962400" y="5334000"/>
                  <a:ext cx="1066800" cy="685800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22"/>
                <p:cNvSpPr>
                  <a:spLocks noChangeShapeType="1"/>
                </p:cNvSpPr>
                <p:nvPr/>
              </p:nvSpPr>
              <p:spPr bwMode="auto">
                <a:xfrm>
                  <a:off x="4648200" y="5181600"/>
                  <a:ext cx="60960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648200" y="4648200"/>
                  <a:ext cx="228600" cy="53340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9" name="Title 1"/>
          <p:cNvSpPr txBox="1">
            <a:spLocks/>
          </p:cNvSpPr>
          <p:nvPr/>
        </p:nvSpPr>
        <p:spPr>
          <a:xfrm>
            <a:off x="23042880" y="8382000"/>
            <a:ext cx="27249120" cy="87630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57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sz="57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sz="6300" b="1" dirty="0" smtClean="0"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3500" dirty="0" smtClean="0"/>
              <a:t>  GPU acceleration and its application to the simulation of treatment planning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3500" dirty="0" smtClean="0"/>
              <a:t>  Moving regions approach</a:t>
            </a:r>
            <a:endParaRPr lang="en-US" sz="3500" dirty="0"/>
          </a:p>
          <a:p>
            <a:pPr>
              <a:buFont typeface="Wingdings" pitchFamily="2" charset="2"/>
              <a:buChar char="q"/>
              <a:defRPr/>
            </a:pPr>
            <a:r>
              <a:rPr lang="en-US" sz="3500" dirty="0" smtClean="0"/>
              <a:t>  Kinetic </a:t>
            </a:r>
            <a:r>
              <a:rPr lang="en-US" sz="3500" dirty="0" err="1" smtClean="0"/>
              <a:t>bichromatic</a:t>
            </a:r>
            <a:r>
              <a:rPr lang="en-US" sz="3500" dirty="0" smtClean="0"/>
              <a:t> circular </a:t>
            </a:r>
            <a:r>
              <a:rPr lang="en-US" sz="3500" dirty="0" err="1" smtClean="0"/>
              <a:t>separability</a:t>
            </a:r>
            <a:endParaRPr lang="en-US" sz="35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US" sz="3500" dirty="0" smtClean="0"/>
              <a:t>  Optimal delivery of modulated arc therapy (VMAT) for moving targets</a:t>
            </a:r>
          </a:p>
          <a:p>
            <a:pPr>
              <a:buFont typeface="Wingdings" pitchFamily="2" charset="2"/>
              <a:buChar char="q"/>
              <a:defRPr/>
            </a:pPr>
            <a:endParaRPr lang="en-US" sz="3500" dirty="0" smtClean="0"/>
          </a:p>
          <a:p>
            <a:pPr>
              <a:defRPr/>
            </a:pPr>
            <a:endParaRPr lang="en-US" sz="3500" dirty="0"/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sz="5700" dirty="0">
              <a:latin typeface="+mj-lt"/>
              <a:ea typeface="+mj-ea"/>
              <a:cs typeface="+mj-cs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>
          <a:xfrm>
            <a:off x="838200" y="17297400"/>
            <a:ext cx="21945600" cy="89916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59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defRPr/>
            </a:pPr>
            <a:endParaRPr lang="en-US" sz="13200" dirty="0"/>
          </a:p>
          <a:p>
            <a:pPr>
              <a:lnSpc>
                <a:spcPct val="90000"/>
              </a:lnSpc>
              <a:defRPr/>
            </a:pPr>
            <a:endParaRPr lang="en-US" sz="6300" dirty="0"/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66800" y="17373600"/>
            <a:ext cx="1402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IMRTVision</a:t>
            </a:r>
            <a:r>
              <a:rPr lang="en-US" sz="4000" b="1" dirty="0" smtClean="0"/>
              <a:t>: A treatment visualization system</a:t>
            </a:r>
            <a:endParaRPr lang="en-US" sz="4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219200" y="85344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Target Motion</a:t>
            </a:r>
            <a:endParaRPr lang="en-US" sz="4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23450550" y="8436114"/>
            <a:ext cx="512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Current Work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143000" y="18211800"/>
            <a:ext cx="14173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3200" dirty="0" smtClean="0">
                <a:latin typeface="Arial" charset="0"/>
              </a:rPr>
              <a:t> </a:t>
            </a:r>
            <a:r>
              <a:rPr lang="en-US" sz="3500" dirty="0" smtClean="0"/>
              <a:t>Goal: To create a treatment plan simulation system that allows physicians to visualize and compare multiple treatments simultaneously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3500" dirty="0" smtClean="0"/>
              <a:t> Approach: Create a multi-grained, fully-navigable 3D simulation which uses patient treatment plan data to visualize various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3600" dirty="0" smtClean="0"/>
              <a:t>At the core of the system is an intensity mapping and dosage accumulation algorithm which shows radiation dosage to the target and surrounding tissues as it accumulates</a:t>
            </a:r>
          </a:p>
          <a:p>
            <a:pPr marL="514350" indent="-514350">
              <a:buFont typeface="Wingdings" pitchFamily="2" charset="2"/>
              <a:buChar char="q"/>
            </a:pPr>
            <a:endParaRPr lang="en-US" sz="3500" dirty="0">
              <a:latin typeface="Arial" charset="0"/>
            </a:endParaRPr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>
          <a:xfrm>
            <a:off x="23088600" y="17297400"/>
            <a:ext cx="27203400" cy="89916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59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defRPr/>
            </a:pPr>
            <a:endParaRPr lang="en-US" sz="13200" dirty="0"/>
          </a:p>
          <a:p>
            <a:pPr>
              <a:lnSpc>
                <a:spcPct val="90000"/>
              </a:lnSpc>
              <a:defRPr/>
            </a:pPr>
            <a:endParaRPr lang="en-US" sz="6300" dirty="0"/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393400" y="17373600"/>
            <a:ext cx="22479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GPU accelerated intensity mapping</a:t>
            </a:r>
          </a:p>
          <a:p>
            <a:r>
              <a:rPr lang="en-US" sz="35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Problem: While our visualization system, and in particular our intensity mapping and accumulation algorithm, works fairly well under low to medium work-loads, at medium to high levels of computational complexity, such as those of high-resolution images, the simulation begins to experience noticeable lag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Solution: Utilize the high-performance, low-cost capabilities of commodity GPUs to handle the majority of the data-parallel computations being done for the intensity and accumulation mapping</a:t>
            </a:r>
          </a:p>
          <a:p>
            <a:endParaRPr lang="en-US" sz="3500" dirty="0" smtClean="0"/>
          </a:p>
          <a:p>
            <a:pPr>
              <a:buFont typeface="Wingdings" pitchFamily="2" charset="2"/>
              <a:buChar char="q"/>
            </a:pPr>
            <a:endParaRPr lang="en-US" sz="4000" dirty="0"/>
          </a:p>
        </p:txBody>
      </p:sp>
      <p:sp>
        <p:nvSpPr>
          <p:cNvPr id="116" name="Rectangle 2"/>
          <p:cNvSpPr txBox="1">
            <a:spLocks noChangeArrowheads="1"/>
          </p:cNvSpPr>
          <p:nvPr/>
        </p:nvSpPr>
        <p:spPr>
          <a:xfrm>
            <a:off x="838200" y="26441400"/>
            <a:ext cx="21945600" cy="8839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/>
          </a:bodyPr>
          <a:lstStyle/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59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defRPr/>
            </a:pPr>
            <a:endParaRPr lang="en-US" sz="13200" dirty="0"/>
          </a:p>
          <a:p>
            <a:pPr>
              <a:lnSpc>
                <a:spcPct val="90000"/>
              </a:lnSpc>
              <a:defRPr/>
            </a:pPr>
            <a:endParaRPr lang="en-US" sz="6300" dirty="0"/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6300" b="1" dirty="0">
              <a:latin typeface="+mj-lt"/>
              <a:ea typeface="+mj-ea"/>
              <a:cs typeface="+mj-cs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23088600" y="26441401"/>
            <a:ext cx="27203400" cy="7239000"/>
            <a:chOff x="23698200" y="21107400"/>
            <a:chExt cx="26670000" cy="6616290"/>
          </a:xfrm>
        </p:grpSpPr>
        <p:sp>
          <p:nvSpPr>
            <p:cNvPr id="126" name="Title 1"/>
            <p:cNvSpPr txBox="1">
              <a:spLocks/>
            </p:cNvSpPr>
            <p:nvPr/>
          </p:nvSpPr>
          <p:spPr>
            <a:xfrm>
              <a:off x="23698200" y="21107400"/>
              <a:ext cx="26670000" cy="6616290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vert="horz" lIns="543391" tIns="271695" rIns="543391" bIns="271695" rtlCol="0" anchor="ctr">
              <a:normAutofit/>
            </a:bodyPr>
            <a:lstStyle/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u="sng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u="sng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u="sng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  <a:endPara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37" name="Text Box 59"/>
            <p:cNvSpPr txBox="1">
              <a:spLocks noChangeArrowheads="1"/>
            </p:cNvSpPr>
            <p:nvPr/>
          </p:nvSpPr>
          <p:spPr bwMode="auto">
            <a:xfrm>
              <a:off x="36701413" y="24495125"/>
              <a:ext cx="181109" cy="421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400" dirty="0"/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23469600" y="26517600"/>
            <a:ext cx="268224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/>
              <a:t>Kinetic data structures</a:t>
            </a:r>
          </a:p>
          <a:p>
            <a:pPr lvl="0">
              <a:buFont typeface="Wingdings" pitchFamily="2" charset="2"/>
              <a:buChar char="q"/>
            </a:pPr>
            <a:endParaRPr lang="en-US" sz="3500" dirty="0" smtClean="0"/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As the polygons translate, </a:t>
            </a:r>
            <a:r>
              <a:rPr lang="en-US" sz="3500" i="1" dirty="0" smtClean="0"/>
              <a:t>A</a:t>
            </a:r>
            <a:r>
              <a:rPr lang="en-US" sz="3500" i="1" baseline="-25000" dirty="0" smtClean="0"/>
              <a:t>i</a:t>
            </a:r>
            <a:r>
              <a:rPr lang="en-US" sz="3500" i="1" dirty="0" smtClean="0"/>
              <a:t>(t)</a:t>
            </a:r>
            <a:r>
              <a:rPr lang="en-US" sz="3500" dirty="0" smtClean="0"/>
              <a:t> changes </a:t>
            </a:r>
            <a:r>
              <a:rPr lang="en-US" sz="3500" dirty="0" err="1" smtClean="0"/>
              <a:t>combinatorially</a:t>
            </a:r>
            <a:r>
              <a:rPr lang="en-US" sz="3500" dirty="0" smtClean="0"/>
              <a:t> only if a point of some polygon enters the inner space of another polygon – marking a collision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These </a:t>
            </a:r>
            <a:r>
              <a:rPr lang="en-US" sz="3500" i="1" dirty="0" smtClean="0"/>
              <a:t>critical events</a:t>
            </a:r>
            <a:r>
              <a:rPr lang="en-US" sz="3500" dirty="0" smtClean="0"/>
              <a:t> can be kept track of with a </a:t>
            </a:r>
            <a:r>
              <a:rPr lang="en-US" sz="3500" b="1" i="1" dirty="0" smtClean="0"/>
              <a:t>Kinetic Data Structure </a:t>
            </a:r>
            <a:r>
              <a:rPr lang="en-US" sz="3500" dirty="0" smtClean="0"/>
              <a:t>or </a:t>
            </a:r>
            <a:r>
              <a:rPr lang="en-US" sz="3500" b="1" dirty="0" smtClean="0"/>
              <a:t>KDS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/>
              <a:t>  </a:t>
            </a:r>
            <a:r>
              <a:rPr lang="en-US" sz="3500" dirty="0" smtClean="0"/>
              <a:t>The KDS maintains a set of certificates that ensure the validity of </a:t>
            </a:r>
            <a:r>
              <a:rPr lang="en-US" sz="3500" i="1" dirty="0" smtClean="0"/>
              <a:t>A</a:t>
            </a:r>
            <a:r>
              <a:rPr lang="en-US" sz="3500" i="1" baseline="-25000" dirty="0" smtClean="0"/>
              <a:t>i</a:t>
            </a:r>
            <a:r>
              <a:rPr lang="en-US" sz="3500" i="1" dirty="0" smtClean="0"/>
              <a:t>(t)</a:t>
            </a:r>
            <a:endParaRPr lang="en-US" sz="3500" dirty="0" smtClean="0"/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Whenever a certificate fails the KDS allows for the efficient repair and updating of </a:t>
            </a:r>
            <a:r>
              <a:rPr lang="en-US" sz="3500" i="1" dirty="0" smtClean="0"/>
              <a:t>A</a:t>
            </a:r>
            <a:r>
              <a:rPr lang="en-US" sz="3500" i="1" baseline="-25000" dirty="0" smtClean="0"/>
              <a:t>i</a:t>
            </a:r>
            <a:r>
              <a:rPr lang="en-US" sz="3500" i="1" dirty="0" smtClean="0"/>
              <a:t>(t)</a:t>
            </a:r>
            <a:r>
              <a:rPr lang="en-US" sz="35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During the period of time between certificate failures, </a:t>
            </a:r>
            <a:r>
              <a:rPr lang="en-US" sz="3500" i="1" dirty="0" smtClean="0"/>
              <a:t>A</a:t>
            </a:r>
            <a:r>
              <a:rPr lang="en-US" sz="3500" i="1" baseline="-25000" dirty="0" smtClean="0"/>
              <a:t>i</a:t>
            </a:r>
            <a:r>
              <a:rPr lang="en-US" sz="3500" i="1" dirty="0" smtClean="0"/>
              <a:t>(t)</a:t>
            </a:r>
            <a:r>
              <a:rPr lang="en-US" sz="3500" dirty="0" smtClean="0"/>
              <a:t> is a smooth function and can be minimized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The entire function can be minimized by finding the minimum of the minima collected for each of these time periods</a:t>
            </a:r>
          </a:p>
          <a:p>
            <a:pPr>
              <a:buFont typeface="Wingdings" pitchFamily="2" charset="2"/>
              <a:buChar char="q"/>
            </a:pPr>
            <a:endParaRPr lang="en-US" sz="3500" dirty="0" smtClean="0"/>
          </a:p>
          <a:p>
            <a:pPr>
              <a:buFont typeface="Wingdings" pitchFamily="2" charset="2"/>
              <a:buChar char="q"/>
            </a:pPr>
            <a:endParaRPr lang="en-US" sz="3600" dirty="0" smtClean="0"/>
          </a:p>
          <a:p>
            <a:pPr lvl="0">
              <a:buFont typeface="Wingdings" pitchFamily="2" charset="2"/>
              <a:buChar char="q"/>
            </a:pPr>
            <a:endParaRPr lang="en-US" sz="3500" dirty="0"/>
          </a:p>
        </p:txBody>
      </p:sp>
      <p:sp>
        <p:nvSpPr>
          <p:cNvPr id="187" name="Rectangle 3"/>
          <p:cNvSpPr txBox="1">
            <a:spLocks noChangeArrowheads="1"/>
          </p:cNvSpPr>
          <p:nvPr/>
        </p:nvSpPr>
        <p:spPr>
          <a:xfrm>
            <a:off x="838200" y="35433000"/>
            <a:ext cx="21945600" cy="77724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543391" tIns="271695" rIns="543391" bIns="271695" rtlCol="0" anchor="ctr">
            <a:normAutofit/>
          </a:bodyPr>
          <a:lstStyle/>
          <a:p>
            <a:pPr marL="0" marR="0" lvl="0" indent="0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543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23088600" y="33832799"/>
            <a:ext cx="27203400" cy="9372599"/>
            <a:chOff x="23928940" y="28493148"/>
            <a:chExt cx="26439260" cy="10775389"/>
          </a:xfrm>
        </p:grpSpPr>
        <p:sp>
          <p:nvSpPr>
            <p:cNvPr id="191" name="Rectangle 2"/>
            <p:cNvSpPr txBox="1">
              <a:spLocks noChangeArrowheads="1"/>
            </p:cNvSpPr>
            <p:nvPr/>
          </p:nvSpPr>
          <p:spPr>
            <a:xfrm>
              <a:off x="23928940" y="28493148"/>
              <a:ext cx="26439260" cy="10775389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txBody>
            <a:bodyPr vert="horz" lIns="543391" tIns="271695" rIns="543391" bIns="271695" rtlCol="0" anchor="ctr">
              <a:normAutofit/>
            </a:bodyPr>
            <a:lstStyle/>
            <a:p>
              <a:pPr marL="0" marR="0" lvl="0" indent="0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40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  <a:p>
              <a:pPr marL="0" marR="0" lvl="0" indent="0" algn="ctr" defTabSz="543390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192" name="Group 189"/>
            <p:cNvGrpSpPr>
              <a:grpSpLocks/>
            </p:cNvGrpSpPr>
            <p:nvPr/>
          </p:nvGrpSpPr>
          <p:grpSpPr bwMode="auto">
            <a:xfrm>
              <a:off x="26208743" y="29641796"/>
              <a:ext cx="8766036" cy="7467600"/>
              <a:chOff x="-307836" y="1064611"/>
              <a:chExt cx="8766036" cy="5450484"/>
            </a:xfrm>
            <a:solidFill>
              <a:srgbClr val="00B050"/>
            </a:solidFill>
          </p:grpSpPr>
          <p:sp>
            <p:nvSpPr>
              <p:cNvPr id="196" name="Line 3"/>
              <p:cNvSpPr>
                <a:spLocks noChangeShapeType="1"/>
              </p:cNvSpPr>
              <p:nvPr/>
            </p:nvSpPr>
            <p:spPr bwMode="auto">
              <a:xfrm flipV="1">
                <a:off x="609600" y="1995661"/>
                <a:ext cx="0" cy="4022705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Line 4"/>
              <p:cNvSpPr>
                <a:spLocks noChangeShapeType="1"/>
              </p:cNvSpPr>
              <p:nvPr/>
            </p:nvSpPr>
            <p:spPr bwMode="auto">
              <a:xfrm>
                <a:off x="-307836" y="6019800"/>
                <a:ext cx="8766036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5"/>
              <p:cNvSpPr>
                <a:spLocks noChangeShapeType="1"/>
              </p:cNvSpPr>
              <p:nvPr/>
            </p:nvSpPr>
            <p:spPr bwMode="auto">
              <a:xfrm flipV="1">
                <a:off x="990600" y="2693021"/>
                <a:ext cx="0" cy="3293419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6"/>
              <p:cNvSpPr>
                <a:spLocks noChangeShapeType="1"/>
              </p:cNvSpPr>
              <p:nvPr/>
            </p:nvSpPr>
            <p:spPr bwMode="auto">
              <a:xfrm flipV="1">
                <a:off x="12192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Line 7"/>
              <p:cNvSpPr>
                <a:spLocks noChangeShapeType="1"/>
              </p:cNvSpPr>
              <p:nvPr/>
            </p:nvSpPr>
            <p:spPr bwMode="auto">
              <a:xfrm flipV="1">
                <a:off x="1524000" y="2793817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8"/>
              <p:cNvSpPr>
                <a:spLocks noChangeShapeType="1"/>
              </p:cNvSpPr>
              <p:nvPr/>
            </p:nvSpPr>
            <p:spPr bwMode="auto">
              <a:xfrm flipV="1">
                <a:off x="18288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Line 9"/>
              <p:cNvSpPr>
                <a:spLocks noChangeShapeType="1"/>
              </p:cNvSpPr>
              <p:nvPr/>
            </p:nvSpPr>
            <p:spPr bwMode="auto">
              <a:xfrm flipV="1">
                <a:off x="21336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0"/>
              <p:cNvSpPr>
                <a:spLocks noChangeShapeType="1"/>
              </p:cNvSpPr>
              <p:nvPr/>
            </p:nvSpPr>
            <p:spPr bwMode="auto">
              <a:xfrm flipV="1">
                <a:off x="24384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11"/>
              <p:cNvSpPr>
                <a:spLocks noChangeShapeType="1"/>
              </p:cNvSpPr>
              <p:nvPr/>
            </p:nvSpPr>
            <p:spPr bwMode="auto">
              <a:xfrm flipV="1">
                <a:off x="27432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12"/>
              <p:cNvSpPr>
                <a:spLocks noChangeShapeType="1"/>
              </p:cNvSpPr>
              <p:nvPr/>
            </p:nvSpPr>
            <p:spPr bwMode="auto">
              <a:xfrm flipV="1">
                <a:off x="31242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13"/>
              <p:cNvSpPr>
                <a:spLocks noChangeShapeType="1"/>
              </p:cNvSpPr>
              <p:nvPr/>
            </p:nvSpPr>
            <p:spPr bwMode="auto">
              <a:xfrm>
                <a:off x="412269" y="57150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14"/>
              <p:cNvSpPr>
                <a:spLocks noChangeShapeType="1"/>
              </p:cNvSpPr>
              <p:nvPr/>
            </p:nvSpPr>
            <p:spPr bwMode="auto">
              <a:xfrm>
                <a:off x="564669" y="60198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15"/>
              <p:cNvSpPr>
                <a:spLocks noChangeShapeType="1"/>
              </p:cNvSpPr>
              <p:nvPr/>
            </p:nvSpPr>
            <p:spPr bwMode="auto">
              <a:xfrm>
                <a:off x="412269" y="37338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6"/>
              <p:cNvSpPr>
                <a:spLocks noChangeShapeType="1"/>
              </p:cNvSpPr>
              <p:nvPr/>
            </p:nvSpPr>
            <p:spPr bwMode="auto">
              <a:xfrm>
                <a:off x="412269" y="41910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7"/>
              <p:cNvSpPr>
                <a:spLocks noChangeShapeType="1"/>
              </p:cNvSpPr>
              <p:nvPr/>
            </p:nvSpPr>
            <p:spPr bwMode="auto">
              <a:xfrm>
                <a:off x="412269" y="45720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Line 18"/>
              <p:cNvSpPr>
                <a:spLocks noChangeShapeType="1"/>
              </p:cNvSpPr>
              <p:nvPr/>
            </p:nvSpPr>
            <p:spPr bwMode="auto">
              <a:xfrm>
                <a:off x="412269" y="50292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19"/>
              <p:cNvSpPr>
                <a:spLocks noChangeShapeType="1"/>
              </p:cNvSpPr>
              <p:nvPr/>
            </p:nvSpPr>
            <p:spPr bwMode="auto">
              <a:xfrm>
                <a:off x="412269" y="5410200"/>
                <a:ext cx="4007331" cy="0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Text Box 20"/>
              <p:cNvSpPr txBox="1">
                <a:spLocks noChangeArrowheads="1"/>
              </p:cNvSpPr>
              <p:nvPr/>
            </p:nvSpPr>
            <p:spPr bwMode="auto">
              <a:xfrm>
                <a:off x="275049" y="1981201"/>
                <a:ext cx="340901" cy="4190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dirty="0"/>
                  <a:t>g</a:t>
                </a:r>
              </a:p>
            </p:txBody>
          </p:sp>
          <p:sp>
            <p:nvSpPr>
              <p:cNvPr id="214" name="Text Box 21"/>
              <p:cNvSpPr txBox="1">
                <a:spLocks noChangeArrowheads="1"/>
              </p:cNvSpPr>
              <p:nvPr/>
            </p:nvSpPr>
            <p:spPr bwMode="auto">
              <a:xfrm>
                <a:off x="8052306" y="6096001"/>
                <a:ext cx="285244" cy="4190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dirty="0"/>
                  <a:t>t</a:t>
                </a:r>
              </a:p>
            </p:txBody>
          </p:sp>
          <p:sp>
            <p:nvSpPr>
              <p:cNvPr id="215" name="Line 22"/>
              <p:cNvSpPr>
                <a:spLocks noChangeShapeType="1"/>
              </p:cNvSpPr>
              <p:nvPr/>
            </p:nvSpPr>
            <p:spPr bwMode="auto">
              <a:xfrm>
                <a:off x="1544143" y="5029200"/>
                <a:ext cx="834861" cy="0"/>
              </a:xfrm>
              <a:prstGeom prst="line">
                <a:avLst/>
              </a:prstGeom>
              <a:grpFill/>
              <a:ln w="38100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23"/>
              <p:cNvSpPr>
                <a:spLocks noChangeShapeType="1"/>
              </p:cNvSpPr>
              <p:nvPr/>
            </p:nvSpPr>
            <p:spPr bwMode="auto">
              <a:xfrm flipV="1">
                <a:off x="1544143" y="4624111"/>
                <a:ext cx="246931" cy="389320"/>
              </a:xfrm>
              <a:prstGeom prst="line">
                <a:avLst/>
              </a:prstGeom>
              <a:grpFill/>
              <a:ln w="38100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24"/>
              <p:cNvSpPr>
                <a:spLocks noChangeShapeType="1"/>
              </p:cNvSpPr>
              <p:nvPr/>
            </p:nvSpPr>
            <p:spPr bwMode="auto">
              <a:xfrm flipV="1">
                <a:off x="2161471" y="3511767"/>
                <a:ext cx="1666781" cy="1053541"/>
              </a:xfrm>
              <a:prstGeom prst="lin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25"/>
              <p:cNvSpPr>
                <a:spLocks noChangeShapeType="1"/>
              </p:cNvSpPr>
              <p:nvPr/>
            </p:nvSpPr>
            <p:spPr bwMode="auto">
              <a:xfrm flipV="1">
                <a:off x="2717064" y="3400532"/>
                <a:ext cx="802524" cy="778640"/>
              </a:xfrm>
              <a:prstGeom prst="line">
                <a:avLst/>
              </a:prstGeom>
              <a:grp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26"/>
              <p:cNvSpPr>
                <a:spLocks noChangeShapeType="1"/>
              </p:cNvSpPr>
              <p:nvPr/>
            </p:nvSpPr>
            <p:spPr bwMode="auto">
              <a:xfrm flipV="1">
                <a:off x="2717064" y="3733799"/>
                <a:ext cx="1550136" cy="445373"/>
              </a:xfrm>
              <a:prstGeom prst="line">
                <a:avLst/>
              </a:prstGeom>
              <a:grp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31"/>
              <p:cNvSpPr>
                <a:spLocks noChangeShapeType="1"/>
              </p:cNvSpPr>
              <p:nvPr/>
            </p:nvSpPr>
            <p:spPr bwMode="auto">
              <a:xfrm flipV="1">
                <a:off x="35052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32"/>
              <p:cNvSpPr>
                <a:spLocks noChangeShapeType="1"/>
              </p:cNvSpPr>
              <p:nvPr/>
            </p:nvSpPr>
            <p:spPr bwMode="auto">
              <a:xfrm flipV="1">
                <a:off x="3962400" y="2756356"/>
                <a:ext cx="0" cy="3230084"/>
              </a:xfrm>
              <a:prstGeom prst="lin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34"/>
              <p:cNvSpPr>
                <a:spLocks noChangeShapeType="1"/>
              </p:cNvSpPr>
              <p:nvPr/>
            </p:nvSpPr>
            <p:spPr bwMode="auto">
              <a:xfrm flipV="1">
                <a:off x="2717064" y="3734236"/>
                <a:ext cx="178536" cy="444937"/>
              </a:xfrm>
              <a:prstGeom prst="line">
                <a:avLst/>
              </a:prstGeom>
              <a:grpFill/>
              <a:ln w="38100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35"/>
              <p:cNvSpPr>
                <a:spLocks noChangeShapeType="1"/>
              </p:cNvSpPr>
              <p:nvPr/>
            </p:nvSpPr>
            <p:spPr bwMode="auto">
              <a:xfrm>
                <a:off x="2746460" y="4191000"/>
                <a:ext cx="834861" cy="0"/>
              </a:xfrm>
              <a:prstGeom prst="line">
                <a:avLst/>
              </a:prstGeom>
              <a:grpFill/>
              <a:ln w="38100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Oval 36"/>
              <p:cNvSpPr>
                <a:spLocks noChangeArrowheads="1"/>
              </p:cNvSpPr>
              <p:nvPr/>
            </p:nvSpPr>
            <p:spPr bwMode="auto">
              <a:xfrm>
                <a:off x="3877852" y="3657601"/>
                <a:ext cx="95662" cy="77850"/>
              </a:xfrm>
              <a:prstGeom prst="ellips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Oval 37"/>
              <p:cNvSpPr>
                <a:spLocks noChangeArrowheads="1"/>
              </p:cNvSpPr>
              <p:nvPr/>
            </p:nvSpPr>
            <p:spPr bwMode="auto">
              <a:xfrm>
                <a:off x="3445527" y="3679825"/>
                <a:ext cx="83486" cy="63335"/>
              </a:xfrm>
              <a:prstGeom prst="ellipse">
                <a:avLst/>
              </a:prstGeom>
              <a:grpFill/>
              <a:ln w="95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AutoShape 38"/>
              <p:cNvSpPr>
                <a:spLocks noChangeArrowheads="1"/>
              </p:cNvSpPr>
              <p:nvPr/>
            </p:nvSpPr>
            <p:spPr bwMode="auto">
              <a:xfrm rot="3473624">
                <a:off x="1640953" y="4676284"/>
                <a:ext cx="380010" cy="417430"/>
              </a:xfrm>
              <a:custGeom>
                <a:avLst/>
                <a:gdLst>
                  <a:gd name="T0" fmla="*/ 190005 w 21600"/>
                  <a:gd name="T1" fmla="*/ 0 h 21600"/>
                  <a:gd name="T2" fmla="*/ 47501 w 21600"/>
                  <a:gd name="T3" fmla="*/ 208715 h 21600"/>
                  <a:gd name="T4" fmla="*/ 190005 w 21600"/>
                  <a:gd name="T5" fmla="*/ 104358 h 21600"/>
                  <a:gd name="T6" fmla="*/ 332509 w 21600"/>
                  <a:gd name="T7" fmla="*/ 20871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pFill/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AutoShape 39"/>
              <p:cNvSpPr>
                <a:spLocks noChangeArrowheads="1"/>
              </p:cNvSpPr>
              <p:nvPr/>
            </p:nvSpPr>
            <p:spPr bwMode="auto">
              <a:xfrm rot="3473624">
                <a:off x="3027114" y="3732760"/>
                <a:ext cx="253340" cy="417430"/>
              </a:xfrm>
              <a:custGeom>
                <a:avLst/>
                <a:gdLst>
                  <a:gd name="T0" fmla="*/ 126670 w 21600"/>
                  <a:gd name="T1" fmla="*/ 0 h 21600"/>
                  <a:gd name="T2" fmla="*/ 31668 w 21600"/>
                  <a:gd name="T3" fmla="*/ 208715 h 21600"/>
                  <a:gd name="T4" fmla="*/ 126670 w 21600"/>
                  <a:gd name="T5" fmla="*/ 104358 h 21600"/>
                  <a:gd name="T6" fmla="*/ 221673 w 21600"/>
                  <a:gd name="T7" fmla="*/ 20871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1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Line 44"/>
              <p:cNvSpPr>
                <a:spLocks noChangeShapeType="1"/>
              </p:cNvSpPr>
              <p:nvPr/>
            </p:nvSpPr>
            <p:spPr bwMode="auto">
              <a:xfrm>
                <a:off x="865084" y="1064611"/>
                <a:ext cx="493861" cy="444937"/>
              </a:xfrm>
              <a:prstGeom prst="line">
                <a:avLst/>
              </a:prstGeom>
              <a:grpFill/>
              <a:ln w="57150">
                <a:solidFill>
                  <a:schemeClr val="tx2">
                    <a:lumMod val="75000"/>
                  </a:schemeClr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3" name="TextBox 192"/>
            <p:cNvSpPr txBox="1"/>
            <p:nvPr/>
          </p:nvSpPr>
          <p:spPr>
            <a:xfrm>
              <a:off x="33832800" y="30708601"/>
              <a:ext cx="6858000" cy="1857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Allowed speed </a:t>
              </a:r>
              <a:r>
                <a:rPr lang="en-US" sz="3500" dirty="0" smtClean="0"/>
                <a:t>variation</a:t>
              </a:r>
              <a:r>
                <a:rPr lang="en-US" sz="3200" dirty="0" smtClean="0"/>
                <a:t> at (t</a:t>
              </a:r>
              <a:r>
                <a:rPr lang="en-US" sz="3200" baseline="-25000" dirty="0" smtClean="0"/>
                <a:t>7</a:t>
              </a:r>
              <a:r>
                <a:rPr lang="en-US" sz="3200" dirty="0" smtClean="0"/>
                <a:t>,g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) for gantry arriving at  (t</a:t>
              </a:r>
              <a:r>
                <a:rPr lang="en-US" sz="3200" baseline="-25000" dirty="0" smtClean="0"/>
                <a:t>7</a:t>
              </a:r>
              <a:r>
                <a:rPr lang="en-US" sz="3200" dirty="0" smtClean="0"/>
                <a:t>,g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)  from   (t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,g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)  when acceleration  constraint imposed </a:t>
              </a:r>
              <a:endParaRPr lang="en-US" sz="3200" dirty="0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3909000" y="33756599"/>
              <a:ext cx="6934200" cy="1344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dirty="0" smtClean="0"/>
                <a:t>Speed range for grid point  (t</a:t>
              </a:r>
              <a:r>
                <a:rPr lang="en-US" sz="3500" baseline="-25000" dirty="0" smtClean="0"/>
                <a:t>3</a:t>
              </a:r>
              <a:r>
                <a:rPr lang="en-US" sz="3500" dirty="0" smtClean="0"/>
                <a:t>,g</a:t>
              </a:r>
              <a:r>
                <a:rPr lang="en-US" sz="3500" baseline="-25000" dirty="0" smtClean="0"/>
                <a:t>3</a:t>
              </a:r>
              <a:r>
                <a:rPr lang="en-US" sz="3500" dirty="0" smtClean="0"/>
                <a:t>) acceleration unrestricted motion</a:t>
              </a: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23393400" y="339852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/>
              <a:t>Optimal delivery of VMAT for moving targets</a:t>
            </a:r>
            <a:endParaRPr lang="en-US" dirty="0"/>
          </a:p>
        </p:txBody>
      </p:sp>
      <p:cxnSp>
        <p:nvCxnSpPr>
          <p:cNvPr id="231" name="Straight Arrow Connector 230"/>
          <p:cNvCxnSpPr/>
          <p:nvPr/>
        </p:nvCxnSpPr>
        <p:spPr>
          <a:xfrm flipV="1">
            <a:off x="27736800" y="40157400"/>
            <a:ext cx="5257800" cy="3810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endCxn id="193" idx="1"/>
          </p:cNvCxnSpPr>
          <p:nvPr/>
        </p:nvCxnSpPr>
        <p:spPr>
          <a:xfrm flipV="1">
            <a:off x="29032200" y="36567748"/>
            <a:ext cx="4246499" cy="30562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TextBox 270"/>
          <p:cNvSpPr txBox="1"/>
          <p:nvPr/>
        </p:nvSpPr>
        <p:spPr>
          <a:xfrm>
            <a:off x="1143000" y="265938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Moving regions approach</a:t>
            </a:r>
            <a:endParaRPr lang="en-US" sz="4000" dirty="0"/>
          </a:p>
        </p:txBody>
      </p:sp>
      <p:sp>
        <p:nvSpPr>
          <p:cNvPr id="230" name="TextBox 229"/>
          <p:cNvSpPr txBox="1"/>
          <p:nvPr/>
        </p:nvSpPr>
        <p:spPr>
          <a:xfrm>
            <a:off x="1371600" y="27813000"/>
            <a:ext cx="14097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500" dirty="0" smtClean="0"/>
              <a:t>  Objective: Approximate the shapes of the tumor and surrounding tissues as a collection of moving polygons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</a:t>
            </a:r>
            <a:r>
              <a:rPr lang="en-US" sz="3600" dirty="0" smtClean="0"/>
              <a:t>Under conditions where polygons are translating with constant, known velocities it is possible to calculate the area of intersection between the tumor (the </a:t>
            </a:r>
            <a:r>
              <a:rPr lang="en-US" sz="3600" i="1" dirty="0" smtClean="0"/>
              <a:t>target</a:t>
            </a:r>
            <a:r>
              <a:rPr lang="en-US" sz="3600" dirty="0" smtClean="0"/>
              <a:t>) polygon and the other polygons in the system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The area of intersection function over time </a:t>
            </a:r>
            <a:r>
              <a:rPr lang="en-US" sz="3500" i="1" dirty="0" smtClean="0"/>
              <a:t>A</a:t>
            </a:r>
            <a:r>
              <a:rPr lang="en-US" sz="3500" i="1" baseline="-25000" dirty="0" smtClean="0"/>
              <a:t>i</a:t>
            </a:r>
            <a:r>
              <a:rPr lang="en-US" sz="3500" i="1" dirty="0" smtClean="0"/>
              <a:t>(t)</a:t>
            </a:r>
            <a:r>
              <a:rPr lang="en-US" sz="3500" dirty="0" smtClean="0"/>
              <a:t> is minimized during the time that the tumor is most exposed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The time at which </a:t>
            </a:r>
            <a:r>
              <a:rPr lang="en-US" sz="3500" i="1" dirty="0" smtClean="0"/>
              <a:t>A</a:t>
            </a:r>
            <a:r>
              <a:rPr lang="en-US" sz="3500" i="1" baseline="-25000" dirty="0" smtClean="0"/>
              <a:t>i</a:t>
            </a:r>
            <a:r>
              <a:rPr lang="en-US" sz="3500" i="1" dirty="0" smtClean="0"/>
              <a:t>(t)</a:t>
            </a:r>
            <a:r>
              <a:rPr lang="en-US" sz="3500" dirty="0" smtClean="0"/>
              <a:t> is minimized is optimal for radiation delivery as the radiation exposure of healthy surrounding tissues is also minimized</a:t>
            </a:r>
          </a:p>
          <a:p>
            <a:pPr>
              <a:buFont typeface="Wingdings" pitchFamily="2" charset="2"/>
              <a:buChar char="q"/>
            </a:pPr>
            <a:endParaRPr lang="en-US" sz="3500" dirty="0" smtClean="0"/>
          </a:p>
          <a:p>
            <a:pPr>
              <a:buFont typeface="Wingdings" pitchFamily="2" charset="2"/>
              <a:buChar char="q"/>
            </a:pPr>
            <a:endParaRPr lang="en-US" sz="3500" dirty="0"/>
          </a:p>
        </p:txBody>
      </p:sp>
      <p:pic>
        <p:nvPicPr>
          <p:cNvPr id="232" name="Content Placeholder 3" descr="polygonnet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30600" y="27432000"/>
            <a:ext cx="6382519" cy="6590645"/>
          </a:xfrm>
          <a:prstGeom prst="rect">
            <a:avLst/>
          </a:prstGeom>
        </p:spPr>
      </p:pic>
      <p:sp>
        <p:nvSpPr>
          <p:cNvPr id="262" name="TextBox 261"/>
          <p:cNvSpPr txBox="1"/>
          <p:nvPr/>
        </p:nvSpPr>
        <p:spPr>
          <a:xfrm>
            <a:off x="762000" y="34823400"/>
            <a:ext cx="15544800" cy="1648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 Kinetic </a:t>
            </a:r>
            <a:r>
              <a:rPr lang="en-US" sz="4000" b="1" dirty="0" err="1" smtClean="0"/>
              <a:t>bichromatic</a:t>
            </a:r>
            <a:r>
              <a:rPr lang="en-US" sz="4000" b="1" dirty="0" smtClean="0"/>
              <a:t> circular </a:t>
            </a:r>
            <a:r>
              <a:rPr lang="en-US" sz="4000" b="1" dirty="0" err="1" smtClean="0"/>
              <a:t>separability</a:t>
            </a:r>
            <a:endParaRPr lang="en-US" sz="4000" b="1" dirty="0" smtClean="0"/>
          </a:p>
          <a:p>
            <a:endParaRPr lang="en-US" sz="4000" b="1" dirty="0" smtClean="0"/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Objective: Given two sets of moving points, red and blue, compute the smallest  circle that encloses all red points and as few blue points as possible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We keep track of optimal circle(s) at any given time </a:t>
            </a:r>
            <a:r>
              <a:rPr lang="en-US" sz="3500" i="1" dirty="0" smtClean="0"/>
              <a:t>t</a:t>
            </a:r>
            <a:r>
              <a:rPr lang="en-US" sz="3500" dirty="0" smtClean="0"/>
              <a:t> by identifying events at which the number of points, either red or blue, enclosed by the currently optimal circle changes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For each point’s trajectory we considered the three possible cases separately: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 smtClean="0"/>
              <a:t> the trajectory does not intersect the smallest enclosing circle (MEC) of red points or the convex hull(CH) of red points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 smtClean="0"/>
              <a:t> the trajectory intersects MEC, but not CH</a:t>
            </a:r>
          </a:p>
          <a:p>
            <a:pPr lvl="1">
              <a:buFont typeface="Wingdings" pitchFamily="2" charset="2"/>
              <a:buChar char="v"/>
            </a:pPr>
            <a:r>
              <a:rPr lang="en-US" sz="3500" dirty="0" smtClean="0"/>
              <a:t>the  trajectory intersects both MEC and CH	   </a:t>
            </a:r>
          </a:p>
          <a:p>
            <a:pPr>
              <a:buFont typeface="Wingdings" pitchFamily="2" charset="2"/>
              <a:buChar char="q"/>
            </a:pPr>
            <a:r>
              <a:rPr lang="en-US" sz="3500" dirty="0" smtClean="0"/>
              <a:t>  The problem has a wide range of applications including: biomedical engineering, image processing and military planning.</a:t>
            </a:r>
          </a:p>
          <a:p>
            <a:pPr lvl="1"/>
            <a:r>
              <a:rPr lang="en-US" sz="3500" dirty="0" smtClean="0"/>
              <a:t>    </a:t>
            </a:r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 smtClean="0"/>
          </a:p>
          <a:p>
            <a:endParaRPr lang="en-US" sz="3500" b="1" dirty="0"/>
          </a:p>
        </p:txBody>
      </p:sp>
      <p:pic>
        <p:nvPicPr>
          <p:cNvPr id="263" name="Picture 262" descr="screen_ca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25800" y="18211800"/>
            <a:ext cx="6629400" cy="6096000"/>
          </a:xfrm>
          <a:prstGeom prst="rect">
            <a:avLst/>
          </a:prstGeom>
        </p:spPr>
      </p:pic>
      <p:pic>
        <p:nvPicPr>
          <p:cNvPr id="275" name="Picture 274" descr="PictureStev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70600" y="21412200"/>
            <a:ext cx="10820400" cy="4648200"/>
          </a:xfrm>
          <a:prstGeom prst="rect">
            <a:avLst/>
          </a:prstGeom>
        </p:spPr>
      </p:pic>
      <p:sp>
        <p:nvSpPr>
          <p:cNvPr id="276" name="Oval 275"/>
          <p:cNvSpPr/>
          <p:nvPr/>
        </p:nvSpPr>
        <p:spPr>
          <a:xfrm>
            <a:off x="17373600" y="38404800"/>
            <a:ext cx="4038600" cy="381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7602200" y="39090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7983200" y="41681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8135600" y="40157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18211800" y="40995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7373600" y="40843200"/>
            <a:ext cx="228600" cy="2286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840200" y="39928800"/>
            <a:ext cx="228600" cy="2286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17221200" y="41833800"/>
            <a:ext cx="228600" cy="2286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675</Words>
  <Application>Microsoft Office PowerPoint</Application>
  <PresentationFormat>Custom</PresentationFormat>
  <Paragraphs>201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</dc:creator>
  <cp:lastModifiedBy>Alex</cp:lastModifiedBy>
  <cp:revision>49</cp:revision>
  <dcterms:created xsi:type="dcterms:W3CDTF">2011-07-25T17:55:36Z</dcterms:created>
  <dcterms:modified xsi:type="dcterms:W3CDTF">2012-08-17T21:26:33Z</dcterms:modified>
</cp:coreProperties>
</file>