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theme/theme3.xml" ContentType="application/vnd.openxmlformats-officedocument.theme+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tags/tag1.xml" ContentType="application/vnd.openxmlformats-officedocument.presentationml.tags+xml"/>
  <Override PartName="/ppt/slideLayouts/slideLayout1.xml" ContentType="application/vnd.openxmlformats-officedocument.presentationml.slideLayout+xml"/>
  <Override PartName="/ppt/tags/tag19.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ommentAuthors.xml" ContentType="application/vnd.openxmlformats-officedocument.presentationml.commentAuthors+xml"/>
  <Default Extension="vml" ContentType="application/vnd.openxmlformats-officedocument.vmlDrawing"/>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1" r:id="rId1"/>
  </p:sldMasterIdLst>
  <p:notesMasterIdLst>
    <p:notesMasterId r:id="rId13"/>
  </p:notesMasterIdLst>
  <p:handoutMasterIdLst>
    <p:handoutMasterId r:id="rId14"/>
  </p:handoutMasterIdLst>
  <p:sldIdLst>
    <p:sldId id="256" r:id="rId2"/>
    <p:sldId id="257" r:id="rId3"/>
    <p:sldId id="258" r:id="rId4"/>
    <p:sldId id="259" r:id="rId5"/>
    <p:sldId id="260" r:id="rId6"/>
    <p:sldId id="261" r:id="rId7"/>
    <p:sldId id="262" r:id="rId8"/>
    <p:sldId id="263" r:id="rId9"/>
    <p:sldId id="264" r:id="rId10"/>
    <p:sldId id="266" r:id="rId11"/>
    <p:sldId id="265" r:id="rId12"/>
  </p:sldIdLst>
  <p:sldSz cx="9144000" cy="6858000" type="screen4x3"/>
  <p:notesSz cx="7010400" cy="9296400"/>
  <p:embeddedFontLst>
    <p:embeddedFont>
      <p:font typeface="Microsoft Sans Serif" pitchFamily="34" charset="0"/>
      <p:regular r:id="rId15"/>
    </p:embeddedFont>
    <p:embeddedFont>
      <p:font typeface="cmsy10orig" pitchFamily="34" charset="0"/>
      <p:regular r:id="rId16"/>
    </p:embeddedFont>
    <p:embeddedFont>
      <p:font typeface="cmr10" pitchFamily="34" charset="0"/>
      <p:regular r:id="rId17"/>
    </p:embeddedFont>
    <p:embeddedFont>
      <p:font typeface="cmmi10" pitchFamily="34" charset="0"/>
      <p:regular r:id="rId18"/>
    </p:embeddedFont>
    <p:embeddedFont>
      <p:font typeface="cmmi7" pitchFamily="34" charset="0"/>
      <p:regular r:id="rId19"/>
    </p:embeddedFont>
    <p:embeddedFont>
      <p:font typeface="cmsy7" pitchFamily="34" charset="0"/>
      <p:regular r:id="rId20"/>
    </p:embeddedFont>
    <p:embeddedFont>
      <p:font typeface="msbm10" pitchFamily="34" charset="0"/>
      <p:regular r:id="rId21"/>
    </p:embeddedFont>
    <p:embeddedFont>
      <p:font typeface="cmr7" pitchFamily="34" charset="0"/>
      <p:regular r:id="rId22"/>
    </p:embeddedFont>
    <p:embeddedFont>
      <p:font typeface="cmex10" pitchFamily="34" charset="0"/>
      <p:regular r:id="rId23"/>
    </p:embeddedFont>
    <p:embeddedFont>
      <p:font typeface="cmmi5" pitchFamily="34" charset="0"/>
      <p:regular r:id="rId24"/>
    </p:embeddedFont>
    <p:embeddedFont>
      <p:font typeface="cmsy5" pitchFamily="34" charset="0"/>
      <p:regular r:id="rId25"/>
    </p:embeddedFont>
    <p:embeddedFont>
      <p:font typeface="cmbx10" pitchFamily="34" charset="0"/>
      <p:regular r:id="rId26"/>
    </p:embeddedFont>
    <p:embeddedFont>
      <p:font typeface="Century Gothic" pitchFamily="34" charset="0"/>
      <p:regular r:id="rId27"/>
      <p:bold r:id="rId28"/>
      <p:italic r:id="rId29"/>
      <p:boldItalic r:id="rId30"/>
    </p:embeddedFont>
    <p:embeddedFont>
      <p:font typeface="cmsy10" pitchFamily="34" charset="0"/>
      <p:regular r:id="rId31"/>
    </p:embeddedFont>
  </p:embeddedFontLst>
  <p:custDataLst>
    <p:tags r:id="rId32"/>
  </p:custDataLst>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intoa" initials="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F5F5F5"/>
    <a:srgbClr val="D5E3FF"/>
    <a:srgbClr val="8DACE5"/>
    <a:srgbClr val="A5BEEB"/>
    <a:srgbClr val="C0C0C0"/>
    <a:srgbClr val="5A88DA"/>
    <a:srgbClr val="FF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33" autoAdjust="0"/>
    <p:restoredTop sz="70157" autoAdjust="0"/>
  </p:normalViewPr>
  <p:slideViewPr>
    <p:cSldViewPr>
      <p:cViewPr>
        <p:scale>
          <a:sx n="70" d="100"/>
          <a:sy n="70" d="100"/>
        </p:scale>
        <p:origin x="-1026" y="-126"/>
      </p:cViewPr>
      <p:guideLst>
        <p:guide orient="horz" pos="797"/>
        <p:guide orient="horz" pos="2238"/>
        <p:guide pos="289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2388"/>
    </p:cViewPr>
  </p:sorterViewPr>
  <p:notesViewPr>
    <p:cSldViewPr>
      <p:cViewPr varScale="1">
        <p:scale>
          <a:sx n="53" d="100"/>
          <a:sy n="53" d="100"/>
        </p:scale>
        <p:origin x="-2586" y="-96"/>
      </p:cViewPr>
      <p:guideLst>
        <p:guide orient="horz" pos="2928"/>
        <p:guide pos="2208"/>
      </p:guideLst>
    </p:cSldViewPr>
  </p:notesViewPr>
  <p:gridSpacing cx="77716063" cy="7771606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font" Target="fonts/font7.fntdata"/><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bwMode="auto">
          <a:xfrm>
            <a:off x="0" y="0"/>
            <a:ext cx="3036888" cy="465138"/>
          </a:xfrm>
          <a:prstGeom prst="rect">
            <a:avLst/>
          </a:prstGeom>
          <a:noFill/>
          <a:ln w="9525">
            <a:noFill/>
            <a:miter lim="800000"/>
            <a:headEnd/>
            <a:tailEnd/>
          </a:ln>
          <a:effectLst/>
        </p:spPr>
        <p:txBody>
          <a:bodyPr vert="horz" wrap="square" lIns="93159" tIns="46579" rIns="93159" bIns="46579" numCol="1" anchor="t" anchorCtr="0" compatLnSpc="1">
            <a:prstTxWarp prst="textNoShape">
              <a:avLst/>
            </a:prstTxWarp>
          </a:bodyPr>
          <a:lstStyle>
            <a:lvl1pPr defTabSz="931863">
              <a:defRPr sz="1200" smtClean="0"/>
            </a:lvl1pPr>
          </a:lstStyle>
          <a:p>
            <a:pPr>
              <a:defRPr/>
            </a:pPr>
            <a:endParaRPr lang="en-US"/>
          </a:p>
        </p:txBody>
      </p:sp>
      <p:sp>
        <p:nvSpPr>
          <p:cNvPr id="92163" name="Rectangle 3"/>
          <p:cNvSpPr>
            <a:spLocks noGrp="1" noChangeArrowheads="1"/>
          </p:cNvSpPr>
          <p:nvPr>
            <p:ph type="dt" sz="quarter" idx="1"/>
          </p:nvPr>
        </p:nvSpPr>
        <p:spPr bwMode="auto">
          <a:xfrm>
            <a:off x="3973513" y="0"/>
            <a:ext cx="3036887" cy="465138"/>
          </a:xfrm>
          <a:prstGeom prst="rect">
            <a:avLst/>
          </a:prstGeom>
          <a:noFill/>
          <a:ln w="9525">
            <a:noFill/>
            <a:miter lim="800000"/>
            <a:headEnd/>
            <a:tailEnd/>
          </a:ln>
          <a:effectLst/>
        </p:spPr>
        <p:txBody>
          <a:bodyPr vert="horz" wrap="square" lIns="93159" tIns="46579" rIns="93159" bIns="46579" numCol="1" anchor="t" anchorCtr="0" compatLnSpc="1">
            <a:prstTxWarp prst="textNoShape">
              <a:avLst/>
            </a:prstTxWarp>
          </a:bodyPr>
          <a:lstStyle>
            <a:lvl1pPr algn="r" defTabSz="931863">
              <a:defRPr sz="1200" smtClean="0"/>
            </a:lvl1pPr>
          </a:lstStyle>
          <a:p>
            <a:pPr>
              <a:defRPr/>
            </a:pPr>
            <a:endParaRPr lang="en-US"/>
          </a:p>
        </p:txBody>
      </p:sp>
      <p:sp>
        <p:nvSpPr>
          <p:cNvPr id="92164" name="Rectangle 4"/>
          <p:cNvSpPr>
            <a:spLocks noGrp="1" noChangeArrowheads="1"/>
          </p:cNvSpPr>
          <p:nvPr>
            <p:ph type="ftr" sz="quarter" idx="2"/>
          </p:nvPr>
        </p:nvSpPr>
        <p:spPr bwMode="auto">
          <a:xfrm>
            <a:off x="0" y="8831263"/>
            <a:ext cx="3036888" cy="465137"/>
          </a:xfrm>
          <a:prstGeom prst="rect">
            <a:avLst/>
          </a:prstGeom>
          <a:noFill/>
          <a:ln w="9525">
            <a:noFill/>
            <a:miter lim="800000"/>
            <a:headEnd/>
            <a:tailEnd/>
          </a:ln>
          <a:effectLst/>
        </p:spPr>
        <p:txBody>
          <a:bodyPr vert="horz" wrap="square" lIns="93159" tIns="46579" rIns="93159" bIns="46579" numCol="1" anchor="b" anchorCtr="0" compatLnSpc="1">
            <a:prstTxWarp prst="textNoShape">
              <a:avLst/>
            </a:prstTxWarp>
          </a:bodyPr>
          <a:lstStyle>
            <a:lvl1pPr defTabSz="931863">
              <a:defRPr sz="1200" smtClean="0"/>
            </a:lvl1pPr>
          </a:lstStyle>
          <a:p>
            <a:pPr>
              <a:defRPr/>
            </a:pPr>
            <a:endParaRPr lang="en-US"/>
          </a:p>
        </p:txBody>
      </p:sp>
      <p:sp>
        <p:nvSpPr>
          <p:cNvPr id="92165" name="Rectangle 5"/>
          <p:cNvSpPr>
            <a:spLocks noGrp="1" noChangeArrowheads="1"/>
          </p:cNvSpPr>
          <p:nvPr>
            <p:ph type="sldNum" sz="quarter" idx="3"/>
          </p:nvPr>
        </p:nvSpPr>
        <p:spPr bwMode="auto">
          <a:xfrm>
            <a:off x="3973513" y="8831263"/>
            <a:ext cx="3036887" cy="465137"/>
          </a:xfrm>
          <a:prstGeom prst="rect">
            <a:avLst/>
          </a:prstGeom>
          <a:noFill/>
          <a:ln w="9525">
            <a:noFill/>
            <a:miter lim="800000"/>
            <a:headEnd/>
            <a:tailEnd/>
          </a:ln>
          <a:effectLst/>
        </p:spPr>
        <p:txBody>
          <a:bodyPr vert="horz" wrap="square" lIns="93159" tIns="46579" rIns="93159" bIns="46579" numCol="1" anchor="b" anchorCtr="0" compatLnSpc="1">
            <a:prstTxWarp prst="textNoShape">
              <a:avLst/>
            </a:prstTxWarp>
          </a:bodyPr>
          <a:lstStyle>
            <a:lvl1pPr algn="r" defTabSz="931863">
              <a:defRPr sz="1200" smtClean="0"/>
            </a:lvl1pPr>
          </a:lstStyle>
          <a:p>
            <a:pPr>
              <a:defRPr/>
            </a:pPr>
            <a:fld id="{ED9A2FCD-41D1-4462-B439-89B75669F7E3}"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3052763" cy="458788"/>
          </a:xfrm>
          <a:prstGeom prst="rect">
            <a:avLst/>
          </a:prstGeom>
          <a:noFill/>
          <a:ln w="9525">
            <a:noFill/>
            <a:miter lim="800000"/>
            <a:headEnd/>
            <a:tailEnd/>
          </a:ln>
          <a:effectLst/>
        </p:spPr>
        <p:txBody>
          <a:bodyPr vert="horz" wrap="square" lIns="91637" tIns="45818" rIns="91637" bIns="45818" numCol="1" anchor="t" anchorCtr="0" compatLnSpc="1">
            <a:prstTxWarp prst="textNoShape">
              <a:avLst/>
            </a:prstTxWarp>
          </a:bodyPr>
          <a:lstStyle>
            <a:lvl1pPr defTabSz="915988">
              <a:defRPr sz="1200" smtClean="0"/>
            </a:lvl1pPr>
          </a:lstStyle>
          <a:p>
            <a:pPr>
              <a:defRPr/>
            </a:pPr>
            <a:endParaRPr lang="en-US"/>
          </a:p>
        </p:txBody>
      </p:sp>
      <p:sp>
        <p:nvSpPr>
          <p:cNvPr id="94211" name="Rectangle 3"/>
          <p:cNvSpPr>
            <a:spLocks noGrp="1" noChangeArrowheads="1"/>
          </p:cNvSpPr>
          <p:nvPr>
            <p:ph type="dt" idx="1"/>
          </p:nvPr>
        </p:nvSpPr>
        <p:spPr bwMode="auto">
          <a:xfrm>
            <a:off x="3970338" y="0"/>
            <a:ext cx="3052762" cy="458788"/>
          </a:xfrm>
          <a:prstGeom prst="rect">
            <a:avLst/>
          </a:prstGeom>
          <a:noFill/>
          <a:ln w="9525">
            <a:noFill/>
            <a:miter lim="800000"/>
            <a:headEnd/>
            <a:tailEnd/>
          </a:ln>
          <a:effectLst/>
        </p:spPr>
        <p:txBody>
          <a:bodyPr vert="horz" wrap="square" lIns="91637" tIns="45818" rIns="91637" bIns="45818" numCol="1" anchor="t" anchorCtr="0" compatLnSpc="1">
            <a:prstTxWarp prst="textNoShape">
              <a:avLst/>
            </a:prstTxWarp>
          </a:bodyPr>
          <a:lstStyle>
            <a:lvl1pPr algn="r" defTabSz="915988">
              <a:defRPr sz="1200" smtClean="0"/>
            </a:lvl1pPr>
          </a:lstStyle>
          <a:p>
            <a:pPr>
              <a:defRPr/>
            </a:pPr>
            <a:endParaRPr lang="en-US"/>
          </a:p>
        </p:txBody>
      </p:sp>
      <p:sp>
        <p:nvSpPr>
          <p:cNvPr id="27652" name="Rectangle 4"/>
          <p:cNvSpPr>
            <a:spLocks noGrp="1" noRot="1" noChangeAspect="1" noChangeArrowheads="1" noTextEdit="1"/>
          </p:cNvSpPr>
          <p:nvPr>
            <p:ph type="sldImg" idx="2"/>
          </p:nvPr>
        </p:nvSpPr>
        <p:spPr bwMode="auto">
          <a:xfrm>
            <a:off x="1168400" y="687388"/>
            <a:ext cx="4686300" cy="3514725"/>
          </a:xfrm>
          <a:prstGeom prst="rect">
            <a:avLst/>
          </a:prstGeom>
          <a:noFill/>
          <a:ln w="9525">
            <a:solidFill>
              <a:srgbClr val="000000"/>
            </a:solidFill>
            <a:miter lim="800000"/>
            <a:headEnd/>
            <a:tailEnd/>
          </a:ln>
        </p:spPr>
      </p:sp>
      <p:sp>
        <p:nvSpPr>
          <p:cNvPr id="94213" name="Rectangle 5"/>
          <p:cNvSpPr>
            <a:spLocks noGrp="1" noChangeArrowheads="1"/>
          </p:cNvSpPr>
          <p:nvPr>
            <p:ph type="body" sz="quarter" idx="3"/>
          </p:nvPr>
        </p:nvSpPr>
        <p:spPr bwMode="auto">
          <a:xfrm>
            <a:off x="915988" y="4432300"/>
            <a:ext cx="5191125" cy="4202113"/>
          </a:xfrm>
          <a:prstGeom prst="rect">
            <a:avLst/>
          </a:prstGeom>
          <a:noFill/>
          <a:ln w="9525">
            <a:noFill/>
            <a:miter lim="800000"/>
            <a:headEnd/>
            <a:tailEnd/>
          </a:ln>
          <a:effectLst/>
        </p:spPr>
        <p:txBody>
          <a:bodyPr vert="horz" wrap="square" lIns="91637" tIns="45818" rIns="91637" bIns="4581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4214" name="Rectangle 6"/>
          <p:cNvSpPr>
            <a:spLocks noGrp="1" noChangeArrowheads="1"/>
          </p:cNvSpPr>
          <p:nvPr>
            <p:ph type="ftr" sz="quarter" idx="4"/>
          </p:nvPr>
        </p:nvSpPr>
        <p:spPr bwMode="auto">
          <a:xfrm>
            <a:off x="0" y="8863013"/>
            <a:ext cx="3052763" cy="458787"/>
          </a:xfrm>
          <a:prstGeom prst="rect">
            <a:avLst/>
          </a:prstGeom>
          <a:noFill/>
          <a:ln w="9525">
            <a:noFill/>
            <a:miter lim="800000"/>
            <a:headEnd/>
            <a:tailEnd/>
          </a:ln>
          <a:effectLst/>
        </p:spPr>
        <p:txBody>
          <a:bodyPr vert="horz" wrap="square" lIns="91637" tIns="45818" rIns="91637" bIns="45818" numCol="1" anchor="b" anchorCtr="0" compatLnSpc="1">
            <a:prstTxWarp prst="textNoShape">
              <a:avLst/>
            </a:prstTxWarp>
          </a:bodyPr>
          <a:lstStyle>
            <a:lvl1pPr defTabSz="915988">
              <a:defRPr sz="1200" smtClean="0"/>
            </a:lvl1pPr>
          </a:lstStyle>
          <a:p>
            <a:pPr>
              <a:defRPr/>
            </a:pPr>
            <a:endParaRPr lang="en-US"/>
          </a:p>
        </p:txBody>
      </p:sp>
      <p:sp>
        <p:nvSpPr>
          <p:cNvPr id="94215" name="Rectangle 7"/>
          <p:cNvSpPr>
            <a:spLocks noGrp="1" noChangeArrowheads="1"/>
          </p:cNvSpPr>
          <p:nvPr>
            <p:ph type="sldNum" sz="quarter" idx="5"/>
          </p:nvPr>
        </p:nvSpPr>
        <p:spPr bwMode="auto">
          <a:xfrm>
            <a:off x="3970338" y="8863013"/>
            <a:ext cx="3052762" cy="458787"/>
          </a:xfrm>
          <a:prstGeom prst="rect">
            <a:avLst/>
          </a:prstGeom>
          <a:noFill/>
          <a:ln w="9525">
            <a:noFill/>
            <a:miter lim="800000"/>
            <a:headEnd/>
            <a:tailEnd/>
          </a:ln>
          <a:effectLst/>
        </p:spPr>
        <p:txBody>
          <a:bodyPr vert="horz" wrap="square" lIns="91637" tIns="45818" rIns="91637" bIns="45818" numCol="1" anchor="b" anchorCtr="0" compatLnSpc="1">
            <a:prstTxWarp prst="textNoShape">
              <a:avLst/>
            </a:prstTxWarp>
          </a:bodyPr>
          <a:lstStyle>
            <a:lvl1pPr algn="r" defTabSz="915988">
              <a:defRPr sz="1200" smtClean="0"/>
            </a:lvl1pPr>
          </a:lstStyle>
          <a:p>
            <a:pPr>
              <a:defRPr/>
            </a:pPr>
            <a:fld id="{923D8513-6D25-4EF0-80B8-5147670061B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Traditional design flow is</a:t>
            </a:r>
            <a:r>
              <a:rPr lang="en-US" baseline="0" dirty="0" smtClean="0"/>
              <a:t> typically layered</a:t>
            </a:r>
          </a:p>
          <a:p>
            <a:pPr>
              <a:buFontTx/>
              <a:buChar char="-"/>
            </a:pPr>
            <a:r>
              <a:rPr lang="en-US" baseline="0" dirty="0" smtClean="0"/>
              <a:t>Filter design. Given the frequency response, find the topology and the values of the components.</a:t>
            </a:r>
          </a:p>
          <a:p>
            <a:pPr>
              <a:buFontTx/>
              <a:buChar char="-"/>
            </a:pPr>
            <a:r>
              <a:rPr lang="en-US" baseline="0" dirty="0" smtClean="0"/>
              <a:t>Given the components and a constraint on size, find position of each component (connections are also established)</a:t>
            </a:r>
          </a:p>
          <a:p>
            <a:pPr>
              <a:buFontTx/>
              <a:buChar char="-"/>
            </a:pPr>
            <a:r>
              <a:rPr lang="en-US" baseline="0" dirty="0" smtClean="0"/>
              <a:t>Packaging and thermal analysis. The board is packaged and thermal analysis is carried out</a:t>
            </a:r>
          </a:p>
          <a:p>
            <a:pPr>
              <a:buFontTx/>
              <a:buChar char="-"/>
            </a:pPr>
            <a:r>
              <a:rPr lang="en-US" baseline="0" dirty="0" smtClean="0"/>
              <a:t>Prototype and test. The circuit is built and assembled. Tests are performed to check if the circuit satisfies the original specification</a:t>
            </a:r>
          </a:p>
          <a:p>
            <a:pPr>
              <a:buFontTx/>
              <a:buNone/>
            </a:pPr>
            <a:r>
              <a:rPr lang="en-US" baseline="0" dirty="0" smtClean="0"/>
              <a:t>Any problem found in during the prototype and test phase may lead to a re-design cycles. The most expensive ones are the ones that trace back to the filter design state. In this case, the prototype needs to be rebuilt and test needs to be performed again. Moreover, the design flow is not formally connected through models. For example, the packaging and thermal analysis might be performed only to check that some temperature bounds are met or that power is evenly distributed. However, most of the constraints taken into account during filter design (such as bandwidth) are not checked. </a:t>
            </a:r>
          </a:p>
          <a:p>
            <a:pPr>
              <a:buFontTx/>
              <a:buNone/>
            </a:pPr>
            <a:endParaRPr lang="en-US" baseline="0" dirty="0" smtClean="0"/>
          </a:p>
          <a:p>
            <a:pPr>
              <a:buFontTx/>
              <a:buNone/>
            </a:pPr>
            <a:r>
              <a:rPr lang="en-US" baseline="0" dirty="0" smtClean="0"/>
              <a:t>The proposed design flow relies on some unique features:</a:t>
            </a:r>
          </a:p>
          <a:p>
            <a:pPr>
              <a:buFontTx/>
              <a:buNone/>
            </a:pPr>
            <a:r>
              <a:rPr lang="en-US" baseline="0" dirty="0" smtClean="0"/>
              <a:t>-Some models and constraints are abstracted from the lowest level of abstract to the highest. This means that during filter design some packaging and layout constraints are taken into account, limiting the need for redesign cycles.</a:t>
            </a:r>
          </a:p>
          <a:p>
            <a:pPr>
              <a:buFontTx/>
              <a:buNone/>
            </a:pPr>
            <a:r>
              <a:rPr lang="en-US" baseline="0" dirty="0" smtClean="0"/>
              <a:t>-The different views  are always kept together so that the original specification of the system (in this case the bandwidth and Q factor) are continuously checked even in the later stages of the analysis.</a:t>
            </a:r>
          </a:p>
          <a:p>
            <a:pPr>
              <a:buFontTx/>
              <a:buNone/>
            </a:pPr>
            <a:r>
              <a:rPr lang="en-US" baseline="0" dirty="0" smtClean="0"/>
              <a:t>-Validity of models can be also checked as will be clear later in this presentation.</a:t>
            </a:r>
            <a:endParaRPr lang="en-US" dirty="0"/>
          </a:p>
        </p:txBody>
      </p:sp>
      <p:sp>
        <p:nvSpPr>
          <p:cNvPr id="4" name="Slide Number Placeholder 3"/>
          <p:cNvSpPr>
            <a:spLocks noGrp="1"/>
          </p:cNvSpPr>
          <p:nvPr>
            <p:ph type="sldNum" sz="quarter" idx="10"/>
          </p:nvPr>
        </p:nvSpPr>
        <p:spPr/>
        <p:txBody>
          <a:bodyPr/>
          <a:lstStyle/>
          <a:p>
            <a:pPr>
              <a:defRPr/>
            </a:pPr>
            <a:fld id="{923D8513-6D25-4EF0-80B8-5147670061BB}" type="slidenum">
              <a:rPr lang="en-US" smtClean="0"/>
              <a:pPr>
                <a:defRPr/>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are</a:t>
            </a:r>
            <a:r>
              <a:rPr lang="en-US" baseline="0" dirty="0" smtClean="0"/>
              <a:t> at the point where the topology of the filter is given (e.g. the one given by DARPA). </a:t>
            </a:r>
          </a:p>
          <a:p>
            <a:r>
              <a:rPr lang="en-US" baseline="0" dirty="0" smtClean="0"/>
              <a:t>We will use now contracts to define formally our problem. We will have several types of contracts already at the filter design level. This is necessary to consider the interactions among physical quantities. These contracts can also be “empty” meaning that the interactions might be considered weak and therefore uninteresting at this level. </a:t>
            </a:r>
          </a:p>
          <a:p>
            <a:r>
              <a:rPr lang="en-US" baseline="0" dirty="0" smtClean="0"/>
              <a:t>The specification of what the system is expected to do is also captured as a contract.</a:t>
            </a:r>
          </a:p>
          <a:p>
            <a:r>
              <a:rPr lang="en-US" baseline="0" dirty="0" smtClean="0"/>
              <a:t>Contracts are constraints (some are assumptions and some are guarantees). These constraints are defined on variables. We consider the input voltage </a:t>
            </a:r>
            <a:r>
              <a:rPr lang="en-US" baseline="0" dirty="0" err="1" smtClean="0"/>
              <a:t>v_i</a:t>
            </a:r>
            <a:r>
              <a:rPr lang="en-US" baseline="0" dirty="0" smtClean="0"/>
              <a:t>, the output voltage v_0, the current </a:t>
            </a:r>
            <a:r>
              <a:rPr lang="en-US" baseline="0" dirty="0" err="1" smtClean="0"/>
              <a:t>i</a:t>
            </a:r>
            <a:r>
              <a:rPr lang="en-US" baseline="0" dirty="0" smtClean="0"/>
              <a:t>, the parameters of the circuit R, L and C, a distance parameter dist, a convective coefficient parameter </a:t>
            </a:r>
            <a:r>
              <a:rPr lang="en-US" baseline="0" dirty="0" err="1" smtClean="0"/>
              <a:t>conv</a:t>
            </a:r>
            <a:r>
              <a:rPr lang="en-US" baseline="0" dirty="0" smtClean="0"/>
              <a:t>, and a noise parameter n.</a:t>
            </a:r>
          </a:p>
          <a:p>
            <a:endParaRPr lang="en-US" dirty="0"/>
          </a:p>
        </p:txBody>
      </p:sp>
      <p:sp>
        <p:nvSpPr>
          <p:cNvPr id="4" name="Slide Number Placeholder 3"/>
          <p:cNvSpPr>
            <a:spLocks noGrp="1"/>
          </p:cNvSpPr>
          <p:nvPr>
            <p:ph type="sldNum" sz="quarter" idx="10"/>
          </p:nvPr>
        </p:nvSpPr>
        <p:spPr/>
        <p:txBody>
          <a:bodyPr/>
          <a:lstStyle/>
          <a:p>
            <a:pPr>
              <a:defRPr/>
            </a:pPr>
            <a:fld id="{923D8513-6D25-4EF0-80B8-5147670061BB}" type="slidenum">
              <a:rPr lang="en-US" smtClean="0"/>
              <a:pPr>
                <a:defRPr/>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Each</a:t>
            </a:r>
            <a:r>
              <a:rPr lang="en-US" baseline="0" dirty="0" smtClean="0"/>
              <a:t> contract can actually be broken down into several contracts that must all be satisfied. The actual contract is then the conjunction. Here we show two contracts: one on the cut-off frequency of the filter, and one  on the maximum </a:t>
            </a:r>
            <a:r>
              <a:rPr lang="en-US" baseline="0" dirty="0" err="1" smtClean="0"/>
              <a:t>rms</a:t>
            </a:r>
            <a:r>
              <a:rPr lang="en-US" baseline="0" dirty="0" smtClean="0"/>
              <a:t> level of noise for sinusoidal inputs.</a:t>
            </a:r>
          </a:p>
          <a:p>
            <a:r>
              <a:rPr lang="en-US" baseline="0" dirty="0" smtClean="0"/>
              <a:t>Notice that contract C_1 does not specify any particular input waveform which makes simulation an ineffective method to analyze this system.</a:t>
            </a:r>
            <a:endParaRPr lang="en-US" dirty="0"/>
          </a:p>
        </p:txBody>
      </p:sp>
      <p:sp>
        <p:nvSpPr>
          <p:cNvPr id="4" name="Slide Number Placeholder 3"/>
          <p:cNvSpPr>
            <a:spLocks noGrp="1"/>
          </p:cNvSpPr>
          <p:nvPr>
            <p:ph type="sldNum" sz="quarter" idx="10"/>
          </p:nvPr>
        </p:nvSpPr>
        <p:spPr/>
        <p:txBody>
          <a:bodyPr/>
          <a:lstStyle/>
          <a:p>
            <a:pPr>
              <a:defRPr/>
            </a:pPr>
            <a:fld id="{923D8513-6D25-4EF0-80B8-5147670061BB}" type="slidenum">
              <a:rPr lang="en-US" smtClean="0"/>
              <a:pPr>
                <a:defRPr/>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4403" name="Rectangle 131"/>
          <p:cNvSpPr>
            <a:spLocks noGrp="1" noChangeArrowheads="1"/>
          </p:cNvSpPr>
          <p:nvPr>
            <p:ph type="ctrTitle" sz="quarter"/>
          </p:nvPr>
        </p:nvSpPr>
        <p:spPr>
          <a:xfrm>
            <a:off x="866775" y="2076748"/>
            <a:ext cx="7413625" cy="461665"/>
          </a:xfrm>
        </p:spPr>
        <p:txBody>
          <a:bodyPr anchor="b">
            <a:spAutoFit/>
          </a:bodyPr>
          <a:lstStyle>
            <a:lvl1pPr algn="ctr">
              <a:defRPr sz="2400"/>
            </a:lvl1pPr>
          </a:lstStyle>
          <a:p>
            <a:r>
              <a:rPr lang="en-US" smtClean="0"/>
              <a:t>Click to edit Master title style</a:t>
            </a:r>
            <a:endParaRPr lang="en-US" dirty="0"/>
          </a:p>
        </p:txBody>
      </p:sp>
      <p:sp>
        <p:nvSpPr>
          <p:cNvPr id="54415" name="Rectangle 143"/>
          <p:cNvSpPr>
            <a:spLocks noGrp="1" noChangeArrowheads="1"/>
          </p:cNvSpPr>
          <p:nvPr>
            <p:ph type="subTitle" sz="quarter" idx="1"/>
          </p:nvPr>
        </p:nvSpPr>
        <p:spPr>
          <a:xfrm>
            <a:off x="586854" y="3357563"/>
            <a:ext cx="7983940" cy="3114675"/>
          </a:xfrm>
        </p:spPr>
        <p:txBody>
          <a:bodyPr/>
          <a:lstStyle>
            <a:lvl1pPr marL="0" indent="0" algn="ctr">
              <a:buFont typeface="Wingdings" pitchFamily="2" charset="2"/>
              <a:buNone/>
              <a:defRPr sz="1800"/>
            </a:lvl1pPr>
          </a:lstStyle>
          <a:p>
            <a:r>
              <a:rPr lang="en-US" smtClean="0"/>
              <a:t>Click to edit Master subtitle style</a:t>
            </a:r>
            <a:endParaRPr lang="en-US" dirty="0"/>
          </a:p>
        </p:txBody>
      </p:sp>
      <p:graphicFrame>
        <p:nvGraphicFramePr>
          <p:cNvPr id="1026" name="Object 2"/>
          <p:cNvGraphicFramePr>
            <a:graphicFrameLocks noChangeAspect="1"/>
          </p:cNvGraphicFramePr>
          <p:nvPr/>
        </p:nvGraphicFramePr>
        <p:xfrm>
          <a:off x="2927718" y="6243668"/>
          <a:ext cx="3288565" cy="594153"/>
        </p:xfrm>
        <a:graphic>
          <a:graphicData uri="http://schemas.openxmlformats.org/presentationml/2006/ole">
            <p:oleObj spid="_x0000_s1026" name="Acrobat Document" r:id="rId3" imgW="4533900" imgH="819150" progId="AcroExch.Document.7">
              <p:embed/>
            </p:oleObj>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126"/>
          <p:cNvSpPr>
            <a:spLocks noGrp="1" noChangeArrowheads="1"/>
          </p:cNvSpPr>
          <p:nvPr>
            <p:ph type="sldNum" sz="quarter" idx="10"/>
          </p:nvPr>
        </p:nvSpPr>
        <p:spPr>
          <a:ln/>
        </p:spPr>
        <p:txBody>
          <a:bodyPr/>
          <a:lstStyle>
            <a:lvl1pPr>
              <a:defRPr/>
            </a:lvl1pPr>
          </a:lstStyle>
          <a:p>
            <a:pPr>
              <a:defRPr/>
            </a:pPr>
            <a:fld id="{4043308A-1B4D-435D-BAEA-89BDD7616585}" type="slidenum">
              <a:rPr lang="en-US"/>
              <a:pPr>
                <a:defRPr/>
              </a:pPr>
              <a:t>‹#›</a:t>
            </a:fld>
            <a:endParaRPr lang="en-US"/>
          </a:p>
        </p:txBody>
      </p:sp>
      <p:sp>
        <p:nvSpPr>
          <p:cNvPr id="4" name="Rectangle 124"/>
          <p:cNvSpPr>
            <a:spLocks noGrp="1" noChangeArrowheads="1"/>
          </p:cNvSpPr>
          <p:nvPr>
            <p:ph type="title"/>
          </p:nvPr>
        </p:nvSpPr>
        <p:spPr bwMode="auto">
          <a:xfrm>
            <a:off x="0" y="-4004"/>
            <a:ext cx="6796585"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B3AF412C-F502-452F-B333-F960A232B0E4}" type="slidenum">
              <a:rPr lang="en-US" smtClean="0"/>
              <a:pPr>
                <a:defRPr/>
              </a:pPr>
              <a:t>‹#›</a:t>
            </a:fld>
            <a:endParaRPr lang="en-US"/>
          </a:p>
        </p:txBody>
      </p:sp>
      <p:sp>
        <p:nvSpPr>
          <p:cNvPr id="5" name="Rectangle 146"/>
          <p:cNvSpPr>
            <a:spLocks noGrp="1" noChangeArrowheads="1"/>
          </p:cNvSpPr>
          <p:nvPr>
            <p:ph idx="1"/>
          </p:nvPr>
        </p:nvSpPr>
        <p:spPr bwMode="auto">
          <a:xfrm>
            <a:off x="685800" y="1612704"/>
            <a:ext cx="7772400" cy="38600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6" name="Rectangle 124"/>
          <p:cNvSpPr>
            <a:spLocks noGrp="1" noChangeArrowheads="1"/>
          </p:cNvSpPr>
          <p:nvPr>
            <p:ph type="title"/>
          </p:nvPr>
        </p:nvSpPr>
        <p:spPr bwMode="auto">
          <a:xfrm>
            <a:off x="0" y="-4004"/>
            <a:ext cx="9143999"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3" name="Text Placeholder 12"/>
          <p:cNvSpPr>
            <a:spLocks noGrp="1"/>
          </p:cNvSpPr>
          <p:nvPr>
            <p:ph type="body" sz="quarter" idx="11" hasCustomPrompt="1"/>
          </p:nvPr>
        </p:nvSpPr>
        <p:spPr>
          <a:xfrm>
            <a:off x="-566" y="477664"/>
            <a:ext cx="7070085" cy="272955"/>
          </a:xfrm>
        </p:spPr>
        <p:txBody>
          <a:bodyPr/>
          <a:lstStyle>
            <a:lvl2pPr marL="0" indent="0">
              <a:buFont typeface="Arial" pitchFamily="34" charset="0"/>
              <a:buNone/>
              <a:defRPr sz="1400" i="1"/>
            </a:lvl2pPr>
          </a:lstStyle>
          <a:p>
            <a:pPr lvl="1"/>
            <a:r>
              <a:rPr lang="en-US" dirty="0" smtClean="0"/>
              <a:t>Subtitle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oleObject" Target="../embeddings/oleObject1.bin"/><Relationship Id="rId5" Type="http://schemas.openxmlformats.org/officeDocument/2006/relationships/vmlDrawing" Target="../drawings/vmlDrawing1.v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21" name="Rectangle 124"/>
          <p:cNvSpPr>
            <a:spLocks noGrp="1" noChangeArrowheads="1"/>
          </p:cNvSpPr>
          <p:nvPr>
            <p:ph type="title"/>
          </p:nvPr>
        </p:nvSpPr>
        <p:spPr bwMode="auto">
          <a:xfrm>
            <a:off x="122832" y="-4004"/>
            <a:ext cx="8488907"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- 20 pt. “Title Case”</a:t>
            </a:r>
          </a:p>
        </p:txBody>
      </p:sp>
      <p:sp>
        <p:nvSpPr>
          <p:cNvPr id="53374" name="Rectangle 126"/>
          <p:cNvSpPr>
            <a:spLocks noGrp="1" noChangeArrowheads="1"/>
          </p:cNvSpPr>
          <p:nvPr>
            <p:ph type="sldNum" sz="quarter" idx="4"/>
          </p:nvPr>
        </p:nvSpPr>
        <p:spPr bwMode="auto">
          <a:xfrm>
            <a:off x="7212652" y="6552770"/>
            <a:ext cx="1905000" cy="30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r" eaLnBrk="0" hangingPunct="0">
              <a:defRPr sz="1200" smtClean="0"/>
            </a:lvl1pPr>
          </a:lstStyle>
          <a:p>
            <a:pPr>
              <a:defRPr/>
            </a:pPr>
            <a:fld id="{B3AF412C-F502-452F-B333-F960A232B0E4}" type="slidenum">
              <a:rPr lang="en-US"/>
              <a:pPr>
                <a:defRPr/>
              </a:pPr>
              <a:t>‹#›</a:t>
            </a:fld>
            <a:endParaRPr lang="en-US"/>
          </a:p>
        </p:txBody>
      </p:sp>
      <p:sp>
        <p:nvSpPr>
          <p:cNvPr id="9223" name="Rectangle 146"/>
          <p:cNvSpPr>
            <a:spLocks noGrp="1" noChangeArrowheads="1"/>
          </p:cNvSpPr>
          <p:nvPr>
            <p:ph type="body" idx="1"/>
          </p:nvPr>
        </p:nvSpPr>
        <p:spPr bwMode="auto">
          <a:xfrm>
            <a:off x="685800" y="1692316"/>
            <a:ext cx="7772400" cy="38031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Text boxes – BU3 square bullets </a:t>
            </a:r>
          </a:p>
          <a:p>
            <a:pPr lvl="1"/>
            <a:r>
              <a:rPr lang="en-US" dirty="0" smtClean="0"/>
              <a:t>Indented can be same size or smaller – GY3 square bullets</a:t>
            </a:r>
          </a:p>
          <a:p>
            <a:pPr lvl="1"/>
            <a:r>
              <a:rPr lang="en-US" dirty="0" smtClean="0"/>
              <a:t>Indented can be same size or smaller</a:t>
            </a:r>
          </a:p>
          <a:p>
            <a:pPr lvl="1"/>
            <a:r>
              <a:rPr lang="en-US" dirty="0" smtClean="0"/>
              <a:t>Indented can be same size or smaller</a:t>
            </a:r>
          </a:p>
          <a:p>
            <a:pPr lvl="2"/>
            <a:r>
              <a:rPr lang="en-US" dirty="0" smtClean="0"/>
              <a:t>2nd indent – one size smaller – GY2 square bullets</a:t>
            </a:r>
          </a:p>
          <a:p>
            <a:pPr lvl="2"/>
            <a:r>
              <a:rPr lang="en-US" dirty="0" smtClean="0"/>
              <a:t>2nd indent – one size smaller</a:t>
            </a:r>
          </a:p>
        </p:txBody>
      </p:sp>
      <p:cxnSp>
        <p:nvCxnSpPr>
          <p:cNvPr id="17" name="Straight Connector 16"/>
          <p:cNvCxnSpPr/>
          <p:nvPr/>
        </p:nvCxnSpPr>
        <p:spPr bwMode="auto">
          <a:xfrm>
            <a:off x="0" y="458485"/>
            <a:ext cx="9144000" cy="0"/>
          </a:xfrm>
          <a:prstGeom prst="line">
            <a:avLst/>
          </a:prstGeom>
          <a:solidFill>
            <a:schemeClr val="accent1"/>
          </a:solidFill>
          <a:ln w="12700" cap="flat" cmpd="sng" algn="ctr">
            <a:solidFill>
              <a:schemeClr val="accent1">
                <a:lumMod val="50000"/>
              </a:schemeClr>
            </a:solidFill>
            <a:prstDash val="solid"/>
            <a:miter lim="800000"/>
            <a:headEnd type="none" w="med" len="med"/>
            <a:tailEnd type="none" w="med" len="med"/>
          </a:ln>
          <a:effectLst>
            <a:outerShdw blurRad="50800" dist="38100" dir="10800000" algn="t" rotWithShape="0">
              <a:prstClr val="black">
                <a:alpha val="40000"/>
              </a:prstClr>
            </a:outerShdw>
          </a:effectLst>
        </p:spPr>
      </p:cxnSp>
      <p:sp>
        <p:nvSpPr>
          <p:cNvPr id="15" name="TextBox 14"/>
          <p:cNvSpPr txBox="1"/>
          <p:nvPr/>
        </p:nvSpPr>
        <p:spPr>
          <a:xfrm>
            <a:off x="-13648" y="6578578"/>
            <a:ext cx="2453889" cy="276999"/>
          </a:xfrm>
          <a:prstGeom prst="rect">
            <a:avLst/>
          </a:prstGeom>
          <a:noFill/>
        </p:spPr>
        <p:txBody>
          <a:bodyPr wrap="square" rtlCol="0">
            <a:spAutoFit/>
          </a:bodyPr>
          <a:lstStyle/>
          <a:p>
            <a:r>
              <a:rPr lang="en-US" sz="1200" dirty="0" smtClean="0">
                <a:latin typeface="Arial" pitchFamily="34" charset="0"/>
                <a:cs typeface="Arial" pitchFamily="34" charset="0"/>
              </a:rPr>
              <a:t>A. Pinto, UTRC Inc.</a:t>
            </a:r>
            <a:endParaRPr lang="en-US" sz="1200" dirty="0" smtClean="0">
              <a:latin typeface="Arial" pitchFamily="34" charset="0"/>
              <a:cs typeface="Arial" pitchFamily="34" charset="0"/>
            </a:endParaRPr>
          </a:p>
        </p:txBody>
      </p:sp>
      <p:graphicFrame>
        <p:nvGraphicFramePr>
          <p:cNvPr id="2050" name="Object 2"/>
          <p:cNvGraphicFramePr>
            <a:graphicFrameLocks noChangeAspect="1"/>
          </p:cNvGraphicFramePr>
          <p:nvPr/>
        </p:nvGraphicFramePr>
        <p:xfrm>
          <a:off x="6864829" y="40944"/>
          <a:ext cx="2115399" cy="381834"/>
        </p:xfrm>
        <a:graphic>
          <a:graphicData uri="http://schemas.openxmlformats.org/presentationml/2006/ole">
            <p:oleObj spid="_x0000_s2050" name="Acrobat Document" r:id="rId6" imgW="4533900" imgH="819150" progId="AcroExch.Document.7">
              <p:embed/>
            </p:oleObj>
          </a:graphicData>
        </a:graphic>
      </p:graphicFrame>
      <p:sp>
        <p:nvSpPr>
          <p:cNvPr id="8" name="TextBox 7"/>
          <p:cNvSpPr txBox="1"/>
          <p:nvPr/>
        </p:nvSpPr>
        <p:spPr>
          <a:xfrm>
            <a:off x="1590534" y="6573759"/>
            <a:ext cx="5962933" cy="276999"/>
          </a:xfrm>
          <a:prstGeom prst="rect">
            <a:avLst/>
          </a:prstGeom>
          <a:noFill/>
        </p:spPr>
        <p:txBody>
          <a:bodyPr wrap="square" rtlCol="0">
            <a:spAutoFit/>
          </a:bodyPr>
          <a:lstStyle/>
          <a:p>
            <a:pPr algn="ctr"/>
            <a:r>
              <a:rPr lang="en-US" sz="1200" kern="1200" dirty="0" smtClean="0">
                <a:solidFill>
                  <a:schemeClr val="tx1"/>
                </a:solidFill>
                <a:latin typeface="Arial" charset="0"/>
                <a:ea typeface="+mn-ea"/>
                <a:cs typeface="+mn-cs"/>
              </a:rPr>
              <a:t>UTC PROPRIETARY</a:t>
            </a:r>
            <a:endParaRPr lang="en-US" sz="700" dirty="0" smtClean="0">
              <a:latin typeface="Microsoft Sans Serif" pitchFamily="34" charset="0"/>
              <a:cs typeface="Microsoft Sans Serif" pitchFamily="34" charset="0"/>
            </a:endParaRPr>
          </a:p>
        </p:txBody>
      </p:sp>
    </p:spTree>
  </p:cSld>
  <p:clrMap bg1="lt1" tx1="dk1" bg2="lt2" tx2="dk2" accent1="accent1" accent2="accent2" accent3="accent3" accent4="accent4" accent5="accent5" accent6="accent6" hlink="hlink" folHlink="folHlink"/>
  <p:sldLayoutIdLst>
    <p:sldLayoutId id="2147483678" r:id="rId1"/>
    <p:sldLayoutId id="2147483670" r:id="rId2"/>
    <p:sldLayoutId id="2147483684" r:id="rId3"/>
  </p:sldLayoutIdLst>
  <p:hf hdr="0" ftr="0" dt="0"/>
  <p:txStyles>
    <p:titleStyle>
      <a:lvl1pPr algn="l" rtl="0" eaLnBrk="1" fontAlgn="base" hangingPunct="1">
        <a:spcBef>
          <a:spcPct val="0"/>
        </a:spcBef>
        <a:spcAft>
          <a:spcPct val="0"/>
        </a:spcAft>
        <a:defRPr sz="2400">
          <a:solidFill>
            <a:schemeClr val="tx1"/>
          </a:solidFill>
          <a:latin typeface="Arial" pitchFamily="34" charset="0"/>
          <a:ea typeface="+mj-ea"/>
          <a:cs typeface="Arial" pitchFamily="34" charset="0"/>
        </a:defRPr>
      </a:lvl1pPr>
      <a:lvl2pPr algn="l" rtl="0" eaLnBrk="1" fontAlgn="base" hangingPunct="1">
        <a:spcBef>
          <a:spcPct val="0"/>
        </a:spcBef>
        <a:spcAft>
          <a:spcPct val="0"/>
        </a:spcAft>
        <a:defRPr sz="2800">
          <a:solidFill>
            <a:schemeClr val="tx1"/>
          </a:solidFill>
          <a:latin typeface="Arial" charset="0"/>
        </a:defRPr>
      </a:lvl2pPr>
      <a:lvl3pPr algn="l" rtl="0" eaLnBrk="1" fontAlgn="base" hangingPunct="1">
        <a:spcBef>
          <a:spcPct val="0"/>
        </a:spcBef>
        <a:spcAft>
          <a:spcPct val="0"/>
        </a:spcAft>
        <a:defRPr sz="2800">
          <a:solidFill>
            <a:schemeClr val="tx1"/>
          </a:solidFill>
          <a:latin typeface="Arial" charset="0"/>
        </a:defRPr>
      </a:lvl3pPr>
      <a:lvl4pPr algn="l" rtl="0" eaLnBrk="1" fontAlgn="base" hangingPunct="1">
        <a:spcBef>
          <a:spcPct val="0"/>
        </a:spcBef>
        <a:spcAft>
          <a:spcPct val="0"/>
        </a:spcAft>
        <a:defRPr sz="2800">
          <a:solidFill>
            <a:schemeClr val="tx1"/>
          </a:solidFill>
          <a:latin typeface="Arial" charset="0"/>
        </a:defRPr>
      </a:lvl4pPr>
      <a:lvl5pPr algn="l" rtl="0" eaLnBrk="1" fontAlgn="base" hangingPunct="1">
        <a:spcBef>
          <a:spcPct val="0"/>
        </a:spcBef>
        <a:spcAft>
          <a:spcPct val="0"/>
        </a:spcAft>
        <a:defRPr sz="2800">
          <a:solidFill>
            <a:schemeClr val="tx1"/>
          </a:solidFill>
          <a:latin typeface="Arial" charset="0"/>
        </a:defRPr>
      </a:lvl5pPr>
      <a:lvl6pPr marL="457200" algn="l" rtl="0" eaLnBrk="1" fontAlgn="base" hangingPunct="1">
        <a:spcBef>
          <a:spcPct val="0"/>
        </a:spcBef>
        <a:spcAft>
          <a:spcPct val="0"/>
        </a:spcAft>
        <a:defRPr sz="2800">
          <a:solidFill>
            <a:schemeClr val="tx1"/>
          </a:solidFill>
          <a:latin typeface="Arial" charset="0"/>
        </a:defRPr>
      </a:lvl6pPr>
      <a:lvl7pPr marL="914400" algn="l" rtl="0" eaLnBrk="1" fontAlgn="base" hangingPunct="1">
        <a:spcBef>
          <a:spcPct val="0"/>
        </a:spcBef>
        <a:spcAft>
          <a:spcPct val="0"/>
        </a:spcAft>
        <a:defRPr sz="2800">
          <a:solidFill>
            <a:schemeClr val="tx1"/>
          </a:solidFill>
          <a:latin typeface="Arial" charset="0"/>
        </a:defRPr>
      </a:lvl7pPr>
      <a:lvl8pPr marL="1371600" algn="l" rtl="0" eaLnBrk="1" fontAlgn="base" hangingPunct="1">
        <a:spcBef>
          <a:spcPct val="0"/>
        </a:spcBef>
        <a:spcAft>
          <a:spcPct val="0"/>
        </a:spcAft>
        <a:defRPr sz="2800">
          <a:solidFill>
            <a:schemeClr val="tx1"/>
          </a:solidFill>
          <a:latin typeface="Arial" charset="0"/>
        </a:defRPr>
      </a:lvl8pPr>
      <a:lvl9pPr marL="1828800" algn="l" rtl="0" eaLnBrk="1" fontAlgn="base" hangingPunct="1">
        <a:spcBef>
          <a:spcPct val="0"/>
        </a:spcBef>
        <a:spcAft>
          <a:spcPct val="0"/>
        </a:spcAft>
        <a:defRPr sz="2800">
          <a:solidFill>
            <a:schemeClr val="tx1"/>
          </a:solidFill>
          <a:latin typeface="Arial" charset="0"/>
        </a:defRPr>
      </a:lvl9pPr>
    </p:titleStyle>
    <p:bodyStyle>
      <a:lvl1pPr marL="225425" indent="-225425" algn="l" rtl="0" eaLnBrk="1" fontAlgn="base" hangingPunct="1">
        <a:spcBef>
          <a:spcPct val="20000"/>
        </a:spcBef>
        <a:spcAft>
          <a:spcPct val="0"/>
        </a:spcAft>
        <a:buClrTx/>
        <a:buFont typeface="Arial" pitchFamily="34" charset="0"/>
        <a:buChar char="•"/>
        <a:defRPr sz="2000">
          <a:solidFill>
            <a:schemeClr val="tx1"/>
          </a:solidFill>
          <a:latin typeface="Arial" pitchFamily="34" charset="0"/>
          <a:ea typeface="+mn-ea"/>
          <a:cs typeface="Arial" pitchFamily="34" charset="0"/>
        </a:defRPr>
      </a:lvl1pPr>
      <a:lvl2pPr marL="687388" indent="-230188" algn="l" rtl="0" eaLnBrk="1" fontAlgn="base" hangingPunct="1">
        <a:spcBef>
          <a:spcPct val="20000"/>
        </a:spcBef>
        <a:spcAft>
          <a:spcPct val="0"/>
        </a:spcAft>
        <a:buClrTx/>
        <a:buFont typeface="Arial" pitchFamily="34" charset="0"/>
        <a:buChar char="•"/>
        <a:defRPr sz="1800">
          <a:solidFill>
            <a:schemeClr val="tx1"/>
          </a:solidFill>
          <a:latin typeface="Arial" pitchFamily="34" charset="0"/>
          <a:cs typeface="Arial" pitchFamily="34" charset="0"/>
        </a:defRPr>
      </a:lvl2pPr>
      <a:lvl3pPr marL="1084263" indent="-169863" algn="l" rtl="0" eaLnBrk="1" fontAlgn="base" hangingPunct="1">
        <a:spcBef>
          <a:spcPct val="20000"/>
        </a:spcBef>
        <a:spcAft>
          <a:spcPct val="0"/>
        </a:spcAft>
        <a:buClrTx/>
        <a:buFont typeface="Arial" pitchFamily="34" charset="0"/>
        <a:buChar char="•"/>
        <a:defRPr sz="1600">
          <a:solidFill>
            <a:schemeClr val="tx1"/>
          </a:solidFill>
          <a:latin typeface="Microsoft Sans Serif" pitchFamily="34" charset="0"/>
          <a:cs typeface="Microsoft Sans Serif" pitchFamily="34" charset="0"/>
        </a:defRPr>
      </a:lvl3pPr>
      <a:lvl4pPr marL="1547813" indent="-176213" algn="l" rtl="0" eaLnBrk="1" fontAlgn="base" hangingPunct="1">
        <a:spcBef>
          <a:spcPct val="20000"/>
        </a:spcBef>
        <a:spcAft>
          <a:spcPct val="0"/>
        </a:spcAft>
        <a:buClr>
          <a:schemeClr val="tx1"/>
        </a:buClr>
        <a:defRPr sz="2000">
          <a:solidFill>
            <a:schemeClr val="tx1"/>
          </a:solidFill>
          <a:latin typeface="+mn-lt"/>
        </a:defRPr>
      </a:lvl4pPr>
      <a:lvl5pPr marL="1997075" indent="-168275" algn="l" rtl="0" eaLnBrk="1" fontAlgn="base" hangingPunct="1">
        <a:spcBef>
          <a:spcPct val="20000"/>
        </a:spcBef>
        <a:spcAft>
          <a:spcPct val="0"/>
        </a:spcAft>
        <a:buClr>
          <a:schemeClr val="tx1"/>
        </a:buClr>
        <a:defRPr sz="2000">
          <a:solidFill>
            <a:schemeClr val="tx1"/>
          </a:solidFill>
          <a:latin typeface="+mn-lt"/>
        </a:defRPr>
      </a:lvl5pPr>
      <a:lvl6pPr marL="2454275" indent="-168275" algn="l" rtl="0" eaLnBrk="1" fontAlgn="base" hangingPunct="1">
        <a:spcBef>
          <a:spcPct val="20000"/>
        </a:spcBef>
        <a:spcAft>
          <a:spcPct val="0"/>
        </a:spcAft>
        <a:buClr>
          <a:schemeClr val="tx1"/>
        </a:buClr>
        <a:defRPr sz="2000">
          <a:solidFill>
            <a:schemeClr val="tx1"/>
          </a:solidFill>
          <a:latin typeface="+mn-lt"/>
        </a:defRPr>
      </a:lvl6pPr>
      <a:lvl7pPr marL="2911475" indent="-168275" algn="l" rtl="0" eaLnBrk="1" fontAlgn="base" hangingPunct="1">
        <a:spcBef>
          <a:spcPct val="20000"/>
        </a:spcBef>
        <a:spcAft>
          <a:spcPct val="0"/>
        </a:spcAft>
        <a:buClr>
          <a:schemeClr val="tx1"/>
        </a:buClr>
        <a:defRPr sz="2000">
          <a:solidFill>
            <a:schemeClr val="tx1"/>
          </a:solidFill>
          <a:latin typeface="+mn-lt"/>
        </a:defRPr>
      </a:lvl7pPr>
      <a:lvl8pPr marL="3368675" indent="-168275" algn="l" rtl="0" eaLnBrk="1" fontAlgn="base" hangingPunct="1">
        <a:spcBef>
          <a:spcPct val="20000"/>
        </a:spcBef>
        <a:spcAft>
          <a:spcPct val="0"/>
        </a:spcAft>
        <a:buClr>
          <a:schemeClr val="tx1"/>
        </a:buClr>
        <a:defRPr sz="2000">
          <a:solidFill>
            <a:schemeClr val="tx1"/>
          </a:solidFill>
          <a:latin typeface="+mn-lt"/>
        </a:defRPr>
      </a:lvl8pPr>
      <a:lvl9pPr marL="3825875" indent="-168275" algn="l" rtl="0" eaLnBrk="1" fontAlgn="base" hangingPunct="1">
        <a:spcBef>
          <a:spcPct val="20000"/>
        </a:spcBef>
        <a:spcAft>
          <a:spcPct val="0"/>
        </a:spcAft>
        <a:buClr>
          <a:schemeClr val="tx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xml"/><Relationship Id="rId7" Type="http://schemas.openxmlformats.org/officeDocument/2006/relationships/image" Target="../media/image2.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3.xml"/><Relationship Id="rId5" Type="http://schemas.openxmlformats.org/officeDocument/2006/relationships/slideLayout" Target="../slideLayouts/slideLayout3.xml"/><Relationship Id="rId10" Type="http://schemas.openxmlformats.org/officeDocument/2006/relationships/image" Target="../media/image5.png"/><Relationship Id="rId4" Type="http://schemas.openxmlformats.org/officeDocument/2006/relationships/tags" Target="../tags/tag6.xml"/><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3.xml"/><Relationship Id="rId13" Type="http://schemas.openxmlformats.org/officeDocument/2006/relationships/image" Target="../media/image10.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9.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image" Target="../media/image8.png"/><Relationship Id="rId5" Type="http://schemas.openxmlformats.org/officeDocument/2006/relationships/tags" Target="../tags/tag11.xml"/><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tags" Target="../tags/tag10.xml"/><Relationship Id="rId9" Type="http://schemas.openxmlformats.org/officeDocument/2006/relationships/image" Target="../media/image6.png"/><Relationship Id="rId1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16.xml"/><Relationship Id="rId7" Type="http://schemas.openxmlformats.org/officeDocument/2006/relationships/image" Target="../media/image14.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13.png"/><Relationship Id="rId5" Type="http://schemas.openxmlformats.org/officeDocument/2006/relationships/slideLayout" Target="../slideLayouts/slideLayout2.xml"/><Relationship Id="rId4" Type="http://schemas.openxmlformats.org/officeDocument/2006/relationships/tags" Target="../tags/tag17.xml"/><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1470618" y="2076748"/>
            <a:ext cx="6202764" cy="461665"/>
          </a:xfrm>
        </p:spPr>
        <p:txBody>
          <a:bodyPr/>
          <a:lstStyle/>
          <a:p>
            <a:r>
              <a:rPr lang="en-US" dirty="0" smtClean="0"/>
              <a:t>RLC Toy Problem: Design Methodology</a:t>
            </a:r>
            <a:endParaRPr lang="en-US" dirty="0"/>
          </a:p>
        </p:txBody>
      </p:sp>
      <p:sp>
        <p:nvSpPr>
          <p:cNvPr id="8" name="Rectangle 143"/>
          <p:cNvSpPr txBox="1">
            <a:spLocks noChangeArrowheads="1"/>
          </p:cNvSpPr>
          <p:nvPr/>
        </p:nvSpPr>
        <p:spPr bwMode="auto">
          <a:xfrm>
            <a:off x="590392" y="3509963"/>
            <a:ext cx="7983940" cy="31146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a:buFont typeface="Wingdings" pitchFamily="2" charset="2"/>
              <a:buNone/>
              <a:defRPr sz="1800"/>
            </a:lvl1pPr>
          </a:lstStyle>
          <a:p>
            <a:pPr lvl="0">
              <a:defRPr/>
            </a:pPr>
            <a:r>
              <a:rPr lang="en-US" kern="0" dirty="0" smtClean="0">
                <a:latin typeface="Microsoft Sans Serif" pitchFamily="34" charset="0"/>
                <a:cs typeface="Microsoft Sans Serif" pitchFamily="34" charset="0"/>
              </a:rPr>
              <a:t>Alessandro Pinto</a:t>
            </a:r>
          </a:p>
          <a:p>
            <a:pPr lvl="0">
              <a:defRPr/>
            </a:pPr>
            <a:r>
              <a:rPr lang="en-US" kern="0" dirty="0" smtClean="0">
                <a:latin typeface="Microsoft Sans Serif" pitchFamily="34" charset="0"/>
                <a:cs typeface="Microsoft Sans Serif" pitchFamily="34" charset="0"/>
              </a:rPr>
              <a:t>alessandro.pinto@utrc.utc.com</a:t>
            </a:r>
            <a:endParaRPr lang="en-US" kern="0" dirty="0" smtClean="0">
              <a:latin typeface="Microsoft Sans Serif" pitchFamily="34" charset="0"/>
              <a:cs typeface="Microsoft Sans Serif" pitchFamily="34" charset="0"/>
            </a:endParaRPr>
          </a:p>
        </p:txBody>
      </p:sp>
      <p:sp>
        <p:nvSpPr>
          <p:cNvPr id="4" name="TextBox 3"/>
          <p:cNvSpPr txBox="1"/>
          <p:nvPr>
            <p:custDataLst>
              <p:tags r:id="rId1"/>
            </p:custDataLst>
          </p:nvPr>
        </p:nvSpPr>
        <p:spPr>
          <a:xfrm>
            <a:off x="0" y="7112000"/>
            <a:ext cx="7169720" cy="584775"/>
          </a:xfrm>
          <a:prstGeom prst="rect">
            <a:avLst/>
          </a:prstGeom>
          <a:noFill/>
        </p:spPr>
        <p:txBody>
          <a:bodyPr vert="horz" wrap="none" rtlCol="0">
            <a:spAutoFit/>
          </a:bodyPr>
          <a:lstStyle/>
          <a:p>
            <a:r>
              <a:rPr lang="en-US" sz="1600" smtClean="0">
                <a:latin typeface="Arial" pitchFamily="34" charset="0"/>
                <a:cs typeface="Arial" pitchFamily="34" charset="0"/>
              </a:rPr>
              <a:t>TexPoint fonts used in EMF. </a:t>
            </a:r>
          </a:p>
          <a:p>
            <a:r>
              <a:rPr lang="en-US" sz="1600" smtClean="0">
                <a:latin typeface="Arial" pitchFamily="34" charset="0"/>
                <a:cs typeface="Arial" pitchFamily="34" charset="0"/>
              </a:rPr>
              <a:t>Read the TexPoint manual before you delete this box.: </a:t>
            </a:r>
            <a:r>
              <a:rPr lang="en-US" sz="1600" smtClean="0">
                <a:latin typeface="CMSY10ORIG"/>
                <a:cs typeface="Arial" pitchFamily="34" charset="0"/>
              </a:rPr>
              <a:t>A</a:t>
            </a:r>
            <a:r>
              <a:rPr lang="en-US" sz="1600" smtClean="0">
                <a:latin typeface="CMR10"/>
                <a:cs typeface="Arial" pitchFamily="34" charset="0"/>
              </a:rPr>
              <a:t>A</a:t>
            </a:r>
            <a:r>
              <a:rPr lang="en-US" sz="1600" smtClean="0">
                <a:latin typeface="CMMI10"/>
                <a:cs typeface="Arial" pitchFamily="34" charset="0"/>
              </a:rPr>
              <a:t>A</a:t>
            </a:r>
            <a:r>
              <a:rPr lang="en-US" sz="1600" smtClean="0">
                <a:latin typeface="CMMI7"/>
                <a:cs typeface="Arial" pitchFamily="34" charset="0"/>
              </a:rPr>
              <a:t>A</a:t>
            </a:r>
            <a:r>
              <a:rPr lang="en-US" sz="1600" smtClean="0">
                <a:latin typeface="CMSY7"/>
                <a:cs typeface="Arial" pitchFamily="34" charset="0"/>
              </a:rPr>
              <a:t>A</a:t>
            </a:r>
            <a:r>
              <a:rPr lang="en-US" sz="1600" smtClean="0">
                <a:latin typeface="MSBM10"/>
                <a:cs typeface="Arial" pitchFamily="34" charset="0"/>
              </a:rPr>
              <a:t>A</a:t>
            </a:r>
            <a:r>
              <a:rPr lang="en-US" sz="1600" smtClean="0">
                <a:latin typeface="CMR7"/>
                <a:cs typeface="Arial" pitchFamily="34" charset="0"/>
              </a:rPr>
              <a:t>A</a:t>
            </a:r>
            <a:r>
              <a:rPr lang="en-US" sz="1600" smtClean="0">
                <a:latin typeface="CMEX10"/>
                <a:cs typeface="Arial" pitchFamily="34" charset="0"/>
              </a:rPr>
              <a:t>A</a:t>
            </a:r>
            <a:r>
              <a:rPr lang="en-US" sz="1600" smtClean="0">
                <a:latin typeface="CMMI5"/>
                <a:cs typeface="Arial" pitchFamily="34" charset="0"/>
              </a:rPr>
              <a:t>A</a:t>
            </a:r>
            <a:r>
              <a:rPr lang="en-US" sz="1600" smtClean="0">
                <a:latin typeface="CMSY5"/>
                <a:cs typeface="Arial" pitchFamily="34" charset="0"/>
              </a:rPr>
              <a:t>A</a:t>
            </a:r>
            <a:r>
              <a:rPr lang="en-US" sz="1600" smtClean="0">
                <a:latin typeface="CMBX10"/>
                <a:cs typeface="Arial" pitchFamily="34" charset="0"/>
              </a:rPr>
              <a:t>A</a:t>
            </a:r>
            <a:endParaRPr lang="en-US" sz="1600" dirty="0" smtClean="0">
              <a:latin typeface="Arial" pitchFamily="34" charset="0"/>
              <a:cs typeface="Arial" pitchFamily="34" charset="0"/>
            </a:endParaRPr>
          </a:p>
        </p:txBody>
      </p:sp>
      <p:sp>
        <p:nvSpPr>
          <p:cNvPr id="5" name="Text Box 4"/>
          <p:cNvSpPr txBox="1">
            <a:spLocks noChangeArrowheads="1"/>
          </p:cNvSpPr>
          <p:nvPr/>
        </p:nvSpPr>
        <p:spPr bwMode="auto">
          <a:xfrm>
            <a:off x="1023938" y="5378939"/>
            <a:ext cx="7070725" cy="511175"/>
          </a:xfrm>
          <a:prstGeom prst="rect">
            <a:avLst/>
          </a:prstGeom>
          <a:noFill/>
          <a:ln w="9525">
            <a:solidFill>
              <a:srgbClr val="C0C0C0"/>
            </a:solidFill>
            <a:miter lim="800000"/>
            <a:headEnd/>
            <a:tailEnd/>
          </a:ln>
          <a:effectLst/>
        </p:spPr>
        <p:txBody>
          <a:bodyPr>
            <a:spAutoFit/>
          </a:bodyPr>
          <a:lstStyle/>
          <a:p>
            <a:pPr algn="ctr"/>
            <a:r>
              <a:rPr lang="en-US" sz="900" dirty="0"/>
              <a:t>UTC Proprietary - This material contains proprietary information of United Technologies Corporation. Any copying, distribution, or </a:t>
            </a:r>
          </a:p>
          <a:p>
            <a:pPr algn="ctr"/>
            <a:r>
              <a:rPr lang="en-US" sz="900" dirty="0"/>
              <a:t>dissemination of the contents of this material is strictly prohibited and may be unlawful without the express written permission of UTC.</a:t>
            </a:r>
          </a:p>
          <a:p>
            <a:pPr algn="ctr"/>
            <a:r>
              <a:rPr lang="en-US" sz="900" dirty="0"/>
              <a:t> If you have obtained this material in error, please notify UTRC Counsel at (860) 610-7948 immediately.</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B3AF412C-F502-452F-B333-F960A232B0E4}" type="slidenum">
              <a:rPr lang="en-US" smtClean="0"/>
              <a:pPr>
                <a:defRPr/>
              </a:pPr>
              <a:t>10</a:t>
            </a:fld>
            <a:endParaRPr lang="en-US"/>
          </a:p>
        </p:txBody>
      </p:sp>
      <p:sp>
        <p:nvSpPr>
          <p:cNvPr id="3" name="Content Placeholder 2"/>
          <p:cNvSpPr>
            <a:spLocks noGrp="1"/>
          </p:cNvSpPr>
          <p:nvPr>
            <p:ph idx="1"/>
          </p:nvPr>
        </p:nvSpPr>
        <p:spPr/>
        <p:txBody>
          <a:bodyPr/>
          <a:lstStyle/>
          <a:p>
            <a:r>
              <a:rPr lang="en-US" dirty="0" smtClean="0"/>
              <a:t>Given the constraints from the platform and from the specification, find position of first pin, translation and orientation. </a:t>
            </a:r>
          </a:p>
          <a:p>
            <a:r>
              <a:rPr lang="en-US" dirty="0" smtClean="0"/>
              <a:t>Once solved, the layout view is added to the components and can be used later in the thermal analysis.</a:t>
            </a:r>
            <a:endParaRPr lang="en-US" dirty="0"/>
          </a:p>
        </p:txBody>
      </p:sp>
      <p:sp>
        <p:nvSpPr>
          <p:cNvPr id="4" name="Title 3"/>
          <p:cNvSpPr>
            <a:spLocks noGrp="1"/>
          </p:cNvSpPr>
          <p:nvPr>
            <p:ph type="title"/>
          </p:nvPr>
        </p:nvSpPr>
        <p:spPr/>
        <p:txBody>
          <a:bodyPr/>
          <a:lstStyle/>
          <a:p>
            <a:r>
              <a:rPr lang="en-US" dirty="0" smtClean="0"/>
              <a:t>Layout problem</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B3AF412C-F502-452F-B333-F960A232B0E4}" type="slidenum">
              <a:rPr lang="en-US" smtClean="0"/>
              <a:pPr>
                <a:defRPr/>
              </a:pPr>
              <a:t>11</a:t>
            </a:fld>
            <a:endParaRPr lang="en-US"/>
          </a:p>
        </p:txBody>
      </p:sp>
      <p:sp>
        <p:nvSpPr>
          <p:cNvPr id="4" name="Title 3"/>
          <p:cNvSpPr>
            <a:spLocks noGrp="1"/>
          </p:cNvSpPr>
          <p:nvPr>
            <p:ph type="title"/>
          </p:nvPr>
        </p:nvSpPr>
        <p:spPr/>
        <p:txBody>
          <a:bodyPr/>
          <a:lstStyle/>
          <a:p>
            <a:r>
              <a:rPr lang="en-US" dirty="0" smtClean="0"/>
              <a:t>Packaging and thermal analysis</a:t>
            </a:r>
            <a:endParaRPr lang="en-US" dirty="0"/>
          </a:p>
        </p:txBody>
      </p:sp>
      <p:grpSp>
        <p:nvGrpSpPr>
          <p:cNvPr id="42" name="Group 41"/>
          <p:cNvGrpSpPr/>
          <p:nvPr/>
        </p:nvGrpSpPr>
        <p:grpSpPr>
          <a:xfrm>
            <a:off x="321880" y="772675"/>
            <a:ext cx="2714305" cy="2510107"/>
            <a:chOff x="380716" y="1713259"/>
            <a:chExt cx="3995139" cy="3694583"/>
          </a:xfrm>
        </p:grpSpPr>
        <p:sp>
          <p:nvSpPr>
            <p:cNvPr id="7" name="Oval 6"/>
            <p:cNvSpPr/>
            <p:nvPr/>
          </p:nvSpPr>
          <p:spPr bwMode="auto">
            <a:xfrm rot="851281">
              <a:off x="1112370" y="3462944"/>
              <a:ext cx="2200955" cy="531265"/>
            </a:xfrm>
            <a:prstGeom prst="ellipse">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8" name="Oval 7"/>
            <p:cNvSpPr/>
            <p:nvPr/>
          </p:nvSpPr>
          <p:spPr bwMode="auto">
            <a:xfrm rot="851281">
              <a:off x="2174900" y="1717359"/>
              <a:ext cx="2200955" cy="531265"/>
            </a:xfrm>
            <a:prstGeom prst="ellipse">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cxnSp>
          <p:nvCxnSpPr>
            <p:cNvPr id="10" name="Straight Connector 9"/>
            <p:cNvCxnSpPr>
              <a:stCxn id="8" idx="2"/>
            </p:cNvCxnSpPr>
            <p:nvPr/>
          </p:nvCxnSpPr>
          <p:spPr bwMode="auto">
            <a:xfrm rot="10800000" flipV="1">
              <a:off x="397776" y="1713259"/>
              <a:ext cx="1810693" cy="2930059"/>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12" name="Straight Connector 11"/>
            <p:cNvCxnSpPr>
              <a:stCxn id="8" idx="6"/>
              <a:endCxn id="13" idx="6"/>
            </p:cNvCxnSpPr>
            <p:nvPr/>
          </p:nvCxnSpPr>
          <p:spPr bwMode="auto">
            <a:xfrm flipH="1">
              <a:off x="2548103" y="2252724"/>
              <a:ext cx="1794184" cy="2938602"/>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13" name="Oval 12"/>
            <p:cNvSpPr/>
            <p:nvPr/>
          </p:nvSpPr>
          <p:spPr bwMode="auto">
            <a:xfrm rot="851281">
              <a:off x="380716" y="4655961"/>
              <a:ext cx="2200955" cy="531265"/>
            </a:xfrm>
            <a:prstGeom prst="ellipse">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17" name="Flowchart: Direct Access Storage 16"/>
            <p:cNvSpPr/>
            <p:nvPr/>
          </p:nvSpPr>
          <p:spPr bwMode="auto">
            <a:xfrm rot="1666019">
              <a:off x="1500433" y="3459377"/>
              <a:ext cx="531265" cy="303580"/>
            </a:xfrm>
            <a:prstGeom prst="flowChartMagneticDrum">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18" name="Flowchart: Direct Access Storage 17"/>
            <p:cNvSpPr/>
            <p:nvPr/>
          </p:nvSpPr>
          <p:spPr bwMode="auto">
            <a:xfrm rot="18075044">
              <a:off x="2658924" y="3582118"/>
              <a:ext cx="531265" cy="303580"/>
            </a:xfrm>
            <a:prstGeom prst="flowChartMagneticDrum">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19" name="Cube 18"/>
            <p:cNvSpPr/>
            <p:nvPr/>
          </p:nvSpPr>
          <p:spPr bwMode="auto">
            <a:xfrm rot="1891775">
              <a:off x="2070246" y="3544943"/>
              <a:ext cx="485098" cy="147587"/>
            </a:xfrm>
            <a:prstGeom prst="cube">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0" name="Freeform 19"/>
            <p:cNvSpPr/>
            <p:nvPr/>
          </p:nvSpPr>
          <p:spPr bwMode="auto">
            <a:xfrm>
              <a:off x="1110851" y="3933883"/>
              <a:ext cx="1164609" cy="1473959"/>
            </a:xfrm>
            <a:custGeom>
              <a:avLst/>
              <a:gdLst>
                <a:gd name="connsiteX0" fmla="*/ 2274 w 1164609"/>
                <a:gd name="connsiteY0" fmla="*/ 1473959 h 1473959"/>
                <a:gd name="connsiteX1" fmla="*/ 70513 w 1164609"/>
                <a:gd name="connsiteY1" fmla="*/ 1228299 h 1473959"/>
                <a:gd name="connsiteX2" fmla="*/ 425354 w 1164609"/>
                <a:gd name="connsiteY2" fmla="*/ 1105469 h 1473959"/>
                <a:gd name="connsiteX3" fmla="*/ 288877 w 1164609"/>
                <a:gd name="connsiteY3" fmla="*/ 627797 h 1473959"/>
                <a:gd name="connsiteX4" fmla="*/ 916674 w 1164609"/>
                <a:gd name="connsiteY4" fmla="*/ 532263 h 1473959"/>
                <a:gd name="connsiteX5" fmla="*/ 793844 w 1164609"/>
                <a:gd name="connsiteY5" fmla="*/ 245660 h 1473959"/>
                <a:gd name="connsiteX6" fmla="*/ 1107743 w 1164609"/>
                <a:gd name="connsiteY6" fmla="*/ 95535 h 1473959"/>
                <a:gd name="connsiteX7" fmla="*/ 1135038 w 1164609"/>
                <a:gd name="connsiteY7" fmla="*/ 0 h 14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4609" h="1473959">
                  <a:moveTo>
                    <a:pt x="2274" y="1473959"/>
                  </a:moveTo>
                  <a:cubicBezTo>
                    <a:pt x="1137" y="1381836"/>
                    <a:pt x="0" y="1289714"/>
                    <a:pt x="70513" y="1228299"/>
                  </a:cubicBezTo>
                  <a:cubicBezTo>
                    <a:pt x="141026" y="1166884"/>
                    <a:pt x="388960" y="1205553"/>
                    <a:pt x="425354" y="1105469"/>
                  </a:cubicBezTo>
                  <a:cubicBezTo>
                    <a:pt x="461748" y="1005385"/>
                    <a:pt x="206990" y="723331"/>
                    <a:pt x="288877" y="627797"/>
                  </a:cubicBezTo>
                  <a:cubicBezTo>
                    <a:pt x="370764" y="532263"/>
                    <a:pt x="832513" y="595953"/>
                    <a:pt x="916674" y="532263"/>
                  </a:cubicBezTo>
                  <a:cubicBezTo>
                    <a:pt x="1000835" y="468574"/>
                    <a:pt x="761999" y="318448"/>
                    <a:pt x="793844" y="245660"/>
                  </a:cubicBezTo>
                  <a:cubicBezTo>
                    <a:pt x="825689" y="172872"/>
                    <a:pt x="1050877" y="136478"/>
                    <a:pt x="1107743" y="95535"/>
                  </a:cubicBezTo>
                  <a:cubicBezTo>
                    <a:pt x="1164609" y="54592"/>
                    <a:pt x="1149823" y="27296"/>
                    <a:pt x="1135038" y="0"/>
                  </a:cubicBezTo>
                </a:path>
              </a:pathLst>
            </a:cu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21" name="Freeform 20"/>
            <p:cNvSpPr/>
            <p:nvPr/>
          </p:nvSpPr>
          <p:spPr bwMode="auto">
            <a:xfrm>
              <a:off x="1217758" y="3920236"/>
              <a:ext cx="932596" cy="1473958"/>
            </a:xfrm>
            <a:custGeom>
              <a:avLst/>
              <a:gdLst>
                <a:gd name="connsiteX0" fmla="*/ 18197 w 932596"/>
                <a:gd name="connsiteY0" fmla="*/ 1473958 h 1473958"/>
                <a:gd name="connsiteX1" fmla="*/ 59140 w 932596"/>
                <a:gd name="connsiteY1" fmla="*/ 1105468 h 1473958"/>
                <a:gd name="connsiteX2" fmla="*/ 373038 w 932596"/>
                <a:gd name="connsiteY2" fmla="*/ 996286 h 1473958"/>
                <a:gd name="connsiteX3" fmla="*/ 250209 w 932596"/>
                <a:gd name="connsiteY3" fmla="*/ 504967 h 1473958"/>
                <a:gd name="connsiteX4" fmla="*/ 837062 w 932596"/>
                <a:gd name="connsiteY4" fmla="*/ 436728 h 1473958"/>
                <a:gd name="connsiteX5" fmla="*/ 823415 w 932596"/>
                <a:gd name="connsiteY5" fmla="*/ 0 h 147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596" h="1473958">
                  <a:moveTo>
                    <a:pt x="18197" y="1473958"/>
                  </a:moveTo>
                  <a:cubicBezTo>
                    <a:pt x="9098" y="1329519"/>
                    <a:pt x="0" y="1185080"/>
                    <a:pt x="59140" y="1105468"/>
                  </a:cubicBezTo>
                  <a:cubicBezTo>
                    <a:pt x="118280" y="1025856"/>
                    <a:pt x="341193" y="1096369"/>
                    <a:pt x="373038" y="996286"/>
                  </a:cubicBezTo>
                  <a:cubicBezTo>
                    <a:pt x="404883" y="896203"/>
                    <a:pt x="172872" y="598227"/>
                    <a:pt x="250209" y="504967"/>
                  </a:cubicBezTo>
                  <a:cubicBezTo>
                    <a:pt x="327546" y="411707"/>
                    <a:pt x="741528" y="520889"/>
                    <a:pt x="837062" y="436728"/>
                  </a:cubicBezTo>
                  <a:cubicBezTo>
                    <a:pt x="932596" y="352567"/>
                    <a:pt x="878005" y="176283"/>
                    <a:pt x="823415" y="0"/>
                  </a:cubicBezTo>
                </a:path>
              </a:pathLst>
            </a:cu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22" name="Freeform 21"/>
            <p:cNvSpPr/>
            <p:nvPr/>
          </p:nvSpPr>
          <p:spPr bwMode="auto">
            <a:xfrm>
              <a:off x="473670" y="3732579"/>
              <a:ext cx="1164609" cy="1473959"/>
            </a:xfrm>
            <a:custGeom>
              <a:avLst/>
              <a:gdLst>
                <a:gd name="connsiteX0" fmla="*/ 2274 w 1164609"/>
                <a:gd name="connsiteY0" fmla="*/ 1473959 h 1473959"/>
                <a:gd name="connsiteX1" fmla="*/ 70513 w 1164609"/>
                <a:gd name="connsiteY1" fmla="*/ 1228299 h 1473959"/>
                <a:gd name="connsiteX2" fmla="*/ 425354 w 1164609"/>
                <a:gd name="connsiteY2" fmla="*/ 1105469 h 1473959"/>
                <a:gd name="connsiteX3" fmla="*/ 288877 w 1164609"/>
                <a:gd name="connsiteY3" fmla="*/ 627797 h 1473959"/>
                <a:gd name="connsiteX4" fmla="*/ 916674 w 1164609"/>
                <a:gd name="connsiteY4" fmla="*/ 532263 h 1473959"/>
                <a:gd name="connsiteX5" fmla="*/ 793844 w 1164609"/>
                <a:gd name="connsiteY5" fmla="*/ 245660 h 1473959"/>
                <a:gd name="connsiteX6" fmla="*/ 1107743 w 1164609"/>
                <a:gd name="connsiteY6" fmla="*/ 95535 h 1473959"/>
                <a:gd name="connsiteX7" fmla="*/ 1135038 w 1164609"/>
                <a:gd name="connsiteY7" fmla="*/ 0 h 14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4609" h="1473959">
                  <a:moveTo>
                    <a:pt x="2274" y="1473959"/>
                  </a:moveTo>
                  <a:cubicBezTo>
                    <a:pt x="1137" y="1381836"/>
                    <a:pt x="0" y="1289714"/>
                    <a:pt x="70513" y="1228299"/>
                  </a:cubicBezTo>
                  <a:cubicBezTo>
                    <a:pt x="141026" y="1166884"/>
                    <a:pt x="388960" y="1205553"/>
                    <a:pt x="425354" y="1105469"/>
                  </a:cubicBezTo>
                  <a:cubicBezTo>
                    <a:pt x="461748" y="1005385"/>
                    <a:pt x="206990" y="723331"/>
                    <a:pt x="288877" y="627797"/>
                  </a:cubicBezTo>
                  <a:cubicBezTo>
                    <a:pt x="370764" y="532263"/>
                    <a:pt x="832513" y="595953"/>
                    <a:pt x="916674" y="532263"/>
                  </a:cubicBezTo>
                  <a:cubicBezTo>
                    <a:pt x="1000835" y="468574"/>
                    <a:pt x="761999" y="318448"/>
                    <a:pt x="793844" y="245660"/>
                  </a:cubicBezTo>
                  <a:cubicBezTo>
                    <a:pt x="825689" y="172872"/>
                    <a:pt x="1050877" y="136478"/>
                    <a:pt x="1107743" y="95535"/>
                  </a:cubicBezTo>
                  <a:cubicBezTo>
                    <a:pt x="1164609" y="54592"/>
                    <a:pt x="1149823" y="27296"/>
                    <a:pt x="1135038" y="0"/>
                  </a:cubicBezTo>
                </a:path>
              </a:pathLst>
            </a:cu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23" name="Freeform 22"/>
            <p:cNvSpPr/>
            <p:nvPr/>
          </p:nvSpPr>
          <p:spPr bwMode="auto">
            <a:xfrm>
              <a:off x="580577" y="3718932"/>
              <a:ext cx="932596" cy="1473958"/>
            </a:xfrm>
            <a:custGeom>
              <a:avLst/>
              <a:gdLst>
                <a:gd name="connsiteX0" fmla="*/ 18197 w 932596"/>
                <a:gd name="connsiteY0" fmla="*/ 1473958 h 1473958"/>
                <a:gd name="connsiteX1" fmla="*/ 59140 w 932596"/>
                <a:gd name="connsiteY1" fmla="*/ 1105468 h 1473958"/>
                <a:gd name="connsiteX2" fmla="*/ 373038 w 932596"/>
                <a:gd name="connsiteY2" fmla="*/ 996286 h 1473958"/>
                <a:gd name="connsiteX3" fmla="*/ 250209 w 932596"/>
                <a:gd name="connsiteY3" fmla="*/ 504967 h 1473958"/>
                <a:gd name="connsiteX4" fmla="*/ 837062 w 932596"/>
                <a:gd name="connsiteY4" fmla="*/ 436728 h 1473958"/>
                <a:gd name="connsiteX5" fmla="*/ 823415 w 932596"/>
                <a:gd name="connsiteY5" fmla="*/ 0 h 147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596" h="1473958">
                  <a:moveTo>
                    <a:pt x="18197" y="1473958"/>
                  </a:moveTo>
                  <a:cubicBezTo>
                    <a:pt x="9098" y="1329519"/>
                    <a:pt x="0" y="1185080"/>
                    <a:pt x="59140" y="1105468"/>
                  </a:cubicBezTo>
                  <a:cubicBezTo>
                    <a:pt x="118280" y="1025856"/>
                    <a:pt x="341193" y="1096369"/>
                    <a:pt x="373038" y="996286"/>
                  </a:cubicBezTo>
                  <a:cubicBezTo>
                    <a:pt x="404883" y="896203"/>
                    <a:pt x="172872" y="598227"/>
                    <a:pt x="250209" y="504967"/>
                  </a:cubicBezTo>
                  <a:cubicBezTo>
                    <a:pt x="327546" y="411707"/>
                    <a:pt x="741528" y="520889"/>
                    <a:pt x="837062" y="436728"/>
                  </a:cubicBezTo>
                  <a:cubicBezTo>
                    <a:pt x="932596" y="352567"/>
                    <a:pt x="878005" y="176283"/>
                    <a:pt x="823415" y="0"/>
                  </a:cubicBezTo>
                </a:path>
              </a:pathLst>
            </a:cu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24" name="Freeform 23"/>
            <p:cNvSpPr/>
            <p:nvPr/>
          </p:nvSpPr>
          <p:spPr bwMode="auto">
            <a:xfrm>
              <a:off x="1378424" y="3334603"/>
              <a:ext cx="1119116" cy="106908"/>
            </a:xfrm>
            <a:custGeom>
              <a:avLst/>
              <a:gdLst>
                <a:gd name="connsiteX0" fmla="*/ 1119116 w 1119116"/>
                <a:gd name="connsiteY0" fmla="*/ 36394 h 106908"/>
                <a:gd name="connsiteX1" fmla="*/ 941695 w 1119116"/>
                <a:gd name="connsiteY1" fmla="*/ 9098 h 106908"/>
                <a:gd name="connsiteX2" fmla="*/ 668740 w 1119116"/>
                <a:gd name="connsiteY2" fmla="*/ 90985 h 106908"/>
                <a:gd name="connsiteX3" fmla="*/ 436728 w 1119116"/>
                <a:gd name="connsiteY3" fmla="*/ 104633 h 106908"/>
                <a:gd name="connsiteX4" fmla="*/ 272955 w 1119116"/>
                <a:gd name="connsiteY4" fmla="*/ 77337 h 106908"/>
                <a:gd name="connsiteX5" fmla="*/ 0 w 1119116"/>
                <a:gd name="connsiteY5" fmla="*/ 50042 h 10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9116" h="106908">
                  <a:moveTo>
                    <a:pt x="1119116" y="36394"/>
                  </a:moveTo>
                  <a:cubicBezTo>
                    <a:pt x="1067937" y="18197"/>
                    <a:pt x="1016758" y="0"/>
                    <a:pt x="941695" y="9098"/>
                  </a:cubicBezTo>
                  <a:cubicBezTo>
                    <a:pt x="866632" y="18197"/>
                    <a:pt x="752901" y="75063"/>
                    <a:pt x="668740" y="90985"/>
                  </a:cubicBezTo>
                  <a:cubicBezTo>
                    <a:pt x="584579" y="106907"/>
                    <a:pt x="502692" y="106908"/>
                    <a:pt x="436728" y="104633"/>
                  </a:cubicBezTo>
                  <a:cubicBezTo>
                    <a:pt x="370764" y="102358"/>
                    <a:pt x="345743" y="86435"/>
                    <a:pt x="272955" y="77337"/>
                  </a:cubicBezTo>
                  <a:cubicBezTo>
                    <a:pt x="200167" y="68239"/>
                    <a:pt x="100083" y="59140"/>
                    <a:pt x="0" y="50042"/>
                  </a:cubicBezTo>
                </a:path>
              </a:pathLst>
            </a:custGeom>
            <a:ln>
              <a:solidFill>
                <a:srgbClr val="FF0000"/>
              </a:solidFill>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25" name="Freeform 24"/>
            <p:cNvSpPr/>
            <p:nvPr/>
          </p:nvSpPr>
          <p:spPr bwMode="auto">
            <a:xfrm rot="2606970" flipH="1">
              <a:off x="2330371" y="3723274"/>
              <a:ext cx="1119116" cy="106908"/>
            </a:xfrm>
            <a:custGeom>
              <a:avLst/>
              <a:gdLst>
                <a:gd name="connsiteX0" fmla="*/ 1119116 w 1119116"/>
                <a:gd name="connsiteY0" fmla="*/ 36394 h 106908"/>
                <a:gd name="connsiteX1" fmla="*/ 941695 w 1119116"/>
                <a:gd name="connsiteY1" fmla="*/ 9098 h 106908"/>
                <a:gd name="connsiteX2" fmla="*/ 668740 w 1119116"/>
                <a:gd name="connsiteY2" fmla="*/ 90985 h 106908"/>
                <a:gd name="connsiteX3" fmla="*/ 436728 w 1119116"/>
                <a:gd name="connsiteY3" fmla="*/ 104633 h 106908"/>
                <a:gd name="connsiteX4" fmla="*/ 272955 w 1119116"/>
                <a:gd name="connsiteY4" fmla="*/ 77337 h 106908"/>
                <a:gd name="connsiteX5" fmla="*/ 0 w 1119116"/>
                <a:gd name="connsiteY5" fmla="*/ 50042 h 10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9116" h="106908">
                  <a:moveTo>
                    <a:pt x="1119116" y="36394"/>
                  </a:moveTo>
                  <a:cubicBezTo>
                    <a:pt x="1067937" y="18197"/>
                    <a:pt x="1016758" y="0"/>
                    <a:pt x="941695" y="9098"/>
                  </a:cubicBezTo>
                  <a:cubicBezTo>
                    <a:pt x="866632" y="18197"/>
                    <a:pt x="752901" y="75063"/>
                    <a:pt x="668740" y="90985"/>
                  </a:cubicBezTo>
                  <a:cubicBezTo>
                    <a:pt x="584579" y="106907"/>
                    <a:pt x="502692" y="106908"/>
                    <a:pt x="436728" y="104633"/>
                  </a:cubicBezTo>
                  <a:cubicBezTo>
                    <a:pt x="370764" y="102358"/>
                    <a:pt x="345743" y="86435"/>
                    <a:pt x="272955" y="77337"/>
                  </a:cubicBezTo>
                  <a:cubicBezTo>
                    <a:pt x="200167" y="68239"/>
                    <a:pt x="100083" y="59140"/>
                    <a:pt x="0" y="50042"/>
                  </a:cubicBezTo>
                </a:path>
              </a:pathLst>
            </a:custGeom>
            <a:ln>
              <a:solidFill>
                <a:srgbClr val="FF0000"/>
              </a:solidFill>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grpSp>
      <p:sp>
        <p:nvSpPr>
          <p:cNvPr id="26" name="Rectangle 25"/>
          <p:cNvSpPr/>
          <p:nvPr/>
        </p:nvSpPr>
        <p:spPr bwMode="auto">
          <a:xfrm>
            <a:off x="1991570" y="3049525"/>
            <a:ext cx="6982340" cy="326348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grpSp>
        <p:nvGrpSpPr>
          <p:cNvPr id="27" name="Group 26"/>
          <p:cNvGrpSpPr/>
          <p:nvPr/>
        </p:nvGrpSpPr>
        <p:grpSpPr>
          <a:xfrm>
            <a:off x="2067465" y="3277210"/>
            <a:ext cx="2732220" cy="986635"/>
            <a:chOff x="1384410" y="3049525"/>
            <a:chExt cx="2732220" cy="986635"/>
          </a:xfrm>
        </p:grpSpPr>
        <p:sp>
          <p:nvSpPr>
            <p:cNvPr id="28" name="Rectangle 27"/>
            <p:cNvSpPr/>
            <p:nvPr/>
          </p:nvSpPr>
          <p:spPr bwMode="auto">
            <a:xfrm>
              <a:off x="1384410" y="304952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9" name="TextBox 28"/>
            <p:cNvSpPr txBox="1"/>
            <p:nvPr/>
          </p:nvSpPr>
          <p:spPr>
            <a:xfrm>
              <a:off x="1384410" y="3049525"/>
              <a:ext cx="1803699" cy="338554"/>
            </a:xfrm>
            <a:prstGeom prst="rect">
              <a:avLst/>
            </a:prstGeom>
            <a:noFill/>
            <a:ln>
              <a:solidFill>
                <a:schemeClr val="accent4">
                  <a:shade val="95000"/>
                  <a:satMod val="105000"/>
                </a:schemeClr>
              </a:solidFill>
            </a:ln>
          </p:spPr>
          <p:txBody>
            <a:bodyPr wrap="none" rtlCol="0">
              <a:spAutoFit/>
            </a:bodyPr>
            <a:lstStyle/>
            <a:p>
              <a:r>
                <a:rPr lang="en-US" sz="1600" dirty="0" smtClean="0">
                  <a:latin typeface="Arial" pitchFamily="34" charset="0"/>
                  <a:cs typeface="Arial" pitchFamily="34" charset="0"/>
                </a:rPr>
                <a:t>Electrical contract</a:t>
              </a:r>
              <a:endParaRPr lang="en-US" sz="1600" dirty="0" smtClean="0">
                <a:latin typeface="Arial" pitchFamily="34" charset="0"/>
                <a:cs typeface="Arial" pitchFamily="34" charset="0"/>
              </a:endParaRPr>
            </a:p>
          </p:txBody>
        </p:sp>
      </p:grpSp>
      <p:grpSp>
        <p:nvGrpSpPr>
          <p:cNvPr id="30" name="Group 29"/>
          <p:cNvGrpSpPr/>
          <p:nvPr/>
        </p:nvGrpSpPr>
        <p:grpSpPr>
          <a:xfrm>
            <a:off x="2371045" y="3732580"/>
            <a:ext cx="2732220" cy="986635"/>
            <a:chOff x="1384410" y="4415635"/>
            <a:chExt cx="2732220" cy="986635"/>
          </a:xfrm>
        </p:grpSpPr>
        <p:sp>
          <p:nvSpPr>
            <p:cNvPr id="31" name="Rectangle 30"/>
            <p:cNvSpPr/>
            <p:nvPr/>
          </p:nvSpPr>
          <p:spPr bwMode="auto">
            <a:xfrm>
              <a:off x="1384410" y="441563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32" name="TextBox 31"/>
            <p:cNvSpPr txBox="1"/>
            <p:nvPr/>
          </p:nvSpPr>
          <p:spPr>
            <a:xfrm>
              <a:off x="1384410" y="4415635"/>
              <a:ext cx="1588897" cy="338554"/>
            </a:xfrm>
            <a:prstGeom prst="rect">
              <a:avLst/>
            </a:prstGeom>
            <a:noFill/>
            <a:ln>
              <a:solidFill>
                <a:schemeClr val="accent4">
                  <a:shade val="95000"/>
                  <a:satMod val="105000"/>
                </a:schemeClr>
              </a:solidFill>
            </a:ln>
          </p:spPr>
          <p:txBody>
            <a:bodyPr wrap="none" rtlCol="0">
              <a:spAutoFit/>
            </a:bodyPr>
            <a:lstStyle/>
            <a:p>
              <a:r>
                <a:rPr lang="en-US" sz="1600" dirty="0" smtClean="0">
                  <a:latin typeface="Arial" pitchFamily="34" charset="0"/>
                  <a:cs typeface="Arial" pitchFamily="34" charset="0"/>
                </a:rPr>
                <a:t>Layout contract</a:t>
              </a:r>
              <a:endParaRPr lang="en-US" sz="1600" dirty="0" smtClean="0">
                <a:latin typeface="Arial" pitchFamily="34" charset="0"/>
                <a:cs typeface="Arial" pitchFamily="34" charset="0"/>
              </a:endParaRPr>
            </a:p>
          </p:txBody>
        </p:sp>
      </p:grpSp>
      <p:grpSp>
        <p:nvGrpSpPr>
          <p:cNvPr id="33" name="Group 32"/>
          <p:cNvGrpSpPr/>
          <p:nvPr/>
        </p:nvGrpSpPr>
        <p:grpSpPr>
          <a:xfrm>
            <a:off x="2902310" y="5098690"/>
            <a:ext cx="2732220" cy="986635"/>
            <a:chOff x="4951475" y="3049525"/>
            <a:chExt cx="2732220" cy="986635"/>
          </a:xfrm>
        </p:grpSpPr>
        <p:sp>
          <p:nvSpPr>
            <p:cNvPr id="34" name="Rectangle 33"/>
            <p:cNvSpPr/>
            <p:nvPr/>
          </p:nvSpPr>
          <p:spPr bwMode="auto">
            <a:xfrm>
              <a:off x="4951475" y="3049525"/>
              <a:ext cx="2732220" cy="986635"/>
            </a:xfrm>
            <a:prstGeom prst="rect">
              <a:avLst/>
            </a:prstGeom>
            <a:ln>
              <a:solidFill>
                <a:schemeClr val="tx1"/>
              </a:solidFill>
              <a:prstDash val="dash"/>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35" name="TextBox 34"/>
            <p:cNvSpPr txBox="1"/>
            <p:nvPr/>
          </p:nvSpPr>
          <p:spPr>
            <a:xfrm>
              <a:off x="4951475" y="3049525"/>
              <a:ext cx="1725152" cy="338554"/>
            </a:xfrm>
            <a:prstGeom prst="rect">
              <a:avLst/>
            </a:prstGeom>
            <a:noFill/>
            <a:ln>
              <a:solidFill>
                <a:schemeClr val="accent4">
                  <a:shade val="95000"/>
                  <a:satMod val="105000"/>
                </a:schemeClr>
              </a:solidFill>
              <a:prstDash val="dash"/>
            </a:ln>
          </p:spPr>
          <p:txBody>
            <a:bodyPr wrap="none" rtlCol="0">
              <a:spAutoFit/>
            </a:bodyPr>
            <a:lstStyle/>
            <a:p>
              <a:r>
                <a:rPr lang="en-US" sz="1600" dirty="0" smtClean="0">
                  <a:latin typeface="Arial" pitchFamily="34" charset="0"/>
                  <a:cs typeface="Arial" pitchFamily="34" charset="0"/>
                </a:rPr>
                <a:t>Thermal contract</a:t>
              </a:r>
              <a:endParaRPr lang="en-US" sz="1600" dirty="0" smtClean="0">
                <a:latin typeface="Arial" pitchFamily="34" charset="0"/>
                <a:cs typeface="Arial" pitchFamily="34" charset="0"/>
              </a:endParaRPr>
            </a:p>
          </p:txBody>
        </p:sp>
      </p:grpSp>
      <p:grpSp>
        <p:nvGrpSpPr>
          <p:cNvPr id="36" name="Group 35"/>
          <p:cNvGrpSpPr/>
          <p:nvPr/>
        </p:nvGrpSpPr>
        <p:grpSpPr>
          <a:xfrm>
            <a:off x="6089900" y="5174585"/>
            <a:ext cx="2732220" cy="986635"/>
            <a:chOff x="4951475" y="4415635"/>
            <a:chExt cx="2732220" cy="986635"/>
          </a:xfrm>
        </p:grpSpPr>
        <p:sp>
          <p:nvSpPr>
            <p:cNvPr id="37" name="Rectangle 36"/>
            <p:cNvSpPr/>
            <p:nvPr/>
          </p:nvSpPr>
          <p:spPr bwMode="auto">
            <a:xfrm>
              <a:off x="4951475" y="441563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38" name="TextBox 37"/>
            <p:cNvSpPr txBox="1"/>
            <p:nvPr/>
          </p:nvSpPr>
          <p:spPr>
            <a:xfrm>
              <a:off x="4951475" y="4415635"/>
              <a:ext cx="1338828" cy="338554"/>
            </a:xfrm>
            <a:prstGeom prst="rect">
              <a:avLst/>
            </a:prstGeom>
            <a:noFill/>
            <a:ln>
              <a:solidFill>
                <a:schemeClr val="accent4">
                  <a:shade val="95000"/>
                  <a:satMod val="105000"/>
                </a:schemeClr>
              </a:solidFill>
            </a:ln>
          </p:spPr>
          <p:txBody>
            <a:bodyPr wrap="none" rtlCol="0">
              <a:spAutoFit/>
            </a:bodyPr>
            <a:lstStyle/>
            <a:p>
              <a:r>
                <a:rPr lang="en-US" sz="1600" dirty="0" smtClean="0">
                  <a:latin typeface="Arial" pitchFamily="34" charset="0"/>
                  <a:cs typeface="Arial" pitchFamily="34" charset="0"/>
                </a:rPr>
                <a:t>EMI contract</a:t>
              </a:r>
              <a:endParaRPr lang="en-US" sz="1600" dirty="0" smtClean="0">
                <a:latin typeface="Arial" pitchFamily="34" charset="0"/>
                <a:cs typeface="Arial" pitchFamily="34" charset="0"/>
              </a:endParaRPr>
            </a:p>
          </p:txBody>
        </p:sp>
      </p:grpSp>
      <p:grpSp>
        <p:nvGrpSpPr>
          <p:cNvPr id="39" name="Group 38"/>
          <p:cNvGrpSpPr/>
          <p:nvPr/>
        </p:nvGrpSpPr>
        <p:grpSpPr>
          <a:xfrm>
            <a:off x="6089900" y="3277210"/>
            <a:ext cx="2732220" cy="986635"/>
            <a:chOff x="4951475" y="4415635"/>
            <a:chExt cx="2732220" cy="986635"/>
          </a:xfrm>
        </p:grpSpPr>
        <p:sp>
          <p:nvSpPr>
            <p:cNvPr id="40" name="Rectangle 39"/>
            <p:cNvSpPr/>
            <p:nvPr/>
          </p:nvSpPr>
          <p:spPr bwMode="auto">
            <a:xfrm>
              <a:off x="4951475" y="441563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41" name="TextBox 40"/>
            <p:cNvSpPr txBox="1"/>
            <p:nvPr/>
          </p:nvSpPr>
          <p:spPr>
            <a:xfrm>
              <a:off x="4951475" y="4415635"/>
              <a:ext cx="1345240" cy="338554"/>
            </a:xfrm>
            <a:prstGeom prst="rect">
              <a:avLst/>
            </a:prstGeom>
            <a:noFill/>
            <a:ln>
              <a:solidFill>
                <a:schemeClr val="accent4">
                  <a:shade val="95000"/>
                  <a:satMod val="105000"/>
                </a:schemeClr>
              </a:solidFill>
            </a:ln>
          </p:spPr>
          <p:txBody>
            <a:bodyPr wrap="none" rtlCol="0">
              <a:spAutoFit/>
            </a:bodyPr>
            <a:lstStyle/>
            <a:p>
              <a:r>
                <a:rPr lang="en-US" sz="1600" dirty="0" smtClean="0">
                  <a:latin typeface="Arial" pitchFamily="34" charset="0"/>
                  <a:cs typeface="Arial" pitchFamily="34" charset="0"/>
                </a:rPr>
                <a:t>Specification</a:t>
              </a:r>
              <a:endParaRPr lang="en-US" sz="1600" dirty="0" smtClean="0">
                <a:latin typeface="Arial" pitchFamily="34" charset="0"/>
                <a:cs typeface="Arial" pitchFamily="34" charset="0"/>
              </a:endParaRPr>
            </a:p>
          </p:txBody>
        </p:sp>
      </p:grpSp>
      <p:grpSp>
        <p:nvGrpSpPr>
          <p:cNvPr id="43" name="Group 42"/>
          <p:cNvGrpSpPr/>
          <p:nvPr/>
        </p:nvGrpSpPr>
        <p:grpSpPr>
          <a:xfrm>
            <a:off x="3964840" y="772675"/>
            <a:ext cx="2732220" cy="1517900"/>
            <a:chOff x="1384410" y="4415635"/>
            <a:chExt cx="2732220" cy="986635"/>
          </a:xfrm>
        </p:grpSpPr>
        <p:sp>
          <p:nvSpPr>
            <p:cNvPr id="44" name="Rectangle 43"/>
            <p:cNvSpPr/>
            <p:nvPr/>
          </p:nvSpPr>
          <p:spPr bwMode="auto">
            <a:xfrm>
              <a:off x="1384410" y="441563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45" name="TextBox 44"/>
            <p:cNvSpPr txBox="1"/>
            <p:nvPr/>
          </p:nvSpPr>
          <p:spPr>
            <a:xfrm>
              <a:off x="1384410" y="4415635"/>
              <a:ext cx="2465740" cy="220060"/>
            </a:xfrm>
            <a:prstGeom prst="rect">
              <a:avLst/>
            </a:prstGeom>
            <a:noFill/>
            <a:ln>
              <a:solidFill>
                <a:schemeClr val="accent4">
                  <a:shade val="95000"/>
                  <a:satMod val="105000"/>
                </a:schemeClr>
              </a:solidFill>
            </a:ln>
          </p:spPr>
          <p:txBody>
            <a:bodyPr wrap="square" rtlCol="0">
              <a:spAutoFit/>
            </a:bodyPr>
            <a:lstStyle/>
            <a:p>
              <a:r>
                <a:rPr lang="en-US" sz="1600" dirty="0" smtClean="0">
                  <a:latin typeface="Arial" pitchFamily="34" charset="0"/>
                  <a:cs typeface="Arial" pitchFamily="34" charset="0"/>
                </a:rPr>
                <a:t>Detailed thermal contract</a:t>
              </a:r>
              <a:endParaRPr lang="en-US" sz="1600" dirty="0" smtClean="0">
                <a:latin typeface="Arial" pitchFamily="34" charset="0"/>
                <a:cs typeface="Arial" pitchFamily="34" charset="0"/>
              </a:endParaRPr>
            </a:p>
          </p:txBody>
        </p:sp>
      </p:grpSp>
      <p:cxnSp>
        <p:nvCxnSpPr>
          <p:cNvPr id="47" name="Straight Arrow Connector 46"/>
          <p:cNvCxnSpPr/>
          <p:nvPr/>
        </p:nvCxnSpPr>
        <p:spPr bwMode="auto">
          <a:xfrm>
            <a:off x="2902310" y="1683415"/>
            <a:ext cx="986635" cy="1588"/>
          </a:xfrm>
          <a:prstGeom prst="straightConnector1">
            <a:avLst/>
          </a:prstGeom>
          <a:ln>
            <a:headEnd type="none" w="med" len="med"/>
            <a:tailEnd type="arrow"/>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49" name="Straight Arrow Connector 48"/>
          <p:cNvCxnSpPr>
            <a:stCxn id="44" idx="2"/>
          </p:cNvCxnSpPr>
          <p:nvPr/>
        </p:nvCxnSpPr>
        <p:spPr bwMode="auto">
          <a:xfrm rot="5400000">
            <a:off x="3926893" y="3694632"/>
            <a:ext cx="2808115" cy="1588"/>
          </a:xfrm>
          <a:prstGeom prst="straightConnector1">
            <a:avLst/>
          </a:prstGeom>
          <a:ln>
            <a:headEnd type="none" w="med" len="med"/>
            <a:tailEnd type="arrow"/>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51" name="TextBox 50"/>
          <p:cNvSpPr txBox="1"/>
          <p:nvPr/>
        </p:nvSpPr>
        <p:spPr>
          <a:xfrm>
            <a:off x="5406845" y="2518260"/>
            <a:ext cx="343364" cy="338554"/>
          </a:xfrm>
          <a:prstGeom prst="rect">
            <a:avLst/>
          </a:prstGeom>
          <a:noFill/>
        </p:spPr>
        <p:txBody>
          <a:bodyPr wrap="none" rtlCol="0">
            <a:spAutoFit/>
          </a:bodyPr>
          <a:lstStyle/>
          <a:p>
            <a:r>
              <a:rPr lang="en-US" sz="1600" dirty="0" smtClean="0">
                <a:latin typeface="cmsy10"/>
                <a:cs typeface="Arial" pitchFamily="34" charset="0"/>
              </a:rPr>
              <a:t>·</a:t>
            </a:r>
            <a:endParaRPr lang="en-US" sz="1600" dirty="0" smtClean="0">
              <a:latin typeface="cmsy1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4723790" y="3429000"/>
            <a:ext cx="2656325" cy="83484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Filter design</a:t>
            </a:r>
            <a:endParaRPr kumimoji="0" lang="en-US" sz="1400" b="0" i="0" u="none" strike="noStrike" cap="none" normalizeH="0" baseline="0" dirty="0" smtClean="0">
              <a:ln>
                <a:noFill/>
              </a:ln>
              <a:solidFill>
                <a:schemeClr val="tx1"/>
              </a:solidFill>
              <a:effectLst/>
              <a:latin typeface="Arial" charset="0"/>
            </a:endParaRPr>
          </a:p>
        </p:txBody>
      </p:sp>
      <p:sp>
        <p:nvSpPr>
          <p:cNvPr id="54" name="Rectangle 53"/>
          <p:cNvSpPr/>
          <p:nvPr/>
        </p:nvSpPr>
        <p:spPr bwMode="auto">
          <a:xfrm>
            <a:off x="4951475" y="3656685"/>
            <a:ext cx="2656325" cy="83484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Layout</a:t>
            </a:r>
            <a:endParaRPr kumimoji="0" lang="en-US" sz="1400" b="0" i="0" u="none" strike="noStrike" cap="none" normalizeH="0" baseline="0" dirty="0" smtClean="0">
              <a:ln>
                <a:noFill/>
              </a:ln>
              <a:solidFill>
                <a:schemeClr val="tx1"/>
              </a:solidFill>
              <a:effectLst/>
              <a:latin typeface="Arial" charset="0"/>
            </a:endParaRPr>
          </a:p>
        </p:txBody>
      </p:sp>
      <p:sp>
        <p:nvSpPr>
          <p:cNvPr id="51" name="Rectangle 50"/>
          <p:cNvSpPr/>
          <p:nvPr/>
        </p:nvSpPr>
        <p:spPr bwMode="auto">
          <a:xfrm>
            <a:off x="5179160" y="2214680"/>
            <a:ext cx="2656325" cy="83484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Filter design</a:t>
            </a:r>
            <a:endParaRPr kumimoji="0" lang="en-US" sz="1400" b="0" i="0" u="none" strike="noStrike" cap="none" normalizeH="0" baseline="0" dirty="0" smtClean="0">
              <a:ln>
                <a:noFill/>
              </a:ln>
              <a:solidFill>
                <a:schemeClr val="tx1"/>
              </a:solidFill>
              <a:effectLst/>
              <a:latin typeface="Arial" charset="0"/>
            </a:endParaRPr>
          </a:p>
        </p:txBody>
      </p:sp>
      <p:sp>
        <p:nvSpPr>
          <p:cNvPr id="2" name="Slide Number Placeholder 1"/>
          <p:cNvSpPr>
            <a:spLocks noGrp="1"/>
          </p:cNvSpPr>
          <p:nvPr>
            <p:ph type="sldNum" sz="quarter" idx="10"/>
          </p:nvPr>
        </p:nvSpPr>
        <p:spPr/>
        <p:txBody>
          <a:bodyPr/>
          <a:lstStyle/>
          <a:p>
            <a:pPr>
              <a:defRPr/>
            </a:pPr>
            <a:fld id="{4043308A-1B4D-435D-BAEA-89BDD7616585}" type="slidenum">
              <a:rPr lang="en-US" smtClean="0"/>
              <a:pPr>
                <a:defRPr/>
              </a:pPr>
              <a:t>2</a:t>
            </a:fld>
            <a:endParaRPr lang="en-US"/>
          </a:p>
        </p:txBody>
      </p:sp>
      <p:sp>
        <p:nvSpPr>
          <p:cNvPr id="3" name="Title 2"/>
          <p:cNvSpPr>
            <a:spLocks noGrp="1"/>
          </p:cNvSpPr>
          <p:nvPr>
            <p:ph type="title"/>
          </p:nvPr>
        </p:nvSpPr>
        <p:spPr/>
        <p:txBody>
          <a:bodyPr/>
          <a:lstStyle/>
          <a:p>
            <a:r>
              <a:rPr lang="en-US" dirty="0" smtClean="0"/>
              <a:t>Main message</a:t>
            </a:r>
            <a:endParaRPr lang="en-US" dirty="0"/>
          </a:p>
        </p:txBody>
      </p:sp>
      <p:sp>
        <p:nvSpPr>
          <p:cNvPr id="6" name="Rectangle 5"/>
          <p:cNvSpPr/>
          <p:nvPr/>
        </p:nvSpPr>
        <p:spPr bwMode="auto">
          <a:xfrm>
            <a:off x="549565" y="1152150"/>
            <a:ext cx="2656325" cy="83484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Filter design</a:t>
            </a:r>
            <a:endParaRPr kumimoji="0" lang="en-US" sz="24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549565" y="2467663"/>
            <a:ext cx="2656325" cy="83484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Layout</a:t>
            </a:r>
            <a:endParaRPr kumimoji="0" lang="en-US" sz="2400" b="0" i="0" u="none" strike="noStrike" cap="none" normalizeH="0" baseline="0" dirty="0" smtClean="0">
              <a:ln>
                <a:noFill/>
              </a:ln>
              <a:solidFill>
                <a:schemeClr val="tx1"/>
              </a:solidFill>
              <a:effectLst/>
              <a:latin typeface="Arial" charset="0"/>
            </a:endParaRPr>
          </a:p>
        </p:txBody>
      </p:sp>
      <p:sp>
        <p:nvSpPr>
          <p:cNvPr id="8" name="Rectangle 7"/>
          <p:cNvSpPr/>
          <p:nvPr/>
        </p:nvSpPr>
        <p:spPr bwMode="auto">
          <a:xfrm>
            <a:off x="549565" y="3783176"/>
            <a:ext cx="2656325" cy="83484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Packaging and Thermal</a:t>
            </a:r>
            <a:endParaRPr kumimoji="0" lang="en-US" sz="2400" b="0" i="0" u="none" strike="noStrike" cap="none" normalizeH="0" baseline="0" dirty="0" smtClean="0">
              <a:ln>
                <a:noFill/>
              </a:ln>
              <a:solidFill>
                <a:schemeClr val="tx1"/>
              </a:solidFill>
              <a:effectLst/>
              <a:latin typeface="Arial" charset="0"/>
            </a:endParaRPr>
          </a:p>
        </p:txBody>
      </p:sp>
      <p:cxnSp>
        <p:nvCxnSpPr>
          <p:cNvPr id="10" name="Straight Arrow Connector 9"/>
          <p:cNvCxnSpPr>
            <a:stCxn id="6" idx="2"/>
            <a:endCxn id="7" idx="0"/>
          </p:cNvCxnSpPr>
          <p:nvPr/>
        </p:nvCxnSpPr>
        <p:spPr bwMode="auto">
          <a:xfrm rot="5400000">
            <a:off x="1637394" y="2227329"/>
            <a:ext cx="480668" cy="1588"/>
          </a:xfrm>
          <a:prstGeom prst="straightConnector1">
            <a:avLst/>
          </a:prstGeom>
          <a:ln>
            <a:headEnd type="none" w="med" len="med"/>
            <a:tailEnd type="arrow"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12" name="Straight Arrow Connector 11"/>
          <p:cNvCxnSpPr>
            <a:stCxn id="7" idx="2"/>
            <a:endCxn id="8" idx="0"/>
          </p:cNvCxnSpPr>
          <p:nvPr/>
        </p:nvCxnSpPr>
        <p:spPr bwMode="auto">
          <a:xfrm rot="5400000">
            <a:off x="1637394" y="3542842"/>
            <a:ext cx="480668" cy="1588"/>
          </a:xfrm>
          <a:prstGeom prst="straightConnector1">
            <a:avLst/>
          </a:prstGeom>
          <a:ln>
            <a:headEnd type="none" w="med" len="med"/>
            <a:tailEnd type="arrow"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13" name="Rectangle 12"/>
          <p:cNvSpPr/>
          <p:nvPr/>
        </p:nvSpPr>
        <p:spPr bwMode="auto">
          <a:xfrm>
            <a:off x="549565" y="5098690"/>
            <a:ext cx="2656325" cy="83484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Prototype and Test</a:t>
            </a:r>
            <a:endParaRPr kumimoji="0" lang="en-US" sz="2400" b="0" i="0" u="none" strike="noStrike" cap="none" normalizeH="0" baseline="0" dirty="0" smtClean="0">
              <a:ln>
                <a:noFill/>
              </a:ln>
              <a:solidFill>
                <a:schemeClr val="tx1"/>
              </a:solidFill>
              <a:effectLst/>
              <a:latin typeface="Arial" charset="0"/>
            </a:endParaRPr>
          </a:p>
        </p:txBody>
      </p:sp>
      <p:cxnSp>
        <p:nvCxnSpPr>
          <p:cNvPr id="17" name="Straight Connector 16"/>
          <p:cNvCxnSpPr>
            <a:stCxn id="8" idx="2"/>
            <a:endCxn id="13" idx="0"/>
          </p:cNvCxnSpPr>
          <p:nvPr/>
        </p:nvCxnSpPr>
        <p:spPr bwMode="auto">
          <a:xfrm rot="5400000">
            <a:off x="1637394" y="4858355"/>
            <a:ext cx="480669" cy="0"/>
          </a:xfrm>
          <a:prstGeom prst="line">
            <a:avLst/>
          </a:prstGeom>
          <a:ln>
            <a:headEnd type="none" w="med" len="med"/>
            <a:tailEnd type="arrow"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21" name="Elbow Connector 20"/>
          <p:cNvCxnSpPr>
            <a:stCxn id="13" idx="3"/>
            <a:endCxn id="6" idx="3"/>
          </p:cNvCxnSpPr>
          <p:nvPr/>
        </p:nvCxnSpPr>
        <p:spPr bwMode="auto">
          <a:xfrm flipV="1">
            <a:off x="3205890" y="1569573"/>
            <a:ext cx="1588" cy="3946540"/>
          </a:xfrm>
          <a:prstGeom prst="bentConnector3">
            <a:avLst>
              <a:gd name="adj1" fmla="val 33228222"/>
            </a:avLst>
          </a:prstGeom>
          <a:ln>
            <a:headEnd type="none" w="med" len="med"/>
            <a:tailEnd type="arrow"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32" name="Straight Arrow Connector 31"/>
          <p:cNvCxnSpPr/>
          <p:nvPr/>
        </p:nvCxnSpPr>
        <p:spPr bwMode="auto">
          <a:xfrm rot="10800000">
            <a:off x="3207479" y="2897735"/>
            <a:ext cx="531264" cy="1588"/>
          </a:xfrm>
          <a:prstGeom prst="straightConnector1">
            <a:avLst/>
          </a:prstGeom>
          <a:ln>
            <a:headEnd type="none" w="med" len="med"/>
            <a:tailEnd type="arrow"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36" name="Straight Arrow Connector 35"/>
          <p:cNvCxnSpPr/>
          <p:nvPr/>
        </p:nvCxnSpPr>
        <p:spPr bwMode="auto">
          <a:xfrm rot="10800000">
            <a:off x="3207478" y="4263845"/>
            <a:ext cx="531264" cy="1588"/>
          </a:xfrm>
          <a:prstGeom prst="straightConnector1">
            <a:avLst/>
          </a:prstGeom>
          <a:ln>
            <a:headEnd type="none" w="med" len="med"/>
            <a:tailEnd type="arrow"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37" name="Rectangle 36"/>
          <p:cNvSpPr/>
          <p:nvPr/>
        </p:nvSpPr>
        <p:spPr bwMode="auto">
          <a:xfrm>
            <a:off x="5634530" y="1152150"/>
            <a:ext cx="2656325" cy="83484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Filter design</a:t>
            </a:r>
            <a:endParaRPr kumimoji="0" lang="en-US" sz="2400" b="0" i="0" u="none" strike="noStrike" cap="none" normalizeH="0" baseline="0" dirty="0" smtClean="0">
              <a:ln>
                <a:noFill/>
              </a:ln>
              <a:solidFill>
                <a:schemeClr val="tx1"/>
              </a:solidFill>
              <a:effectLst/>
              <a:latin typeface="Arial" charset="0"/>
            </a:endParaRPr>
          </a:p>
        </p:txBody>
      </p:sp>
      <p:sp>
        <p:nvSpPr>
          <p:cNvPr id="38" name="Rectangle 37"/>
          <p:cNvSpPr/>
          <p:nvPr/>
        </p:nvSpPr>
        <p:spPr bwMode="auto">
          <a:xfrm>
            <a:off x="5634530" y="2467663"/>
            <a:ext cx="2656325" cy="83484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Layout</a:t>
            </a:r>
            <a:endParaRPr kumimoji="0" lang="en-US" sz="2400" b="0" i="0" u="none" strike="noStrike" cap="none" normalizeH="0" baseline="0" dirty="0" smtClean="0">
              <a:ln>
                <a:noFill/>
              </a:ln>
              <a:solidFill>
                <a:schemeClr val="tx1"/>
              </a:solidFill>
              <a:effectLst/>
              <a:latin typeface="Arial" charset="0"/>
            </a:endParaRPr>
          </a:p>
        </p:txBody>
      </p:sp>
      <p:sp>
        <p:nvSpPr>
          <p:cNvPr id="39" name="Rectangle 38"/>
          <p:cNvSpPr/>
          <p:nvPr/>
        </p:nvSpPr>
        <p:spPr bwMode="auto">
          <a:xfrm>
            <a:off x="5634530" y="3783176"/>
            <a:ext cx="2656325" cy="83484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Packaging and Thermal</a:t>
            </a:r>
            <a:endParaRPr kumimoji="0" lang="en-US" sz="2400" b="0" i="0" u="none" strike="noStrike" cap="none" normalizeH="0" baseline="0" dirty="0" smtClean="0">
              <a:ln>
                <a:noFill/>
              </a:ln>
              <a:solidFill>
                <a:schemeClr val="tx1"/>
              </a:solidFill>
              <a:effectLst/>
              <a:latin typeface="Arial" charset="0"/>
            </a:endParaRPr>
          </a:p>
        </p:txBody>
      </p:sp>
      <p:cxnSp>
        <p:nvCxnSpPr>
          <p:cNvPr id="40" name="Straight Arrow Connector 39"/>
          <p:cNvCxnSpPr>
            <a:stCxn id="37" idx="2"/>
            <a:endCxn id="38" idx="0"/>
          </p:cNvCxnSpPr>
          <p:nvPr/>
        </p:nvCxnSpPr>
        <p:spPr bwMode="auto">
          <a:xfrm rot="5400000">
            <a:off x="6722359" y="2227329"/>
            <a:ext cx="480668" cy="1588"/>
          </a:xfrm>
          <a:prstGeom prst="straightConnector1">
            <a:avLst/>
          </a:prstGeom>
          <a:ln>
            <a:headEnd type="none" w="med" len="med"/>
            <a:tailEnd type="arrow"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41" name="Straight Arrow Connector 40"/>
          <p:cNvCxnSpPr>
            <a:stCxn id="38" idx="2"/>
            <a:endCxn id="39" idx="0"/>
          </p:cNvCxnSpPr>
          <p:nvPr/>
        </p:nvCxnSpPr>
        <p:spPr bwMode="auto">
          <a:xfrm rot="5400000">
            <a:off x="6722359" y="3542842"/>
            <a:ext cx="480668" cy="1588"/>
          </a:xfrm>
          <a:prstGeom prst="straightConnector1">
            <a:avLst/>
          </a:prstGeom>
          <a:ln>
            <a:headEnd type="none" w="med" len="med"/>
            <a:tailEnd type="arrow"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42" name="Rectangle 41"/>
          <p:cNvSpPr/>
          <p:nvPr/>
        </p:nvSpPr>
        <p:spPr bwMode="auto">
          <a:xfrm>
            <a:off x="5634530" y="5098690"/>
            <a:ext cx="2656325" cy="83484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Prototype and Test</a:t>
            </a:r>
            <a:endParaRPr kumimoji="0" lang="en-US" sz="2400" b="0" i="0" u="none" strike="noStrike" cap="none" normalizeH="0" baseline="0" dirty="0" smtClean="0">
              <a:ln>
                <a:noFill/>
              </a:ln>
              <a:solidFill>
                <a:schemeClr val="tx1"/>
              </a:solidFill>
              <a:effectLst/>
              <a:latin typeface="Arial" charset="0"/>
            </a:endParaRPr>
          </a:p>
        </p:txBody>
      </p:sp>
      <p:cxnSp>
        <p:nvCxnSpPr>
          <p:cNvPr id="43" name="Straight Connector 42"/>
          <p:cNvCxnSpPr>
            <a:stCxn id="39" idx="2"/>
            <a:endCxn id="42" idx="0"/>
          </p:cNvCxnSpPr>
          <p:nvPr/>
        </p:nvCxnSpPr>
        <p:spPr bwMode="auto">
          <a:xfrm rot="5400000">
            <a:off x="6722359" y="4858355"/>
            <a:ext cx="480669" cy="0"/>
          </a:xfrm>
          <a:prstGeom prst="line">
            <a:avLst/>
          </a:prstGeom>
          <a:ln>
            <a:headEnd type="none" w="med" len="med"/>
            <a:tailEnd type="arrow"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48" name="Up Arrow 47"/>
          <p:cNvSpPr/>
          <p:nvPr/>
        </p:nvSpPr>
        <p:spPr bwMode="auto">
          <a:xfrm>
            <a:off x="7837073" y="4643320"/>
            <a:ext cx="303580" cy="455370"/>
          </a:xfrm>
          <a:prstGeom prst="upArrow">
            <a:avLst/>
          </a:prstGeom>
          <a:solidFill>
            <a:srgbClr val="FF0000">
              <a:alpha val="38000"/>
            </a:srgbClr>
          </a:solidFill>
          <a:ln>
            <a:no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49" name="Up Arrow 48"/>
          <p:cNvSpPr/>
          <p:nvPr/>
        </p:nvSpPr>
        <p:spPr bwMode="auto">
          <a:xfrm>
            <a:off x="7837073" y="3325808"/>
            <a:ext cx="301992" cy="1331160"/>
          </a:xfrm>
          <a:prstGeom prst="upArrow">
            <a:avLst/>
          </a:prstGeom>
          <a:solidFill>
            <a:srgbClr val="FF0000">
              <a:alpha val="38000"/>
            </a:srgbClr>
          </a:solidFill>
          <a:ln>
            <a:no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50" name="Up Arrow 49"/>
          <p:cNvSpPr/>
          <p:nvPr/>
        </p:nvSpPr>
        <p:spPr bwMode="auto">
          <a:xfrm>
            <a:off x="7837073" y="1986995"/>
            <a:ext cx="301992" cy="1352462"/>
          </a:xfrm>
          <a:prstGeom prst="upArrow">
            <a:avLst/>
          </a:prstGeom>
          <a:solidFill>
            <a:srgbClr val="FF0000">
              <a:alpha val="38000"/>
            </a:srgbClr>
          </a:solidFill>
          <a:ln>
            <a:no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58" name="Freeform 57"/>
          <p:cNvSpPr/>
          <p:nvPr/>
        </p:nvSpPr>
        <p:spPr bwMode="auto">
          <a:xfrm>
            <a:off x="4958687" y="2634018"/>
            <a:ext cx="677838" cy="368489"/>
          </a:xfrm>
          <a:custGeom>
            <a:avLst/>
            <a:gdLst>
              <a:gd name="connsiteX0" fmla="*/ 213814 w 677838"/>
              <a:gd name="connsiteY0" fmla="*/ 0 h 368489"/>
              <a:gd name="connsiteX1" fmla="*/ 77337 w 677838"/>
              <a:gd name="connsiteY1" fmla="*/ 81886 h 368489"/>
              <a:gd name="connsiteX2" fmla="*/ 677838 w 677838"/>
              <a:gd name="connsiteY2" fmla="*/ 368489 h 368489"/>
            </a:gdLst>
            <a:ahLst/>
            <a:cxnLst>
              <a:cxn ang="0">
                <a:pos x="connsiteX0" y="connsiteY0"/>
              </a:cxn>
              <a:cxn ang="0">
                <a:pos x="connsiteX1" y="connsiteY1"/>
              </a:cxn>
              <a:cxn ang="0">
                <a:pos x="connsiteX2" y="connsiteY2"/>
              </a:cxn>
            </a:cxnLst>
            <a:rect l="l" t="t" r="r" b="b"/>
            <a:pathLst>
              <a:path w="677838" h="368489">
                <a:moveTo>
                  <a:pt x="213814" y="0"/>
                </a:moveTo>
                <a:cubicBezTo>
                  <a:pt x="106907" y="10235"/>
                  <a:pt x="0" y="20471"/>
                  <a:pt x="77337" y="81886"/>
                </a:cubicBezTo>
                <a:cubicBezTo>
                  <a:pt x="154674" y="143301"/>
                  <a:pt x="416256" y="255895"/>
                  <a:pt x="677838" y="368489"/>
                </a:cubicBezTo>
              </a:path>
            </a:pathLst>
          </a:custGeom>
          <a:ln>
            <a:headEnd type="arrow" w="med" len="med"/>
            <a:tailEnd type="arrow" w="med" len="med"/>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59" name="Freeform 58"/>
          <p:cNvSpPr/>
          <p:nvPr/>
        </p:nvSpPr>
        <p:spPr bwMode="auto">
          <a:xfrm>
            <a:off x="4519683" y="3821373"/>
            <a:ext cx="434454" cy="272955"/>
          </a:xfrm>
          <a:custGeom>
            <a:avLst/>
            <a:gdLst>
              <a:gd name="connsiteX0" fmla="*/ 202442 w 434454"/>
              <a:gd name="connsiteY0" fmla="*/ 0 h 272955"/>
              <a:gd name="connsiteX1" fmla="*/ 38669 w 434454"/>
              <a:gd name="connsiteY1" fmla="*/ 136478 h 272955"/>
              <a:gd name="connsiteX2" fmla="*/ 434454 w 434454"/>
              <a:gd name="connsiteY2" fmla="*/ 272955 h 272955"/>
            </a:gdLst>
            <a:ahLst/>
            <a:cxnLst>
              <a:cxn ang="0">
                <a:pos x="connsiteX0" y="connsiteY0"/>
              </a:cxn>
              <a:cxn ang="0">
                <a:pos x="connsiteX1" y="connsiteY1"/>
              </a:cxn>
              <a:cxn ang="0">
                <a:pos x="connsiteX2" y="connsiteY2"/>
              </a:cxn>
            </a:cxnLst>
            <a:rect l="l" t="t" r="r" b="b"/>
            <a:pathLst>
              <a:path w="434454" h="272955">
                <a:moveTo>
                  <a:pt x="202442" y="0"/>
                </a:moveTo>
                <a:cubicBezTo>
                  <a:pt x="101221" y="45493"/>
                  <a:pt x="0" y="90986"/>
                  <a:pt x="38669" y="136478"/>
                </a:cubicBezTo>
                <a:cubicBezTo>
                  <a:pt x="77338" y="181970"/>
                  <a:pt x="255896" y="227462"/>
                  <a:pt x="434454" y="272955"/>
                </a:cubicBezTo>
              </a:path>
            </a:pathLst>
          </a:custGeom>
          <a:ln>
            <a:headEnd type="arrow" w="med" len="med"/>
            <a:tailEnd type="arrow" w="med" len="med"/>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61" name="Freeform 60"/>
          <p:cNvSpPr/>
          <p:nvPr/>
        </p:nvSpPr>
        <p:spPr bwMode="auto">
          <a:xfrm>
            <a:off x="4503761" y="4201236"/>
            <a:ext cx="1132764" cy="220639"/>
          </a:xfrm>
          <a:custGeom>
            <a:avLst/>
            <a:gdLst>
              <a:gd name="connsiteX0" fmla="*/ 218364 w 1132764"/>
              <a:gd name="connsiteY0" fmla="*/ 2274 h 220639"/>
              <a:gd name="connsiteX1" fmla="*/ 27296 w 1132764"/>
              <a:gd name="connsiteY1" fmla="*/ 29570 h 220639"/>
              <a:gd name="connsiteX2" fmla="*/ 382138 w 1132764"/>
              <a:gd name="connsiteY2" fmla="*/ 179695 h 220639"/>
              <a:gd name="connsiteX3" fmla="*/ 1132764 w 1132764"/>
              <a:gd name="connsiteY3" fmla="*/ 220639 h 220639"/>
            </a:gdLst>
            <a:ahLst/>
            <a:cxnLst>
              <a:cxn ang="0">
                <a:pos x="connsiteX0" y="connsiteY0"/>
              </a:cxn>
              <a:cxn ang="0">
                <a:pos x="connsiteX1" y="connsiteY1"/>
              </a:cxn>
              <a:cxn ang="0">
                <a:pos x="connsiteX2" y="connsiteY2"/>
              </a:cxn>
              <a:cxn ang="0">
                <a:pos x="connsiteX3" y="connsiteY3"/>
              </a:cxn>
            </a:cxnLst>
            <a:rect l="l" t="t" r="r" b="b"/>
            <a:pathLst>
              <a:path w="1132764" h="220639">
                <a:moveTo>
                  <a:pt x="218364" y="2274"/>
                </a:moveTo>
                <a:cubicBezTo>
                  <a:pt x="109182" y="1137"/>
                  <a:pt x="0" y="0"/>
                  <a:pt x="27296" y="29570"/>
                </a:cubicBezTo>
                <a:cubicBezTo>
                  <a:pt x="54592" y="59140"/>
                  <a:pt x="197893" y="147850"/>
                  <a:pt x="382138" y="179695"/>
                </a:cubicBezTo>
                <a:cubicBezTo>
                  <a:pt x="566383" y="211540"/>
                  <a:pt x="849573" y="216089"/>
                  <a:pt x="1132764" y="220639"/>
                </a:cubicBezTo>
              </a:path>
            </a:pathLst>
          </a:custGeom>
          <a:ln>
            <a:headEnd type="arrow" w="med" len="med"/>
            <a:tailEnd type="arrow" w="med" len="med"/>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62" name="Freeform 61"/>
          <p:cNvSpPr/>
          <p:nvPr/>
        </p:nvSpPr>
        <p:spPr bwMode="auto">
          <a:xfrm>
            <a:off x="4674358" y="3780430"/>
            <a:ext cx="962167" cy="259307"/>
          </a:xfrm>
          <a:custGeom>
            <a:avLst/>
            <a:gdLst>
              <a:gd name="connsiteX0" fmla="*/ 266132 w 962167"/>
              <a:gd name="connsiteY0" fmla="*/ 0 h 259307"/>
              <a:gd name="connsiteX1" fmla="*/ 116006 w 962167"/>
              <a:gd name="connsiteY1" fmla="*/ 95534 h 259307"/>
              <a:gd name="connsiteX2" fmla="*/ 962167 w 962167"/>
              <a:gd name="connsiteY2" fmla="*/ 259307 h 259307"/>
            </a:gdLst>
            <a:ahLst/>
            <a:cxnLst>
              <a:cxn ang="0">
                <a:pos x="connsiteX0" y="connsiteY0"/>
              </a:cxn>
              <a:cxn ang="0">
                <a:pos x="connsiteX1" y="connsiteY1"/>
              </a:cxn>
              <a:cxn ang="0">
                <a:pos x="connsiteX2" y="connsiteY2"/>
              </a:cxn>
            </a:cxnLst>
            <a:rect l="l" t="t" r="r" b="b"/>
            <a:pathLst>
              <a:path w="962167" h="259307">
                <a:moveTo>
                  <a:pt x="266132" y="0"/>
                </a:moveTo>
                <a:cubicBezTo>
                  <a:pt x="133066" y="26158"/>
                  <a:pt x="0" y="52316"/>
                  <a:pt x="116006" y="95534"/>
                </a:cubicBezTo>
                <a:cubicBezTo>
                  <a:pt x="232012" y="138752"/>
                  <a:pt x="597089" y="199029"/>
                  <a:pt x="962167" y="259307"/>
                </a:cubicBezTo>
              </a:path>
            </a:pathLst>
          </a:custGeom>
          <a:ln>
            <a:headEnd type="arrow" w="med" len="med"/>
            <a:tailEnd type="arrow" w="med" len="med"/>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63" name="TextBox 62"/>
          <p:cNvSpPr txBox="1"/>
          <p:nvPr/>
        </p:nvSpPr>
        <p:spPr>
          <a:xfrm>
            <a:off x="1004935" y="620885"/>
            <a:ext cx="1692964" cy="338554"/>
          </a:xfrm>
          <a:prstGeom prst="rect">
            <a:avLst/>
          </a:prstGeom>
          <a:noFill/>
        </p:spPr>
        <p:txBody>
          <a:bodyPr wrap="none" rtlCol="0">
            <a:spAutoFit/>
          </a:bodyPr>
          <a:lstStyle/>
          <a:p>
            <a:r>
              <a:rPr lang="en-US" sz="1600" b="1" i="1" u="sng" dirty="0" smtClean="0">
                <a:latin typeface="Arial" pitchFamily="34" charset="0"/>
                <a:cs typeface="Arial" pitchFamily="34" charset="0"/>
              </a:rPr>
              <a:t>Traditional flow</a:t>
            </a:r>
            <a:endParaRPr lang="en-US" sz="1600" b="1" i="1" u="sng" dirty="0" smtClean="0">
              <a:latin typeface="Arial" pitchFamily="34" charset="0"/>
              <a:cs typeface="Arial" pitchFamily="34" charset="0"/>
            </a:endParaRPr>
          </a:p>
        </p:txBody>
      </p:sp>
      <p:sp>
        <p:nvSpPr>
          <p:cNvPr id="64" name="TextBox 63"/>
          <p:cNvSpPr txBox="1"/>
          <p:nvPr/>
        </p:nvSpPr>
        <p:spPr>
          <a:xfrm>
            <a:off x="5710425" y="620885"/>
            <a:ext cx="2473754" cy="338554"/>
          </a:xfrm>
          <a:prstGeom prst="rect">
            <a:avLst/>
          </a:prstGeom>
          <a:noFill/>
        </p:spPr>
        <p:txBody>
          <a:bodyPr wrap="none" rtlCol="0">
            <a:spAutoFit/>
          </a:bodyPr>
          <a:lstStyle/>
          <a:p>
            <a:r>
              <a:rPr lang="en-US" sz="1600" b="1" i="1" u="sng" dirty="0" smtClean="0">
                <a:latin typeface="Arial" pitchFamily="34" charset="0"/>
                <a:cs typeface="Arial" pitchFamily="34" charset="0"/>
              </a:rPr>
              <a:t>Proposed methodology</a:t>
            </a:r>
            <a:endParaRPr lang="en-US" sz="1600" b="1" i="1" u="sng"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4043308A-1B4D-435D-BAEA-89BDD7616585}" type="slidenum">
              <a:rPr lang="en-US" smtClean="0"/>
              <a:pPr/>
              <a:t>3</a:t>
            </a:fld>
            <a:endParaRPr lang="en-US"/>
          </a:p>
        </p:txBody>
      </p:sp>
      <p:sp>
        <p:nvSpPr>
          <p:cNvPr id="6" name="Content Placeholder 5"/>
          <p:cNvSpPr>
            <a:spLocks noGrp="1"/>
          </p:cNvSpPr>
          <p:nvPr>
            <p:ph idx="1"/>
          </p:nvPr>
        </p:nvSpPr>
        <p:spPr>
          <a:xfrm>
            <a:off x="701355" y="696780"/>
            <a:ext cx="7772400" cy="1442005"/>
          </a:xfrm>
        </p:spPr>
        <p:txBody>
          <a:bodyPr/>
          <a:lstStyle/>
          <a:p>
            <a:r>
              <a:rPr lang="en-US" dirty="0" smtClean="0"/>
              <a:t>Consider the topology given</a:t>
            </a:r>
          </a:p>
          <a:p>
            <a:r>
              <a:rPr lang="en-US" dirty="0" smtClean="0"/>
              <a:t>We will use the notion of contracts (a pair of assumption and guarantee described as constraints on variables)</a:t>
            </a:r>
          </a:p>
          <a:p>
            <a:pPr lvl="1"/>
            <a:r>
              <a:rPr lang="en-US" dirty="0" smtClean="0"/>
              <a:t>Contracts can be composed and checked for refinement  </a:t>
            </a:r>
            <a:endParaRPr lang="en-US" dirty="0"/>
          </a:p>
        </p:txBody>
      </p:sp>
      <p:sp>
        <p:nvSpPr>
          <p:cNvPr id="3" name="Title 2"/>
          <p:cNvSpPr>
            <a:spLocks noGrp="1"/>
          </p:cNvSpPr>
          <p:nvPr>
            <p:ph type="title"/>
          </p:nvPr>
        </p:nvSpPr>
        <p:spPr/>
        <p:txBody>
          <a:bodyPr/>
          <a:lstStyle/>
          <a:p>
            <a:r>
              <a:rPr lang="en-US" smtClean="0"/>
              <a:t>The filter design stage</a:t>
            </a:r>
            <a:endParaRPr lang="en-US" dirty="0"/>
          </a:p>
        </p:txBody>
      </p:sp>
      <p:sp>
        <p:nvSpPr>
          <p:cNvPr id="8" name="Rectangle 7"/>
          <p:cNvSpPr/>
          <p:nvPr/>
        </p:nvSpPr>
        <p:spPr bwMode="auto">
          <a:xfrm>
            <a:off x="1080830" y="2366470"/>
            <a:ext cx="6982340" cy="326348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grpSp>
        <p:nvGrpSpPr>
          <p:cNvPr id="18" name="Group 17"/>
          <p:cNvGrpSpPr/>
          <p:nvPr/>
        </p:nvGrpSpPr>
        <p:grpSpPr>
          <a:xfrm>
            <a:off x="1308515" y="2594155"/>
            <a:ext cx="2732220" cy="986635"/>
            <a:chOff x="1384410" y="3049525"/>
            <a:chExt cx="2732220" cy="986635"/>
          </a:xfrm>
        </p:grpSpPr>
        <p:sp>
          <p:nvSpPr>
            <p:cNvPr id="9" name="Rectangle 8"/>
            <p:cNvSpPr/>
            <p:nvPr/>
          </p:nvSpPr>
          <p:spPr bwMode="auto">
            <a:xfrm>
              <a:off x="1384410" y="304952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10" name="TextBox 9"/>
            <p:cNvSpPr txBox="1"/>
            <p:nvPr/>
          </p:nvSpPr>
          <p:spPr>
            <a:xfrm>
              <a:off x="1384410" y="3049525"/>
              <a:ext cx="1803699" cy="338554"/>
            </a:xfrm>
            <a:prstGeom prst="rect">
              <a:avLst/>
            </a:prstGeom>
            <a:noFill/>
            <a:ln>
              <a:solidFill>
                <a:schemeClr val="accent4">
                  <a:shade val="95000"/>
                  <a:satMod val="105000"/>
                </a:schemeClr>
              </a:solidFill>
            </a:ln>
          </p:spPr>
          <p:txBody>
            <a:bodyPr wrap="none" rtlCol="0">
              <a:spAutoFit/>
            </a:bodyPr>
            <a:lstStyle/>
            <a:p>
              <a:r>
                <a:rPr lang="en-US" sz="1600" dirty="0" smtClean="0">
                  <a:latin typeface="Arial" pitchFamily="34" charset="0"/>
                  <a:cs typeface="Arial" pitchFamily="34" charset="0"/>
                </a:rPr>
                <a:t>Electrical contract</a:t>
              </a:r>
              <a:endParaRPr lang="en-US" sz="1600" dirty="0" smtClean="0">
                <a:latin typeface="Arial" pitchFamily="34" charset="0"/>
                <a:cs typeface="Arial" pitchFamily="34" charset="0"/>
              </a:endParaRPr>
            </a:p>
          </p:txBody>
        </p:sp>
      </p:grpSp>
      <p:grpSp>
        <p:nvGrpSpPr>
          <p:cNvPr id="19" name="Group 18"/>
          <p:cNvGrpSpPr/>
          <p:nvPr/>
        </p:nvGrpSpPr>
        <p:grpSpPr>
          <a:xfrm>
            <a:off x="1612095" y="3049525"/>
            <a:ext cx="2732220" cy="986635"/>
            <a:chOff x="1384410" y="4415635"/>
            <a:chExt cx="2732220" cy="986635"/>
          </a:xfrm>
        </p:grpSpPr>
        <p:sp>
          <p:nvSpPr>
            <p:cNvPr id="13" name="Rectangle 12"/>
            <p:cNvSpPr/>
            <p:nvPr/>
          </p:nvSpPr>
          <p:spPr bwMode="auto">
            <a:xfrm>
              <a:off x="1384410" y="441563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14" name="TextBox 13"/>
            <p:cNvSpPr txBox="1"/>
            <p:nvPr/>
          </p:nvSpPr>
          <p:spPr>
            <a:xfrm>
              <a:off x="1384410" y="4415635"/>
              <a:ext cx="1588897" cy="338554"/>
            </a:xfrm>
            <a:prstGeom prst="rect">
              <a:avLst/>
            </a:prstGeom>
            <a:noFill/>
            <a:ln>
              <a:solidFill>
                <a:schemeClr val="accent4">
                  <a:shade val="95000"/>
                  <a:satMod val="105000"/>
                </a:schemeClr>
              </a:solidFill>
            </a:ln>
          </p:spPr>
          <p:txBody>
            <a:bodyPr wrap="none" rtlCol="0">
              <a:spAutoFit/>
            </a:bodyPr>
            <a:lstStyle/>
            <a:p>
              <a:r>
                <a:rPr lang="en-US" sz="1600" dirty="0" smtClean="0">
                  <a:latin typeface="Arial" pitchFamily="34" charset="0"/>
                  <a:cs typeface="Arial" pitchFamily="34" charset="0"/>
                </a:rPr>
                <a:t>Layout contract</a:t>
              </a:r>
              <a:endParaRPr lang="en-US" sz="1600" dirty="0" smtClean="0">
                <a:latin typeface="Arial" pitchFamily="34" charset="0"/>
                <a:cs typeface="Arial" pitchFamily="34" charset="0"/>
              </a:endParaRPr>
            </a:p>
          </p:txBody>
        </p:sp>
      </p:grpSp>
      <p:grpSp>
        <p:nvGrpSpPr>
          <p:cNvPr id="21" name="Group 20"/>
          <p:cNvGrpSpPr/>
          <p:nvPr/>
        </p:nvGrpSpPr>
        <p:grpSpPr>
          <a:xfrm>
            <a:off x="2067465" y="3504895"/>
            <a:ext cx="2732220" cy="986635"/>
            <a:chOff x="4951475" y="3049525"/>
            <a:chExt cx="2732220" cy="986635"/>
          </a:xfrm>
        </p:grpSpPr>
        <p:sp>
          <p:nvSpPr>
            <p:cNvPr id="11" name="Rectangle 10"/>
            <p:cNvSpPr/>
            <p:nvPr/>
          </p:nvSpPr>
          <p:spPr bwMode="auto">
            <a:xfrm>
              <a:off x="4951475" y="304952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12" name="TextBox 11"/>
            <p:cNvSpPr txBox="1"/>
            <p:nvPr/>
          </p:nvSpPr>
          <p:spPr>
            <a:xfrm>
              <a:off x="4951475" y="3049525"/>
              <a:ext cx="1725152" cy="338554"/>
            </a:xfrm>
            <a:prstGeom prst="rect">
              <a:avLst/>
            </a:prstGeom>
            <a:noFill/>
            <a:ln>
              <a:solidFill>
                <a:schemeClr val="accent4">
                  <a:shade val="95000"/>
                  <a:satMod val="105000"/>
                </a:schemeClr>
              </a:solidFill>
            </a:ln>
          </p:spPr>
          <p:txBody>
            <a:bodyPr wrap="none" rtlCol="0">
              <a:spAutoFit/>
            </a:bodyPr>
            <a:lstStyle/>
            <a:p>
              <a:r>
                <a:rPr lang="en-US" sz="1600" dirty="0" smtClean="0">
                  <a:latin typeface="Arial" pitchFamily="34" charset="0"/>
                  <a:cs typeface="Arial" pitchFamily="34" charset="0"/>
                </a:rPr>
                <a:t>Thermal contract</a:t>
              </a:r>
              <a:endParaRPr lang="en-US" sz="1600" dirty="0" smtClean="0">
                <a:latin typeface="Arial" pitchFamily="34" charset="0"/>
                <a:cs typeface="Arial" pitchFamily="34" charset="0"/>
              </a:endParaRPr>
            </a:p>
          </p:txBody>
        </p:sp>
      </p:grpSp>
      <p:grpSp>
        <p:nvGrpSpPr>
          <p:cNvPr id="20" name="Group 19"/>
          <p:cNvGrpSpPr/>
          <p:nvPr/>
        </p:nvGrpSpPr>
        <p:grpSpPr>
          <a:xfrm>
            <a:off x="2522835" y="3960265"/>
            <a:ext cx="2732220" cy="986635"/>
            <a:chOff x="4951475" y="4415635"/>
            <a:chExt cx="2732220" cy="986635"/>
          </a:xfrm>
        </p:grpSpPr>
        <p:sp>
          <p:nvSpPr>
            <p:cNvPr id="15" name="Rectangle 14"/>
            <p:cNvSpPr/>
            <p:nvPr/>
          </p:nvSpPr>
          <p:spPr bwMode="auto">
            <a:xfrm>
              <a:off x="4951475" y="441563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16" name="TextBox 15"/>
            <p:cNvSpPr txBox="1"/>
            <p:nvPr/>
          </p:nvSpPr>
          <p:spPr>
            <a:xfrm>
              <a:off x="4951475" y="4415635"/>
              <a:ext cx="1338828" cy="338554"/>
            </a:xfrm>
            <a:prstGeom prst="rect">
              <a:avLst/>
            </a:prstGeom>
            <a:noFill/>
            <a:ln>
              <a:solidFill>
                <a:schemeClr val="accent4">
                  <a:shade val="95000"/>
                  <a:satMod val="105000"/>
                </a:schemeClr>
              </a:solidFill>
            </a:ln>
          </p:spPr>
          <p:txBody>
            <a:bodyPr wrap="none" rtlCol="0">
              <a:spAutoFit/>
            </a:bodyPr>
            <a:lstStyle/>
            <a:p>
              <a:r>
                <a:rPr lang="en-US" sz="1600" dirty="0" smtClean="0">
                  <a:latin typeface="Arial" pitchFamily="34" charset="0"/>
                  <a:cs typeface="Arial" pitchFamily="34" charset="0"/>
                </a:rPr>
                <a:t>EMI contract</a:t>
              </a:r>
              <a:endParaRPr lang="en-US" sz="1600" dirty="0" smtClean="0">
                <a:latin typeface="Arial" pitchFamily="34" charset="0"/>
                <a:cs typeface="Arial" pitchFamily="34" charset="0"/>
              </a:endParaRPr>
            </a:p>
          </p:txBody>
        </p:sp>
      </p:grpSp>
      <p:grpSp>
        <p:nvGrpSpPr>
          <p:cNvPr id="22" name="Group 21"/>
          <p:cNvGrpSpPr/>
          <p:nvPr/>
        </p:nvGrpSpPr>
        <p:grpSpPr>
          <a:xfrm>
            <a:off x="5179160" y="2594155"/>
            <a:ext cx="2732220" cy="986635"/>
            <a:chOff x="4951475" y="4415635"/>
            <a:chExt cx="2732220" cy="986635"/>
          </a:xfrm>
        </p:grpSpPr>
        <p:sp>
          <p:nvSpPr>
            <p:cNvPr id="23" name="Rectangle 22"/>
            <p:cNvSpPr/>
            <p:nvPr/>
          </p:nvSpPr>
          <p:spPr bwMode="auto">
            <a:xfrm>
              <a:off x="4951475" y="441563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4" name="TextBox 23"/>
            <p:cNvSpPr txBox="1"/>
            <p:nvPr/>
          </p:nvSpPr>
          <p:spPr>
            <a:xfrm>
              <a:off x="4951475" y="4415635"/>
              <a:ext cx="1345240" cy="338554"/>
            </a:xfrm>
            <a:prstGeom prst="rect">
              <a:avLst/>
            </a:prstGeom>
            <a:noFill/>
            <a:ln>
              <a:solidFill>
                <a:schemeClr val="accent4">
                  <a:shade val="95000"/>
                  <a:satMod val="105000"/>
                </a:schemeClr>
              </a:solidFill>
            </a:ln>
          </p:spPr>
          <p:txBody>
            <a:bodyPr wrap="none" rtlCol="0">
              <a:spAutoFit/>
            </a:bodyPr>
            <a:lstStyle/>
            <a:p>
              <a:r>
                <a:rPr lang="en-US" sz="1600" dirty="0" smtClean="0">
                  <a:latin typeface="Arial" pitchFamily="34" charset="0"/>
                  <a:cs typeface="Arial" pitchFamily="34" charset="0"/>
                </a:rPr>
                <a:t>Specification</a:t>
              </a:r>
              <a:endParaRPr lang="en-US" sz="1600" dirty="0" smtClean="0">
                <a:latin typeface="Arial" pitchFamily="34" charset="0"/>
                <a:cs typeface="Arial" pitchFamily="34" charset="0"/>
              </a:endParaRPr>
            </a:p>
          </p:txBody>
        </p:sp>
      </p:grpSp>
      <p:sp>
        <p:nvSpPr>
          <p:cNvPr id="25" name="TextBox 24"/>
          <p:cNvSpPr txBox="1"/>
          <p:nvPr/>
        </p:nvSpPr>
        <p:spPr>
          <a:xfrm>
            <a:off x="1156725" y="5291401"/>
            <a:ext cx="4066947" cy="338554"/>
          </a:xfrm>
          <a:prstGeom prst="rect">
            <a:avLst/>
          </a:prstGeom>
          <a:noFill/>
        </p:spPr>
        <p:txBody>
          <a:bodyPr wrap="none" rtlCol="0">
            <a:spAutoFit/>
          </a:bodyPr>
          <a:lstStyle/>
          <a:p>
            <a:r>
              <a:rPr lang="en-US" sz="1600" b="1" dirty="0" smtClean="0">
                <a:latin typeface="Arial" pitchFamily="34" charset="0"/>
                <a:cs typeface="Arial" pitchFamily="34" charset="0"/>
              </a:rPr>
              <a:t>Variables: </a:t>
            </a:r>
            <a:r>
              <a:rPr lang="en-US" sz="1600" dirty="0" smtClean="0">
                <a:latin typeface="Arial"/>
                <a:cs typeface="Arial" pitchFamily="34" charset="0"/>
              </a:rPr>
              <a:t>v</a:t>
            </a:r>
            <a:r>
              <a:rPr lang="en-US" sz="1600" baseline="-25000" dirty="0" smtClean="0">
                <a:latin typeface="Arial"/>
                <a:cs typeface="Arial" pitchFamily="34" charset="0"/>
              </a:rPr>
              <a:t>i</a:t>
            </a:r>
            <a:r>
              <a:rPr lang="en-US" sz="1600" dirty="0" smtClean="0">
                <a:latin typeface="Arial" pitchFamily="34" charset="0"/>
                <a:cs typeface="Arial" pitchFamily="34" charset="0"/>
              </a:rPr>
              <a:t>, </a:t>
            </a:r>
            <a:r>
              <a:rPr lang="en-US" sz="1600" dirty="0" err="1" smtClean="0">
                <a:latin typeface="Arial"/>
                <a:cs typeface="Arial" pitchFamily="34" charset="0"/>
              </a:rPr>
              <a:t>v</a:t>
            </a:r>
            <a:r>
              <a:rPr lang="en-US" sz="1600" baseline="-25000" dirty="0" err="1" smtClean="0">
                <a:latin typeface="Arial"/>
                <a:cs typeface="Arial" pitchFamily="34" charset="0"/>
              </a:rPr>
              <a:t>o</a:t>
            </a:r>
            <a:r>
              <a:rPr lang="en-US" sz="1600" dirty="0" smtClean="0">
                <a:latin typeface="Arial" pitchFamily="34" charset="0"/>
                <a:cs typeface="Arial" pitchFamily="34" charset="0"/>
              </a:rPr>
              <a:t>, R, L, C, </a:t>
            </a:r>
            <a:r>
              <a:rPr lang="en-US" sz="1600" dirty="0" err="1" smtClean="0">
                <a:latin typeface="Arial" pitchFamily="34" charset="0"/>
                <a:cs typeface="Arial" pitchFamily="34" charset="0"/>
              </a:rPr>
              <a:t>i</a:t>
            </a:r>
            <a:r>
              <a:rPr lang="en-US" sz="1600" dirty="0" smtClean="0">
                <a:latin typeface="Arial" pitchFamily="34" charset="0"/>
                <a:cs typeface="Arial" pitchFamily="34" charset="0"/>
              </a:rPr>
              <a:t>, </a:t>
            </a:r>
            <a:r>
              <a:rPr lang="en-US" sz="1600" dirty="0" err="1" smtClean="0">
                <a:latin typeface="Arial"/>
                <a:cs typeface="Arial" pitchFamily="34" charset="0"/>
              </a:rPr>
              <a:t>T</a:t>
            </a:r>
            <a:r>
              <a:rPr lang="en-US" sz="1600" baseline="-25000" dirty="0" err="1" smtClean="0">
                <a:latin typeface="Arial"/>
                <a:cs typeface="Arial" pitchFamily="34" charset="0"/>
              </a:rPr>
              <a:t>c</a:t>
            </a:r>
            <a:r>
              <a:rPr lang="en-US" sz="1600" dirty="0" smtClean="0">
                <a:latin typeface="Arial" pitchFamily="34" charset="0"/>
                <a:cs typeface="Arial" pitchFamily="34" charset="0"/>
              </a:rPr>
              <a:t>, dist, </a:t>
            </a:r>
            <a:r>
              <a:rPr lang="en-US" sz="1600" dirty="0" err="1" smtClean="0">
                <a:latin typeface="Arial" pitchFamily="34" charset="0"/>
                <a:cs typeface="Arial" pitchFamily="34" charset="0"/>
              </a:rPr>
              <a:t>conv</a:t>
            </a:r>
            <a:r>
              <a:rPr lang="en-US" sz="1600" dirty="0" smtClean="0">
                <a:latin typeface="Arial" pitchFamily="34" charset="0"/>
                <a:cs typeface="Arial" pitchFamily="34" charset="0"/>
              </a:rPr>
              <a:t>, n</a:t>
            </a:r>
            <a:endParaRPr lang="en-US" sz="1600" b="1" dirty="0" smtClean="0">
              <a:latin typeface="Arial" pitchFamily="34" charset="0"/>
              <a:cs typeface="Arial" pitchFamily="34" charset="0"/>
            </a:endParaRPr>
          </a:p>
        </p:txBody>
      </p:sp>
      <p:cxnSp>
        <p:nvCxnSpPr>
          <p:cNvPr id="27" name="Straight Connector 26"/>
          <p:cNvCxnSpPr/>
          <p:nvPr/>
        </p:nvCxnSpPr>
        <p:spPr bwMode="auto">
          <a:xfrm>
            <a:off x="1080830" y="5250480"/>
            <a:ext cx="698234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29" name="Straight Arrow Connector 28"/>
          <p:cNvCxnSpPr/>
          <p:nvPr/>
        </p:nvCxnSpPr>
        <p:spPr bwMode="auto">
          <a:xfrm rot="5400000" flipH="1" flipV="1">
            <a:off x="3585365" y="5554061"/>
            <a:ext cx="531265" cy="531265"/>
          </a:xfrm>
          <a:prstGeom prst="straightConnector1">
            <a:avLst/>
          </a:prstGeom>
          <a:ln>
            <a:headEnd type="none" w="med" len="med"/>
            <a:tailEnd type="arrow"/>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30" name="Straight Arrow Connector 29"/>
          <p:cNvCxnSpPr>
            <a:stCxn id="33" idx="0"/>
          </p:cNvCxnSpPr>
          <p:nvPr/>
        </p:nvCxnSpPr>
        <p:spPr bwMode="auto">
          <a:xfrm rot="5400000" flipH="1" flipV="1">
            <a:off x="4313596" y="5750233"/>
            <a:ext cx="454574" cy="63821"/>
          </a:xfrm>
          <a:prstGeom prst="straightConnector1">
            <a:avLst/>
          </a:prstGeom>
          <a:ln>
            <a:headEnd type="none" w="med" len="med"/>
            <a:tailEnd type="arrow"/>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31" name="Straight Arrow Connector 30"/>
          <p:cNvCxnSpPr>
            <a:stCxn id="34" idx="0"/>
          </p:cNvCxnSpPr>
          <p:nvPr/>
        </p:nvCxnSpPr>
        <p:spPr bwMode="auto">
          <a:xfrm rot="16200000" flipV="1">
            <a:off x="5183972" y="5378576"/>
            <a:ext cx="455367" cy="806341"/>
          </a:xfrm>
          <a:prstGeom prst="straightConnector1">
            <a:avLst/>
          </a:prstGeom>
          <a:ln>
            <a:headEnd type="none" w="med" len="med"/>
            <a:tailEnd type="arrow"/>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32" name="TextBox 31"/>
          <p:cNvSpPr txBox="1"/>
          <p:nvPr/>
        </p:nvSpPr>
        <p:spPr>
          <a:xfrm>
            <a:off x="2978205" y="6009430"/>
            <a:ext cx="800219" cy="338554"/>
          </a:xfrm>
          <a:prstGeom prst="rect">
            <a:avLst/>
          </a:prstGeom>
          <a:noFill/>
        </p:spPr>
        <p:txBody>
          <a:bodyPr wrap="none" rtlCol="0">
            <a:spAutoFit/>
          </a:bodyPr>
          <a:lstStyle/>
          <a:p>
            <a:r>
              <a:rPr lang="en-US" sz="1600" dirty="0" smtClean="0">
                <a:latin typeface="Arial" pitchFamily="34" charset="0"/>
                <a:cs typeface="Arial" pitchFamily="34" charset="0"/>
              </a:rPr>
              <a:t>Layout</a:t>
            </a:r>
            <a:endParaRPr lang="en-US" sz="1600" dirty="0" smtClean="0">
              <a:latin typeface="Arial" pitchFamily="34" charset="0"/>
              <a:cs typeface="Arial" pitchFamily="34" charset="0"/>
            </a:endParaRPr>
          </a:p>
        </p:txBody>
      </p:sp>
      <p:sp>
        <p:nvSpPr>
          <p:cNvPr id="33" name="TextBox 32"/>
          <p:cNvSpPr txBox="1"/>
          <p:nvPr/>
        </p:nvSpPr>
        <p:spPr>
          <a:xfrm>
            <a:off x="4040735" y="6009430"/>
            <a:ext cx="936475" cy="338554"/>
          </a:xfrm>
          <a:prstGeom prst="rect">
            <a:avLst/>
          </a:prstGeom>
          <a:noFill/>
        </p:spPr>
        <p:txBody>
          <a:bodyPr wrap="none" rtlCol="0">
            <a:spAutoFit/>
          </a:bodyPr>
          <a:lstStyle/>
          <a:p>
            <a:r>
              <a:rPr lang="en-US" sz="1600" dirty="0" smtClean="0">
                <a:latin typeface="Arial" pitchFamily="34" charset="0"/>
                <a:cs typeface="Arial" pitchFamily="34" charset="0"/>
              </a:rPr>
              <a:t>Thermal</a:t>
            </a:r>
            <a:endParaRPr lang="en-US" sz="1600" dirty="0" smtClean="0">
              <a:latin typeface="Arial" pitchFamily="34" charset="0"/>
              <a:cs typeface="Arial" pitchFamily="34" charset="0"/>
            </a:endParaRPr>
          </a:p>
        </p:txBody>
      </p:sp>
      <p:sp>
        <p:nvSpPr>
          <p:cNvPr id="34" name="TextBox 33"/>
          <p:cNvSpPr txBox="1"/>
          <p:nvPr/>
        </p:nvSpPr>
        <p:spPr>
          <a:xfrm>
            <a:off x="5539749" y="6009430"/>
            <a:ext cx="550151" cy="338554"/>
          </a:xfrm>
          <a:prstGeom prst="rect">
            <a:avLst/>
          </a:prstGeom>
          <a:noFill/>
        </p:spPr>
        <p:txBody>
          <a:bodyPr wrap="none" rtlCol="0">
            <a:spAutoFit/>
          </a:bodyPr>
          <a:lstStyle/>
          <a:p>
            <a:r>
              <a:rPr lang="en-US" sz="1600" dirty="0" smtClean="0">
                <a:latin typeface="Arial" pitchFamily="34" charset="0"/>
                <a:cs typeface="Arial" pitchFamily="34" charset="0"/>
              </a:rPr>
              <a:t>EMI</a:t>
            </a:r>
            <a:endParaRPr lang="en-US" sz="1600" dirty="0" smtClean="0">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B3AF412C-F502-452F-B333-F960A232B0E4}" type="slidenum">
              <a:rPr lang="en-US" smtClean="0"/>
              <a:pPr>
                <a:defRPr/>
              </a:pPr>
              <a:t>4</a:t>
            </a:fld>
            <a:endParaRPr lang="en-US"/>
          </a:p>
        </p:txBody>
      </p:sp>
      <p:sp>
        <p:nvSpPr>
          <p:cNvPr id="32" name="Content Placeholder 31"/>
          <p:cNvSpPr>
            <a:spLocks noGrp="1"/>
          </p:cNvSpPr>
          <p:nvPr>
            <p:ph idx="1"/>
          </p:nvPr>
        </p:nvSpPr>
        <p:spPr>
          <a:xfrm>
            <a:off x="685800" y="4946899"/>
            <a:ext cx="7772400" cy="1366111"/>
          </a:xfrm>
        </p:spPr>
        <p:txBody>
          <a:bodyPr/>
          <a:lstStyle/>
          <a:p>
            <a:r>
              <a:rPr lang="en-US" dirty="0" smtClean="0"/>
              <a:t>If this contracts are made probabilistic (by specifying a probability that the guarantee be satisfied), then we allow for some yield, meaning some boards are going to be discarded (but still no need to re-design, we allow this in the specification).</a:t>
            </a:r>
            <a:endParaRPr lang="en-US" dirty="0"/>
          </a:p>
        </p:txBody>
      </p:sp>
      <p:sp>
        <p:nvSpPr>
          <p:cNvPr id="4" name="Title 3"/>
          <p:cNvSpPr>
            <a:spLocks noGrp="1"/>
          </p:cNvSpPr>
          <p:nvPr>
            <p:ph type="title"/>
          </p:nvPr>
        </p:nvSpPr>
        <p:spPr/>
        <p:txBody>
          <a:bodyPr/>
          <a:lstStyle/>
          <a:p>
            <a:r>
              <a:rPr lang="en-US" dirty="0" smtClean="0"/>
              <a:t>Specification contract – Example </a:t>
            </a:r>
            <a:endParaRPr lang="en-US" dirty="0"/>
          </a:p>
        </p:txBody>
      </p:sp>
      <p:grpSp>
        <p:nvGrpSpPr>
          <p:cNvPr id="6" name="Group 5"/>
          <p:cNvGrpSpPr/>
          <p:nvPr/>
        </p:nvGrpSpPr>
        <p:grpSpPr>
          <a:xfrm>
            <a:off x="178096" y="924465"/>
            <a:ext cx="8795813" cy="3794750"/>
            <a:chOff x="4951475" y="4415635"/>
            <a:chExt cx="2732220" cy="986635"/>
          </a:xfrm>
        </p:grpSpPr>
        <p:sp>
          <p:nvSpPr>
            <p:cNvPr id="7" name="Rectangle 6"/>
            <p:cNvSpPr/>
            <p:nvPr/>
          </p:nvSpPr>
          <p:spPr bwMode="auto">
            <a:xfrm>
              <a:off x="4951475" y="441563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8" name="TextBox 7"/>
            <p:cNvSpPr txBox="1"/>
            <p:nvPr/>
          </p:nvSpPr>
          <p:spPr>
            <a:xfrm>
              <a:off x="4951475" y="4415635"/>
              <a:ext cx="690561" cy="88024"/>
            </a:xfrm>
            <a:prstGeom prst="rect">
              <a:avLst/>
            </a:prstGeom>
            <a:noFill/>
            <a:ln>
              <a:solidFill>
                <a:schemeClr val="accent4">
                  <a:shade val="95000"/>
                  <a:satMod val="105000"/>
                </a:schemeClr>
              </a:solidFill>
            </a:ln>
          </p:spPr>
          <p:txBody>
            <a:bodyPr wrap="square" rtlCol="0">
              <a:spAutoFit/>
            </a:bodyPr>
            <a:lstStyle/>
            <a:p>
              <a:r>
                <a:rPr lang="en-US" sz="1600" dirty="0" smtClean="0">
                  <a:latin typeface="Arial" pitchFamily="34" charset="0"/>
                  <a:cs typeface="Arial" pitchFamily="34" charset="0"/>
                </a:rPr>
                <a:t>Specification</a:t>
              </a:r>
              <a:endParaRPr lang="en-US" sz="1600" dirty="0" smtClean="0">
                <a:latin typeface="Arial" pitchFamily="34" charset="0"/>
                <a:cs typeface="Arial" pitchFamily="34" charset="0"/>
              </a:endParaRPr>
            </a:p>
          </p:txBody>
        </p:sp>
      </p:grpSp>
      <p:pic>
        <p:nvPicPr>
          <p:cNvPr id="10" name="Picture 9" descr="TP_tmp.png"/>
          <p:cNvPicPr>
            <a:picLocks noChangeAspect="1"/>
          </p:cNvPicPr>
          <p:nvPr>
            <p:custDataLst>
              <p:tags r:id="rId1"/>
            </p:custDataLst>
          </p:nvPr>
        </p:nvPicPr>
        <p:blipFill>
          <a:blip r:embed="rId7" cstate="print"/>
          <a:stretch>
            <a:fillRect/>
          </a:stretch>
        </p:blipFill>
        <p:spPr>
          <a:xfrm>
            <a:off x="927893" y="2033929"/>
            <a:ext cx="2286004" cy="787910"/>
          </a:xfrm>
          <a:prstGeom prst="rect">
            <a:avLst/>
          </a:prstGeom>
        </p:spPr>
      </p:pic>
      <p:pic>
        <p:nvPicPr>
          <p:cNvPr id="14" name="Picture 13" descr="TP_tmp.png"/>
          <p:cNvPicPr>
            <a:picLocks noChangeAspect="1"/>
          </p:cNvPicPr>
          <p:nvPr>
            <p:custDataLst>
              <p:tags r:id="rId2"/>
            </p:custDataLst>
          </p:nvPr>
        </p:nvPicPr>
        <p:blipFill>
          <a:blip r:embed="rId8" cstate="print"/>
          <a:stretch>
            <a:fillRect/>
          </a:stretch>
        </p:blipFill>
        <p:spPr>
          <a:xfrm>
            <a:off x="937047" y="3361255"/>
            <a:ext cx="787909" cy="254508"/>
          </a:xfrm>
          <a:prstGeom prst="rect">
            <a:avLst/>
          </a:prstGeom>
        </p:spPr>
      </p:pic>
      <p:pic>
        <p:nvPicPr>
          <p:cNvPr id="16" name="Picture 15" descr="TP_tmp.png"/>
          <p:cNvPicPr>
            <a:picLocks noChangeAspect="1"/>
          </p:cNvPicPr>
          <p:nvPr>
            <p:custDataLst>
              <p:tags r:id="rId3"/>
            </p:custDataLst>
          </p:nvPr>
        </p:nvPicPr>
        <p:blipFill>
          <a:blip r:embed="rId9" cstate="print"/>
          <a:stretch>
            <a:fillRect/>
          </a:stretch>
        </p:blipFill>
        <p:spPr>
          <a:xfrm>
            <a:off x="4246213" y="2325548"/>
            <a:ext cx="3631700" cy="278892"/>
          </a:xfrm>
          <a:prstGeom prst="rect">
            <a:avLst/>
          </a:prstGeom>
        </p:spPr>
      </p:pic>
      <p:pic>
        <p:nvPicPr>
          <p:cNvPr id="31" name="Picture 30" descr="TP_tmp.png"/>
          <p:cNvPicPr>
            <a:picLocks noChangeAspect="1"/>
          </p:cNvPicPr>
          <p:nvPr>
            <p:custDataLst>
              <p:tags r:id="rId4"/>
            </p:custDataLst>
          </p:nvPr>
        </p:nvPicPr>
        <p:blipFill>
          <a:blip r:embed="rId10" cstate="print"/>
          <a:stretch>
            <a:fillRect/>
          </a:stretch>
        </p:blipFill>
        <p:spPr bwMode="auto">
          <a:xfrm>
            <a:off x="4200532" y="3049524"/>
            <a:ext cx="4621588" cy="787788"/>
          </a:xfrm>
          <a:prstGeom prst="rect">
            <a:avLst/>
          </a:prstGeom>
          <a:noFill/>
          <a:ln/>
          <a:effectLst/>
        </p:spPr>
      </p:pic>
      <p:sp>
        <p:nvSpPr>
          <p:cNvPr id="19" name="TextBox 18"/>
          <p:cNvSpPr txBox="1"/>
          <p:nvPr/>
        </p:nvSpPr>
        <p:spPr>
          <a:xfrm>
            <a:off x="481677" y="2290574"/>
            <a:ext cx="401072" cy="338554"/>
          </a:xfrm>
          <a:prstGeom prst="rect">
            <a:avLst/>
          </a:prstGeom>
          <a:noFill/>
        </p:spPr>
        <p:txBody>
          <a:bodyPr wrap="none" rtlCol="0">
            <a:spAutoFit/>
          </a:bodyPr>
          <a:lstStyle/>
          <a:p>
            <a:r>
              <a:rPr lang="en-US" sz="1600" b="1" dirty="0" smtClean="0">
                <a:latin typeface="Arial" pitchFamily="34" charset="0"/>
                <a:cs typeface="Arial" pitchFamily="34" charset="0"/>
              </a:rPr>
              <a:t>A:</a:t>
            </a:r>
            <a:endParaRPr lang="en-US" sz="1600" b="1" dirty="0" smtClean="0">
              <a:latin typeface="Arial" pitchFamily="34" charset="0"/>
              <a:cs typeface="Arial" pitchFamily="34" charset="0"/>
            </a:endParaRPr>
          </a:p>
        </p:txBody>
      </p:sp>
      <p:sp>
        <p:nvSpPr>
          <p:cNvPr id="20" name="TextBox 19"/>
          <p:cNvSpPr txBox="1"/>
          <p:nvPr/>
        </p:nvSpPr>
        <p:spPr>
          <a:xfrm>
            <a:off x="481677" y="3353104"/>
            <a:ext cx="413896" cy="338554"/>
          </a:xfrm>
          <a:prstGeom prst="rect">
            <a:avLst/>
          </a:prstGeom>
          <a:noFill/>
        </p:spPr>
        <p:txBody>
          <a:bodyPr wrap="none" rtlCol="0">
            <a:spAutoFit/>
          </a:bodyPr>
          <a:lstStyle/>
          <a:p>
            <a:r>
              <a:rPr lang="en-US" sz="1600" b="1" dirty="0" smtClean="0">
                <a:latin typeface="Arial" pitchFamily="34" charset="0"/>
                <a:cs typeface="Arial" pitchFamily="34" charset="0"/>
              </a:rPr>
              <a:t>G:</a:t>
            </a:r>
            <a:endParaRPr lang="en-US" sz="1600" b="1" dirty="0" smtClean="0">
              <a:latin typeface="Arial" pitchFamily="34" charset="0"/>
              <a:cs typeface="Arial" pitchFamily="34" charset="0"/>
            </a:endParaRPr>
          </a:p>
        </p:txBody>
      </p:sp>
      <p:sp>
        <p:nvSpPr>
          <p:cNvPr id="21" name="TextBox 20"/>
          <p:cNvSpPr txBox="1"/>
          <p:nvPr/>
        </p:nvSpPr>
        <p:spPr>
          <a:xfrm>
            <a:off x="3845141" y="2290574"/>
            <a:ext cx="401072" cy="338554"/>
          </a:xfrm>
          <a:prstGeom prst="rect">
            <a:avLst/>
          </a:prstGeom>
          <a:noFill/>
        </p:spPr>
        <p:txBody>
          <a:bodyPr wrap="none" rtlCol="0">
            <a:spAutoFit/>
          </a:bodyPr>
          <a:lstStyle/>
          <a:p>
            <a:r>
              <a:rPr lang="en-US" sz="1600" b="1" dirty="0" smtClean="0">
                <a:latin typeface="Arial" pitchFamily="34" charset="0"/>
                <a:cs typeface="Arial" pitchFamily="34" charset="0"/>
              </a:rPr>
              <a:t>A:</a:t>
            </a:r>
            <a:endParaRPr lang="en-US" sz="1600" b="1" dirty="0" smtClean="0">
              <a:latin typeface="Arial" pitchFamily="34" charset="0"/>
              <a:cs typeface="Arial" pitchFamily="34" charset="0"/>
            </a:endParaRPr>
          </a:p>
        </p:txBody>
      </p:sp>
      <p:sp>
        <p:nvSpPr>
          <p:cNvPr id="22" name="TextBox 21"/>
          <p:cNvSpPr txBox="1"/>
          <p:nvPr/>
        </p:nvSpPr>
        <p:spPr>
          <a:xfrm>
            <a:off x="3821057" y="3341143"/>
            <a:ext cx="413896" cy="338554"/>
          </a:xfrm>
          <a:prstGeom prst="rect">
            <a:avLst/>
          </a:prstGeom>
          <a:noFill/>
        </p:spPr>
        <p:txBody>
          <a:bodyPr wrap="none" rtlCol="0">
            <a:spAutoFit/>
          </a:bodyPr>
          <a:lstStyle/>
          <a:p>
            <a:r>
              <a:rPr lang="en-US" sz="1600" b="1" dirty="0" smtClean="0">
                <a:latin typeface="Arial" pitchFamily="34" charset="0"/>
                <a:cs typeface="Arial" pitchFamily="34" charset="0"/>
              </a:rPr>
              <a:t>G:</a:t>
            </a:r>
            <a:endParaRPr lang="en-US" sz="1600" b="1" dirty="0" smtClean="0">
              <a:latin typeface="Arial" pitchFamily="34" charset="0"/>
              <a:cs typeface="Arial" pitchFamily="34" charset="0"/>
            </a:endParaRPr>
          </a:p>
        </p:txBody>
      </p:sp>
      <p:sp>
        <p:nvSpPr>
          <p:cNvPr id="23" name="Rectangle 22"/>
          <p:cNvSpPr/>
          <p:nvPr/>
        </p:nvSpPr>
        <p:spPr bwMode="auto">
          <a:xfrm>
            <a:off x="329887" y="1683414"/>
            <a:ext cx="3263485" cy="2352745"/>
          </a:xfrm>
          <a:prstGeom prst="rect">
            <a:avLst/>
          </a:prstGeom>
          <a:no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4" name="Rectangle 23"/>
          <p:cNvSpPr/>
          <p:nvPr/>
        </p:nvSpPr>
        <p:spPr bwMode="auto">
          <a:xfrm>
            <a:off x="3821057" y="1683414"/>
            <a:ext cx="5076958" cy="2352745"/>
          </a:xfrm>
          <a:prstGeom prst="rect">
            <a:avLst/>
          </a:prstGeom>
          <a:no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7" name="TextBox 26"/>
          <p:cNvSpPr txBox="1"/>
          <p:nvPr/>
        </p:nvSpPr>
        <p:spPr>
          <a:xfrm>
            <a:off x="329887" y="1683414"/>
            <a:ext cx="407484" cy="338554"/>
          </a:xfrm>
          <a:prstGeom prst="rect">
            <a:avLst/>
          </a:prstGeom>
          <a:noFill/>
          <a:ln>
            <a:solidFill>
              <a:schemeClr val="tx1"/>
            </a:solidFill>
          </a:ln>
        </p:spPr>
        <p:txBody>
          <a:bodyPr wrap="none" rtlCol="0">
            <a:spAutoFit/>
          </a:bodyPr>
          <a:lstStyle/>
          <a:p>
            <a:r>
              <a:rPr lang="en-US" sz="1600" dirty="0" smtClean="0">
                <a:latin typeface="Arial"/>
                <a:cs typeface="Arial" pitchFamily="34" charset="0"/>
              </a:rPr>
              <a:t>C</a:t>
            </a:r>
            <a:r>
              <a:rPr lang="en-US" sz="1600" baseline="-25000" dirty="0" smtClean="0">
                <a:latin typeface="Arial"/>
                <a:cs typeface="Arial" pitchFamily="34" charset="0"/>
              </a:rPr>
              <a:t>1</a:t>
            </a:r>
            <a:endParaRPr lang="en-US" sz="1600" baseline="-25000" dirty="0" smtClean="0">
              <a:latin typeface="Arial"/>
              <a:cs typeface="Arial" pitchFamily="34" charset="0"/>
            </a:endParaRPr>
          </a:p>
        </p:txBody>
      </p:sp>
      <p:sp>
        <p:nvSpPr>
          <p:cNvPr id="28" name="TextBox 27"/>
          <p:cNvSpPr txBox="1"/>
          <p:nvPr/>
        </p:nvSpPr>
        <p:spPr>
          <a:xfrm>
            <a:off x="3821057" y="1683414"/>
            <a:ext cx="407484" cy="338554"/>
          </a:xfrm>
          <a:prstGeom prst="rect">
            <a:avLst/>
          </a:prstGeom>
          <a:noFill/>
          <a:ln>
            <a:solidFill>
              <a:schemeClr val="tx1"/>
            </a:solidFill>
          </a:ln>
        </p:spPr>
        <p:txBody>
          <a:bodyPr wrap="none" rtlCol="0">
            <a:spAutoFit/>
          </a:bodyPr>
          <a:lstStyle/>
          <a:p>
            <a:r>
              <a:rPr lang="en-US" sz="1600" dirty="0" smtClean="0">
                <a:latin typeface="Arial"/>
                <a:cs typeface="Arial" pitchFamily="34" charset="0"/>
              </a:rPr>
              <a:t>C</a:t>
            </a:r>
            <a:r>
              <a:rPr lang="en-US" sz="1600" baseline="-25000" dirty="0" smtClean="0">
                <a:latin typeface="Arial"/>
                <a:cs typeface="Arial" pitchFamily="34" charset="0"/>
              </a:rPr>
              <a:t>2</a:t>
            </a:r>
            <a:endParaRPr lang="en-US" sz="1600" baseline="-25000" dirty="0" smtClean="0">
              <a:latin typeface="Arial"/>
              <a:cs typeface="Arial" pitchFamily="34" charset="0"/>
            </a:endParaRPr>
          </a:p>
        </p:txBody>
      </p:sp>
      <p:sp>
        <p:nvSpPr>
          <p:cNvPr id="29" name="TextBox 28"/>
          <p:cNvSpPr txBox="1"/>
          <p:nvPr/>
        </p:nvSpPr>
        <p:spPr>
          <a:xfrm>
            <a:off x="256809" y="4036159"/>
            <a:ext cx="1894558" cy="338554"/>
          </a:xfrm>
          <a:prstGeom prst="rect">
            <a:avLst/>
          </a:prstGeom>
          <a:noFill/>
        </p:spPr>
        <p:txBody>
          <a:bodyPr wrap="none" rtlCol="0">
            <a:spAutoFit/>
          </a:bodyPr>
          <a:lstStyle/>
          <a:p>
            <a:r>
              <a:rPr lang="en-US" sz="1600" dirty="0" smtClean="0">
                <a:latin typeface="Arial" pitchFamily="34" charset="0"/>
                <a:cs typeface="Arial" pitchFamily="34" charset="0"/>
              </a:rPr>
              <a:t>(Cut-off frequency)</a:t>
            </a:r>
            <a:endParaRPr lang="en-US" sz="1600" dirty="0" smtClean="0">
              <a:latin typeface="Arial" pitchFamily="34" charset="0"/>
              <a:cs typeface="Arial" pitchFamily="34" charset="0"/>
            </a:endParaRPr>
          </a:p>
        </p:txBody>
      </p:sp>
      <p:sp>
        <p:nvSpPr>
          <p:cNvPr id="30" name="TextBox 29"/>
          <p:cNvSpPr txBox="1"/>
          <p:nvPr/>
        </p:nvSpPr>
        <p:spPr>
          <a:xfrm>
            <a:off x="3745162" y="4036159"/>
            <a:ext cx="2907655" cy="338554"/>
          </a:xfrm>
          <a:prstGeom prst="rect">
            <a:avLst/>
          </a:prstGeom>
          <a:noFill/>
        </p:spPr>
        <p:txBody>
          <a:bodyPr wrap="none" rtlCol="0">
            <a:spAutoFit/>
          </a:bodyPr>
          <a:lstStyle/>
          <a:p>
            <a:r>
              <a:rPr lang="en-US" sz="1600" dirty="0" smtClean="0">
                <a:latin typeface="Arial" pitchFamily="34" charset="0"/>
                <a:cs typeface="Arial" pitchFamily="34" charset="0"/>
              </a:rPr>
              <a:t>(Noise level at different tones)</a:t>
            </a:r>
            <a:endParaRPr lang="en-US" sz="16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B3AF412C-F502-452F-B333-F960A232B0E4}" type="slidenum">
              <a:rPr lang="en-US" smtClean="0"/>
              <a:pPr>
                <a:defRPr/>
              </a:pPr>
              <a:t>5</a:t>
            </a:fld>
            <a:endParaRPr lang="en-US"/>
          </a:p>
        </p:txBody>
      </p:sp>
      <p:sp>
        <p:nvSpPr>
          <p:cNvPr id="4" name="Title 3"/>
          <p:cNvSpPr>
            <a:spLocks noGrp="1"/>
          </p:cNvSpPr>
          <p:nvPr>
            <p:ph type="title"/>
          </p:nvPr>
        </p:nvSpPr>
        <p:spPr/>
        <p:txBody>
          <a:bodyPr/>
          <a:lstStyle/>
          <a:p>
            <a:r>
              <a:rPr lang="en-US" dirty="0" smtClean="0"/>
              <a:t>Electrical contract – Example </a:t>
            </a:r>
            <a:endParaRPr lang="en-US" dirty="0"/>
          </a:p>
        </p:txBody>
      </p:sp>
      <p:sp>
        <p:nvSpPr>
          <p:cNvPr id="10" name="TextBox 9"/>
          <p:cNvSpPr txBox="1"/>
          <p:nvPr/>
        </p:nvSpPr>
        <p:spPr>
          <a:xfrm>
            <a:off x="473669" y="1911100"/>
            <a:ext cx="401072" cy="338554"/>
          </a:xfrm>
          <a:prstGeom prst="rect">
            <a:avLst/>
          </a:prstGeom>
          <a:noFill/>
        </p:spPr>
        <p:txBody>
          <a:bodyPr wrap="none" rtlCol="0">
            <a:spAutoFit/>
          </a:bodyPr>
          <a:lstStyle/>
          <a:p>
            <a:r>
              <a:rPr lang="en-US" sz="1600" b="1" dirty="0" smtClean="0">
                <a:latin typeface="Arial" pitchFamily="34" charset="0"/>
                <a:cs typeface="Arial" pitchFamily="34" charset="0"/>
              </a:rPr>
              <a:t>A:</a:t>
            </a:r>
            <a:endParaRPr lang="en-US" sz="1600" b="1" dirty="0" smtClean="0">
              <a:latin typeface="Arial" pitchFamily="34" charset="0"/>
              <a:cs typeface="Arial" pitchFamily="34" charset="0"/>
            </a:endParaRPr>
          </a:p>
        </p:txBody>
      </p:sp>
      <p:sp>
        <p:nvSpPr>
          <p:cNvPr id="11" name="TextBox 10"/>
          <p:cNvSpPr txBox="1"/>
          <p:nvPr/>
        </p:nvSpPr>
        <p:spPr>
          <a:xfrm>
            <a:off x="473669" y="3125420"/>
            <a:ext cx="413896" cy="338554"/>
          </a:xfrm>
          <a:prstGeom prst="rect">
            <a:avLst/>
          </a:prstGeom>
          <a:noFill/>
        </p:spPr>
        <p:txBody>
          <a:bodyPr wrap="none" rtlCol="0">
            <a:spAutoFit/>
          </a:bodyPr>
          <a:lstStyle/>
          <a:p>
            <a:r>
              <a:rPr lang="en-US" sz="1600" b="1" dirty="0" smtClean="0">
                <a:latin typeface="Arial" pitchFamily="34" charset="0"/>
                <a:cs typeface="Arial" pitchFamily="34" charset="0"/>
              </a:rPr>
              <a:t>G:</a:t>
            </a:r>
            <a:endParaRPr lang="en-US" sz="1600" b="1" dirty="0" smtClean="0">
              <a:latin typeface="Arial" pitchFamily="34" charset="0"/>
              <a:cs typeface="Arial" pitchFamily="34" charset="0"/>
            </a:endParaRPr>
          </a:p>
        </p:txBody>
      </p:sp>
      <p:sp>
        <p:nvSpPr>
          <p:cNvPr id="12" name="Rectangle 11"/>
          <p:cNvSpPr/>
          <p:nvPr/>
        </p:nvSpPr>
        <p:spPr bwMode="auto">
          <a:xfrm>
            <a:off x="397774" y="1455731"/>
            <a:ext cx="4022435" cy="2580430"/>
          </a:xfrm>
          <a:prstGeom prst="rect">
            <a:avLst/>
          </a:prstGeom>
          <a:no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13" name="TextBox 12"/>
          <p:cNvSpPr txBox="1"/>
          <p:nvPr/>
        </p:nvSpPr>
        <p:spPr>
          <a:xfrm>
            <a:off x="397774" y="1455730"/>
            <a:ext cx="407484" cy="338554"/>
          </a:xfrm>
          <a:prstGeom prst="rect">
            <a:avLst/>
          </a:prstGeom>
          <a:noFill/>
          <a:ln>
            <a:solidFill>
              <a:schemeClr val="tx1"/>
            </a:solidFill>
          </a:ln>
        </p:spPr>
        <p:txBody>
          <a:bodyPr wrap="none" rtlCol="0">
            <a:spAutoFit/>
          </a:bodyPr>
          <a:lstStyle/>
          <a:p>
            <a:r>
              <a:rPr lang="en-US" sz="1600" dirty="0" smtClean="0">
                <a:latin typeface="Arial"/>
                <a:cs typeface="Arial" pitchFamily="34" charset="0"/>
              </a:rPr>
              <a:t>C</a:t>
            </a:r>
            <a:r>
              <a:rPr lang="en-US" sz="1600" baseline="-25000" dirty="0" smtClean="0">
                <a:latin typeface="Arial"/>
                <a:cs typeface="Arial" pitchFamily="34" charset="0"/>
              </a:rPr>
              <a:t>3</a:t>
            </a:r>
            <a:endParaRPr lang="en-US" sz="1600" baseline="-25000" dirty="0" smtClean="0">
              <a:latin typeface="Arial"/>
              <a:cs typeface="Arial" pitchFamily="34" charset="0"/>
            </a:endParaRPr>
          </a:p>
        </p:txBody>
      </p:sp>
      <p:sp>
        <p:nvSpPr>
          <p:cNvPr id="14" name="TextBox 13"/>
          <p:cNvSpPr txBox="1"/>
          <p:nvPr/>
        </p:nvSpPr>
        <p:spPr>
          <a:xfrm>
            <a:off x="813217" y="1911100"/>
            <a:ext cx="1861407" cy="338554"/>
          </a:xfrm>
          <a:prstGeom prst="rect">
            <a:avLst/>
          </a:prstGeom>
          <a:noFill/>
        </p:spPr>
        <p:txBody>
          <a:bodyPr wrap="none" rtlCol="0">
            <a:spAutoFit/>
          </a:bodyPr>
          <a:lstStyle/>
          <a:p>
            <a:r>
              <a:rPr lang="en-US" sz="1600" dirty="0" smtClean="0">
                <a:latin typeface="Arial" pitchFamily="34" charset="0"/>
                <a:cs typeface="Arial" pitchFamily="34" charset="0"/>
              </a:rPr>
              <a:t>(Any environment)</a:t>
            </a:r>
            <a:endParaRPr lang="en-US" sz="1600" dirty="0" smtClean="0">
              <a:latin typeface="Arial" pitchFamily="34" charset="0"/>
              <a:cs typeface="Arial" pitchFamily="34" charset="0"/>
            </a:endParaRPr>
          </a:p>
        </p:txBody>
      </p:sp>
      <p:sp>
        <p:nvSpPr>
          <p:cNvPr id="17" name="TextBox 16"/>
          <p:cNvSpPr txBox="1"/>
          <p:nvPr/>
        </p:nvSpPr>
        <p:spPr>
          <a:xfrm>
            <a:off x="4647894" y="1911100"/>
            <a:ext cx="401072" cy="338554"/>
          </a:xfrm>
          <a:prstGeom prst="rect">
            <a:avLst/>
          </a:prstGeom>
          <a:noFill/>
        </p:spPr>
        <p:txBody>
          <a:bodyPr wrap="none" rtlCol="0">
            <a:spAutoFit/>
          </a:bodyPr>
          <a:lstStyle/>
          <a:p>
            <a:r>
              <a:rPr lang="en-US" sz="1600" b="1" dirty="0" smtClean="0">
                <a:latin typeface="Arial" pitchFamily="34" charset="0"/>
                <a:cs typeface="Arial" pitchFamily="34" charset="0"/>
              </a:rPr>
              <a:t>A:</a:t>
            </a:r>
            <a:endParaRPr lang="en-US" sz="1600" b="1" dirty="0" smtClean="0">
              <a:latin typeface="Arial" pitchFamily="34" charset="0"/>
              <a:cs typeface="Arial" pitchFamily="34" charset="0"/>
            </a:endParaRPr>
          </a:p>
        </p:txBody>
      </p:sp>
      <p:sp>
        <p:nvSpPr>
          <p:cNvPr id="18" name="TextBox 17"/>
          <p:cNvSpPr txBox="1"/>
          <p:nvPr/>
        </p:nvSpPr>
        <p:spPr>
          <a:xfrm>
            <a:off x="4647894" y="2442365"/>
            <a:ext cx="413896" cy="338554"/>
          </a:xfrm>
          <a:prstGeom prst="rect">
            <a:avLst/>
          </a:prstGeom>
          <a:noFill/>
        </p:spPr>
        <p:txBody>
          <a:bodyPr wrap="none" rtlCol="0">
            <a:spAutoFit/>
          </a:bodyPr>
          <a:lstStyle/>
          <a:p>
            <a:r>
              <a:rPr lang="en-US" sz="1600" b="1" dirty="0" smtClean="0">
                <a:latin typeface="Arial" pitchFamily="34" charset="0"/>
                <a:cs typeface="Arial" pitchFamily="34" charset="0"/>
              </a:rPr>
              <a:t>G:</a:t>
            </a:r>
            <a:endParaRPr lang="en-US" sz="1600" b="1" dirty="0" smtClean="0">
              <a:latin typeface="Arial" pitchFamily="34" charset="0"/>
              <a:cs typeface="Arial" pitchFamily="34" charset="0"/>
            </a:endParaRPr>
          </a:p>
        </p:txBody>
      </p:sp>
      <p:sp>
        <p:nvSpPr>
          <p:cNvPr id="19" name="Rectangle 18"/>
          <p:cNvSpPr/>
          <p:nvPr/>
        </p:nvSpPr>
        <p:spPr bwMode="auto">
          <a:xfrm>
            <a:off x="4674202" y="1455731"/>
            <a:ext cx="3844338" cy="1442004"/>
          </a:xfrm>
          <a:prstGeom prst="rect">
            <a:avLst/>
          </a:prstGeom>
          <a:no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0" name="TextBox 19"/>
          <p:cNvSpPr txBox="1"/>
          <p:nvPr/>
        </p:nvSpPr>
        <p:spPr>
          <a:xfrm>
            <a:off x="4674201" y="1455730"/>
            <a:ext cx="407484" cy="338554"/>
          </a:xfrm>
          <a:prstGeom prst="rect">
            <a:avLst/>
          </a:prstGeom>
          <a:noFill/>
          <a:ln>
            <a:solidFill>
              <a:schemeClr val="tx1"/>
            </a:solidFill>
          </a:ln>
        </p:spPr>
        <p:txBody>
          <a:bodyPr wrap="none" rtlCol="0">
            <a:spAutoFit/>
          </a:bodyPr>
          <a:lstStyle/>
          <a:p>
            <a:r>
              <a:rPr lang="en-US" sz="1600" dirty="0" smtClean="0">
                <a:latin typeface="Arial"/>
                <a:cs typeface="Arial" pitchFamily="34" charset="0"/>
              </a:rPr>
              <a:t>C</a:t>
            </a:r>
            <a:r>
              <a:rPr lang="en-US" sz="1600" baseline="-25000" dirty="0" smtClean="0">
                <a:latin typeface="Arial"/>
                <a:cs typeface="Arial" pitchFamily="34" charset="0"/>
              </a:rPr>
              <a:t>4</a:t>
            </a:r>
            <a:endParaRPr lang="en-US" sz="1600" baseline="-25000" dirty="0" smtClean="0">
              <a:latin typeface="Arial"/>
              <a:cs typeface="Arial" pitchFamily="34" charset="0"/>
            </a:endParaRPr>
          </a:p>
        </p:txBody>
      </p:sp>
      <p:pic>
        <p:nvPicPr>
          <p:cNvPr id="47" name="Picture 46" descr="TP_tmp.png"/>
          <p:cNvPicPr>
            <a:picLocks noChangeAspect="1"/>
          </p:cNvPicPr>
          <p:nvPr>
            <p:custDataLst>
              <p:tags r:id="rId1"/>
            </p:custDataLst>
          </p:nvPr>
        </p:nvPicPr>
        <p:blipFill>
          <a:blip r:embed="rId9" cstate="print"/>
          <a:stretch>
            <a:fillRect/>
          </a:stretch>
        </p:blipFill>
        <p:spPr bwMode="auto">
          <a:xfrm>
            <a:off x="920518" y="2442365"/>
            <a:ext cx="3379740" cy="1448242"/>
          </a:xfrm>
          <a:prstGeom prst="rect">
            <a:avLst/>
          </a:prstGeom>
          <a:noFill/>
          <a:ln/>
          <a:effectLst/>
        </p:spPr>
      </p:pic>
      <p:pic>
        <p:nvPicPr>
          <p:cNvPr id="24" name="Picture 23" descr="TP_tmp.emf"/>
          <p:cNvPicPr>
            <a:picLocks noChangeAspect="1"/>
          </p:cNvPicPr>
          <p:nvPr>
            <p:custDataLst>
              <p:tags r:id="rId2"/>
            </p:custDataLst>
          </p:nvPr>
        </p:nvPicPr>
        <p:blipFill>
          <a:blip r:embed="rId10" cstate="print"/>
          <a:stretch>
            <a:fillRect/>
          </a:stretch>
        </p:blipFill>
        <p:spPr bwMode="auto">
          <a:xfrm>
            <a:off x="5076957" y="1958398"/>
            <a:ext cx="1065274" cy="278493"/>
          </a:xfrm>
          <a:prstGeom prst="rect">
            <a:avLst/>
          </a:prstGeom>
          <a:noFill/>
          <a:ln/>
          <a:effectLst/>
        </p:spPr>
      </p:pic>
      <p:pic>
        <p:nvPicPr>
          <p:cNvPr id="27" name="Picture 26" descr="TP_tmp.emf"/>
          <p:cNvPicPr>
            <a:picLocks noChangeAspect="1"/>
          </p:cNvPicPr>
          <p:nvPr>
            <p:custDataLst>
              <p:tags r:id="rId3"/>
            </p:custDataLst>
          </p:nvPr>
        </p:nvPicPr>
        <p:blipFill>
          <a:blip r:embed="rId11" cstate="print"/>
          <a:stretch>
            <a:fillRect/>
          </a:stretch>
        </p:blipFill>
        <p:spPr bwMode="auto">
          <a:xfrm>
            <a:off x="5076957" y="2442365"/>
            <a:ext cx="3242822" cy="329907"/>
          </a:xfrm>
          <a:prstGeom prst="rect">
            <a:avLst/>
          </a:prstGeom>
          <a:noFill/>
          <a:ln/>
          <a:effectLst/>
        </p:spPr>
      </p:pic>
      <p:sp>
        <p:nvSpPr>
          <p:cNvPr id="29" name="TextBox 28"/>
          <p:cNvSpPr txBox="1"/>
          <p:nvPr/>
        </p:nvSpPr>
        <p:spPr>
          <a:xfrm>
            <a:off x="1915674" y="5174585"/>
            <a:ext cx="401072" cy="338554"/>
          </a:xfrm>
          <a:prstGeom prst="rect">
            <a:avLst/>
          </a:prstGeom>
          <a:noFill/>
        </p:spPr>
        <p:txBody>
          <a:bodyPr wrap="none" rtlCol="0">
            <a:spAutoFit/>
          </a:bodyPr>
          <a:lstStyle/>
          <a:p>
            <a:r>
              <a:rPr lang="en-US" sz="1600" b="1" dirty="0" smtClean="0">
                <a:latin typeface="Arial" pitchFamily="34" charset="0"/>
                <a:cs typeface="Arial" pitchFamily="34" charset="0"/>
              </a:rPr>
              <a:t>A:</a:t>
            </a:r>
            <a:endParaRPr lang="en-US" sz="1600" b="1" dirty="0" smtClean="0">
              <a:latin typeface="Arial" pitchFamily="34" charset="0"/>
              <a:cs typeface="Arial" pitchFamily="34" charset="0"/>
            </a:endParaRPr>
          </a:p>
        </p:txBody>
      </p:sp>
      <p:sp>
        <p:nvSpPr>
          <p:cNvPr id="30" name="TextBox 29"/>
          <p:cNvSpPr txBox="1"/>
          <p:nvPr/>
        </p:nvSpPr>
        <p:spPr>
          <a:xfrm>
            <a:off x="1915674" y="5705850"/>
            <a:ext cx="413896" cy="338554"/>
          </a:xfrm>
          <a:prstGeom prst="rect">
            <a:avLst/>
          </a:prstGeom>
          <a:noFill/>
        </p:spPr>
        <p:txBody>
          <a:bodyPr wrap="none" rtlCol="0">
            <a:spAutoFit/>
          </a:bodyPr>
          <a:lstStyle/>
          <a:p>
            <a:r>
              <a:rPr lang="en-US" sz="1600" b="1" dirty="0" smtClean="0">
                <a:latin typeface="Arial" pitchFamily="34" charset="0"/>
                <a:cs typeface="Arial" pitchFamily="34" charset="0"/>
              </a:rPr>
              <a:t>G:</a:t>
            </a:r>
            <a:endParaRPr lang="en-US" sz="1600" b="1" dirty="0" smtClean="0">
              <a:latin typeface="Arial" pitchFamily="34" charset="0"/>
              <a:cs typeface="Arial" pitchFamily="34" charset="0"/>
            </a:endParaRPr>
          </a:p>
        </p:txBody>
      </p:sp>
      <p:sp>
        <p:nvSpPr>
          <p:cNvPr id="31" name="Rectangle 30"/>
          <p:cNvSpPr/>
          <p:nvPr/>
        </p:nvSpPr>
        <p:spPr bwMode="auto">
          <a:xfrm>
            <a:off x="1687989" y="4719215"/>
            <a:ext cx="6474601" cy="1442005"/>
          </a:xfrm>
          <a:prstGeom prst="rect">
            <a:avLst/>
          </a:prstGeom>
          <a:no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32" name="TextBox 31"/>
          <p:cNvSpPr txBox="1"/>
          <p:nvPr/>
        </p:nvSpPr>
        <p:spPr>
          <a:xfrm>
            <a:off x="1687989" y="4719215"/>
            <a:ext cx="407484" cy="338554"/>
          </a:xfrm>
          <a:prstGeom prst="rect">
            <a:avLst/>
          </a:prstGeom>
          <a:noFill/>
          <a:ln>
            <a:solidFill>
              <a:schemeClr val="tx1"/>
            </a:solidFill>
          </a:ln>
        </p:spPr>
        <p:txBody>
          <a:bodyPr wrap="none" rtlCol="0">
            <a:spAutoFit/>
          </a:bodyPr>
          <a:lstStyle/>
          <a:p>
            <a:r>
              <a:rPr lang="en-US" sz="1600" dirty="0" smtClean="0">
                <a:latin typeface="Arial"/>
                <a:cs typeface="Arial" pitchFamily="34" charset="0"/>
              </a:rPr>
              <a:t>C</a:t>
            </a:r>
            <a:r>
              <a:rPr lang="en-US" sz="1600" baseline="-25000" dirty="0" smtClean="0">
                <a:latin typeface="Arial"/>
                <a:cs typeface="Arial" pitchFamily="34" charset="0"/>
              </a:rPr>
              <a:t>6</a:t>
            </a:r>
            <a:endParaRPr lang="en-US" sz="1600" baseline="-25000" dirty="0" smtClean="0">
              <a:latin typeface="Arial"/>
              <a:cs typeface="Arial" pitchFamily="34" charset="0"/>
            </a:endParaRPr>
          </a:p>
        </p:txBody>
      </p:sp>
      <p:pic>
        <p:nvPicPr>
          <p:cNvPr id="35" name="Picture 34" descr="TP_tmp.emf"/>
          <p:cNvPicPr>
            <a:picLocks noChangeAspect="1"/>
          </p:cNvPicPr>
          <p:nvPr>
            <p:custDataLst>
              <p:tags r:id="rId4"/>
            </p:custDataLst>
          </p:nvPr>
        </p:nvPicPr>
        <p:blipFill>
          <a:blip r:embed="rId12" cstate="print"/>
          <a:stretch>
            <a:fillRect/>
          </a:stretch>
        </p:blipFill>
        <p:spPr bwMode="auto">
          <a:xfrm>
            <a:off x="2463335" y="5221883"/>
            <a:ext cx="1167238" cy="278493"/>
          </a:xfrm>
          <a:prstGeom prst="rect">
            <a:avLst/>
          </a:prstGeom>
          <a:noFill/>
          <a:ln/>
          <a:effectLst/>
        </p:spPr>
      </p:pic>
      <p:pic>
        <p:nvPicPr>
          <p:cNvPr id="36" name="Picture 35" descr="TP_tmp.emf"/>
          <p:cNvPicPr>
            <a:picLocks noChangeAspect="1"/>
          </p:cNvPicPr>
          <p:nvPr>
            <p:custDataLst>
              <p:tags r:id="rId5"/>
            </p:custDataLst>
          </p:nvPr>
        </p:nvPicPr>
        <p:blipFill>
          <a:blip r:embed="rId13" cstate="print"/>
          <a:stretch>
            <a:fillRect/>
          </a:stretch>
        </p:blipFill>
        <p:spPr bwMode="auto">
          <a:xfrm>
            <a:off x="2388834" y="5705850"/>
            <a:ext cx="5598440" cy="329856"/>
          </a:xfrm>
          <a:prstGeom prst="rect">
            <a:avLst/>
          </a:prstGeom>
          <a:noFill/>
          <a:ln/>
          <a:effectLst/>
        </p:spPr>
      </p:pic>
      <p:sp>
        <p:nvSpPr>
          <p:cNvPr id="37" name="TextBox 36"/>
          <p:cNvSpPr txBox="1"/>
          <p:nvPr/>
        </p:nvSpPr>
        <p:spPr>
          <a:xfrm>
            <a:off x="4733334" y="3504894"/>
            <a:ext cx="401072" cy="338554"/>
          </a:xfrm>
          <a:prstGeom prst="rect">
            <a:avLst/>
          </a:prstGeom>
          <a:noFill/>
        </p:spPr>
        <p:txBody>
          <a:bodyPr wrap="none" rtlCol="0">
            <a:spAutoFit/>
          </a:bodyPr>
          <a:lstStyle/>
          <a:p>
            <a:r>
              <a:rPr lang="en-US" sz="1600" b="1" dirty="0" smtClean="0">
                <a:latin typeface="Arial" pitchFamily="34" charset="0"/>
                <a:cs typeface="Arial" pitchFamily="34" charset="0"/>
              </a:rPr>
              <a:t>A:</a:t>
            </a:r>
            <a:endParaRPr lang="en-US" sz="1600" b="1" dirty="0" smtClean="0">
              <a:latin typeface="Arial" pitchFamily="34" charset="0"/>
              <a:cs typeface="Arial" pitchFamily="34" charset="0"/>
            </a:endParaRPr>
          </a:p>
        </p:txBody>
      </p:sp>
      <p:sp>
        <p:nvSpPr>
          <p:cNvPr id="38" name="TextBox 37"/>
          <p:cNvSpPr txBox="1"/>
          <p:nvPr/>
        </p:nvSpPr>
        <p:spPr>
          <a:xfrm>
            <a:off x="4733334" y="4036159"/>
            <a:ext cx="413896" cy="338554"/>
          </a:xfrm>
          <a:prstGeom prst="rect">
            <a:avLst/>
          </a:prstGeom>
          <a:noFill/>
        </p:spPr>
        <p:txBody>
          <a:bodyPr wrap="none" rtlCol="0">
            <a:spAutoFit/>
          </a:bodyPr>
          <a:lstStyle/>
          <a:p>
            <a:r>
              <a:rPr lang="en-US" sz="1600" b="1" dirty="0" smtClean="0">
                <a:latin typeface="Arial" pitchFamily="34" charset="0"/>
                <a:cs typeface="Arial" pitchFamily="34" charset="0"/>
              </a:rPr>
              <a:t>G:</a:t>
            </a:r>
            <a:endParaRPr lang="en-US" sz="1600" b="1" dirty="0" smtClean="0">
              <a:latin typeface="Arial" pitchFamily="34" charset="0"/>
              <a:cs typeface="Arial" pitchFamily="34" charset="0"/>
            </a:endParaRPr>
          </a:p>
        </p:txBody>
      </p:sp>
      <p:sp>
        <p:nvSpPr>
          <p:cNvPr id="39" name="Rectangle 38"/>
          <p:cNvSpPr/>
          <p:nvPr/>
        </p:nvSpPr>
        <p:spPr bwMode="auto">
          <a:xfrm>
            <a:off x="4679426" y="3049525"/>
            <a:ext cx="3839113" cy="1442004"/>
          </a:xfrm>
          <a:prstGeom prst="rect">
            <a:avLst/>
          </a:prstGeom>
          <a:no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40" name="TextBox 39"/>
          <p:cNvSpPr txBox="1"/>
          <p:nvPr/>
        </p:nvSpPr>
        <p:spPr>
          <a:xfrm>
            <a:off x="4679426" y="3049524"/>
            <a:ext cx="407484" cy="338554"/>
          </a:xfrm>
          <a:prstGeom prst="rect">
            <a:avLst/>
          </a:prstGeom>
          <a:noFill/>
          <a:ln>
            <a:solidFill>
              <a:schemeClr val="tx1"/>
            </a:solidFill>
          </a:ln>
        </p:spPr>
        <p:txBody>
          <a:bodyPr wrap="none" rtlCol="0">
            <a:spAutoFit/>
          </a:bodyPr>
          <a:lstStyle/>
          <a:p>
            <a:r>
              <a:rPr lang="en-US" sz="1600" dirty="0" smtClean="0">
                <a:latin typeface="Arial"/>
                <a:cs typeface="Arial" pitchFamily="34" charset="0"/>
              </a:rPr>
              <a:t>C</a:t>
            </a:r>
            <a:r>
              <a:rPr lang="en-US" sz="1600" baseline="-25000" dirty="0" smtClean="0">
                <a:latin typeface="Arial"/>
                <a:cs typeface="Arial" pitchFamily="34" charset="0"/>
              </a:rPr>
              <a:t>5</a:t>
            </a:r>
            <a:endParaRPr lang="en-US" sz="1600" baseline="-25000" dirty="0" smtClean="0">
              <a:latin typeface="Arial"/>
              <a:cs typeface="Arial" pitchFamily="34" charset="0"/>
            </a:endParaRPr>
          </a:p>
        </p:txBody>
      </p:sp>
      <p:pic>
        <p:nvPicPr>
          <p:cNvPr id="43" name="Picture 42" descr="TP_tmp.emf"/>
          <p:cNvPicPr>
            <a:picLocks noChangeAspect="1"/>
          </p:cNvPicPr>
          <p:nvPr>
            <p:custDataLst>
              <p:tags r:id="rId6"/>
            </p:custDataLst>
          </p:nvPr>
        </p:nvPicPr>
        <p:blipFill>
          <a:blip r:embed="rId14" cstate="print"/>
          <a:stretch>
            <a:fillRect/>
          </a:stretch>
        </p:blipFill>
        <p:spPr bwMode="auto">
          <a:xfrm>
            <a:off x="5128163" y="3552192"/>
            <a:ext cx="1243329" cy="254144"/>
          </a:xfrm>
          <a:prstGeom prst="rect">
            <a:avLst/>
          </a:prstGeom>
          <a:noFill/>
          <a:ln/>
          <a:effectLst/>
        </p:spPr>
      </p:pic>
      <p:pic>
        <p:nvPicPr>
          <p:cNvPr id="44" name="Picture 43" descr="TP_tmp.emf"/>
          <p:cNvPicPr>
            <a:picLocks noChangeAspect="1"/>
          </p:cNvPicPr>
          <p:nvPr>
            <p:custDataLst>
              <p:tags r:id="rId7"/>
            </p:custDataLst>
          </p:nvPr>
        </p:nvPicPr>
        <p:blipFill>
          <a:blip r:embed="rId15" cstate="print"/>
          <a:stretch>
            <a:fillRect/>
          </a:stretch>
        </p:blipFill>
        <p:spPr bwMode="auto">
          <a:xfrm>
            <a:off x="5352656" y="4036158"/>
            <a:ext cx="2862303" cy="278173"/>
          </a:xfrm>
          <a:prstGeom prst="rect">
            <a:avLst/>
          </a:prstGeom>
          <a:noFill/>
          <a:ln/>
          <a:effectLst/>
        </p:spPr>
      </p:pic>
      <p:sp>
        <p:nvSpPr>
          <p:cNvPr id="45" name="TextBox 44"/>
          <p:cNvSpPr txBox="1"/>
          <p:nvPr/>
        </p:nvSpPr>
        <p:spPr>
          <a:xfrm>
            <a:off x="154324" y="924465"/>
            <a:ext cx="1803699" cy="338554"/>
          </a:xfrm>
          <a:prstGeom prst="rect">
            <a:avLst/>
          </a:prstGeom>
          <a:noFill/>
          <a:ln>
            <a:solidFill>
              <a:schemeClr val="accent4">
                <a:shade val="95000"/>
                <a:satMod val="105000"/>
              </a:schemeClr>
            </a:solidFill>
          </a:ln>
        </p:spPr>
        <p:txBody>
          <a:bodyPr wrap="none" rtlCol="0">
            <a:spAutoFit/>
          </a:bodyPr>
          <a:lstStyle/>
          <a:p>
            <a:r>
              <a:rPr lang="en-US" sz="1600" dirty="0" smtClean="0">
                <a:latin typeface="Arial" pitchFamily="34" charset="0"/>
                <a:cs typeface="Arial" pitchFamily="34" charset="0"/>
              </a:rPr>
              <a:t>Electrical contract</a:t>
            </a:r>
            <a:endParaRPr lang="en-US" sz="1600" dirty="0" smtClean="0">
              <a:latin typeface="Arial" pitchFamily="34" charset="0"/>
              <a:cs typeface="Arial" pitchFamily="34" charset="0"/>
            </a:endParaRPr>
          </a:p>
        </p:txBody>
      </p:sp>
      <p:sp>
        <p:nvSpPr>
          <p:cNvPr id="46" name="Rectangle 45"/>
          <p:cNvSpPr/>
          <p:nvPr/>
        </p:nvSpPr>
        <p:spPr bwMode="auto">
          <a:xfrm>
            <a:off x="151790" y="924465"/>
            <a:ext cx="8670330" cy="5388545"/>
          </a:xfrm>
          <a:prstGeom prst="rect">
            <a:avLst/>
          </a:prstGeom>
          <a:no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80830" y="848570"/>
            <a:ext cx="5843915" cy="2428640"/>
            <a:chOff x="4951475" y="3049525"/>
            <a:chExt cx="2732220" cy="986635"/>
          </a:xfrm>
        </p:grpSpPr>
        <p:sp>
          <p:nvSpPr>
            <p:cNvPr id="18" name="Rectangle 17"/>
            <p:cNvSpPr/>
            <p:nvPr/>
          </p:nvSpPr>
          <p:spPr bwMode="auto">
            <a:xfrm>
              <a:off x="4951475" y="304952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19" name="TextBox 18"/>
            <p:cNvSpPr txBox="1"/>
            <p:nvPr/>
          </p:nvSpPr>
          <p:spPr>
            <a:xfrm>
              <a:off x="4951475" y="3049525"/>
              <a:ext cx="1725152" cy="137538"/>
            </a:xfrm>
            <a:prstGeom prst="rect">
              <a:avLst/>
            </a:prstGeom>
            <a:noFill/>
            <a:ln>
              <a:solidFill>
                <a:schemeClr val="accent4">
                  <a:shade val="95000"/>
                  <a:satMod val="105000"/>
                </a:schemeClr>
              </a:solidFill>
            </a:ln>
          </p:spPr>
          <p:txBody>
            <a:bodyPr wrap="square" rtlCol="0">
              <a:spAutoFit/>
            </a:bodyPr>
            <a:lstStyle/>
            <a:p>
              <a:r>
                <a:rPr lang="en-US" sz="1600" dirty="0" smtClean="0">
                  <a:latin typeface="Arial" pitchFamily="34" charset="0"/>
                  <a:cs typeface="Arial" pitchFamily="34" charset="0"/>
                </a:rPr>
                <a:t>Thermal contract</a:t>
              </a:r>
              <a:endParaRPr lang="en-US" sz="1600" dirty="0" smtClean="0">
                <a:latin typeface="Arial" pitchFamily="34" charset="0"/>
                <a:cs typeface="Arial" pitchFamily="34" charset="0"/>
              </a:endParaRPr>
            </a:p>
          </p:txBody>
        </p:sp>
      </p:grpSp>
      <p:sp>
        <p:nvSpPr>
          <p:cNvPr id="2" name="Slide Number Placeholder 1"/>
          <p:cNvSpPr>
            <a:spLocks noGrp="1"/>
          </p:cNvSpPr>
          <p:nvPr>
            <p:ph type="sldNum" sz="quarter" idx="10"/>
          </p:nvPr>
        </p:nvSpPr>
        <p:spPr/>
        <p:txBody>
          <a:bodyPr/>
          <a:lstStyle/>
          <a:p>
            <a:pPr>
              <a:defRPr/>
            </a:pPr>
            <a:fld id="{B3AF412C-F502-452F-B333-F960A232B0E4}" type="slidenum">
              <a:rPr lang="en-US" smtClean="0"/>
              <a:pPr>
                <a:defRPr/>
              </a:pPr>
              <a:t>6</a:t>
            </a:fld>
            <a:endParaRPr lang="en-US"/>
          </a:p>
        </p:txBody>
      </p:sp>
      <p:sp>
        <p:nvSpPr>
          <p:cNvPr id="4" name="Title 3"/>
          <p:cNvSpPr>
            <a:spLocks noGrp="1"/>
          </p:cNvSpPr>
          <p:nvPr>
            <p:ph type="title"/>
          </p:nvPr>
        </p:nvSpPr>
        <p:spPr/>
        <p:txBody>
          <a:bodyPr/>
          <a:lstStyle/>
          <a:p>
            <a:r>
              <a:rPr lang="en-US" dirty="0" smtClean="0"/>
              <a:t>Thermal contract – Example </a:t>
            </a:r>
            <a:endParaRPr lang="en-US" dirty="0"/>
          </a:p>
        </p:txBody>
      </p:sp>
      <p:sp>
        <p:nvSpPr>
          <p:cNvPr id="6" name="TextBox 5"/>
          <p:cNvSpPr txBox="1"/>
          <p:nvPr/>
        </p:nvSpPr>
        <p:spPr>
          <a:xfrm>
            <a:off x="2295151" y="1986994"/>
            <a:ext cx="401072" cy="338554"/>
          </a:xfrm>
          <a:prstGeom prst="rect">
            <a:avLst/>
          </a:prstGeom>
          <a:noFill/>
        </p:spPr>
        <p:txBody>
          <a:bodyPr wrap="none" rtlCol="0">
            <a:spAutoFit/>
          </a:bodyPr>
          <a:lstStyle/>
          <a:p>
            <a:r>
              <a:rPr lang="en-US" sz="1600" b="1" dirty="0" smtClean="0">
                <a:latin typeface="Arial" pitchFamily="34" charset="0"/>
                <a:cs typeface="Arial" pitchFamily="34" charset="0"/>
              </a:rPr>
              <a:t>A:</a:t>
            </a:r>
            <a:endParaRPr lang="en-US" sz="1600" b="1" dirty="0" smtClean="0">
              <a:latin typeface="Arial" pitchFamily="34" charset="0"/>
              <a:cs typeface="Arial" pitchFamily="34" charset="0"/>
            </a:endParaRPr>
          </a:p>
        </p:txBody>
      </p:sp>
      <p:sp>
        <p:nvSpPr>
          <p:cNvPr id="7" name="TextBox 6"/>
          <p:cNvSpPr txBox="1"/>
          <p:nvPr/>
        </p:nvSpPr>
        <p:spPr>
          <a:xfrm>
            <a:off x="2295151" y="2518259"/>
            <a:ext cx="413896" cy="338554"/>
          </a:xfrm>
          <a:prstGeom prst="rect">
            <a:avLst/>
          </a:prstGeom>
          <a:noFill/>
        </p:spPr>
        <p:txBody>
          <a:bodyPr wrap="none" rtlCol="0">
            <a:spAutoFit/>
          </a:bodyPr>
          <a:lstStyle/>
          <a:p>
            <a:r>
              <a:rPr lang="en-US" sz="1600" b="1" dirty="0" smtClean="0">
                <a:latin typeface="Arial" pitchFamily="34" charset="0"/>
                <a:cs typeface="Arial" pitchFamily="34" charset="0"/>
              </a:rPr>
              <a:t>G:</a:t>
            </a:r>
            <a:endParaRPr lang="en-US" sz="1600" b="1" dirty="0" smtClean="0">
              <a:latin typeface="Arial" pitchFamily="34" charset="0"/>
              <a:cs typeface="Arial" pitchFamily="34" charset="0"/>
            </a:endParaRPr>
          </a:p>
        </p:txBody>
      </p:sp>
      <p:sp>
        <p:nvSpPr>
          <p:cNvPr id="8" name="Rectangle 7"/>
          <p:cNvSpPr/>
          <p:nvPr/>
        </p:nvSpPr>
        <p:spPr bwMode="auto">
          <a:xfrm>
            <a:off x="2143361" y="1531625"/>
            <a:ext cx="4242113" cy="1442004"/>
          </a:xfrm>
          <a:prstGeom prst="rect">
            <a:avLst/>
          </a:prstGeom>
          <a:no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9" name="TextBox 8"/>
          <p:cNvSpPr txBox="1"/>
          <p:nvPr/>
        </p:nvSpPr>
        <p:spPr>
          <a:xfrm>
            <a:off x="2143361" y="1531624"/>
            <a:ext cx="407484" cy="338554"/>
          </a:xfrm>
          <a:prstGeom prst="rect">
            <a:avLst/>
          </a:prstGeom>
          <a:noFill/>
          <a:ln>
            <a:solidFill>
              <a:schemeClr val="tx1"/>
            </a:solidFill>
          </a:ln>
        </p:spPr>
        <p:txBody>
          <a:bodyPr wrap="none" rtlCol="0">
            <a:spAutoFit/>
          </a:bodyPr>
          <a:lstStyle/>
          <a:p>
            <a:r>
              <a:rPr lang="en-US" sz="1600" dirty="0" smtClean="0">
                <a:latin typeface="Arial"/>
                <a:cs typeface="Arial" pitchFamily="34" charset="0"/>
              </a:rPr>
              <a:t>C</a:t>
            </a:r>
            <a:r>
              <a:rPr lang="en-US" sz="1600" baseline="-25000" dirty="0" smtClean="0">
                <a:latin typeface="Arial"/>
                <a:cs typeface="Arial" pitchFamily="34" charset="0"/>
              </a:rPr>
              <a:t>7</a:t>
            </a:r>
            <a:endParaRPr lang="en-US" sz="1600" baseline="-25000" dirty="0" smtClean="0">
              <a:latin typeface="Arial"/>
              <a:cs typeface="Arial" pitchFamily="34" charset="0"/>
            </a:endParaRPr>
          </a:p>
        </p:txBody>
      </p:sp>
      <p:pic>
        <p:nvPicPr>
          <p:cNvPr id="14" name="Picture 13" descr="TP_tmp.emf"/>
          <p:cNvPicPr>
            <a:picLocks noChangeAspect="1"/>
          </p:cNvPicPr>
          <p:nvPr>
            <p:custDataLst>
              <p:tags r:id="rId1"/>
            </p:custDataLst>
          </p:nvPr>
        </p:nvPicPr>
        <p:blipFill>
          <a:blip r:embed="rId6" cstate="print"/>
          <a:stretch>
            <a:fillRect/>
          </a:stretch>
        </p:blipFill>
        <p:spPr bwMode="auto">
          <a:xfrm>
            <a:off x="2949322" y="2036430"/>
            <a:ext cx="1091414" cy="304438"/>
          </a:xfrm>
          <a:prstGeom prst="rect">
            <a:avLst/>
          </a:prstGeom>
          <a:noFill/>
          <a:ln/>
          <a:effectLst/>
        </p:spPr>
      </p:pic>
      <p:pic>
        <p:nvPicPr>
          <p:cNvPr id="13" name="Picture 12" descr="TP_tmp.emf"/>
          <p:cNvPicPr>
            <a:picLocks noChangeAspect="1"/>
          </p:cNvPicPr>
          <p:nvPr>
            <p:custDataLst>
              <p:tags r:id="rId2"/>
            </p:custDataLst>
          </p:nvPr>
        </p:nvPicPr>
        <p:blipFill>
          <a:blip r:embed="rId7" cstate="print"/>
          <a:stretch>
            <a:fillRect/>
          </a:stretch>
        </p:blipFill>
        <p:spPr bwMode="auto">
          <a:xfrm>
            <a:off x="2924562" y="2518259"/>
            <a:ext cx="2482284" cy="329856"/>
          </a:xfrm>
          <a:prstGeom prst="rect">
            <a:avLst/>
          </a:prstGeom>
          <a:noFill/>
          <a:ln/>
          <a:effectLst/>
        </p:spPr>
      </p:pic>
      <p:grpSp>
        <p:nvGrpSpPr>
          <p:cNvPr id="20" name="Group 19"/>
          <p:cNvGrpSpPr/>
          <p:nvPr/>
        </p:nvGrpSpPr>
        <p:grpSpPr>
          <a:xfrm>
            <a:off x="1080830" y="3808475"/>
            <a:ext cx="5843915" cy="2428640"/>
            <a:chOff x="4951475" y="3049525"/>
            <a:chExt cx="2732220" cy="986635"/>
          </a:xfrm>
        </p:grpSpPr>
        <p:sp>
          <p:nvSpPr>
            <p:cNvPr id="21" name="Rectangle 20"/>
            <p:cNvSpPr/>
            <p:nvPr/>
          </p:nvSpPr>
          <p:spPr bwMode="auto">
            <a:xfrm>
              <a:off x="4951475" y="3049525"/>
              <a:ext cx="2732220" cy="98663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2" name="TextBox 21"/>
            <p:cNvSpPr txBox="1"/>
            <p:nvPr/>
          </p:nvSpPr>
          <p:spPr>
            <a:xfrm>
              <a:off x="4951475" y="3049525"/>
              <a:ext cx="1725152" cy="137538"/>
            </a:xfrm>
            <a:prstGeom prst="rect">
              <a:avLst/>
            </a:prstGeom>
            <a:noFill/>
            <a:ln>
              <a:solidFill>
                <a:schemeClr val="accent4">
                  <a:shade val="95000"/>
                  <a:satMod val="105000"/>
                </a:schemeClr>
              </a:solidFill>
            </a:ln>
          </p:spPr>
          <p:txBody>
            <a:bodyPr wrap="square" rtlCol="0">
              <a:spAutoFit/>
            </a:bodyPr>
            <a:lstStyle/>
            <a:p>
              <a:r>
                <a:rPr lang="en-US" sz="1600" dirty="0" smtClean="0">
                  <a:latin typeface="Arial" pitchFamily="34" charset="0"/>
                  <a:cs typeface="Arial" pitchFamily="34" charset="0"/>
                </a:rPr>
                <a:t>EMI contract</a:t>
              </a:r>
              <a:endParaRPr lang="en-US" sz="1600" dirty="0" smtClean="0">
                <a:latin typeface="Arial" pitchFamily="34" charset="0"/>
                <a:cs typeface="Arial" pitchFamily="34" charset="0"/>
              </a:endParaRPr>
            </a:p>
          </p:txBody>
        </p:sp>
      </p:grpSp>
      <p:sp>
        <p:nvSpPr>
          <p:cNvPr id="23" name="TextBox 22"/>
          <p:cNvSpPr txBox="1"/>
          <p:nvPr/>
        </p:nvSpPr>
        <p:spPr>
          <a:xfrm>
            <a:off x="2295151" y="4946899"/>
            <a:ext cx="401072" cy="338554"/>
          </a:xfrm>
          <a:prstGeom prst="rect">
            <a:avLst/>
          </a:prstGeom>
          <a:noFill/>
        </p:spPr>
        <p:txBody>
          <a:bodyPr wrap="none" rtlCol="0">
            <a:spAutoFit/>
          </a:bodyPr>
          <a:lstStyle/>
          <a:p>
            <a:r>
              <a:rPr lang="en-US" sz="1600" b="1" dirty="0" smtClean="0">
                <a:latin typeface="Arial" pitchFamily="34" charset="0"/>
                <a:cs typeface="Arial" pitchFamily="34" charset="0"/>
              </a:rPr>
              <a:t>A:</a:t>
            </a:r>
            <a:endParaRPr lang="en-US" sz="1600" b="1" dirty="0" smtClean="0">
              <a:latin typeface="Arial" pitchFamily="34" charset="0"/>
              <a:cs typeface="Arial" pitchFamily="34" charset="0"/>
            </a:endParaRPr>
          </a:p>
        </p:txBody>
      </p:sp>
      <p:sp>
        <p:nvSpPr>
          <p:cNvPr id="24" name="TextBox 23"/>
          <p:cNvSpPr txBox="1"/>
          <p:nvPr/>
        </p:nvSpPr>
        <p:spPr>
          <a:xfrm>
            <a:off x="2295151" y="5478164"/>
            <a:ext cx="413896" cy="338554"/>
          </a:xfrm>
          <a:prstGeom prst="rect">
            <a:avLst/>
          </a:prstGeom>
          <a:noFill/>
        </p:spPr>
        <p:txBody>
          <a:bodyPr wrap="none" rtlCol="0">
            <a:spAutoFit/>
          </a:bodyPr>
          <a:lstStyle/>
          <a:p>
            <a:r>
              <a:rPr lang="en-US" sz="1600" b="1" dirty="0" smtClean="0">
                <a:latin typeface="Arial" pitchFamily="34" charset="0"/>
                <a:cs typeface="Arial" pitchFamily="34" charset="0"/>
              </a:rPr>
              <a:t>G:</a:t>
            </a:r>
            <a:endParaRPr lang="en-US" sz="1600" b="1" dirty="0" smtClean="0">
              <a:latin typeface="Arial" pitchFamily="34" charset="0"/>
              <a:cs typeface="Arial" pitchFamily="34" charset="0"/>
            </a:endParaRPr>
          </a:p>
        </p:txBody>
      </p:sp>
      <p:sp>
        <p:nvSpPr>
          <p:cNvPr id="25" name="Rectangle 24"/>
          <p:cNvSpPr/>
          <p:nvPr/>
        </p:nvSpPr>
        <p:spPr bwMode="auto">
          <a:xfrm>
            <a:off x="2143361" y="4491530"/>
            <a:ext cx="4242113" cy="1442004"/>
          </a:xfrm>
          <a:prstGeom prst="rect">
            <a:avLst/>
          </a:prstGeom>
          <a:no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6" name="TextBox 25"/>
          <p:cNvSpPr txBox="1"/>
          <p:nvPr/>
        </p:nvSpPr>
        <p:spPr>
          <a:xfrm>
            <a:off x="2143361" y="4491529"/>
            <a:ext cx="407484" cy="338554"/>
          </a:xfrm>
          <a:prstGeom prst="rect">
            <a:avLst/>
          </a:prstGeom>
          <a:noFill/>
          <a:ln>
            <a:solidFill>
              <a:schemeClr val="tx1"/>
            </a:solidFill>
          </a:ln>
        </p:spPr>
        <p:txBody>
          <a:bodyPr wrap="none" rtlCol="0">
            <a:spAutoFit/>
          </a:bodyPr>
          <a:lstStyle/>
          <a:p>
            <a:r>
              <a:rPr lang="en-US" sz="1600" dirty="0" smtClean="0">
                <a:latin typeface="Arial"/>
                <a:cs typeface="Arial" pitchFamily="34" charset="0"/>
              </a:rPr>
              <a:t>C</a:t>
            </a:r>
            <a:r>
              <a:rPr lang="en-US" sz="1600" baseline="-25000" dirty="0" smtClean="0">
                <a:latin typeface="Arial"/>
                <a:cs typeface="Arial" pitchFamily="34" charset="0"/>
              </a:rPr>
              <a:t>8</a:t>
            </a:r>
            <a:endParaRPr lang="en-US" sz="1600" baseline="-25000" dirty="0" smtClean="0">
              <a:latin typeface="Arial"/>
              <a:cs typeface="Arial" pitchFamily="34" charset="0"/>
            </a:endParaRPr>
          </a:p>
        </p:txBody>
      </p:sp>
      <p:pic>
        <p:nvPicPr>
          <p:cNvPr id="29" name="Picture 28" descr="TP_tmp.emf"/>
          <p:cNvPicPr>
            <a:picLocks noChangeAspect="1"/>
          </p:cNvPicPr>
          <p:nvPr>
            <p:custDataLst>
              <p:tags r:id="rId3"/>
            </p:custDataLst>
          </p:nvPr>
        </p:nvPicPr>
        <p:blipFill>
          <a:blip r:embed="rId8" cstate="print"/>
          <a:stretch>
            <a:fillRect/>
          </a:stretch>
        </p:blipFill>
        <p:spPr bwMode="auto">
          <a:xfrm>
            <a:off x="3038156" y="4996334"/>
            <a:ext cx="913744" cy="228436"/>
          </a:xfrm>
          <a:prstGeom prst="rect">
            <a:avLst/>
          </a:prstGeom>
          <a:noFill/>
          <a:ln/>
          <a:effectLst/>
        </p:spPr>
      </p:pic>
      <p:pic>
        <p:nvPicPr>
          <p:cNvPr id="30" name="Picture 29" descr="TP_tmp.emf"/>
          <p:cNvPicPr>
            <a:picLocks noChangeAspect="1"/>
          </p:cNvPicPr>
          <p:nvPr>
            <p:custDataLst>
              <p:tags r:id="rId4"/>
            </p:custDataLst>
          </p:nvPr>
        </p:nvPicPr>
        <p:blipFill>
          <a:blip r:embed="rId9" cstate="print"/>
          <a:stretch>
            <a:fillRect/>
          </a:stretch>
        </p:blipFill>
        <p:spPr bwMode="auto">
          <a:xfrm>
            <a:off x="3054100" y="5478164"/>
            <a:ext cx="1645910" cy="278117"/>
          </a:xfrm>
          <a:prstGeom prst="rect">
            <a:avLst/>
          </a:prstGeom>
          <a:noFill/>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4043308A-1B4D-435D-BAEA-89BDD7616585}" type="slidenum">
              <a:rPr lang="en-US" smtClean="0"/>
              <a:pPr>
                <a:defRPr/>
              </a:pPr>
              <a:t>7</a:t>
            </a:fld>
            <a:endParaRPr lang="en-US"/>
          </a:p>
        </p:txBody>
      </p:sp>
      <p:sp>
        <p:nvSpPr>
          <p:cNvPr id="4" name="Content Placeholder 3"/>
          <p:cNvSpPr>
            <a:spLocks noGrp="1"/>
          </p:cNvSpPr>
          <p:nvPr>
            <p:ph idx="1"/>
          </p:nvPr>
        </p:nvSpPr>
        <p:spPr/>
        <p:txBody>
          <a:bodyPr/>
          <a:lstStyle/>
          <a:p>
            <a:r>
              <a:rPr lang="en-US" dirty="0" smtClean="0"/>
              <a:t>Contracts must be all compatible</a:t>
            </a:r>
          </a:p>
          <a:p>
            <a:pPr lvl="1"/>
            <a:r>
              <a:rPr lang="en-US" dirty="0" smtClean="0"/>
              <a:t>In particular the original specification must be satisfied</a:t>
            </a:r>
          </a:p>
          <a:p>
            <a:r>
              <a:rPr lang="en-US" dirty="0" smtClean="0"/>
              <a:t>In this case the design is reduced to determining dist and </a:t>
            </a:r>
            <a:r>
              <a:rPr lang="en-US" dirty="0" err="1" smtClean="0"/>
              <a:t>conv</a:t>
            </a:r>
            <a:endParaRPr lang="en-US" dirty="0" smtClean="0"/>
          </a:p>
          <a:p>
            <a:r>
              <a:rPr lang="en-US" dirty="0" smtClean="0"/>
              <a:t>If R, L and C are not given, then those variables are also part of the design.</a:t>
            </a:r>
          </a:p>
          <a:p>
            <a:r>
              <a:rPr lang="en-US" dirty="0" smtClean="0"/>
              <a:t>Dist will become a constraint for the layout and </a:t>
            </a:r>
            <a:r>
              <a:rPr lang="en-US" dirty="0" err="1" smtClean="0"/>
              <a:t>conv</a:t>
            </a:r>
            <a:r>
              <a:rPr lang="en-US" dirty="0" smtClean="0"/>
              <a:t> for the packaging as well</a:t>
            </a:r>
          </a:p>
          <a:p>
            <a:endParaRPr lang="en-US" dirty="0" smtClean="0"/>
          </a:p>
          <a:p>
            <a:r>
              <a:rPr lang="en-US" dirty="0" smtClean="0"/>
              <a:t>Notice that  </a:t>
            </a:r>
            <a:r>
              <a:rPr lang="en-US" dirty="0" smtClean="0">
                <a:latin typeface="Arial"/>
              </a:rPr>
              <a:t>C</a:t>
            </a:r>
            <a:r>
              <a:rPr lang="en-US" baseline="-25000" dirty="0" smtClean="0">
                <a:latin typeface="Arial"/>
              </a:rPr>
              <a:t>6</a:t>
            </a:r>
            <a:r>
              <a:rPr lang="en-US" dirty="0" smtClean="0"/>
              <a:t>, </a:t>
            </a:r>
            <a:r>
              <a:rPr lang="en-US" dirty="0" smtClean="0">
                <a:latin typeface="Arial"/>
              </a:rPr>
              <a:t>C</a:t>
            </a:r>
            <a:r>
              <a:rPr lang="en-US" baseline="-25000" dirty="0" smtClean="0">
                <a:latin typeface="Arial"/>
              </a:rPr>
              <a:t>7</a:t>
            </a:r>
            <a:r>
              <a:rPr lang="en-US" dirty="0" smtClean="0"/>
              <a:t>, </a:t>
            </a:r>
            <a:r>
              <a:rPr lang="en-US" dirty="0" smtClean="0">
                <a:latin typeface="Arial"/>
              </a:rPr>
              <a:t>C</a:t>
            </a:r>
            <a:r>
              <a:rPr lang="en-US" baseline="-25000" dirty="0" smtClean="0">
                <a:latin typeface="Arial"/>
              </a:rPr>
              <a:t>8</a:t>
            </a:r>
            <a:r>
              <a:rPr lang="en-US" dirty="0" smtClean="0"/>
              <a:t> are very abstract models but we will keep them in the system to check at the lower levels that they are satisfied; if not, then a flag is raised</a:t>
            </a:r>
          </a:p>
        </p:txBody>
      </p:sp>
      <p:sp>
        <p:nvSpPr>
          <p:cNvPr id="3" name="Title 2"/>
          <p:cNvSpPr>
            <a:spLocks noGrp="1"/>
          </p:cNvSpPr>
          <p:nvPr>
            <p:ph type="title"/>
          </p:nvPr>
        </p:nvSpPr>
        <p:spPr/>
        <p:txBody>
          <a:bodyPr/>
          <a:lstStyle/>
          <a:p>
            <a:r>
              <a:rPr lang="en-US" dirty="0" smtClean="0"/>
              <a:t>Filter design</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B3AF412C-F502-452F-B333-F960A232B0E4}" type="slidenum">
              <a:rPr lang="en-US" smtClean="0"/>
              <a:pPr>
                <a:defRPr/>
              </a:pPr>
              <a:t>8</a:t>
            </a:fld>
            <a:endParaRPr lang="en-US"/>
          </a:p>
        </p:txBody>
      </p:sp>
      <p:sp>
        <p:nvSpPr>
          <p:cNvPr id="3" name="Content Placeholder 2"/>
          <p:cNvSpPr>
            <a:spLocks noGrp="1"/>
          </p:cNvSpPr>
          <p:nvPr>
            <p:ph idx="1"/>
          </p:nvPr>
        </p:nvSpPr>
        <p:spPr>
          <a:xfrm>
            <a:off x="701355" y="544990"/>
            <a:ext cx="7772400" cy="1740401"/>
          </a:xfrm>
        </p:spPr>
        <p:txBody>
          <a:bodyPr/>
          <a:lstStyle/>
          <a:p>
            <a:r>
              <a:rPr lang="en-US" dirty="0" smtClean="0"/>
              <a:t>This is a design exploration problem</a:t>
            </a:r>
          </a:p>
          <a:p>
            <a:pPr lvl="1"/>
            <a:r>
              <a:rPr lang="en-US" dirty="0" smtClean="0"/>
              <a:t>Library</a:t>
            </a:r>
          </a:p>
          <a:p>
            <a:pPr lvl="1"/>
            <a:r>
              <a:rPr lang="en-US" dirty="0" smtClean="0"/>
              <a:t>Composition rules</a:t>
            </a:r>
          </a:p>
          <a:p>
            <a:pPr lvl="1"/>
            <a:r>
              <a:rPr lang="en-US" dirty="0" smtClean="0"/>
              <a:t>Specification  (comes from the previous step, dist </a:t>
            </a:r>
            <a:r>
              <a:rPr lang="en-US" dirty="0" smtClean="0">
                <a:latin typeface="cmsy10"/>
              </a:rPr>
              <a:t>·</a:t>
            </a:r>
            <a:r>
              <a:rPr lang="en-US" dirty="0" smtClean="0"/>
              <a:t> x)</a:t>
            </a:r>
          </a:p>
          <a:p>
            <a:pPr lvl="1"/>
            <a:r>
              <a:rPr lang="en-US" dirty="0" smtClean="0"/>
              <a:t>Metrics (could be minimum space or no metrics)</a:t>
            </a:r>
            <a:endParaRPr lang="en-US" dirty="0"/>
          </a:p>
        </p:txBody>
      </p:sp>
      <p:sp>
        <p:nvSpPr>
          <p:cNvPr id="4" name="Title 3"/>
          <p:cNvSpPr>
            <a:spLocks noGrp="1"/>
          </p:cNvSpPr>
          <p:nvPr>
            <p:ph type="title"/>
          </p:nvPr>
        </p:nvSpPr>
        <p:spPr/>
        <p:txBody>
          <a:bodyPr/>
          <a:lstStyle/>
          <a:p>
            <a:r>
              <a:rPr lang="en-US" dirty="0" smtClean="0"/>
              <a:t>Layout</a:t>
            </a:r>
            <a:endParaRPr lang="en-US" dirty="0"/>
          </a:p>
        </p:txBody>
      </p:sp>
      <p:sp>
        <p:nvSpPr>
          <p:cNvPr id="6" name="Rectangle 5"/>
          <p:cNvSpPr/>
          <p:nvPr/>
        </p:nvSpPr>
        <p:spPr bwMode="auto">
          <a:xfrm>
            <a:off x="777250" y="2938656"/>
            <a:ext cx="5160860" cy="326348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2" name="TextBox 21"/>
          <p:cNvSpPr txBox="1"/>
          <p:nvPr/>
        </p:nvSpPr>
        <p:spPr>
          <a:xfrm>
            <a:off x="853145" y="5863587"/>
            <a:ext cx="3041089" cy="338554"/>
          </a:xfrm>
          <a:prstGeom prst="rect">
            <a:avLst/>
          </a:prstGeom>
          <a:noFill/>
        </p:spPr>
        <p:txBody>
          <a:bodyPr wrap="none" rtlCol="0">
            <a:spAutoFit/>
          </a:bodyPr>
          <a:lstStyle/>
          <a:p>
            <a:r>
              <a:rPr lang="en-US" sz="1600" b="1" dirty="0" smtClean="0">
                <a:latin typeface="Arial" pitchFamily="34" charset="0"/>
                <a:cs typeface="Arial" pitchFamily="34" charset="0"/>
              </a:rPr>
              <a:t>Variables:</a:t>
            </a:r>
            <a:r>
              <a:rPr lang="en-US" sz="1600" dirty="0" smtClean="0">
                <a:latin typeface="Arial" pitchFamily="34" charset="0"/>
                <a:cs typeface="Arial" pitchFamily="34" charset="0"/>
              </a:rPr>
              <a:t> </a:t>
            </a:r>
            <a:r>
              <a:rPr lang="en-US" sz="1600" dirty="0" smtClean="0">
                <a:latin typeface="cmmi10"/>
                <a:cs typeface="Arial" pitchFamily="34" charset="0"/>
              </a:rPr>
              <a:t>¢</a:t>
            </a:r>
            <a:r>
              <a:rPr lang="en-US" sz="1600" dirty="0" smtClean="0">
                <a:latin typeface="Arial" pitchFamily="34" charset="0"/>
                <a:cs typeface="Arial" pitchFamily="34" charset="0"/>
              </a:rPr>
              <a:t>, </a:t>
            </a:r>
            <a:r>
              <a:rPr lang="en-US" sz="1600" dirty="0" smtClean="0">
                <a:latin typeface="cmmi10"/>
                <a:cs typeface="Arial" pitchFamily="34" charset="0"/>
              </a:rPr>
              <a:t>½</a:t>
            </a:r>
            <a:r>
              <a:rPr lang="en-US" sz="1600" dirty="0" smtClean="0">
                <a:latin typeface="Arial" pitchFamily="34" charset="0"/>
                <a:cs typeface="Arial" pitchFamily="34" charset="0"/>
              </a:rPr>
              <a:t>, </a:t>
            </a:r>
            <a:r>
              <a:rPr lang="en-US" sz="1600" dirty="0" smtClean="0">
                <a:latin typeface="Arial"/>
                <a:cs typeface="Arial" pitchFamily="34" charset="0"/>
              </a:rPr>
              <a:t>x</a:t>
            </a:r>
            <a:r>
              <a:rPr lang="en-US" sz="1600" baseline="-25000" dirty="0" smtClean="0">
                <a:latin typeface="Arial"/>
                <a:cs typeface="Arial" pitchFamily="34" charset="0"/>
              </a:rPr>
              <a:t>1</a:t>
            </a:r>
            <a:r>
              <a:rPr lang="en-US" sz="1600" dirty="0" smtClean="0">
                <a:latin typeface="Arial"/>
                <a:cs typeface="Arial" pitchFamily="34" charset="0"/>
              </a:rPr>
              <a:t>, y</a:t>
            </a:r>
            <a:r>
              <a:rPr lang="en-US" sz="1600" baseline="-25000" dirty="0" smtClean="0">
                <a:latin typeface="Arial"/>
                <a:cs typeface="Arial" pitchFamily="34" charset="0"/>
              </a:rPr>
              <a:t>1</a:t>
            </a:r>
            <a:r>
              <a:rPr lang="en-US" sz="1600" dirty="0" smtClean="0">
                <a:latin typeface="Arial"/>
                <a:cs typeface="Arial" pitchFamily="34" charset="0"/>
              </a:rPr>
              <a:t>, … </a:t>
            </a:r>
            <a:r>
              <a:rPr lang="en-US" sz="1600" dirty="0" err="1" smtClean="0">
                <a:latin typeface="Arial"/>
                <a:cs typeface="Arial" pitchFamily="34" charset="0"/>
              </a:rPr>
              <a:t>x</a:t>
            </a:r>
            <a:r>
              <a:rPr lang="en-US" sz="1600" baseline="-25000" dirty="0" err="1" smtClean="0">
                <a:latin typeface="Arial"/>
                <a:cs typeface="Arial" pitchFamily="34" charset="0"/>
              </a:rPr>
              <a:t>n</a:t>
            </a:r>
            <a:r>
              <a:rPr lang="en-US" sz="1600" dirty="0" smtClean="0">
                <a:latin typeface="Arial"/>
                <a:cs typeface="Arial" pitchFamily="34" charset="0"/>
              </a:rPr>
              <a:t>, </a:t>
            </a:r>
            <a:r>
              <a:rPr lang="en-US" sz="1600" dirty="0" err="1" smtClean="0">
                <a:latin typeface="Arial"/>
                <a:cs typeface="Arial" pitchFamily="34" charset="0"/>
              </a:rPr>
              <a:t>y</a:t>
            </a:r>
            <a:r>
              <a:rPr lang="en-US" sz="1600" baseline="-25000" dirty="0" err="1" smtClean="0">
                <a:latin typeface="Arial"/>
                <a:cs typeface="Arial" pitchFamily="34" charset="0"/>
              </a:rPr>
              <a:t>n</a:t>
            </a:r>
            <a:endParaRPr lang="en-US" sz="1600" baseline="-25000" dirty="0" smtClean="0">
              <a:latin typeface="Arial"/>
              <a:cs typeface="Arial" pitchFamily="34" charset="0"/>
            </a:endParaRPr>
          </a:p>
        </p:txBody>
      </p:sp>
      <p:cxnSp>
        <p:nvCxnSpPr>
          <p:cNvPr id="23" name="Straight Connector 22"/>
          <p:cNvCxnSpPr/>
          <p:nvPr/>
        </p:nvCxnSpPr>
        <p:spPr bwMode="auto">
          <a:xfrm>
            <a:off x="777250" y="5822666"/>
            <a:ext cx="516086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27" name="TextBox 26"/>
          <p:cNvSpPr txBox="1"/>
          <p:nvPr/>
        </p:nvSpPr>
        <p:spPr>
          <a:xfrm>
            <a:off x="1839780" y="6161220"/>
            <a:ext cx="1574470" cy="338554"/>
          </a:xfrm>
          <a:prstGeom prst="rect">
            <a:avLst/>
          </a:prstGeom>
          <a:noFill/>
        </p:spPr>
        <p:txBody>
          <a:bodyPr wrap="none" rtlCol="0">
            <a:spAutoFit/>
          </a:bodyPr>
          <a:lstStyle/>
          <a:p>
            <a:r>
              <a:rPr lang="en-US" sz="1600" dirty="0" smtClean="0">
                <a:latin typeface="Arial" pitchFamily="34" charset="0"/>
                <a:cs typeface="Arial" pitchFamily="34" charset="0"/>
              </a:rPr>
              <a:t>Position of pins</a:t>
            </a:r>
            <a:endParaRPr lang="en-US" sz="1600" dirty="0" smtClean="0">
              <a:latin typeface="Arial" pitchFamily="34" charset="0"/>
              <a:cs typeface="Arial" pitchFamily="34" charset="0"/>
            </a:endParaRPr>
          </a:p>
        </p:txBody>
      </p:sp>
      <p:grpSp>
        <p:nvGrpSpPr>
          <p:cNvPr id="40" name="Group 39"/>
          <p:cNvGrpSpPr/>
          <p:nvPr/>
        </p:nvGrpSpPr>
        <p:grpSpPr>
          <a:xfrm>
            <a:off x="6621165" y="4304766"/>
            <a:ext cx="1821480" cy="303580"/>
            <a:chOff x="6089900" y="1000360"/>
            <a:chExt cx="1821480" cy="303580"/>
          </a:xfrm>
        </p:grpSpPr>
        <p:sp>
          <p:nvSpPr>
            <p:cNvPr id="32" name="Rectangle 31"/>
            <p:cNvSpPr/>
            <p:nvPr/>
          </p:nvSpPr>
          <p:spPr bwMode="auto">
            <a:xfrm>
              <a:off x="6621165" y="1000360"/>
              <a:ext cx="758950" cy="303580"/>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cxnSp>
          <p:nvCxnSpPr>
            <p:cNvPr id="34" name="Straight Connector 33"/>
            <p:cNvCxnSpPr>
              <a:stCxn id="32" idx="1"/>
            </p:cNvCxnSpPr>
            <p:nvPr/>
          </p:nvCxnSpPr>
          <p:spPr bwMode="auto">
            <a:xfrm rot="10800000">
              <a:off x="6165795" y="1152150"/>
              <a:ext cx="45537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37" name="Straight Connector 36"/>
            <p:cNvCxnSpPr/>
            <p:nvPr/>
          </p:nvCxnSpPr>
          <p:spPr bwMode="auto">
            <a:xfrm rot="10800000">
              <a:off x="7380115" y="1152150"/>
              <a:ext cx="45537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38" name="Oval 37"/>
            <p:cNvSpPr/>
            <p:nvPr/>
          </p:nvSpPr>
          <p:spPr bwMode="auto">
            <a:xfrm>
              <a:off x="7759590" y="1076255"/>
              <a:ext cx="151790" cy="151790"/>
            </a:xfrm>
            <a:prstGeom prst="ellipse">
              <a:avLst/>
            </a:prstGeom>
            <a:solidFill>
              <a:schemeClr val="tx1"/>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39" name="Oval 38"/>
            <p:cNvSpPr/>
            <p:nvPr/>
          </p:nvSpPr>
          <p:spPr bwMode="auto">
            <a:xfrm>
              <a:off x="6089900" y="1076255"/>
              <a:ext cx="151790" cy="151790"/>
            </a:xfrm>
            <a:prstGeom prst="ellipse">
              <a:avLst/>
            </a:prstGeom>
            <a:solidFill>
              <a:schemeClr val="tx1"/>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grpSp>
      <p:sp>
        <p:nvSpPr>
          <p:cNvPr id="43" name="TextBox 42"/>
          <p:cNvSpPr txBox="1"/>
          <p:nvPr/>
        </p:nvSpPr>
        <p:spPr>
          <a:xfrm>
            <a:off x="6206739" y="4063410"/>
            <a:ext cx="1005403" cy="338554"/>
          </a:xfrm>
          <a:prstGeom prst="rect">
            <a:avLst/>
          </a:prstGeom>
          <a:noFill/>
        </p:spPr>
        <p:txBody>
          <a:bodyPr wrap="none" rtlCol="0">
            <a:spAutoFit/>
          </a:bodyPr>
          <a:lstStyle/>
          <a:p>
            <a:r>
              <a:rPr lang="en-US" sz="1600" dirty="0" smtClean="0">
                <a:latin typeface="Arial" pitchFamily="34" charset="0"/>
                <a:cs typeface="Arial" pitchFamily="34" charset="0"/>
              </a:rPr>
              <a:t>( </a:t>
            </a:r>
            <a:r>
              <a:rPr lang="en-US" sz="1600" dirty="0" smtClean="0">
                <a:latin typeface="Arial"/>
                <a:cs typeface="Arial" pitchFamily="34" charset="0"/>
              </a:rPr>
              <a:t>x</a:t>
            </a:r>
            <a:r>
              <a:rPr lang="en-US" sz="1600" baseline="-25000" dirty="0" smtClean="0">
                <a:latin typeface="Arial"/>
                <a:cs typeface="Arial" pitchFamily="34" charset="0"/>
              </a:rPr>
              <a:t>1</a:t>
            </a:r>
            <a:r>
              <a:rPr lang="en-US" sz="1600" dirty="0" smtClean="0">
                <a:latin typeface="Arial" pitchFamily="34" charset="0"/>
                <a:cs typeface="Arial" pitchFamily="34" charset="0"/>
              </a:rPr>
              <a:t> , </a:t>
            </a:r>
            <a:r>
              <a:rPr lang="en-US" sz="1600" dirty="0" smtClean="0">
                <a:latin typeface="Arial"/>
                <a:cs typeface="Arial" pitchFamily="34" charset="0"/>
              </a:rPr>
              <a:t>y</a:t>
            </a:r>
            <a:r>
              <a:rPr lang="en-US" sz="1600" baseline="-25000" dirty="0" smtClean="0">
                <a:latin typeface="Arial"/>
                <a:cs typeface="Arial" pitchFamily="34" charset="0"/>
              </a:rPr>
              <a:t>1</a:t>
            </a:r>
            <a:r>
              <a:rPr lang="en-US" sz="1600" dirty="0" smtClean="0">
                <a:latin typeface="Arial" pitchFamily="34" charset="0"/>
                <a:cs typeface="Arial" pitchFamily="34" charset="0"/>
              </a:rPr>
              <a:t> )</a:t>
            </a:r>
            <a:endParaRPr lang="en-US" sz="1600" dirty="0" smtClean="0">
              <a:latin typeface="Arial" pitchFamily="34" charset="0"/>
              <a:cs typeface="Arial" pitchFamily="34" charset="0"/>
            </a:endParaRPr>
          </a:p>
        </p:txBody>
      </p:sp>
      <p:sp>
        <p:nvSpPr>
          <p:cNvPr id="44" name="TextBox 43"/>
          <p:cNvSpPr txBox="1"/>
          <p:nvPr/>
        </p:nvSpPr>
        <p:spPr>
          <a:xfrm>
            <a:off x="7905739" y="4055778"/>
            <a:ext cx="966931" cy="338554"/>
          </a:xfrm>
          <a:prstGeom prst="rect">
            <a:avLst/>
          </a:prstGeom>
          <a:noFill/>
        </p:spPr>
        <p:txBody>
          <a:bodyPr wrap="none" rtlCol="0">
            <a:spAutoFit/>
          </a:bodyPr>
          <a:lstStyle/>
          <a:p>
            <a:r>
              <a:rPr lang="en-US" sz="1600" dirty="0" smtClean="0">
                <a:latin typeface="Arial" pitchFamily="34" charset="0"/>
                <a:cs typeface="Arial" pitchFamily="34" charset="0"/>
              </a:rPr>
              <a:t>( </a:t>
            </a:r>
            <a:r>
              <a:rPr lang="en-US" sz="1600" dirty="0" smtClean="0">
                <a:latin typeface="Arial"/>
                <a:cs typeface="Arial" pitchFamily="34" charset="0"/>
              </a:rPr>
              <a:t>x</a:t>
            </a:r>
            <a:r>
              <a:rPr lang="en-US" sz="1600" baseline="-25000" dirty="0" smtClean="0">
                <a:latin typeface="Arial"/>
                <a:cs typeface="Arial" pitchFamily="34" charset="0"/>
              </a:rPr>
              <a:t>2</a:t>
            </a:r>
            <a:r>
              <a:rPr lang="en-US" sz="1600" dirty="0" smtClean="0">
                <a:latin typeface="Arial" pitchFamily="34" charset="0"/>
                <a:cs typeface="Arial" pitchFamily="34" charset="0"/>
              </a:rPr>
              <a:t> , </a:t>
            </a:r>
            <a:r>
              <a:rPr lang="en-US" sz="1600" dirty="0" smtClean="0">
                <a:latin typeface="Arial"/>
                <a:cs typeface="Arial" pitchFamily="34" charset="0"/>
              </a:rPr>
              <a:t>y</a:t>
            </a:r>
            <a:r>
              <a:rPr lang="en-US" sz="1600" baseline="-25000" dirty="0" smtClean="0">
                <a:latin typeface="Arial"/>
                <a:cs typeface="Arial" pitchFamily="34" charset="0"/>
              </a:rPr>
              <a:t>2</a:t>
            </a:r>
            <a:r>
              <a:rPr lang="en-US" sz="1600" dirty="0" smtClean="0">
                <a:latin typeface="Arial" pitchFamily="34" charset="0"/>
                <a:cs typeface="Arial" pitchFamily="34" charset="0"/>
              </a:rPr>
              <a:t> )</a:t>
            </a:r>
            <a:endParaRPr lang="en-US" sz="1600" dirty="0" smtClean="0">
              <a:latin typeface="Arial" pitchFamily="34" charset="0"/>
              <a:cs typeface="Arial" pitchFamily="34" charset="0"/>
            </a:endParaRPr>
          </a:p>
        </p:txBody>
      </p:sp>
      <p:sp>
        <p:nvSpPr>
          <p:cNvPr id="45" name="TextBox 44"/>
          <p:cNvSpPr txBox="1"/>
          <p:nvPr/>
        </p:nvSpPr>
        <p:spPr>
          <a:xfrm>
            <a:off x="1156725" y="3545816"/>
            <a:ext cx="401072" cy="338554"/>
          </a:xfrm>
          <a:prstGeom prst="rect">
            <a:avLst/>
          </a:prstGeom>
          <a:noFill/>
        </p:spPr>
        <p:txBody>
          <a:bodyPr wrap="none" rtlCol="0">
            <a:spAutoFit/>
          </a:bodyPr>
          <a:lstStyle/>
          <a:p>
            <a:r>
              <a:rPr lang="en-US" sz="1600" b="1" dirty="0" smtClean="0">
                <a:latin typeface="Arial" pitchFamily="34" charset="0"/>
                <a:cs typeface="Arial" pitchFamily="34" charset="0"/>
              </a:rPr>
              <a:t>A:</a:t>
            </a:r>
            <a:endParaRPr lang="en-US" sz="1600" b="1" dirty="0" smtClean="0">
              <a:latin typeface="Arial" pitchFamily="34" charset="0"/>
              <a:cs typeface="Arial" pitchFamily="34" charset="0"/>
            </a:endParaRPr>
          </a:p>
        </p:txBody>
      </p:sp>
      <p:sp>
        <p:nvSpPr>
          <p:cNvPr id="46" name="TextBox 45"/>
          <p:cNvSpPr txBox="1"/>
          <p:nvPr/>
        </p:nvSpPr>
        <p:spPr>
          <a:xfrm>
            <a:off x="1156725" y="4836030"/>
            <a:ext cx="413896" cy="338554"/>
          </a:xfrm>
          <a:prstGeom prst="rect">
            <a:avLst/>
          </a:prstGeom>
          <a:noFill/>
        </p:spPr>
        <p:txBody>
          <a:bodyPr wrap="none" rtlCol="0">
            <a:spAutoFit/>
          </a:bodyPr>
          <a:lstStyle/>
          <a:p>
            <a:r>
              <a:rPr lang="en-US" sz="1600" b="1" dirty="0" smtClean="0">
                <a:latin typeface="Arial" pitchFamily="34" charset="0"/>
                <a:cs typeface="Arial" pitchFamily="34" charset="0"/>
              </a:rPr>
              <a:t>G:</a:t>
            </a:r>
            <a:endParaRPr lang="en-US" sz="1600" b="1" dirty="0" smtClean="0">
              <a:latin typeface="Arial" pitchFamily="34" charset="0"/>
              <a:cs typeface="Arial" pitchFamily="34" charset="0"/>
            </a:endParaRPr>
          </a:p>
        </p:txBody>
      </p:sp>
      <p:sp>
        <p:nvSpPr>
          <p:cNvPr id="47" name="Rectangle 46"/>
          <p:cNvSpPr/>
          <p:nvPr/>
        </p:nvSpPr>
        <p:spPr bwMode="auto">
          <a:xfrm>
            <a:off x="1004936" y="3090445"/>
            <a:ext cx="4629594" cy="2504535"/>
          </a:xfrm>
          <a:prstGeom prst="rect">
            <a:avLst/>
          </a:prstGeom>
          <a:no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48" name="TextBox 47"/>
          <p:cNvSpPr txBox="1"/>
          <p:nvPr/>
        </p:nvSpPr>
        <p:spPr>
          <a:xfrm>
            <a:off x="1004935" y="3090446"/>
            <a:ext cx="476412" cy="338554"/>
          </a:xfrm>
          <a:prstGeom prst="rect">
            <a:avLst/>
          </a:prstGeom>
          <a:noFill/>
          <a:ln>
            <a:solidFill>
              <a:schemeClr val="tx1"/>
            </a:solidFill>
          </a:ln>
        </p:spPr>
        <p:txBody>
          <a:bodyPr wrap="none" rtlCol="0">
            <a:spAutoFit/>
          </a:bodyPr>
          <a:lstStyle/>
          <a:p>
            <a:r>
              <a:rPr lang="en-US" sz="1600" dirty="0" smtClean="0">
                <a:latin typeface="Arial"/>
                <a:cs typeface="Arial" pitchFamily="34" charset="0"/>
              </a:rPr>
              <a:t>C</a:t>
            </a:r>
            <a:r>
              <a:rPr lang="en-US" sz="1600" baseline="-25000" dirty="0" smtClean="0">
                <a:latin typeface="Arial"/>
                <a:cs typeface="Arial" pitchFamily="34" charset="0"/>
              </a:rPr>
              <a:t>l,1</a:t>
            </a:r>
            <a:endParaRPr lang="en-US" sz="1600" baseline="-25000" dirty="0" smtClean="0">
              <a:latin typeface="Arial"/>
              <a:cs typeface="Arial" pitchFamily="34" charset="0"/>
            </a:endParaRPr>
          </a:p>
        </p:txBody>
      </p:sp>
      <p:pic>
        <p:nvPicPr>
          <p:cNvPr id="55" name="Picture 54" descr="TP_tmp.emf"/>
          <p:cNvPicPr>
            <a:picLocks noChangeAspect="1"/>
          </p:cNvPicPr>
          <p:nvPr>
            <p:custDataLst>
              <p:tags r:id="rId1"/>
            </p:custDataLst>
          </p:nvPr>
        </p:nvPicPr>
        <p:blipFill>
          <a:blip r:embed="rId3" cstate="print"/>
          <a:stretch>
            <a:fillRect/>
          </a:stretch>
        </p:blipFill>
        <p:spPr bwMode="auto">
          <a:xfrm>
            <a:off x="1612095" y="4152976"/>
            <a:ext cx="3773173" cy="1291661"/>
          </a:xfrm>
          <a:prstGeom prst="rect">
            <a:avLst/>
          </a:prstGeom>
          <a:noFill/>
          <a:ln/>
          <a:effectLst/>
        </p:spPr>
      </p:pic>
      <p:sp>
        <p:nvSpPr>
          <p:cNvPr id="56" name="TextBox 55"/>
          <p:cNvSpPr txBox="1"/>
          <p:nvPr/>
        </p:nvSpPr>
        <p:spPr>
          <a:xfrm>
            <a:off x="1308515" y="2594155"/>
            <a:ext cx="3890809" cy="338554"/>
          </a:xfrm>
          <a:prstGeom prst="rect">
            <a:avLst/>
          </a:prstGeom>
          <a:noFill/>
        </p:spPr>
        <p:txBody>
          <a:bodyPr wrap="none" rtlCol="0">
            <a:spAutoFit/>
          </a:bodyPr>
          <a:lstStyle/>
          <a:p>
            <a:r>
              <a:rPr lang="en-US" sz="1600" dirty="0" smtClean="0">
                <a:latin typeface="Arial" pitchFamily="34" charset="0"/>
                <a:cs typeface="Arial" pitchFamily="34" charset="0"/>
              </a:rPr>
              <a:t>Description of a typical n-pin component</a:t>
            </a:r>
            <a:endParaRPr lang="en-US" sz="1600" dirty="0" smtClean="0">
              <a:latin typeface="Arial" pitchFamily="34" charset="0"/>
              <a:cs typeface="Arial" pitchFamily="34" charset="0"/>
            </a:endParaRPr>
          </a:p>
        </p:txBody>
      </p:sp>
      <p:sp>
        <p:nvSpPr>
          <p:cNvPr id="57" name="TextBox 56"/>
          <p:cNvSpPr txBox="1"/>
          <p:nvPr/>
        </p:nvSpPr>
        <p:spPr>
          <a:xfrm>
            <a:off x="6621165" y="3504895"/>
            <a:ext cx="1712328" cy="338554"/>
          </a:xfrm>
          <a:prstGeom prst="rect">
            <a:avLst/>
          </a:prstGeom>
          <a:noFill/>
        </p:spPr>
        <p:txBody>
          <a:bodyPr wrap="none" rtlCol="0">
            <a:spAutoFit/>
          </a:bodyPr>
          <a:lstStyle/>
          <a:p>
            <a:r>
              <a:rPr lang="en-US" sz="1600" dirty="0" smtClean="0">
                <a:latin typeface="Arial" pitchFamily="34" charset="0"/>
                <a:cs typeface="Arial" pitchFamily="34" charset="0"/>
              </a:rPr>
              <a:t>2-pin component</a:t>
            </a:r>
            <a:endParaRPr lang="en-US" sz="16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B3AF412C-F502-452F-B333-F960A232B0E4}" type="slidenum">
              <a:rPr lang="en-US" smtClean="0"/>
              <a:pPr>
                <a:defRPr/>
              </a:pPr>
              <a:t>9</a:t>
            </a:fld>
            <a:endParaRPr lang="en-US"/>
          </a:p>
        </p:txBody>
      </p:sp>
      <p:sp>
        <p:nvSpPr>
          <p:cNvPr id="4" name="Title 3"/>
          <p:cNvSpPr>
            <a:spLocks noGrp="1"/>
          </p:cNvSpPr>
          <p:nvPr>
            <p:ph type="title"/>
          </p:nvPr>
        </p:nvSpPr>
        <p:spPr/>
        <p:txBody>
          <a:bodyPr/>
          <a:lstStyle/>
          <a:p>
            <a:r>
              <a:rPr lang="en-US" dirty="0" smtClean="0"/>
              <a:t>Platform and specification</a:t>
            </a:r>
            <a:endParaRPr lang="en-US" dirty="0"/>
          </a:p>
        </p:txBody>
      </p:sp>
      <p:sp>
        <p:nvSpPr>
          <p:cNvPr id="6" name="Rectangle 5"/>
          <p:cNvSpPr/>
          <p:nvPr/>
        </p:nvSpPr>
        <p:spPr bwMode="auto">
          <a:xfrm>
            <a:off x="321880" y="1228046"/>
            <a:ext cx="5843916" cy="2125060"/>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grpSp>
        <p:nvGrpSpPr>
          <p:cNvPr id="7" name="Group 6"/>
          <p:cNvGrpSpPr/>
          <p:nvPr/>
        </p:nvGrpSpPr>
        <p:grpSpPr>
          <a:xfrm>
            <a:off x="853146" y="1683416"/>
            <a:ext cx="1821480" cy="303580"/>
            <a:chOff x="6089900" y="1000360"/>
            <a:chExt cx="1821480" cy="303580"/>
          </a:xfrm>
        </p:grpSpPr>
        <p:sp>
          <p:nvSpPr>
            <p:cNvPr id="8" name="Rectangle 7"/>
            <p:cNvSpPr/>
            <p:nvPr/>
          </p:nvSpPr>
          <p:spPr bwMode="auto">
            <a:xfrm>
              <a:off x="6621165" y="1000360"/>
              <a:ext cx="758950" cy="303580"/>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cxnSp>
          <p:nvCxnSpPr>
            <p:cNvPr id="9" name="Straight Connector 8"/>
            <p:cNvCxnSpPr>
              <a:stCxn id="8" idx="1"/>
            </p:cNvCxnSpPr>
            <p:nvPr/>
          </p:nvCxnSpPr>
          <p:spPr bwMode="auto">
            <a:xfrm rot="10800000">
              <a:off x="6165795" y="1152150"/>
              <a:ext cx="45537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10" name="Straight Connector 9"/>
            <p:cNvCxnSpPr/>
            <p:nvPr/>
          </p:nvCxnSpPr>
          <p:spPr bwMode="auto">
            <a:xfrm rot="10800000">
              <a:off x="7380115" y="1152150"/>
              <a:ext cx="45537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11" name="Oval 10"/>
            <p:cNvSpPr/>
            <p:nvPr/>
          </p:nvSpPr>
          <p:spPr bwMode="auto">
            <a:xfrm>
              <a:off x="7759590" y="1076255"/>
              <a:ext cx="151790" cy="151790"/>
            </a:xfrm>
            <a:prstGeom prst="ellipse">
              <a:avLst/>
            </a:prstGeom>
            <a:solidFill>
              <a:schemeClr val="tx1"/>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12" name="Oval 11"/>
            <p:cNvSpPr/>
            <p:nvPr/>
          </p:nvSpPr>
          <p:spPr bwMode="auto">
            <a:xfrm>
              <a:off x="6089900" y="1076255"/>
              <a:ext cx="151790" cy="151790"/>
            </a:xfrm>
            <a:prstGeom prst="ellipse">
              <a:avLst/>
            </a:prstGeom>
            <a:solidFill>
              <a:schemeClr val="tx1"/>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grpSp>
      <p:grpSp>
        <p:nvGrpSpPr>
          <p:cNvPr id="15" name="Group 14"/>
          <p:cNvGrpSpPr/>
          <p:nvPr/>
        </p:nvGrpSpPr>
        <p:grpSpPr>
          <a:xfrm>
            <a:off x="853146" y="2670050"/>
            <a:ext cx="1821480" cy="303580"/>
            <a:chOff x="6089900" y="1000360"/>
            <a:chExt cx="1821480" cy="303580"/>
          </a:xfrm>
        </p:grpSpPr>
        <p:sp>
          <p:nvSpPr>
            <p:cNvPr id="16" name="Rectangle 15"/>
            <p:cNvSpPr/>
            <p:nvPr/>
          </p:nvSpPr>
          <p:spPr bwMode="auto">
            <a:xfrm>
              <a:off x="6621165" y="1000360"/>
              <a:ext cx="758950" cy="303580"/>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cxnSp>
          <p:nvCxnSpPr>
            <p:cNvPr id="17" name="Straight Connector 16"/>
            <p:cNvCxnSpPr>
              <a:stCxn id="16" idx="1"/>
            </p:cNvCxnSpPr>
            <p:nvPr/>
          </p:nvCxnSpPr>
          <p:spPr bwMode="auto">
            <a:xfrm rot="10800000">
              <a:off x="6165795" y="1152150"/>
              <a:ext cx="45537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18" name="Straight Connector 17"/>
            <p:cNvCxnSpPr/>
            <p:nvPr/>
          </p:nvCxnSpPr>
          <p:spPr bwMode="auto">
            <a:xfrm rot="10800000">
              <a:off x="7380115" y="1152150"/>
              <a:ext cx="45537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19" name="Oval 18"/>
            <p:cNvSpPr/>
            <p:nvPr/>
          </p:nvSpPr>
          <p:spPr bwMode="auto">
            <a:xfrm>
              <a:off x="7759590" y="1076255"/>
              <a:ext cx="151790" cy="151790"/>
            </a:xfrm>
            <a:prstGeom prst="ellipse">
              <a:avLst/>
            </a:prstGeom>
            <a:solidFill>
              <a:schemeClr val="tx1"/>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0" name="Oval 19"/>
            <p:cNvSpPr/>
            <p:nvPr/>
          </p:nvSpPr>
          <p:spPr bwMode="auto">
            <a:xfrm>
              <a:off x="6089900" y="1076255"/>
              <a:ext cx="151790" cy="151790"/>
            </a:xfrm>
            <a:prstGeom prst="ellipse">
              <a:avLst/>
            </a:prstGeom>
            <a:solidFill>
              <a:schemeClr val="tx1"/>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grpSp>
      <p:grpSp>
        <p:nvGrpSpPr>
          <p:cNvPr id="21" name="Group 20"/>
          <p:cNvGrpSpPr/>
          <p:nvPr/>
        </p:nvGrpSpPr>
        <p:grpSpPr>
          <a:xfrm>
            <a:off x="3661261" y="2670050"/>
            <a:ext cx="1821480" cy="303580"/>
            <a:chOff x="6089900" y="1000360"/>
            <a:chExt cx="1821480" cy="303580"/>
          </a:xfrm>
        </p:grpSpPr>
        <p:sp>
          <p:nvSpPr>
            <p:cNvPr id="22" name="Rectangle 21"/>
            <p:cNvSpPr/>
            <p:nvPr/>
          </p:nvSpPr>
          <p:spPr bwMode="auto">
            <a:xfrm>
              <a:off x="6621165" y="1000360"/>
              <a:ext cx="758950" cy="303580"/>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cxnSp>
          <p:nvCxnSpPr>
            <p:cNvPr id="23" name="Straight Connector 22"/>
            <p:cNvCxnSpPr>
              <a:stCxn id="22" idx="1"/>
            </p:cNvCxnSpPr>
            <p:nvPr/>
          </p:nvCxnSpPr>
          <p:spPr bwMode="auto">
            <a:xfrm rot="10800000">
              <a:off x="6165795" y="1152150"/>
              <a:ext cx="45537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24" name="Straight Connector 23"/>
            <p:cNvCxnSpPr/>
            <p:nvPr/>
          </p:nvCxnSpPr>
          <p:spPr bwMode="auto">
            <a:xfrm rot="10800000">
              <a:off x="7380115" y="1152150"/>
              <a:ext cx="45537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25" name="Oval 24"/>
            <p:cNvSpPr/>
            <p:nvPr/>
          </p:nvSpPr>
          <p:spPr bwMode="auto">
            <a:xfrm>
              <a:off x="7759590" y="1076255"/>
              <a:ext cx="151790" cy="151790"/>
            </a:xfrm>
            <a:prstGeom prst="ellipse">
              <a:avLst/>
            </a:prstGeom>
            <a:solidFill>
              <a:schemeClr val="tx1"/>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6" name="Oval 25"/>
            <p:cNvSpPr/>
            <p:nvPr/>
          </p:nvSpPr>
          <p:spPr bwMode="auto">
            <a:xfrm>
              <a:off x="6089900" y="1076255"/>
              <a:ext cx="151790" cy="151790"/>
            </a:xfrm>
            <a:prstGeom prst="ellipse">
              <a:avLst/>
            </a:prstGeom>
            <a:solidFill>
              <a:schemeClr val="tx1"/>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grpSp>
      <p:grpSp>
        <p:nvGrpSpPr>
          <p:cNvPr id="37" name="Group 36"/>
          <p:cNvGrpSpPr/>
          <p:nvPr/>
        </p:nvGrpSpPr>
        <p:grpSpPr>
          <a:xfrm>
            <a:off x="3661261" y="1683416"/>
            <a:ext cx="1821480" cy="834845"/>
            <a:chOff x="4799686" y="1152149"/>
            <a:chExt cx="1821480" cy="834845"/>
          </a:xfrm>
        </p:grpSpPr>
        <p:grpSp>
          <p:nvGrpSpPr>
            <p:cNvPr id="27" name="Group 26"/>
            <p:cNvGrpSpPr/>
            <p:nvPr/>
          </p:nvGrpSpPr>
          <p:grpSpPr>
            <a:xfrm>
              <a:off x="4799686" y="1152149"/>
              <a:ext cx="1821480" cy="303580"/>
              <a:chOff x="6089900" y="1000360"/>
              <a:chExt cx="1821480" cy="303580"/>
            </a:xfrm>
          </p:grpSpPr>
          <p:sp>
            <p:nvSpPr>
              <p:cNvPr id="28" name="Rectangle 27"/>
              <p:cNvSpPr/>
              <p:nvPr/>
            </p:nvSpPr>
            <p:spPr bwMode="auto">
              <a:xfrm>
                <a:off x="6621165" y="1000360"/>
                <a:ext cx="758950" cy="303580"/>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cxnSp>
            <p:nvCxnSpPr>
              <p:cNvPr id="29" name="Straight Connector 28"/>
              <p:cNvCxnSpPr>
                <a:stCxn id="28" idx="1"/>
              </p:cNvCxnSpPr>
              <p:nvPr/>
            </p:nvCxnSpPr>
            <p:spPr bwMode="auto">
              <a:xfrm rot="10800000">
                <a:off x="6165795" y="1152150"/>
                <a:ext cx="45537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30" name="Straight Connector 29"/>
              <p:cNvCxnSpPr/>
              <p:nvPr/>
            </p:nvCxnSpPr>
            <p:spPr bwMode="auto">
              <a:xfrm rot="10800000">
                <a:off x="7380115" y="1152150"/>
                <a:ext cx="455370"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31" name="Oval 30"/>
              <p:cNvSpPr/>
              <p:nvPr/>
            </p:nvSpPr>
            <p:spPr bwMode="auto">
              <a:xfrm>
                <a:off x="7759590" y="1076255"/>
                <a:ext cx="151790" cy="151790"/>
              </a:xfrm>
              <a:prstGeom prst="ellipse">
                <a:avLst/>
              </a:prstGeom>
              <a:solidFill>
                <a:schemeClr val="tx1"/>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32" name="Oval 31"/>
              <p:cNvSpPr/>
              <p:nvPr/>
            </p:nvSpPr>
            <p:spPr bwMode="auto">
              <a:xfrm>
                <a:off x="6089900" y="1076255"/>
                <a:ext cx="151790" cy="151790"/>
              </a:xfrm>
              <a:prstGeom prst="ellipse">
                <a:avLst/>
              </a:prstGeom>
              <a:solidFill>
                <a:schemeClr val="tx1"/>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grpSp>
        <p:cxnSp>
          <p:nvCxnSpPr>
            <p:cNvPr id="33" name="Straight Connector 32"/>
            <p:cNvCxnSpPr/>
            <p:nvPr/>
          </p:nvCxnSpPr>
          <p:spPr bwMode="auto">
            <a:xfrm rot="5400000" flipH="1" flipV="1">
              <a:off x="5520689" y="1666769"/>
              <a:ext cx="379475" cy="0"/>
            </a:xfrm>
            <a:prstGeom prst="line">
              <a:avLst/>
            </a:prstGeom>
            <a:ln>
              <a:headEnd type="none" w="med" len="med"/>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35" name="Oval 34"/>
            <p:cNvSpPr/>
            <p:nvPr/>
          </p:nvSpPr>
          <p:spPr bwMode="auto">
            <a:xfrm>
              <a:off x="5634531" y="1835204"/>
              <a:ext cx="151790" cy="151790"/>
            </a:xfrm>
            <a:prstGeom prst="ellipse">
              <a:avLst/>
            </a:prstGeom>
            <a:solidFill>
              <a:schemeClr val="tx1"/>
            </a:solid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grpSp>
      <p:sp>
        <p:nvSpPr>
          <p:cNvPr id="36" name="Rectangle 35"/>
          <p:cNvSpPr/>
          <p:nvPr/>
        </p:nvSpPr>
        <p:spPr bwMode="auto">
          <a:xfrm>
            <a:off x="321880" y="3353105"/>
            <a:ext cx="5843916" cy="2808115"/>
          </a:xfrm>
          <a:prstGeom prst="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38" name="TextBox 37"/>
          <p:cNvSpPr txBox="1"/>
          <p:nvPr/>
        </p:nvSpPr>
        <p:spPr>
          <a:xfrm>
            <a:off x="321880" y="1228046"/>
            <a:ext cx="1346844" cy="338554"/>
          </a:xfrm>
          <a:prstGeom prst="rect">
            <a:avLst/>
          </a:prstGeom>
          <a:noFill/>
        </p:spPr>
        <p:txBody>
          <a:bodyPr wrap="none" rtlCol="0">
            <a:spAutoFit/>
          </a:bodyPr>
          <a:lstStyle/>
          <a:p>
            <a:r>
              <a:rPr lang="en-US" sz="1600" dirty="0" smtClean="0">
                <a:latin typeface="Arial" pitchFamily="34" charset="0"/>
                <a:cs typeface="Arial" pitchFamily="34" charset="0"/>
              </a:rPr>
              <a:t>Components</a:t>
            </a:r>
            <a:endParaRPr lang="en-US" sz="1600" dirty="0" smtClean="0">
              <a:latin typeface="Arial" pitchFamily="34" charset="0"/>
              <a:cs typeface="Arial" pitchFamily="34" charset="0"/>
            </a:endParaRPr>
          </a:p>
        </p:txBody>
      </p:sp>
      <p:sp>
        <p:nvSpPr>
          <p:cNvPr id="39" name="TextBox 38"/>
          <p:cNvSpPr txBox="1"/>
          <p:nvPr/>
        </p:nvSpPr>
        <p:spPr>
          <a:xfrm>
            <a:off x="321880" y="3353106"/>
            <a:ext cx="707245" cy="338554"/>
          </a:xfrm>
          <a:prstGeom prst="rect">
            <a:avLst/>
          </a:prstGeom>
          <a:noFill/>
        </p:spPr>
        <p:txBody>
          <a:bodyPr wrap="none" rtlCol="0">
            <a:spAutoFit/>
          </a:bodyPr>
          <a:lstStyle/>
          <a:p>
            <a:r>
              <a:rPr lang="en-US" sz="1600" dirty="0" smtClean="0">
                <a:latin typeface="Arial" pitchFamily="34" charset="0"/>
                <a:cs typeface="Arial" pitchFamily="34" charset="0"/>
              </a:rPr>
              <a:t>Rules</a:t>
            </a:r>
            <a:endParaRPr lang="en-US" sz="1600" dirty="0" smtClean="0">
              <a:latin typeface="Arial" pitchFamily="34" charset="0"/>
              <a:cs typeface="Arial" pitchFamily="34" charset="0"/>
            </a:endParaRPr>
          </a:p>
        </p:txBody>
      </p:sp>
      <p:sp>
        <p:nvSpPr>
          <p:cNvPr id="40" name="TextBox 39"/>
          <p:cNvSpPr txBox="1"/>
          <p:nvPr/>
        </p:nvSpPr>
        <p:spPr>
          <a:xfrm>
            <a:off x="1156724" y="3960267"/>
            <a:ext cx="401072" cy="338554"/>
          </a:xfrm>
          <a:prstGeom prst="rect">
            <a:avLst/>
          </a:prstGeom>
          <a:noFill/>
        </p:spPr>
        <p:txBody>
          <a:bodyPr wrap="none" rtlCol="0">
            <a:spAutoFit/>
          </a:bodyPr>
          <a:lstStyle/>
          <a:p>
            <a:r>
              <a:rPr lang="en-US" sz="1600" b="1" dirty="0" smtClean="0">
                <a:latin typeface="Arial" pitchFamily="34" charset="0"/>
                <a:cs typeface="Arial" pitchFamily="34" charset="0"/>
              </a:rPr>
              <a:t>A:</a:t>
            </a:r>
            <a:endParaRPr lang="en-US" sz="1600" b="1" dirty="0" smtClean="0">
              <a:latin typeface="Arial" pitchFamily="34" charset="0"/>
              <a:cs typeface="Arial" pitchFamily="34" charset="0"/>
            </a:endParaRPr>
          </a:p>
        </p:txBody>
      </p:sp>
      <p:sp>
        <p:nvSpPr>
          <p:cNvPr id="41" name="TextBox 40"/>
          <p:cNvSpPr txBox="1"/>
          <p:nvPr/>
        </p:nvSpPr>
        <p:spPr>
          <a:xfrm>
            <a:off x="1156724" y="5250481"/>
            <a:ext cx="413896" cy="338554"/>
          </a:xfrm>
          <a:prstGeom prst="rect">
            <a:avLst/>
          </a:prstGeom>
          <a:noFill/>
        </p:spPr>
        <p:txBody>
          <a:bodyPr wrap="none" rtlCol="0">
            <a:spAutoFit/>
          </a:bodyPr>
          <a:lstStyle/>
          <a:p>
            <a:r>
              <a:rPr lang="en-US" sz="1600" b="1" dirty="0" smtClean="0">
                <a:latin typeface="Arial" pitchFamily="34" charset="0"/>
                <a:cs typeface="Arial" pitchFamily="34" charset="0"/>
              </a:rPr>
              <a:t>G:</a:t>
            </a:r>
            <a:endParaRPr lang="en-US" sz="1600" b="1" dirty="0" smtClean="0">
              <a:latin typeface="Arial" pitchFamily="34" charset="0"/>
              <a:cs typeface="Arial" pitchFamily="34" charset="0"/>
            </a:endParaRPr>
          </a:p>
        </p:txBody>
      </p:sp>
      <p:sp>
        <p:nvSpPr>
          <p:cNvPr id="42" name="Rectangle 41"/>
          <p:cNvSpPr/>
          <p:nvPr/>
        </p:nvSpPr>
        <p:spPr bwMode="auto">
          <a:xfrm>
            <a:off x="1004935" y="3504896"/>
            <a:ext cx="4629594" cy="2504535"/>
          </a:xfrm>
          <a:prstGeom prst="rect">
            <a:avLst/>
          </a:prstGeom>
          <a:noFill/>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43" name="TextBox 42"/>
          <p:cNvSpPr txBox="1"/>
          <p:nvPr/>
        </p:nvSpPr>
        <p:spPr>
          <a:xfrm>
            <a:off x="1004934" y="3504897"/>
            <a:ext cx="521297" cy="338554"/>
          </a:xfrm>
          <a:prstGeom prst="rect">
            <a:avLst/>
          </a:prstGeom>
          <a:noFill/>
          <a:ln>
            <a:solidFill>
              <a:schemeClr val="tx1"/>
            </a:solidFill>
          </a:ln>
        </p:spPr>
        <p:txBody>
          <a:bodyPr wrap="none" rtlCol="0">
            <a:spAutoFit/>
          </a:bodyPr>
          <a:lstStyle/>
          <a:p>
            <a:r>
              <a:rPr lang="en-US" sz="1600" dirty="0" smtClean="0">
                <a:latin typeface="Arial"/>
                <a:cs typeface="Arial" pitchFamily="34" charset="0"/>
              </a:rPr>
              <a:t>C</a:t>
            </a:r>
            <a:r>
              <a:rPr lang="en-US" sz="1600" baseline="-25000" dirty="0" smtClean="0">
                <a:latin typeface="Arial"/>
                <a:cs typeface="Arial" pitchFamily="34" charset="0"/>
              </a:rPr>
              <a:t>p</a:t>
            </a:r>
            <a:r>
              <a:rPr lang="en-US" sz="1600" baseline="-25000" dirty="0" smtClean="0">
                <a:latin typeface="Arial"/>
                <a:cs typeface="Arial" pitchFamily="34" charset="0"/>
              </a:rPr>
              <a:t>,1</a:t>
            </a:r>
            <a:endParaRPr lang="en-US" sz="1600" baseline="-25000" dirty="0" smtClean="0">
              <a:latin typeface="Arial"/>
              <a:cs typeface="Arial" pitchFamily="34" charset="0"/>
            </a:endParaRPr>
          </a:p>
        </p:txBody>
      </p:sp>
      <p:pic>
        <p:nvPicPr>
          <p:cNvPr id="44" name="Picture 43" descr="TP_tmp.emf"/>
          <p:cNvPicPr>
            <a:picLocks noChangeAspect="1"/>
          </p:cNvPicPr>
          <p:nvPr>
            <p:custDataLst>
              <p:tags r:id="rId1"/>
            </p:custDataLst>
          </p:nvPr>
        </p:nvPicPr>
        <p:blipFill>
          <a:blip r:embed="rId4" cstate="print"/>
          <a:stretch>
            <a:fillRect/>
          </a:stretch>
        </p:blipFill>
        <p:spPr bwMode="auto">
          <a:xfrm>
            <a:off x="1687990" y="4491531"/>
            <a:ext cx="3798504" cy="1417601"/>
          </a:xfrm>
          <a:prstGeom prst="rect">
            <a:avLst/>
          </a:prstGeom>
          <a:noFill/>
          <a:ln/>
          <a:effectLst/>
        </p:spPr>
      </p:pic>
      <p:pic>
        <p:nvPicPr>
          <p:cNvPr id="46" name="Picture 45" descr="TP_tmp.png"/>
          <p:cNvPicPr>
            <a:picLocks noChangeAspect="1"/>
          </p:cNvPicPr>
          <p:nvPr>
            <p:custDataLst>
              <p:tags r:id="rId2"/>
            </p:custDataLst>
          </p:nvPr>
        </p:nvPicPr>
        <p:blipFill>
          <a:blip r:embed="rId5" cstate="print"/>
          <a:stretch>
            <a:fillRect/>
          </a:stretch>
        </p:blipFill>
        <p:spPr>
          <a:xfrm>
            <a:off x="6545270" y="1986995"/>
            <a:ext cx="2260095" cy="278892"/>
          </a:xfrm>
          <a:prstGeom prst="rect">
            <a:avLst/>
          </a:prstGeom>
        </p:spPr>
      </p:pic>
      <p:sp>
        <p:nvSpPr>
          <p:cNvPr id="47" name="TextBox 46"/>
          <p:cNvSpPr txBox="1"/>
          <p:nvPr/>
        </p:nvSpPr>
        <p:spPr>
          <a:xfrm>
            <a:off x="2598730" y="620885"/>
            <a:ext cx="1018227" cy="338554"/>
          </a:xfrm>
          <a:prstGeom prst="rect">
            <a:avLst/>
          </a:prstGeom>
          <a:noFill/>
        </p:spPr>
        <p:txBody>
          <a:bodyPr wrap="none" rtlCol="0">
            <a:spAutoFit/>
          </a:bodyPr>
          <a:lstStyle/>
          <a:p>
            <a:r>
              <a:rPr lang="en-US" sz="1600" b="1" i="1" u="sng" dirty="0" smtClean="0">
                <a:latin typeface="Arial" pitchFamily="34" charset="0"/>
                <a:cs typeface="Arial" pitchFamily="34" charset="0"/>
              </a:rPr>
              <a:t>Platform</a:t>
            </a:r>
            <a:endParaRPr lang="en-US" sz="1600" b="1" i="1" u="sng" dirty="0" smtClean="0">
              <a:latin typeface="Arial" pitchFamily="34" charset="0"/>
              <a:cs typeface="Arial" pitchFamily="34" charset="0"/>
            </a:endParaRPr>
          </a:p>
        </p:txBody>
      </p:sp>
      <p:sp>
        <p:nvSpPr>
          <p:cNvPr id="48" name="TextBox 47"/>
          <p:cNvSpPr txBox="1"/>
          <p:nvPr/>
        </p:nvSpPr>
        <p:spPr>
          <a:xfrm>
            <a:off x="6848850" y="620885"/>
            <a:ext cx="1462260" cy="338554"/>
          </a:xfrm>
          <a:prstGeom prst="rect">
            <a:avLst/>
          </a:prstGeom>
          <a:noFill/>
        </p:spPr>
        <p:txBody>
          <a:bodyPr wrap="none" rtlCol="0">
            <a:spAutoFit/>
          </a:bodyPr>
          <a:lstStyle/>
          <a:p>
            <a:r>
              <a:rPr lang="en-US" sz="1600" b="1" i="1" u="sng" dirty="0" smtClean="0">
                <a:latin typeface="Arial" pitchFamily="34" charset="0"/>
                <a:cs typeface="Arial" pitchFamily="34" charset="0"/>
              </a:rPr>
              <a:t>Specification</a:t>
            </a:r>
            <a:endParaRPr lang="en-US" sz="1600" b="1" i="1" u="sng" dirty="0" smtClean="0">
              <a:latin typeface="Arial" pitchFamily="34" charset="0"/>
              <a:cs typeface="Arial"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IRSTPINTOA@UQZPKGNFUVWYY57I" val="3974"/>
  <p:tag name="DEFAULTDISPLAYSOURCE" val="\documentclass{article}\pagestyle{empty}&#10;\begin{document}&#10;&#10;\end{document}&#10;"/>
  <p:tag name="EMBEDFONTS" val="1"/>
</p:tagLst>
</file>

<file path=ppt/tags/tag10.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_c| &lt; 16V&#10;\]&#10;\end{document}&#10;"/>
  <p:tag name="FILENAME" val="TP_tmp"/>
  <p:tag name="FORMAT" val="png16m"/>
  <p:tag name="RES" val="1200"/>
  <p:tag name="BLEND" val="0"/>
  <p:tag name="TRANSPARENT" val="0"/>
  <p:tag name="TBUG" val="0"/>
  <p:tag name="ALLOWFS" val="0"/>
  <p:tag name="ORIGWIDTH" val="46"/>
  <p:tag name="PICTUREFILESIZE" val="3378"/>
</p:tagLst>
</file>

<file path=ppt/tags/tag11.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C = f_C(T_C), \ f_C(285) = 10^{-6}(680 + \mathcal{U}(-136,136)) &#10;\]&#10;\end{document}&#10;"/>
  <p:tag name="FILENAME" val="TP_tmp"/>
  <p:tag name="FORMAT" val="png16m"/>
  <p:tag name="RES" val="1200"/>
  <p:tag name="BLEND" val="0"/>
  <p:tag name="TRANSPARENT" val="0"/>
  <p:tag name="TBUG" val="0"/>
  <p:tag name="ALLOWFS" val="0"/>
  <p:tag name="ORIGWIDTH" val="221"/>
  <p:tag name="PICTUREFILESIZE" val="14347"/>
</p:tagLst>
</file>

<file path=ppt/tags/tag12.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_R i &lt; 15W&#10;\]&#10;\end{document}&#10;"/>
  <p:tag name="FILENAME" val="TP_tmp"/>
  <p:tag name="FORMAT" val="png16m"/>
  <p:tag name="RES" val="1200"/>
  <p:tag name="BLEND" val="0"/>
  <p:tag name="TRANSPARENT" val="0"/>
  <p:tag name="TBUG" val="0"/>
  <p:tag name="ALLOWFS" val="0"/>
  <p:tag name="ORIGWIDTH" val="49"/>
  <p:tag name="PICTUREFILESIZE" val="3823"/>
</p:tagLst>
</file>

<file path=ppt/tags/tag13.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R = 2 (1 + \mathcal{U}(-0.02,0.02) )&#10;\]&#10;\end{document}&#10;"/>
  <p:tag name="FILENAME" val="TP_tmp"/>
  <p:tag name="FORMAT" val="png16m"/>
  <p:tag name="RES" val="1200"/>
  <p:tag name="BLEND" val="0"/>
  <p:tag name="TRANSPARENT" val="0"/>
  <p:tag name="TBUG" val="0"/>
  <p:tag name="ALLOWFS" val="0"/>
  <p:tag name="ORIGWIDTH" val="113"/>
  <p:tag name="PICTUREFILESIZE" val="6453"/>
</p:tagLst>
</file>

<file path=ppt/tags/tag14.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i^2 \leq p_{max}&#10;\]&#10;\end{document}&#10;"/>
  <p:tag name="FILENAME" val="TP_tmp"/>
  <p:tag name="FORMAT" val="png16m"/>
  <p:tag name="RES" val="1200"/>
  <p:tag name="BLEND" val="0"/>
  <p:tag name="TRANSPARENT" val="0"/>
  <p:tag name="TBUG" val="0"/>
  <p:tag name="ALLOWFS" val="0"/>
  <p:tag name="ORIGWIDTH" val="43"/>
  <p:tag name="PICTUREFILESIZE" val="3682"/>
</p:tagLst>
</file>

<file path=ppt/tags/tag15.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T_C = f_T(i^2, dist, conv)&#10;\]&#10;\end{document}&#10;"/>
  <p:tag name="FILENAME" val="TP_tmp"/>
  <p:tag name="FORMAT" val="png16m"/>
  <p:tag name="RES" val="1200"/>
  <p:tag name="BLEND" val="0"/>
  <p:tag name="TRANSPARENT" val="0"/>
  <p:tag name="TBUG" val="0"/>
  <p:tag name="ALLOWFS" val="0"/>
  <p:tag name="ORIGWIDTH" val="98"/>
  <p:tag name="PICTUREFILESIZE" val="7621"/>
</p:tagLst>
</file>

<file path=ppt/tags/tag16.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i \leq i_{max}&#10;\]&#10;\end{document}&#10;"/>
  <p:tag name="FILENAME" val="TP_tmp"/>
  <p:tag name="FORMAT" val="png16m"/>
  <p:tag name="RES" val="1200"/>
  <p:tag name="BLEND" val="0"/>
  <p:tag name="TRANSPARENT" val="0"/>
  <p:tag name="TBUG" val="0"/>
  <p:tag name="ALLOWFS" val="0"/>
  <p:tag name="ORIGWIDTH" val="36"/>
  <p:tag name="PICTUREFILESIZE" val="2745"/>
</p:tagLst>
</file>

<file path=ppt/tags/tag17.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nu = f_n(i, dist_1)&#10;\]&#10;\end{document}&#10;"/>
  <p:tag name="FILENAME" val="TP_tmp"/>
  <p:tag name="FORMAT" val="png16m"/>
  <p:tag name="RES" val="1200"/>
  <p:tag name="BLEND" val="0"/>
  <p:tag name="TRANSPARENT" val="0"/>
  <p:tag name="TBUG" val="0"/>
  <p:tag name="ALLOWFS" val="0"/>
  <p:tag name="ORIGWIDTH" val="65"/>
  <p:tag name="PICTUREFILESIZE" val="4840"/>
</p:tagLst>
</file>

<file path=ppt/tags/tag18.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x_i,y_i) = f_{l,i}(x_1,y_1,\Delta,\rho)&#10;\]&#10;\[&#10;(x_{min},y_{min}) = f_{l,min}(x_1,y_1,\Delta,\rho)&#10;\]&#10;\[&#10;(x_{max},y_{max}) = f_{l,max}(x_1,y_1,\Delta,\rho)&#10;\]&#10;\end{document}&#10;"/>
  <p:tag name="FILENAME" val="TP_tmp"/>
  <p:tag name="FORMAT" val="png16m"/>
  <p:tag name="RES" val="1200"/>
  <p:tag name="BLEND" val="0"/>
  <p:tag name="TRANSPARENT" val="0"/>
  <p:tag name="TBUG" val="0"/>
  <p:tag name="ALLOWFS" val="0"/>
  <p:tag name="ORIGWIDTH" val="149"/>
  <p:tag name="PICTUREFILESIZE" val="28113"/>
</p:tagLst>
</file>

<file path=ppt/tags/tag19.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begin{eqnarray*}&#10;&amp;&amp; \forall a_1, a_2 : \\&#10;&amp;&amp; y_{min,2} \leq y_{min,1} \leq y_{max,2} \ \vee \\&#10;&amp;&amp; y_{min,2} \leq y_{max,1} \leq y_{max,2} \ \Rightarrow \\&#10;&amp;&amp; x_{min,1} \geq x_{max,2} \vee x_{max,1} \leq x_{min,2}  &#10;\end{eqnarray*}&#10;\end{document}&#10;"/>
  <p:tag name="FILENAME" val="TP_tmp"/>
  <p:tag name="FORMAT" val="png16m"/>
  <p:tag name="RES" val="1200"/>
  <p:tag name="BLEND" val="0"/>
  <p:tag name="TRANSPARENT" val="0"/>
  <p:tag name="TBUG" val="0"/>
  <p:tag name="ALLOWFS" val="0"/>
  <p:tag name="ORIGWIDTH" val="150"/>
  <p:tag name="PICTUREFILESIZE" val="28045"/>
</p:tagLst>
</file>

<file path=ppt/tags/tag2.xml><?xml version="1.0" encoding="utf-8"?>
<p:tagLst xmlns:a="http://schemas.openxmlformats.org/drawingml/2006/main" xmlns:r="http://schemas.openxmlformats.org/officeDocument/2006/relationships" xmlns:p="http://schemas.openxmlformats.org/presentationml/2006/main">
  <p:tag name="HIDDENFONTSHAPE" val="true"/>
</p:tagLst>
</file>

<file path=ppt/tags/tag20.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dist(R,C) \geq dist_{min}$&#10;\end{document}&#10;"/>
  <p:tag name="FILENAME" val="TP_tmp"/>
  <p:tag name="FORMAT" val="png16m"/>
  <p:tag name="RES" val="1200"/>
  <p:tag name="BLEND" val="0"/>
  <p:tag name="TRANSPARENT" val="0"/>
  <p:tag name="TBUG" val="0"/>
  <p:tag name="ALLOWFS" val="0"/>
  <p:tag name="ORIGWIDTH" val="89"/>
  <p:tag name="PICTUREFILESIZE" val="6950"/>
</p:tagLst>
</file>

<file path=ppt/tags/tag3.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sqrt{\frac{1}{T} \int_0^T v_i(t)^2 dt} \leq 5&#10;\]&#10;\end{document}&#10;"/>
  <p:tag name="FILENAME" val="TP_tmp"/>
  <p:tag name="FORMAT" val="png16m"/>
  <p:tag name="RES" val="1200"/>
  <p:tag name="BLEND" val="0"/>
  <p:tag name="TRANSPARENT" val="0"/>
  <p:tag name="TBUG" val="0"/>
  <p:tag name="ALLOWFS" val="0"/>
  <p:tag name="ORIGWIDTH" val="90"/>
  <p:tag name="PICTUREFILESIZE" val="9996"/>
</p:tagLst>
</file>

<file path=ppt/tags/tag4.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f_c = f_0$&#10;\end{document}&#10;"/>
  <p:tag name="FILENAME" val="TP_tmp"/>
  <p:tag name="FORMAT" val="png16m"/>
  <p:tag name="RES" val="1200"/>
  <p:tag name="BLEND" val="0"/>
  <p:tag name="TRANSPARENT" val="0"/>
  <p:tag name="TBUG" val="0"/>
  <p:tag name="ALLOWFS" val="0"/>
  <p:tag name="ORIGWIDTH" val="31"/>
  <p:tag name="PICTUREFILESIZE" val="2111"/>
</p:tagLst>
</file>

<file path=ppt/tags/tag5.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v_i(t)= A \cos (2\pi f t), \ f_1 \leq f \leq f_2$&#10;\end{document}&#10;"/>
  <p:tag name="FILENAME" val="TP_tmp"/>
  <p:tag name="FORMAT" val="png16m"/>
  <p:tag name="RES" val="1200"/>
  <p:tag name="BLEND" val="0"/>
  <p:tag name="TRANSPARENT" val="0"/>
  <p:tag name="TBUG" val="0"/>
  <p:tag name="ALLOWFS" val="0"/>
  <p:tag name="ORIGWIDTH" val="143"/>
  <p:tag name="PICTUREFILESIZE" val="8988"/>
</p:tagLst>
</file>

<file path=ppt/tags/tag6.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sqrt{\frac{1}{T} \int_0^T (v_i(t) - G(f) v_i(t-\Phi(f)))^2 dt} \leq \eta&#10;\]&#10;\end{document}&#10;"/>
  <p:tag name="FILENAME" val="TP_tmp"/>
  <p:tag name="FORMAT" val="png16m"/>
  <p:tag name="RES" val="1200"/>
  <p:tag name="BLEND" val="0"/>
  <p:tag name="TRANSPARENT" val="0"/>
  <p:tag name="TBUG" val="0"/>
  <p:tag name="ALLOWFS" val="0"/>
  <p:tag name="ORIGWIDTH" val="182"/>
  <p:tag name="PICTUREFILESIZE" val="16955"/>
</p:tagLst>
</file>

<file path=ppt/tags/tag7.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Ri + L \frac{di}{dt} + \frac{1}{C} \int_{0}^{t} i d\tau - v_i = 0&#10;\]&#10;\[&#10;v_o =  L \frac{di}{dt} + \nu&#10;\]&#10;\end{document}&#10;"/>
  <p:tag name="FILENAME" val="TP_tmp"/>
  <p:tag name="FORMAT" val="png16m"/>
  <p:tag name="RES" val="1200"/>
  <p:tag name="BLEND" val="0"/>
  <p:tag name="TRANSPARENT" val="0"/>
  <p:tag name="TBUG" val="0"/>
  <p:tag name="ALLOWFS" val="0"/>
  <p:tag name="ORIGWIDTH" val="133"/>
  <p:tag name="PICTUREFILESIZE" val="19378"/>
</p:tagLst>
</file>

<file path=ppt/tags/tag8.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i| &lt; 1.8A&#10;\]&#10;\end{document}&#10;"/>
  <p:tag name="FILENAME" val="TP_tmp"/>
  <p:tag name="FORMAT" val="png16m"/>
  <p:tag name="RES" val="1200"/>
  <p:tag name="BLEND" val="0"/>
  <p:tag name="TRANSPARENT" val="0"/>
  <p:tag name="TBUG" val="0"/>
  <p:tag name="ALLOWFS" val="0"/>
  <p:tag name="ORIGWIDTH" val="42"/>
  <p:tag name="PICTUREFILESIZE" val="3096"/>
</p:tagLst>
</file>

<file path=ppt/tags/tag9.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L = 10^{-3} (1 + \mathcal{U}(-0.15,0.15) )&#10;\]&#10;\end{document}&#10;"/>
  <p:tag name="FILENAME" val="TP_tmp"/>
  <p:tag name="FORMAT" val="png16m"/>
  <p:tag name="RES" val="1200"/>
  <p:tag name="BLEND" val="0"/>
  <p:tag name="TRANSPARENT" val="0"/>
  <p:tag name="TBUG" val="0"/>
  <p:tag name="ALLOWFS" val="0"/>
  <p:tag name="ORIGWIDTH" val="128"/>
  <p:tag name="PICTUREFILESIZE" val="6942"/>
</p:tagLst>
</file>

<file path=ppt/theme/theme1.xml><?xml version="1.0" encoding="utf-8"?>
<a:theme xmlns:a="http://schemas.openxmlformats.org/drawingml/2006/main" name="UTRC_single_line_blue_arial">
  <a:themeElements>
    <a:clrScheme name="">
      <a:dk1>
        <a:srgbClr val="000000"/>
      </a:dk1>
      <a:lt1>
        <a:srgbClr val="FFFFFF"/>
      </a:lt1>
      <a:dk2>
        <a:srgbClr val="000000"/>
      </a:dk2>
      <a:lt2>
        <a:srgbClr val="EAEAEA"/>
      </a:lt2>
      <a:accent1>
        <a:srgbClr val="BBD2FF"/>
      </a:accent1>
      <a:accent2>
        <a:srgbClr val="C0C0C0"/>
      </a:accent2>
      <a:accent3>
        <a:srgbClr val="FFFFFF"/>
      </a:accent3>
      <a:accent4>
        <a:srgbClr val="000000"/>
      </a:accent4>
      <a:accent5>
        <a:srgbClr val="DAE5FF"/>
      </a:accent5>
      <a:accent6>
        <a:srgbClr val="AEAEAE"/>
      </a:accent6>
      <a:hlink>
        <a:srgbClr val="6F97DF"/>
      </a:hlink>
      <a:folHlink>
        <a:srgbClr val="02AE81"/>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solidFill>
            <a:schemeClr val="tx1"/>
          </a:solidFill>
          <a:headEnd type="none" w="med" len="med"/>
          <a:tailEnd type="none" w="med" len="med"/>
        </a:ln>
      </a:spPr>
      <a:bodyPr vert="horz" wrap="square" lIns="91440" tIns="45720" rIns="91440" bIns="45720" numCol="1" rtlCol="0"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sz="2400" b="0" i="0" u="none" strike="noStrike" cap="none" normalizeH="0" baseline="0" dirty="0" smtClean="0">
            <a:ln>
              <a:noFill/>
            </a:ln>
            <a:solidFill>
              <a:schemeClr val="tx1"/>
            </a:solidFill>
            <a:effectLst/>
            <a:latin typeface="Arial" charset="0"/>
          </a:defRPr>
        </a:defPPr>
      </a:lstStyle>
      <a:style>
        <a:lnRef idx="1">
          <a:schemeClr val="accent3"/>
        </a:lnRef>
        <a:fillRef idx="2">
          <a:schemeClr val="accent3"/>
        </a:fillRef>
        <a:effectRef idx="1">
          <a:schemeClr val="accent3"/>
        </a:effectRef>
        <a:fontRef idx="minor">
          <a:schemeClr val="dk1"/>
        </a:fontRef>
      </a:style>
    </a:spDef>
    <a:lnDef>
      <a:spPr bwMode="auto">
        <a:ln>
          <a:headEnd type="none" w="med" len="med"/>
          <a:tailEnd type="arrow" w="lg" len="lg"/>
        </a:ln>
        <a:effectLst>
          <a:outerShdw blurRad="50800" dist="38100" dir="2700000" algn="tl" rotWithShape="0">
            <a:prstClr val="black">
              <a:alpha val="40000"/>
            </a:prstClr>
          </a:outerShdw>
        </a:effectLst>
      </a:spPr>
      <a:bodyPr/>
      <a:lstStyle/>
      <a:style>
        <a:lnRef idx="1">
          <a:schemeClr val="accent4"/>
        </a:lnRef>
        <a:fillRef idx="0">
          <a:schemeClr val="accent4"/>
        </a:fillRef>
        <a:effectRef idx="0">
          <a:schemeClr val="accent4"/>
        </a:effectRef>
        <a:fontRef idx="minor">
          <a:schemeClr val="tx1"/>
        </a:fontRef>
      </a:style>
    </a:lnDef>
    <a:txDef>
      <a:spPr>
        <a:noFill/>
      </a:spPr>
      <a:bodyPr wrap="none" rtlCol="0">
        <a:spAutoFit/>
      </a:bodyPr>
      <a:lstStyle>
        <a:defPPr>
          <a:defRPr sz="1600" dirty="0" smtClean="0">
            <a:latin typeface="Arial" pitchFamily="34" charset="0"/>
            <a:cs typeface="Arial" pitchFamily="34" charset="0"/>
          </a:defRPr>
        </a:defPPr>
      </a:lstStyle>
    </a:txDef>
  </a:objectDefaults>
  <a:extraClrSchemeLst>
    <a:extraClrScheme>
      <a:clrScheme name="_UTRC_External Template 1">
        <a:dk1>
          <a:srgbClr val="356677"/>
        </a:dk1>
        <a:lt1>
          <a:srgbClr val="FFFFFF"/>
        </a:lt1>
        <a:dk2>
          <a:srgbClr val="3E798E"/>
        </a:dk2>
        <a:lt2>
          <a:srgbClr val="FFFFCC"/>
        </a:lt2>
        <a:accent1>
          <a:srgbClr val="7FA0B1"/>
        </a:accent1>
        <a:accent2>
          <a:srgbClr val="3A7184"/>
        </a:accent2>
        <a:accent3>
          <a:srgbClr val="AFBEC6"/>
        </a:accent3>
        <a:accent4>
          <a:srgbClr val="DADADA"/>
        </a:accent4>
        <a:accent5>
          <a:srgbClr val="C0CDD5"/>
        </a:accent5>
        <a:accent6>
          <a:srgbClr val="346677"/>
        </a:accent6>
        <a:hlink>
          <a:srgbClr val="FFBF0B"/>
        </a:hlink>
        <a:folHlink>
          <a:srgbClr val="CC9900"/>
        </a:folHlink>
      </a:clrScheme>
      <a:clrMap bg1="dk2" tx1="lt1" bg2="dk1" tx2="lt2" accent1="accent1" accent2="accent2" accent3="accent3" accent4="accent4" accent5="accent5" accent6="accent6" hlink="hlink" folHlink="folHlink"/>
    </a:extraClrScheme>
    <a:extraClrScheme>
      <a:clrScheme name="_UTRC_External Template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
      <a:clrScheme name="_UTRC_External Template 3">
        <a:dk1>
          <a:srgbClr val="000000"/>
        </a:dk1>
        <a:lt1>
          <a:srgbClr val="EAEAEA"/>
        </a:lt1>
        <a:dk2>
          <a:srgbClr val="000000"/>
        </a:dk2>
        <a:lt2>
          <a:srgbClr val="EAEAEA"/>
        </a:lt2>
        <a:accent1>
          <a:srgbClr val="FFFFFF"/>
        </a:accent1>
        <a:accent2>
          <a:srgbClr val="DDDDDD"/>
        </a:accent2>
        <a:accent3>
          <a:srgbClr val="F3F3F3"/>
        </a:accent3>
        <a:accent4>
          <a:srgbClr val="000000"/>
        </a:accent4>
        <a:accent5>
          <a:srgbClr val="FFFFFF"/>
        </a:accent5>
        <a:accent6>
          <a:srgbClr val="C8C8C8"/>
        </a:accent6>
        <a:hlink>
          <a:srgbClr val="777777"/>
        </a:hlink>
        <a:folHlink>
          <a:srgbClr val="969696"/>
        </a:folHlink>
      </a:clrScheme>
      <a:clrMap bg1="lt1" tx1="dk1" bg2="lt2" tx2="dk2" accent1="accent1" accent2="accent2" accent3="accent3" accent4="accent4" accent5="accent5" accent6="accent6" hlink="hlink" folHlink="folHlink"/>
    </a:extraClrScheme>
    <a:extraClrScheme>
      <a:clrScheme name="_UTRC_External Template 4">
        <a:dk1>
          <a:srgbClr val="492417"/>
        </a:dk1>
        <a:lt1>
          <a:srgbClr val="D4D5C3"/>
        </a:lt1>
        <a:dk2>
          <a:srgbClr val="6E4900"/>
        </a:dk2>
        <a:lt2>
          <a:srgbClr val="B9BA9C"/>
        </a:lt2>
        <a:accent1>
          <a:srgbClr val="DBD8CF"/>
        </a:accent1>
        <a:accent2>
          <a:srgbClr val="C7C8B0"/>
        </a:accent2>
        <a:accent3>
          <a:srgbClr val="E6E7DE"/>
        </a:accent3>
        <a:accent4>
          <a:srgbClr val="3D1D12"/>
        </a:accent4>
        <a:accent5>
          <a:srgbClr val="EAE9E4"/>
        </a:accent5>
        <a:accent6>
          <a:srgbClr val="B4B59F"/>
        </a:accent6>
        <a:hlink>
          <a:srgbClr val="CC9900"/>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UTRC_single_line_blue_arial</Template>
  <TotalTime>0</TotalTime>
  <Words>1096</Words>
  <Application>Microsoft Office PowerPoint</Application>
  <PresentationFormat>On-screen Show (4:3)</PresentationFormat>
  <Paragraphs>142</Paragraphs>
  <Slides>11</Slides>
  <Notes>3</Notes>
  <HiddenSlides>0</HiddenSlides>
  <MMClips>0</MMClips>
  <ScaleCrop>false</ScaleCrop>
  <HeadingPairs>
    <vt:vector size="8" baseType="variant">
      <vt:variant>
        <vt:lpstr>Fonts Used</vt:lpstr>
      </vt:variant>
      <vt:variant>
        <vt:i4>16</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29" baseType="lpstr">
      <vt:lpstr>Arial</vt:lpstr>
      <vt:lpstr>Microsoft Sans Serif</vt:lpstr>
      <vt:lpstr>Wingdings</vt:lpstr>
      <vt:lpstr>cmsy10orig</vt:lpstr>
      <vt:lpstr>cmr10</vt:lpstr>
      <vt:lpstr>cmmi10</vt:lpstr>
      <vt:lpstr>cmmi7</vt:lpstr>
      <vt:lpstr>cmsy7</vt:lpstr>
      <vt:lpstr>msbm10</vt:lpstr>
      <vt:lpstr>cmr7</vt:lpstr>
      <vt:lpstr>cmex10</vt:lpstr>
      <vt:lpstr>cmmi5</vt:lpstr>
      <vt:lpstr>cmsy5</vt:lpstr>
      <vt:lpstr>cmbx10</vt:lpstr>
      <vt:lpstr>Century Gothic</vt:lpstr>
      <vt:lpstr>cmsy10</vt:lpstr>
      <vt:lpstr>UTRC_single_line_blue_arial</vt:lpstr>
      <vt:lpstr>Acrobat Document</vt:lpstr>
      <vt:lpstr>RLC Toy Problem: Design Methodology</vt:lpstr>
      <vt:lpstr>Main message</vt:lpstr>
      <vt:lpstr>The filter design stage</vt:lpstr>
      <vt:lpstr>Specification contract – Example </vt:lpstr>
      <vt:lpstr>Electrical contract – Example </vt:lpstr>
      <vt:lpstr>Thermal contract – Example </vt:lpstr>
      <vt:lpstr>Filter design</vt:lpstr>
      <vt:lpstr>Layout</vt:lpstr>
      <vt:lpstr>Platform and specification</vt:lpstr>
      <vt:lpstr>Layout problem</vt:lpstr>
      <vt:lpstr>Packaging and thermal analysis</vt:lpstr>
    </vt:vector>
  </TitlesOfParts>
  <Company>United Technologies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RLC Toy Problem: Design Methodology</dc:title>
  <dc:creator>Alessandro Pinto</dc:creator>
  <cp:lastModifiedBy>Alessandro Pinto</cp:lastModifiedBy>
  <cp:revision>140</cp:revision>
  <cp:lastPrinted>2005-07-08T23:38:46Z</cp:lastPrinted>
  <dcterms:created xsi:type="dcterms:W3CDTF">2011-03-11T09:03:44Z</dcterms:created>
  <dcterms:modified xsi:type="dcterms:W3CDTF">2011-03-11T14:57:16Z</dcterms:modified>
</cp:coreProperties>
</file>