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bin" ContentType="application/vnd.openxmlformats-officedocument.oleObject"/>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1" r:id="rId1"/>
  </p:sldMasterIdLst>
  <p:notesMasterIdLst>
    <p:notesMasterId r:id="rId8"/>
  </p:notesMasterIdLst>
  <p:handoutMasterIdLst>
    <p:handoutMasterId r:id="rId9"/>
  </p:handoutMasterIdLst>
  <p:sldIdLst>
    <p:sldId id="270" r:id="rId2"/>
    <p:sldId id="273" r:id="rId3"/>
    <p:sldId id="274" r:id="rId4"/>
    <p:sldId id="275" r:id="rId5"/>
    <p:sldId id="276" r:id="rId6"/>
    <p:sldId id="277" r:id="rId7"/>
  </p:sldIdLst>
  <p:sldSz cx="9144000" cy="6858000" type="screen4x3"/>
  <p:notesSz cx="6997700" cy="9271000"/>
  <p:defaultTextStyle>
    <a:defPPr>
      <a:defRPr lang="en-US"/>
    </a:defPPr>
    <a:lvl1pPr algn="l" rtl="0" fontAlgn="base">
      <a:spcBef>
        <a:spcPct val="0"/>
      </a:spcBef>
      <a:spcAft>
        <a:spcPct val="0"/>
      </a:spcAft>
      <a:defRPr sz="2400" kern="1200">
        <a:solidFill>
          <a:schemeClr val="tx1"/>
        </a:solidFill>
        <a:latin typeface="Arial" charset="0"/>
        <a:ea typeface="+mn-ea"/>
        <a:cs typeface="+mn-cs"/>
      </a:defRPr>
    </a:lvl1pPr>
    <a:lvl2pPr marL="457200" algn="l" rtl="0" fontAlgn="base">
      <a:spcBef>
        <a:spcPct val="0"/>
      </a:spcBef>
      <a:spcAft>
        <a:spcPct val="0"/>
      </a:spcAft>
      <a:defRPr sz="2400" kern="1200">
        <a:solidFill>
          <a:schemeClr val="tx1"/>
        </a:solidFill>
        <a:latin typeface="Arial" charset="0"/>
        <a:ea typeface="+mn-ea"/>
        <a:cs typeface="+mn-cs"/>
      </a:defRPr>
    </a:lvl2pPr>
    <a:lvl3pPr marL="914400" algn="l" rtl="0" fontAlgn="base">
      <a:spcBef>
        <a:spcPct val="0"/>
      </a:spcBef>
      <a:spcAft>
        <a:spcPct val="0"/>
      </a:spcAft>
      <a:defRPr sz="2400" kern="1200">
        <a:solidFill>
          <a:schemeClr val="tx1"/>
        </a:solidFill>
        <a:latin typeface="Arial" charset="0"/>
        <a:ea typeface="+mn-ea"/>
        <a:cs typeface="+mn-cs"/>
      </a:defRPr>
    </a:lvl3pPr>
    <a:lvl4pPr marL="1371600" algn="l" rtl="0" fontAlgn="base">
      <a:spcBef>
        <a:spcPct val="0"/>
      </a:spcBef>
      <a:spcAft>
        <a:spcPct val="0"/>
      </a:spcAft>
      <a:defRPr sz="2400" kern="1200">
        <a:solidFill>
          <a:schemeClr val="tx1"/>
        </a:solidFill>
        <a:latin typeface="Arial" charset="0"/>
        <a:ea typeface="+mn-ea"/>
        <a:cs typeface="+mn-cs"/>
      </a:defRPr>
    </a:lvl4pPr>
    <a:lvl5pPr marL="1828800" algn="l" rtl="0" fontAlgn="base">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AEAEA"/>
    <a:srgbClr val="F5F5F5"/>
    <a:srgbClr val="D5E3FF"/>
    <a:srgbClr val="8DACE5"/>
    <a:srgbClr val="A5BEEB"/>
    <a:srgbClr val="C0C0C0"/>
    <a:srgbClr val="5A88DA"/>
    <a:srgbClr val="3366C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681" autoAdjust="0"/>
    <p:restoredTop sz="94660"/>
  </p:normalViewPr>
  <p:slideViewPr>
    <p:cSldViewPr snapToGrid="0">
      <p:cViewPr>
        <p:scale>
          <a:sx n="100" d="100"/>
          <a:sy n="100" d="100"/>
        </p:scale>
        <p:origin x="-516" y="-126"/>
      </p:cViewPr>
      <p:guideLst>
        <p:guide orient="horz" pos="797"/>
        <p:guide orient="horz" pos="2238"/>
        <p:guide pos="2890"/>
      </p:guideLst>
    </p:cSldViewPr>
  </p:slideViewPr>
  <p:outlineViewPr>
    <p:cViewPr>
      <p:scale>
        <a:sx n="33" d="100"/>
        <a:sy n="33" d="100"/>
      </p:scale>
      <p:origin x="0" y="0"/>
    </p:cViewPr>
    <p:sldLst>
      <p:sld r:id="rId1" collapse="1"/>
      <p:sld r:id="rId2" collapse="1"/>
      <p:sld r:id="rId3" collapse="1"/>
      <p:sld r:id="rId4" collapse="1"/>
      <p:sld r:id="rId5" collapse="1"/>
    </p:sldLst>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50" d="100"/>
          <a:sy n="50" d="100"/>
        </p:scale>
        <p:origin x="-1242" y="-84"/>
      </p:cViewPr>
      <p:guideLst>
        <p:guide orient="horz" pos="2920"/>
        <p:guide pos="2204"/>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handoutMaster" Target="handoutMasters/handoutMaster1.xml"/></Relationships>
</file>

<file path=ppt/_rels/viewProps.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slide" Target="slides/slide3.xml"/><Relationship Id="rId1" Type="http://schemas.openxmlformats.org/officeDocument/2006/relationships/slide" Target="slides/slide2.xml"/><Relationship Id="rId5" Type="http://schemas.openxmlformats.org/officeDocument/2006/relationships/slide" Target="slides/slide6.xml"/><Relationship Id="rId4" Type="http://schemas.openxmlformats.org/officeDocument/2006/relationships/slide" Target="slides/slide5.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4.wmf"/><Relationship Id="rId7" Type="http://schemas.openxmlformats.org/officeDocument/2006/relationships/image" Target="../media/image8.wmf"/><Relationship Id="rId2" Type="http://schemas.openxmlformats.org/officeDocument/2006/relationships/image" Target="../media/image3.wmf"/><Relationship Id="rId1" Type="http://schemas.openxmlformats.org/officeDocument/2006/relationships/image" Target="../media/image2.wmf"/><Relationship Id="rId6" Type="http://schemas.openxmlformats.org/officeDocument/2006/relationships/image" Target="../media/image7.wmf"/><Relationship Id="rId5" Type="http://schemas.openxmlformats.org/officeDocument/2006/relationships/image" Target="../media/image6.wmf"/><Relationship Id="rId4" Type="http://schemas.openxmlformats.org/officeDocument/2006/relationships/image" Target="../media/image5.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62" name="Rectangle 2"/>
          <p:cNvSpPr>
            <a:spLocks noGrp="1" noChangeArrowheads="1"/>
          </p:cNvSpPr>
          <p:nvPr>
            <p:ph type="hdr" sz="quarter"/>
          </p:nvPr>
        </p:nvSpPr>
        <p:spPr bwMode="auto">
          <a:xfrm>
            <a:off x="0" y="0"/>
            <a:ext cx="3032125" cy="463550"/>
          </a:xfrm>
          <a:prstGeom prst="rect">
            <a:avLst/>
          </a:prstGeom>
          <a:noFill/>
          <a:ln w="9525">
            <a:noFill/>
            <a:miter lim="800000"/>
            <a:headEnd/>
            <a:tailEnd/>
          </a:ln>
          <a:effectLst/>
        </p:spPr>
        <p:txBody>
          <a:bodyPr vert="horz" wrap="square" lIns="92945" tIns="46472" rIns="92945" bIns="46472" numCol="1" anchor="t" anchorCtr="0" compatLnSpc="1">
            <a:prstTxWarp prst="textNoShape">
              <a:avLst/>
            </a:prstTxWarp>
          </a:bodyPr>
          <a:lstStyle>
            <a:lvl1pPr defTabSz="930275">
              <a:defRPr sz="1200"/>
            </a:lvl1pPr>
          </a:lstStyle>
          <a:p>
            <a:endParaRPr lang="en-US"/>
          </a:p>
        </p:txBody>
      </p:sp>
      <p:sp>
        <p:nvSpPr>
          <p:cNvPr id="92163" name="Rectangle 3"/>
          <p:cNvSpPr>
            <a:spLocks noGrp="1" noChangeArrowheads="1"/>
          </p:cNvSpPr>
          <p:nvPr>
            <p:ph type="dt" sz="quarter" idx="1"/>
          </p:nvPr>
        </p:nvSpPr>
        <p:spPr bwMode="auto">
          <a:xfrm>
            <a:off x="3965575" y="0"/>
            <a:ext cx="3032125" cy="463550"/>
          </a:xfrm>
          <a:prstGeom prst="rect">
            <a:avLst/>
          </a:prstGeom>
          <a:noFill/>
          <a:ln w="9525">
            <a:noFill/>
            <a:miter lim="800000"/>
            <a:headEnd/>
            <a:tailEnd/>
          </a:ln>
          <a:effectLst/>
        </p:spPr>
        <p:txBody>
          <a:bodyPr vert="horz" wrap="square" lIns="92945" tIns="46472" rIns="92945" bIns="46472" numCol="1" anchor="t" anchorCtr="0" compatLnSpc="1">
            <a:prstTxWarp prst="textNoShape">
              <a:avLst/>
            </a:prstTxWarp>
          </a:bodyPr>
          <a:lstStyle>
            <a:lvl1pPr algn="r" defTabSz="930275">
              <a:defRPr sz="1200"/>
            </a:lvl1pPr>
          </a:lstStyle>
          <a:p>
            <a:endParaRPr lang="en-US"/>
          </a:p>
        </p:txBody>
      </p:sp>
      <p:sp>
        <p:nvSpPr>
          <p:cNvPr id="92164" name="Rectangle 4"/>
          <p:cNvSpPr>
            <a:spLocks noGrp="1" noChangeArrowheads="1"/>
          </p:cNvSpPr>
          <p:nvPr>
            <p:ph type="ftr" sz="quarter" idx="2"/>
          </p:nvPr>
        </p:nvSpPr>
        <p:spPr bwMode="auto">
          <a:xfrm>
            <a:off x="0" y="8807450"/>
            <a:ext cx="3032125" cy="463550"/>
          </a:xfrm>
          <a:prstGeom prst="rect">
            <a:avLst/>
          </a:prstGeom>
          <a:noFill/>
          <a:ln w="9525">
            <a:noFill/>
            <a:miter lim="800000"/>
            <a:headEnd/>
            <a:tailEnd/>
          </a:ln>
          <a:effectLst/>
        </p:spPr>
        <p:txBody>
          <a:bodyPr vert="horz" wrap="square" lIns="92945" tIns="46472" rIns="92945" bIns="46472" numCol="1" anchor="b" anchorCtr="0" compatLnSpc="1">
            <a:prstTxWarp prst="textNoShape">
              <a:avLst/>
            </a:prstTxWarp>
          </a:bodyPr>
          <a:lstStyle>
            <a:lvl1pPr defTabSz="930275">
              <a:defRPr sz="1200"/>
            </a:lvl1pPr>
          </a:lstStyle>
          <a:p>
            <a:endParaRPr lang="en-US"/>
          </a:p>
        </p:txBody>
      </p:sp>
      <p:sp>
        <p:nvSpPr>
          <p:cNvPr id="92165" name="Rectangle 5"/>
          <p:cNvSpPr>
            <a:spLocks noGrp="1" noChangeArrowheads="1"/>
          </p:cNvSpPr>
          <p:nvPr>
            <p:ph type="sldNum" sz="quarter" idx="3"/>
          </p:nvPr>
        </p:nvSpPr>
        <p:spPr bwMode="auto">
          <a:xfrm>
            <a:off x="3965575" y="8807450"/>
            <a:ext cx="3032125" cy="463550"/>
          </a:xfrm>
          <a:prstGeom prst="rect">
            <a:avLst/>
          </a:prstGeom>
          <a:noFill/>
          <a:ln w="9525">
            <a:noFill/>
            <a:miter lim="800000"/>
            <a:headEnd/>
            <a:tailEnd/>
          </a:ln>
          <a:effectLst/>
        </p:spPr>
        <p:txBody>
          <a:bodyPr vert="horz" wrap="square" lIns="92945" tIns="46472" rIns="92945" bIns="46472" numCol="1" anchor="b" anchorCtr="0" compatLnSpc="1">
            <a:prstTxWarp prst="textNoShape">
              <a:avLst/>
            </a:prstTxWarp>
          </a:bodyPr>
          <a:lstStyle>
            <a:lvl1pPr algn="r" defTabSz="930275">
              <a:defRPr sz="1200"/>
            </a:lvl1pPr>
          </a:lstStyle>
          <a:p>
            <a:fld id="{3774E4C8-D817-4A5A-A765-527BF319C1E4}" type="slidenum">
              <a:rPr lang="en-US"/>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4210" name="Rectangle 2"/>
          <p:cNvSpPr>
            <a:spLocks noGrp="1" noChangeArrowheads="1"/>
          </p:cNvSpPr>
          <p:nvPr>
            <p:ph type="hdr" sz="quarter"/>
          </p:nvPr>
        </p:nvSpPr>
        <p:spPr bwMode="auto">
          <a:xfrm>
            <a:off x="0" y="0"/>
            <a:ext cx="3048000" cy="457200"/>
          </a:xfrm>
          <a:prstGeom prst="rect">
            <a:avLst/>
          </a:prstGeom>
          <a:noFill/>
          <a:ln w="9525">
            <a:noFill/>
            <a:miter lim="800000"/>
            <a:headEnd/>
            <a:tailEnd/>
          </a:ln>
          <a:effectLst/>
        </p:spPr>
        <p:txBody>
          <a:bodyPr vert="horz" wrap="square" lIns="91427" tIns="45713" rIns="91427" bIns="45713" numCol="1" anchor="t" anchorCtr="0" compatLnSpc="1">
            <a:prstTxWarp prst="textNoShape">
              <a:avLst/>
            </a:prstTxWarp>
          </a:bodyPr>
          <a:lstStyle>
            <a:lvl1pPr>
              <a:defRPr sz="1200"/>
            </a:lvl1pPr>
          </a:lstStyle>
          <a:p>
            <a:endParaRPr lang="en-US"/>
          </a:p>
        </p:txBody>
      </p:sp>
      <p:sp>
        <p:nvSpPr>
          <p:cNvPr id="94211" name="Rectangle 3"/>
          <p:cNvSpPr>
            <a:spLocks noGrp="1" noChangeArrowheads="1"/>
          </p:cNvSpPr>
          <p:nvPr>
            <p:ph type="dt" idx="1"/>
          </p:nvPr>
        </p:nvSpPr>
        <p:spPr bwMode="auto">
          <a:xfrm>
            <a:off x="3962400" y="0"/>
            <a:ext cx="3048000" cy="457200"/>
          </a:xfrm>
          <a:prstGeom prst="rect">
            <a:avLst/>
          </a:prstGeom>
          <a:noFill/>
          <a:ln w="9525">
            <a:noFill/>
            <a:miter lim="800000"/>
            <a:headEnd/>
            <a:tailEnd/>
          </a:ln>
          <a:effectLst/>
        </p:spPr>
        <p:txBody>
          <a:bodyPr vert="horz" wrap="square" lIns="91427" tIns="45713" rIns="91427" bIns="45713" numCol="1" anchor="t" anchorCtr="0" compatLnSpc="1">
            <a:prstTxWarp prst="textNoShape">
              <a:avLst/>
            </a:prstTxWarp>
          </a:bodyPr>
          <a:lstStyle>
            <a:lvl1pPr algn="r">
              <a:defRPr sz="1200"/>
            </a:lvl1pPr>
          </a:lstStyle>
          <a:p>
            <a:endParaRPr lang="en-US"/>
          </a:p>
        </p:txBody>
      </p:sp>
      <p:sp>
        <p:nvSpPr>
          <p:cNvPr id="94212" name="Rectangle 4"/>
          <p:cNvSpPr>
            <a:spLocks noGrp="1" noRot="1" noChangeAspect="1" noChangeArrowheads="1" noTextEdit="1"/>
          </p:cNvSpPr>
          <p:nvPr>
            <p:ph type="sldImg" idx="2"/>
          </p:nvPr>
        </p:nvSpPr>
        <p:spPr bwMode="auto">
          <a:xfrm>
            <a:off x="1168400" y="685800"/>
            <a:ext cx="4673600" cy="3505200"/>
          </a:xfrm>
          <a:prstGeom prst="rect">
            <a:avLst/>
          </a:prstGeom>
          <a:noFill/>
          <a:ln w="9525">
            <a:solidFill>
              <a:srgbClr val="000000"/>
            </a:solidFill>
            <a:miter lim="800000"/>
            <a:headEnd/>
            <a:tailEnd/>
          </a:ln>
          <a:effectLst/>
        </p:spPr>
      </p:sp>
      <p:sp>
        <p:nvSpPr>
          <p:cNvPr id="94213" name="Rectangle 5"/>
          <p:cNvSpPr>
            <a:spLocks noGrp="1" noChangeArrowheads="1"/>
          </p:cNvSpPr>
          <p:nvPr>
            <p:ph type="body" sz="quarter" idx="3"/>
          </p:nvPr>
        </p:nvSpPr>
        <p:spPr bwMode="auto">
          <a:xfrm>
            <a:off x="914400" y="4419600"/>
            <a:ext cx="5181600" cy="4191000"/>
          </a:xfrm>
          <a:prstGeom prst="rect">
            <a:avLst/>
          </a:prstGeom>
          <a:noFill/>
          <a:ln w="9525">
            <a:noFill/>
            <a:miter lim="800000"/>
            <a:headEnd/>
            <a:tailEnd/>
          </a:ln>
          <a:effectLst/>
        </p:spPr>
        <p:txBody>
          <a:bodyPr vert="horz" wrap="square" lIns="91427" tIns="45713" rIns="91427" bIns="45713"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94214" name="Rectangle 6"/>
          <p:cNvSpPr>
            <a:spLocks noGrp="1" noChangeArrowheads="1"/>
          </p:cNvSpPr>
          <p:nvPr>
            <p:ph type="ftr" sz="quarter" idx="4"/>
          </p:nvPr>
        </p:nvSpPr>
        <p:spPr bwMode="auto">
          <a:xfrm>
            <a:off x="0" y="8839200"/>
            <a:ext cx="3048000" cy="457200"/>
          </a:xfrm>
          <a:prstGeom prst="rect">
            <a:avLst/>
          </a:prstGeom>
          <a:noFill/>
          <a:ln w="9525">
            <a:noFill/>
            <a:miter lim="800000"/>
            <a:headEnd/>
            <a:tailEnd/>
          </a:ln>
          <a:effectLst/>
        </p:spPr>
        <p:txBody>
          <a:bodyPr vert="horz" wrap="square" lIns="91427" tIns="45713" rIns="91427" bIns="45713" numCol="1" anchor="b" anchorCtr="0" compatLnSpc="1">
            <a:prstTxWarp prst="textNoShape">
              <a:avLst/>
            </a:prstTxWarp>
          </a:bodyPr>
          <a:lstStyle>
            <a:lvl1pPr>
              <a:defRPr sz="1200"/>
            </a:lvl1pPr>
          </a:lstStyle>
          <a:p>
            <a:endParaRPr lang="en-US"/>
          </a:p>
        </p:txBody>
      </p:sp>
      <p:sp>
        <p:nvSpPr>
          <p:cNvPr id="94215" name="Rectangle 7"/>
          <p:cNvSpPr>
            <a:spLocks noGrp="1" noChangeArrowheads="1"/>
          </p:cNvSpPr>
          <p:nvPr>
            <p:ph type="sldNum" sz="quarter" idx="5"/>
          </p:nvPr>
        </p:nvSpPr>
        <p:spPr bwMode="auto">
          <a:xfrm>
            <a:off x="3962400" y="8839200"/>
            <a:ext cx="3048000" cy="457200"/>
          </a:xfrm>
          <a:prstGeom prst="rect">
            <a:avLst/>
          </a:prstGeom>
          <a:noFill/>
          <a:ln w="9525">
            <a:noFill/>
            <a:miter lim="800000"/>
            <a:headEnd/>
            <a:tailEnd/>
          </a:ln>
          <a:effectLst/>
        </p:spPr>
        <p:txBody>
          <a:bodyPr vert="horz" wrap="square" lIns="91427" tIns="45713" rIns="91427" bIns="45713" numCol="1" anchor="b" anchorCtr="0" compatLnSpc="1">
            <a:prstTxWarp prst="textNoShape">
              <a:avLst/>
            </a:prstTxWarp>
          </a:bodyPr>
          <a:lstStyle>
            <a:lvl1pPr algn="r">
              <a:defRPr sz="1200"/>
            </a:lvl1pPr>
          </a:lstStyle>
          <a:p>
            <a:fld id="{87A702F0-4748-4FAD-8471-903BA908D8F1}" type="slidenum">
              <a:rPr lang="en-US"/>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Arial" charset="0"/>
        <a:ea typeface="+mn-ea"/>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mn-ea"/>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54435" name="Rectangle 163"/>
          <p:cNvSpPr>
            <a:spLocks noChangeArrowheads="1"/>
          </p:cNvSpPr>
          <p:nvPr/>
        </p:nvSpPr>
        <p:spPr bwMode="auto">
          <a:xfrm>
            <a:off x="-19050" y="-4763"/>
            <a:ext cx="4149725" cy="6862763"/>
          </a:xfrm>
          <a:prstGeom prst="rect">
            <a:avLst/>
          </a:prstGeom>
          <a:gradFill rotWithShape="0">
            <a:gsLst>
              <a:gs pos="0">
                <a:srgbClr val="D7D7D7"/>
              </a:gs>
              <a:gs pos="100000">
                <a:srgbClr val="D7D7D7">
                  <a:gamma/>
                  <a:tint val="0"/>
                  <a:invGamma/>
                </a:srgbClr>
              </a:gs>
            </a:gsLst>
            <a:lin ang="0" scaled="1"/>
          </a:gradFill>
          <a:ln w="9525">
            <a:noFill/>
            <a:miter lim="800000"/>
            <a:headEnd/>
            <a:tailEnd/>
          </a:ln>
          <a:effectLst/>
        </p:spPr>
        <p:txBody>
          <a:bodyPr wrap="none" anchor="ctr"/>
          <a:lstStyle/>
          <a:p>
            <a:endParaRPr lang="en-US"/>
          </a:p>
        </p:txBody>
      </p:sp>
      <p:sp>
        <p:nvSpPr>
          <p:cNvPr id="54361" name="Rectangle 89"/>
          <p:cNvSpPr>
            <a:spLocks noGrp="1" noChangeArrowheads="1"/>
          </p:cNvSpPr>
          <p:nvPr>
            <p:ph type="sldNum" sz="quarter" idx="4"/>
          </p:nvPr>
        </p:nvSpPr>
        <p:spPr>
          <a:xfrm>
            <a:off x="7226300" y="6629400"/>
            <a:ext cx="1905000" cy="304800"/>
          </a:xfrm>
        </p:spPr>
        <p:txBody>
          <a:bodyPr/>
          <a:lstStyle>
            <a:lvl1pPr>
              <a:defRPr/>
            </a:lvl1pPr>
          </a:lstStyle>
          <a:p>
            <a:fld id="{D11A08A7-1FA6-4CC5-9C06-C54B3DA690BB}" type="slidenum">
              <a:rPr lang="en-US"/>
              <a:pPr/>
              <a:t>‹#›</a:t>
            </a:fld>
            <a:endParaRPr lang="en-US"/>
          </a:p>
        </p:txBody>
      </p:sp>
      <p:grpSp>
        <p:nvGrpSpPr>
          <p:cNvPr id="54444" name="Group 172"/>
          <p:cNvGrpSpPr>
            <a:grpSpLocks noChangeAspect="1"/>
          </p:cNvGrpSpPr>
          <p:nvPr/>
        </p:nvGrpSpPr>
        <p:grpSpPr bwMode="auto">
          <a:xfrm>
            <a:off x="455613" y="519113"/>
            <a:ext cx="4333875" cy="4413250"/>
            <a:chOff x="0" y="816"/>
            <a:chExt cx="3203" cy="3177"/>
          </a:xfrm>
        </p:grpSpPr>
        <p:sp>
          <p:nvSpPr>
            <p:cNvPr id="54445" name="Freeform 173"/>
            <p:cNvSpPr>
              <a:spLocks noChangeAspect="1"/>
            </p:cNvSpPr>
            <p:nvPr userDrawn="1"/>
          </p:nvSpPr>
          <p:spPr bwMode="auto">
            <a:xfrm>
              <a:off x="2193" y="2013"/>
              <a:ext cx="978" cy="327"/>
            </a:xfrm>
            <a:custGeom>
              <a:avLst/>
              <a:gdLst/>
              <a:ahLst/>
              <a:cxnLst>
                <a:cxn ang="0">
                  <a:pos x="16" y="250"/>
                </a:cxn>
                <a:cxn ang="0">
                  <a:pos x="14" y="241"/>
                </a:cxn>
                <a:cxn ang="0">
                  <a:pos x="12" y="233"/>
                </a:cxn>
                <a:cxn ang="0">
                  <a:pos x="10" y="226"/>
                </a:cxn>
                <a:cxn ang="0">
                  <a:pos x="9" y="217"/>
                </a:cxn>
                <a:cxn ang="0">
                  <a:pos x="5" y="210"/>
                </a:cxn>
                <a:cxn ang="0">
                  <a:pos x="3" y="201"/>
                </a:cxn>
                <a:cxn ang="0">
                  <a:pos x="1" y="194"/>
                </a:cxn>
                <a:cxn ang="0">
                  <a:pos x="0" y="185"/>
                </a:cxn>
                <a:cxn ang="0">
                  <a:pos x="728" y="0"/>
                </a:cxn>
                <a:cxn ang="0">
                  <a:pos x="731" y="8"/>
                </a:cxn>
                <a:cxn ang="0">
                  <a:pos x="735" y="17"/>
                </a:cxn>
                <a:cxn ang="0">
                  <a:pos x="739" y="28"/>
                </a:cxn>
                <a:cxn ang="0">
                  <a:pos x="742" y="38"/>
                </a:cxn>
                <a:cxn ang="0">
                  <a:pos x="744" y="49"/>
                </a:cxn>
                <a:cxn ang="0">
                  <a:pos x="746" y="59"/>
                </a:cxn>
                <a:cxn ang="0">
                  <a:pos x="747" y="70"/>
                </a:cxn>
                <a:cxn ang="0">
                  <a:pos x="749" y="78"/>
                </a:cxn>
                <a:cxn ang="0">
                  <a:pos x="16" y="250"/>
                </a:cxn>
              </a:cxnLst>
              <a:rect l="0" t="0" r="r" b="b"/>
              <a:pathLst>
                <a:path w="749" h="250">
                  <a:moveTo>
                    <a:pt x="16" y="250"/>
                  </a:moveTo>
                  <a:lnTo>
                    <a:pt x="14" y="241"/>
                  </a:lnTo>
                  <a:lnTo>
                    <a:pt x="12" y="233"/>
                  </a:lnTo>
                  <a:lnTo>
                    <a:pt x="10" y="226"/>
                  </a:lnTo>
                  <a:lnTo>
                    <a:pt x="9" y="217"/>
                  </a:lnTo>
                  <a:lnTo>
                    <a:pt x="5" y="210"/>
                  </a:lnTo>
                  <a:lnTo>
                    <a:pt x="3" y="201"/>
                  </a:lnTo>
                  <a:lnTo>
                    <a:pt x="1" y="194"/>
                  </a:lnTo>
                  <a:lnTo>
                    <a:pt x="0" y="185"/>
                  </a:lnTo>
                  <a:lnTo>
                    <a:pt x="728" y="0"/>
                  </a:lnTo>
                  <a:lnTo>
                    <a:pt x="731" y="8"/>
                  </a:lnTo>
                  <a:lnTo>
                    <a:pt x="735" y="17"/>
                  </a:lnTo>
                  <a:lnTo>
                    <a:pt x="739" y="28"/>
                  </a:lnTo>
                  <a:lnTo>
                    <a:pt x="742" y="38"/>
                  </a:lnTo>
                  <a:lnTo>
                    <a:pt x="744" y="49"/>
                  </a:lnTo>
                  <a:lnTo>
                    <a:pt x="746" y="59"/>
                  </a:lnTo>
                  <a:lnTo>
                    <a:pt x="747" y="70"/>
                  </a:lnTo>
                  <a:lnTo>
                    <a:pt x="749" y="78"/>
                  </a:lnTo>
                  <a:lnTo>
                    <a:pt x="16" y="250"/>
                  </a:lnTo>
                  <a:close/>
                </a:path>
              </a:pathLst>
            </a:custGeom>
            <a:solidFill>
              <a:srgbClr val="EEEEEE"/>
            </a:solidFill>
            <a:ln w="9525">
              <a:noFill/>
              <a:round/>
              <a:headEnd/>
              <a:tailEnd/>
            </a:ln>
            <a:effectLst/>
          </p:spPr>
          <p:txBody>
            <a:bodyPr/>
            <a:lstStyle/>
            <a:p>
              <a:endParaRPr lang="en-US"/>
            </a:p>
          </p:txBody>
        </p:sp>
        <p:sp>
          <p:nvSpPr>
            <p:cNvPr id="54446" name="Freeform 174"/>
            <p:cNvSpPr>
              <a:spLocks noChangeAspect="1"/>
            </p:cNvSpPr>
            <p:nvPr userDrawn="1"/>
          </p:nvSpPr>
          <p:spPr bwMode="auto">
            <a:xfrm>
              <a:off x="2126" y="1627"/>
              <a:ext cx="907" cy="564"/>
            </a:xfrm>
            <a:custGeom>
              <a:avLst/>
              <a:gdLst/>
              <a:ahLst/>
              <a:cxnLst>
                <a:cxn ang="0">
                  <a:pos x="0" y="372"/>
                </a:cxn>
                <a:cxn ang="0">
                  <a:pos x="5" y="379"/>
                </a:cxn>
                <a:cxn ang="0">
                  <a:pos x="10" y="388"/>
                </a:cxn>
                <a:cxn ang="0">
                  <a:pos x="16" y="395"/>
                </a:cxn>
                <a:cxn ang="0">
                  <a:pos x="19" y="402"/>
                </a:cxn>
                <a:cxn ang="0">
                  <a:pos x="24" y="409"/>
                </a:cxn>
                <a:cxn ang="0">
                  <a:pos x="28" y="417"/>
                </a:cxn>
                <a:cxn ang="0">
                  <a:pos x="31" y="424"/>
                </a:cxn>
                <a:cxn ang="0">
                  <a:pos x="35" y="433"/>
                </a:cxn>
                <a:cxn ang="0">
                  <a:pos x="696" y="77"/>
                </a:cxn>
                <a:cxn ang="0">
                  <a:pos x="693" y="69"/>
                </a:cxn>
                <a:cxn ang="0">
                  <a:pos x="687" y="58"/>
                </a:cxn>
                <a:cxn ang="0">
                  <a:pos x="682" y="49"/>
                </a:cxn>
                <a:cxn ang="0">
                  <a:pos x="677" y="39"/>
                </a:cxn>
                <a:cxn ang="0">
                  <a:pos x="670" y="28"/>
                </a:cxn>
                <a:cxn ang="0">
                  <a:pos x="664" y="18"/>
                </a:cxn>
                <a:cxn ang="0">
                  <a:pos x="659" y="9"/>
                </a:cxn>
                <a:cxn ang="0">
                  <a:pos x="654" y="0"/>
                </a:cxn>
                <a:cxn ang="0">
                  <a:pos x="0" y="372"/>
                </a:cxn>
              </a:cxnLst>
              <a:rect l="0" t="0" r="r" b="b"/>
              <a:pathLst>
                <a:path w="696" h="433">
                  <a:moveTo>
                    <a:pt x="0" y="372"/>
                  </a:moveTo>
                  <a:lnTo>
                    <a:pt x="5" y="379"/>
                  </a:lnTo>
                  <a:lnTo>
                    <a:pt x="10" y="388"/>
                  </a:lnTo>
                  <a:lnTo>
                    <a:pt x="16" y="395"/>
                  </a:lnTo>
                  <a:lnTo>
                    <a:pt x="19" y="402"/>
                  </a:lnTo>
                  <a:lnTo>
                    <a:pt x="24" y="409"/>
                  </a:lnTo>
                  <a:lnTo>
                    <a:pt x="28" y="417"/>
                  </a:lnTo>
                  <a:lnTo>
                    <a:pt x="31" y="424"/>
                  </a:lnTo>
                  <a:lnTo>
                    <a:pt x="35" y="433"/>
                  </a:lnTo>
                  <a:lnTo>
                    <a:pt x="696" y="77"/>
                  </a:lnTo>
                  <a:lnTo>
                    <a:pt x="693" y="69"/>
                  </a:lnTo>
                  <a:lnTo>
                    <a:pt x="687" y="58"/>
                  </a:lnTo>
                  <a:lnTo>
                    <a:pt x="682" y="49"/>
                  </a:lnTo>
                  <a:lnTo>
                    <a:pt x="677" y="39"/>
                  </a:lnTo>
                  <a:lnTo>
                    <a:pt x="670" y="28"/>
                  </a:lnTo>
                  <a:lnTo>
                    <a:pt x="664" y="18"/>
                  </a:lnTo>
                  <a:lnTo>
                    <a:pt x="659" y="9"/>
                  </a:lnTo>
                  <a:lnTo>
                    <a:pt x="654" y="0"/>
                  </a:lnTo>
                  <a:lnTo>
                    <a:pt x="0" y="372"/>
                  </a:lnTo>
                  <a:close/>
                </a:path>
              </a:pathLst>
            </a:custGeom>
            <a:solidFill>
              <a:srgbClr val="EEEEEE"/>
            </a:solidFill>
            <a:ln w="9525">
              <a:noFill/>
              <a:round/>
              <a:headEnd/>
              <a:tailEnd/>
            </a:ln>
            <a:effectLst/>
          </p:spPr>
          <p:txBody>
            <a:bodyPr/>
            <a:lstStyle/>
            <a:p>
              <a:endParaRPr lang="en-US"/>
            </a:p>
          </p:txBody>
        </p:sp>
        <p:sp>
          <p:nvSpPr>
            <p:cNvPr id="54447" name="Freeform 175"/>
            <p:cNvSpPr>
              <a:spLocks noChangeAspect="1"/>
            </p:cNvSpPr>
            <p:nvPr userDrawn="1"/>
          </p:nvSpPr>
          <p:spPr bwMode="auto">
            <a:xfrm>
              <a:off x="2006" y="1291"/>
              <a:ext cx="798" cy="769"/>
            </a:xfrm>
            <a:custGeom>
              <a:avLst/>
              <a:gdLst/>
              <a:ahLst/>
              <a:cxnLst>
                <a:cxn ang="0">
                  <a:pos x="611" y="77"/>
                </a:cxn>
                <a:cxn ang="0">
                  <a:pos x="604" y="68"/>
                </a:cxn>
                <a:cxn ang="0">
                  <a:pos x="597" y="58"/>
                </a:cxn>
                <a:cxn ang="0">
                  <a:pos x="588" y="47"/>
                </a:cxn>
                <a:cxn ang="0">
                  <a:pos x="578" y="37"/>
                </a:cxn>
                <a:cxn ang="0">
                  <a:pos x="569" y="28"/>
                </a:cxn>
                <a:cxn ang="0">
                  <a:pos x="558" y="17"/>
                </a:cxn>
                <a:cxn ang="0">
                  <a:pos x="548" y="9"/>
                </a:cxn>
                <a:cxn ang="0">
                  <a:pos x="539" y="0"/>
                </a:cxn>
                <a:cxn ang="0">
                  <a:pos x="0" y="520"/>
                </a:cxn>
                <a:cxn ang="0">
                  <a:pos x="9" y="529"/>
                </a:cxn>
                <a:cxn ang="0">
                  <a:pos x="17" y="536"/>
                </a:cxn>
                <a:cxn ang="0">
                  <a:pos x="26" y="545"/>
                </a:cxn>
                <a:cxn ang="0">
                  <a:pos x="35" y="554"/>
                </a:cxn>
                <a:cxn ang="0">
                  <a:pos x="42" y="562"/>
                </a:cxn>
                <a:cxn ang="0">
                  <a:pos x="51" y="573"/>
                </a:cxn>
                <a:cxn ang="0">
                  <a:pos x="58" y="582"/>
                </a:cxn>
                <a:cxn ang="0">
                  <a:pos x="65" y="590"/>
                </a:cxn>
                <a:cxn ang="0">
                  <a:pos x="611" y="77"/>
                </a:cxn>
              </a:cxnLst>
              <a:rect l="0" t="0" r="r" b="b"/>
              <a:pathLst>
                <a:path w="611" h="590">
                  <a:moveTo>
                    <a:pt x="611" y="77"/>
                  </a:moveTo>
                  <a:lnTo>
                    <a:pt x="604" y="68"/>
                  </a:lnTo>
                  <a:lnTo>
                    <a:pt x="597" y="58"/>
                  </a:lnTo>
                  <a:lnTo>
                    <a:pt x="588" y="47"/>
                  </a:lnTo>
                  <a:lnTo>
                    <a:pt x="578" y="37"/>
                  </a:lnTo>
                  <a:lnTo>
                    <a:pt x="569" y="28"/>
                  </a:lnTo>
                  <a:lnTo>
                    <a:pt x="558" y="17"/>
                  </a:lnTo>
                  <a:lnTo>
                    <a:pt x="548" y="9"/>
                  </a:lnTo>
                  <a:lnTo>
                    <a:pt x="539" y="0"/>
                  </a:lnTo>
                  <a:lnTo>
                    <a:pt x="0" y="520"/>
                  </a:lnTo>
                  <a:lnTo>
                    <a:pt x="9" y="529"/>
                  </a:lnTo>
                  <a:lnTo>
                    <a:pt x="17" y="536"/>
                  </a:lnTo>
                  <a:lnTo>
                    <a:pt x="26" y="545"/>
                  </a:lnTo>
                  <a:lnTo>
                    <a:pt x="35" y="554"/>
                  </a:lnTo>
                  <a:lnTo>
                    <a:pt x="42" y="562"/>
                  </a:lnTo>
                  <a:lnTo>
                    <a:pt x="51" y="573"/>
                  </a:lnTo>
                  <a:lnTo>
                    <a:pt x="58" y="582"/>
                  </a:lnTo>
                  <a:lnTo>
                    <a:pt x="65" y="590"/>
                  </a:lnTo>
                  <a:lnTo>
                    <a:pt x="611" y="77"/>
                  </a:lnTo>
                  <a:close/>
                </a:path>
              </a:pathLst>
            </a:custGeom>
            <a:solidFill>
              <a:srgbClr val="EEEEEE"/>
            </a:solidFill>
            <a:ln w="9525">
              <a:noFill/>
              <a:round/>
              <a:headEnd/>
              <a:tailEnd/>
            </a:ln>
            <a:effectLst/>
          </p:spPr>
          <p:txBody>
            <a:bodyPr/>
            <a:lstStyle/>
            <a:p>
              <a:endParaRPr lang="en-US"/>
            </a:p>
          </p:txBody>
        </p:sp>
        <p:sp>
          <p:nvSpPr>
            <p:cNvPr id="54448" name="Freeform 176"/>
            <p:cNvSpPr>
              <a:spLocks noChangeAspect="1"/>
            </p:cNvSpPr>
            <p:nvPr userDrawn="1"/>
          </p:nvSpPr>
          <p:spPr bwMode="auto">
            <a:xfrm>
              <a:off x="1868" y="1030"/>
              <a:ext cx="620" cy="910"/>
            </a:xfrm>
            <a:custGeom>
              <a:avLst/>
              <a:gdLst/>
              <a:ahLst/>
              <a:cxnLst>
                <a:cxn ang="0">
                  <a:pos x="0" y="640"/>
                </a:cxn>
                <a:cxn ang="0">
                  <a:pos x="12" y="645"/>
                </a:cxn>
                <a:cxn ang="0">
                  <a:pos x="23" y="652"/>
                </a:cxn>
                <a:cxn ang="0">
                  <a:pos x="35" y="659"/>
                </a:cxn>
                <a:cxn ang="0">
                  <a:pos x="46" y="666"/>
                </a:cxn>
                <a:cxn ang="0">
                  <a:pos x="54" y="673"/>
                </a:cxn>
                <a:cxn ang="0">
                  <a:pos x="65" y="682"/>
                </a:cxn>
                <a:cxn ang="0">
                  <a:pos x="76" y="689"/>
                </a:cxn>
                <a:cxn ang="0">
                  <a:pos x="86" y="697"/>
                </a:cxn>
                <a:cxn ang="0">
                  <a:pos x="477" y="58"/>
                </a:cxn>
                <a:cxn ang="0">
                  <a:pos x="466" y="51"/>
                </a:cxn>
                <a:cxn ang="0">
                  <a:pos x="454" y="42"/>
                </a:cxn>
                <a:cxn ang="0">
                  <a:pos x="440" y="35"/>
                </a:cxn>
                <a:cxn ang="0">
                  <a:pos x="427" y="26"/>
                </a:cxn>
                <a:cxn ang="0">
                  <a:pos x="413" y="19"/>
                </a:cxn>
                <a:cxn ang="0">
                  <a:pos x="399" y="12"/>
                </a:cxn>
                <a:cxn ang="0">
                  <a:pos x="387" y="5"/>
                </a:cxn>
                <a:cxn ang="0">
                  <a:pos x="374" y="0"/>
                </a:cxn>
                <a:cxn ang="0">
                  <a:pos x="0" y="640"/>
                </a:cxn>
              </a:cxnLst>
              <a:rect l="0" t="0" r="r" b="b"/>
              <a:pathLst>
                <a:path w="477" h="697">
                  <a:moveTo>
                    <a:pt x="0" y="640"/>
                  </a:moveTo>
                  <a:lnTo>
                    <a:pt x="12" y="645"/>
                  </a:lnTo>
                  <a:lnTo>
                    <a:pt x="23" y="652"/>
                  </a:lnTo>
                  <a:lnTo>
                    <a:pt x="35" y="659"/>
                  </a:lnTo>
                  <a:lnTo>
                    <a:pt x="46" y="666"/>
                  </a:lnTo>
                  <a:lnTo>
                    <a:pt x="54" y="673"/>
                  </a:lnTo>
                  <a:lnTo>
                    <a:pt x="65" y="682"/>
                  </a:lnTo>
                  <a:lnTo>
                    <a:pt x="76" y="689"/>
                  </a:lnTo>
                  <a:lnTo>
                    <a:pt x="86" y="697"/>
                  </a:lnTo>
                  <a:lnTo>
                    <a:pt x="477" y="58"/>
                  </a:lnTo>
                  <a:lnTo>
                    <a:pt x="466" y="51"/>
                  </a:lnTo>
                  <a:lnTo>
                    <a:pt x="454" y="42"/>
                  </a:lnTo>
                  <a:lnTo>
                    <a:pt x="440" y="35"/>
                  </a:lnTo>
                  <a:lnTo>
                    <a:pt x="427" y="26"/>
                  </a:lnTo>
                  <a:lnTo>
                    <a:pt x="413" y="19"/>
                  </a:lnTo>
                  <a:lnTo>
                    <a:pt x="399" y="12"/>
                  </a:lnTo>
                  <a:lnTo>
                    <a:pt x="387" y="5"/>
                  </a:lnTo>
                  <a:lnTo>
                    <a:pt x="374" y="0"/>
                  </a:lnTo>
                  <a:lnTo>
                    <a:pt x="0" y="640"/>
                  </a:lnTo>
                  <a:close/>
                </a:path>
              </a:pathLst>
            </a:custGeom>
            <a:solidFill>
              <a:srgbClr val="EEEEEE"/>
            </a:solidFill>
            <a:ln w="9525">
              <a:noFill/>
              <a:round/>
              <a:headEnd/>
              <a:tailEnd/>
            </a:ln>
            <a:effectLst/>
          </p:spPr>
          <p:txBody>
            <a:bodyPr/>
            <a:lstStyle/>
            <a:p>
              <a:endParaRPr lang="en-US"/>
            </a:p>
          </p:txBody>
        </p:sp>
        <p:sp>
          <p:nvSpPr>
            <p:cNvPr id="54449" name="Freeform 177"/>
            <p:cNvSpPr>
              <a:spLocks noChangeAspect="1"/>
            </p:cNvSpPr>
            <p:nvPr userDrawn="1"/>
          </p:nvSpPr>
          <p:spPr bwMode="auto">
            <a:xfrm>
              <a:off x="1711" y="861"/>
              <a:ext cx="402" cy="986"/>
            </a:xfrm>
            <a:custGeom>
              <a:avLst/>
              <a:gdLst/>
              <a:ahLst/>
              <a:cxnLst>
                <a:cxn ang="0">
                  <a:pos x="0" y="721"/>
                </a:cxn>
                <a:cxn ang="0">
                  <a:pos x="15" y="724"/>
                </a:cxn>
                <a:cxn ang="0">
                  <a:pos x="29" y="728"/>
                </a:cxn>
                <a:cxn ang="0">
                  <a:pos x="43" y="731"/>
                </a:cxn>
                <a:cxn ang="0">
                  <a:pos x="55" y="735"/>
                </a:cxn>
                <a:cxn ang="0">
                  <a:pos x="69" y="740"/>
                </a:cxn>
                <a:cxn ang="0">
                  <a:pos x="82" y="745"/>
                </a:cxn>
                <a:cxn ang="0">
                  <a:pos x="94" y="750"/>
                </a:cxn>
                <a:cxn ang="0">
                  <a:pos x="105" y="756"/>
                </a:cxn>
                <a:cxn ang="0">
                  <a:pos x="308" y="34"/>
                </a:cxn>
                <a:cxn ang="0">
                  <a:pos x="296" y="28"/>
                </a:cxn>
                <a:cxn ang="0">
                  <a:pos x="282" y="23"/>
                </a:cxn>
                <a:cxn ang="0">
                  <a:pos x="266" y="20"/>
                </a:cxn>
                <a:cxn ang="0">
                  <a:pos x="251" y="14"/>
                </a:cxn>
                <a:cxn ang="0">
                  <a:pos x="236" y="9"/>
                </a:cxn>
                <a:cxn ang="0">
                  <a:pos x="220" y="6"/>
                </a:cxn>
                <a:cxn ang="0">
                  <a:pos x="206" y="2"/>
                </a:cxn>
                <a:cxn ang="0">
                  <a:pos x="191" y="0"/>
                </a:cxn>
                <a:cxn ang="0">
                  <a:pos x="0" y="721"/>
                </a:cxn>
              </a:cxnLst>
              <a:rect l="0" t="0" r="r" b="b"/>
              <a:pathLst>
                <a:path w="308" h="756">
                  <a:moveTo>
                    <a:pt x="0" y="721"/>
                  </a:moveTo>
                  <a:lnTo>
                    <a:pt x="15" y="724"/>
                  </a:lnTo>
                  <a:lnTo>
                    <a:pt x="29" y="728"/>
                  </a:lnTo>
                  <a:lnTo>
                    <a:pt x="43" y="731"/>
                  </a:lnTo>
                  <a:lnTo>
                    <a:pt x="55" y="735"/>
                  </a:lnTo>
                  <a:lnTo>
                    <a:pt x="69" y="740"/>
                  </a:lnTo>
                  <a:lnTo>
                    <a:pt x="82" y="745"/>
                  </a:lnTo>
                  <a:lnTo>
                    <a:pt x="94" y="750"/>
                  </a:lnTo>
                  <a:lnTo>
                    <a:pt x="105" y="756"/>
                  </a:lnTo>
                  <a:lnTo>
                    <a:pt x="308" y="34"/>
                  </a:lnTo>
                  <a:lnTo>
                    <a:pt x="296" y="28"/>
                  </a:lnTo>
                  <a:lnTo>
                    <a:pt x="282" y="23"/>
                  </a:lnTo>
                  <a:lnTo>
                    <a:pt x="266" y="20"/>
                  </a:lnTo>
                  <a:lnTo>
                    <a:pt x="251" y="14"/>
                  </a:lnTo>
                  <a:lnTo>
                    <a:pt x="236" y="9"/>
                  </a:lnTo>
                  <a:lnTo>
                    <a:pt x="220" y="6"/>
                  </a:lnTo>
                  <a:lnTo>
                    <a:pt x="206" y="2"/>
                  </a:lnTo>
                  <a:lnTo>
                    <a:pt x="191" y="0"/>
                  </a:lnTo>
                  <a:lnTo>
                    <a:pt x="0" y="721"/>
                  </a:lnTo>
                  <a:close/>
                </a:path>
              </a:pathLst>
            </a:custGeom>
            <a:solidFill>
              <a:srgbClr val="EEEEEE"/>
            </a:solidFill>
            <a:ln w="9525">
              <a:noFill/>
              <a:round/>
              <a:headEnd/>
              <a:tailEnd/>
            </a:ln>
            <a:effectLst/>
          </p:spPr>
          <p:txBody>
            <a:bodyPr/>
            <a:lstStyle/>
            <a:p>
              <a:endParaRPr lang="en-US"/>
            </a:p>
          </p:txBody>
        </p:sp>
        <p:sp>
          <p:nvSpPr>
            <p:cNvPr id="54450" name="Freeform 178"/>
            <p:cNvSpPr>
              <a:spLocks noChangeAspect="1"/>
            </p:cNvSpPr>
            <p:nvPr userDrawn="1"/>
          </p:nvSpPr>
          <p:spPr bwMode="auto">
            <a:xfrm>
              <a:off x="0" y="850"/>
              <a:ext cx="3203" cy="3143"/>
            </a:xfrm>
            <a:custGeom>
              <a:avLst/>
              <a:gdLst/>
              <a:ahLst/>
              <a:cxnLst>
                <a:cxn ang="0">
                  <a:pos x="1801" y="2271"/>
                </a:cxn>
                <a:cxn ang="0">
                  <a:pos x="1939" y="2187"/>
                </a:cxn>
                <a:cxn ang="0">
                  <a:pos x="2057" y="2090"/>
                </a:cxn>
                <a:cxn ang="0">
                  <a:pos x="2176" y="1967"/>
                </a:cxn>
                <a:cxn ang="0">
                  <a:pos x="2054" y="1713"/>
                </a:cxn>
                <a:cxn ang="0">
                  <a:pos x="2351" y="1691"/>
                </a:cxn>
                <a:cxn ang="0">
                  <a:pos x="2192" y="1463"/>
                </a:cxn>
                <a:cxn ang="0">
                  <a:pos x="2436" y="1426"/>
                </a:cxn>
                <a:cxn ang="0">
                  <a:pos x="2450" y="1338"/>
                </a:cxn>
                <a:cxn ang="0">
                  <a:pos x="2455" y="1247"/>
                </a:cxn>
                <a:cxn ang="0">
                  <a:pos x="1702" y="1239"/>
                </a:cxn>
                <a:cxn ang="0">
                  <a:pos x="1623" y="1452"/>
                </a:cxn>
                <a:cxn ang="0">
                  <a:pos x="1456" y="1601"/>
                </a:cxn>
                <a:cxn ang="0">
                  <a:pos x="1232" y="1657"/>
                </a:cxn>
                <a:cxn ang="0">
                  <a:pos x="1006" y="1601"/>
                </a:cxn>
                <a:cxn ang="0">
                  <a:pos x="839" y="1452"/>
                </a:cxn>
                <a:cxn ang="0">
                  <a:pos x="762" y="1239"/>
                </a:cxn>
                <a:cxn ang="0">
                  <a:pos x="792" y="1023"/>
                </a:cxn>
                <a:cxn ang="0">
                  <a:pos x="907" y="851"/>
                </a:cxn>
                <a:cxn ang="0">
                  <a:pos x="1083" y="746"/>
                </a:cxn>
                <a:cxn ang="0">
                  <a:pos x="944" y="7"/>
                </a:cxn>
                <a:cxn ang="0">
                  <a:pos x="861" y="29"/>
                </a:cxn>
                <a:cxn ang="0">
                  <a:pos x="657" y="113"/>
                </a:cxn>
                <a:cxn ang="0">
                  <a:pos x="578" y="157"/>
                </a:cxn>
                <a:cxn ang="0">
                  <a:pos x="408" y="283"/>
                </a:cxn>
                <a:cxn ang="0">
                  <a:pos x="343" y="347"/>
                </a:cxn>
                <a:cxn ang="0">
                  <a:pos x="762" y="834"/>
                </a:cxn>
                <a:cxn ang="0">
                  <a:pos x="164" y="583"/>
                </a:cxn>
                <a:cxn ang="0">
                  <a:pos x="656" y="942"/>
                </a:cxn>
                <a:cxn ang="0">
                  <a:pos x="49" y="851"/>
                </a:cxn>
                <a:cxn ang="0">
                  <a:pos x="25" y="955"/>
                </a:cxn>
                <a:cxn ang="0">
                  <a:pos x="3" y="1123"/>
                </a:cxn>
                <a:cxn ang="0">
                  <a:pos x="0" y="1181"/>
                </a:cxn>
                <a:cxn ang="0">
                  <a:pos x="2" y="1233"/>
                </a:cxn>
                <a:cxn ang="0">
                  <a:pos x="544" y="1274"/>
                </a:cxn>
                <a:cxn ang="0">
                  <a:pos x="35" y="1482"/>
                </a:cxn>
                <a:cxn ang="0">
                  <a:pos x="69" y="1589"/>
                </a:cxn>
                <a:cxn ang="0">
                  <a:pos x="139" y="1754"/>
                </a:cxn>
                <a:cxn ang="0">
                  <a:pos x="201" y="1857"/>
                </a:cxn>
                <a:cxn ang="0">
                  <a:pos x="307" y="1994"/>
                </a:cxn>
                <a:cxn ang="0">
                  <a:pos x="394" y="2085"/>
                </a:cxn>
                <a:cxn ang="0">
                  <a:pos x="525" y="2188"/>
                </a:cxn>
                <a:cxn ang="0">
                  <a:pos x="636" y="2258"/>
                </a:cxn>
                <a:cxn ang="0">
                  <a:pos x="910" y="1971"/>
                </a:cxn>
                <a:cxn ang="0">
                  <a:pos x="912" y="2367"/>
                </a:cxn>
                <a:cxn ang="0">
                  <a:pos x="1113" y="2052"/>
                </a:cxn>
                <a:cxn ang="0">
                  <a:pos x="1165" y="2406"/>
                </a:cxn>
                <a:cxn ang="0">
                  <a:pos x="1228" y="2409"/>
                </a:cxn>
                <a:cxn ang="0">
                  <a:pos x="1306" y="2406"/>
                </a:cxn>
                <a:cxn ang="0">
                  <a:pos x="1363" y="2074"/>
                </a:cxn>
                <a:cxn ang="0">
                  <a:pos x="1575" y="2360"/>
                </a:cxn>
              </a:cxnLst>
              <a:rect l="0" t="0" r="r" b="b"/>
              <a:pathLst>
                <a:path w="2457" h="2409">
                  <a:moveTo>
                    <a:pt x="1684" y="2321"/>
                  </a:moveTo>
                  <a:lnTo>
                    <a:pt x="1603" y="2036"/>
                  </a:lnTo>
                  <a:lnTo>
                    <a:pt x="1615" y="2032"/>
                  </a:lnTo>
                  <a:lnTo>
                    <a:pt x="1773" y="2285"/>
                  </a:lnTo>
                  <a:lnTo>
                    <a:pt x="1801" y="2271"/>
                  </a:lnTo>
                  <a:lnTo>
                    <a:pt x="1831" y="2255"/>
                  </a:lnTo>
                  <a:lnTo>
                    <a:pt x="1858" y="2239"/>
                  </a:lnTo>
                  <a:lnTo>
                    <a:pt x="1886" y="2222"/>
                  </a:lnTo>
                  <a:lnTo>
                    <a:pt x="1912" y="2204"/>
                  </a:lnTo>
                  <a:lnTo>
                    <a:pt x="1939" y="2187"/>
                  </a:lnTo>
                  <a:lnTo>
                    <a:pt x="1964" y="2167"/>
                  </a:lnTo>
                  <a:lnTo>
                    <a:pt x="1988" y="2148"/>
                  </a:lnTo>
                  <a:lnTo>
                    <a:pt x="1845" y="1918"/>
                  </a:lnTo>
                  <a:lnTo>
                    <a:pt x="1852" y="1911"/>
                  </a:lnTo>
                  <a:lnTo>
                    <a:pt x="2057" y="2090"/>
                  </a:lnTo>
                  <a:lnTo>
                    <a:pt x="2082" y="2067"/>
                  </a:lnTo>
                  <a:lnTo>
                    <a:pt x="2107" y="2045"/>
                  </a:lnTo>
                  <a:lnTo>
                    <a:pt x="2130" y="2020"/>
                  </a:lnTo>
                  <a:lnTo>
                    <a:pt x="2155" y="1994"/>
                  </a:lnTo>
                  <a:lnTo>
                    <a:pt x="2176" y="1967"/>
                  </a:lnTo>
                  <a:lnTo>
                    <a:pt x="2197" y="1941"/>
                  </a:lnTo>
                  <a:lnTo>
                    <a:pt x="2217" y="1915"/>
                  </a:lnTo>
                  <a:lnTo>
                    <a:pt x="2234" y="1889"/>
                  </a:lnTo>
                  <a:lnTo>
                    <a:pt x="2049" y="1724"/>
                  </a:lnTo>
                  <a:lnTo>
                    <a:pt x="2054" y="1713"/>
                  </a:lnTo>
                  <a:lnTo>
                    <a:pt x="2282" y="1819"/>
                  </a:lnTo>
                  <a:lnTo>
                    <a:pt x="2301" y="1787"/>
                  </a:lnTo>
                  <a:lnTo>
                    <a:pt x="2319" y="1755"/>
                  </a:lnTo>
                  <a:lnTo>
                    <a:pt x="2337" y="1724"/>
                  </a:lnTo>
                  <a:lnTo>
                    <a:pt x="2351" y="1691"/>
                  </a:lnTo>
                  <a:lnTo>
                    <a:pt x="2365" y="1657"/>
                  </a:lnTo>
                  <a:lnTo>
                    <a:pt x="2377" y="1624"/>
                  </a:lnTo>
                  <a:lnTo>
                    <a:pt x="2390" y="1591"/>
                  </a:lnTo>
                  <a:lnTo>
                    <a:pt x="2399" y="1557"/>
                  </a:lnTo>
                  <a:lnTo>
                    <a:pt x="2192" y="1463"/>
                  </a:lnTo>
                  <a:lnTo>
                    <a:pt x="2194" y="1451"/>
                  </a:lnTo>
                  <a:lnTo>
                    <a:pt x="2423" y="1477"/>
                  </a:lnTo>
                  <a:lnTo>
                    <a:pt x="2429" y="1461"/>
                  </a:lnTo>
                  <a:lnTo>
                    <a:pt x="2432" y="1444"/>
                  </a:lnTo>
                  <a:lnTo>
                    <a:pt x="2436" y="1426"/>
                  </a:lnTo>
                  <a:lnTo>
                    <a:pt x="2439" y="1408"/>
                  </a:lnTo>
                  <a:lnTo>
                    <a:pt x="2443" y="1391"/>
                  </a:lnTo>
                  <a:lnTo>
                    <a:pt x="2445" y="1373"/>
                  </a:lnTo>
                  <a:lnTo>
                    <a:pt x="2448" y="1356"/>
                  </a:lnTo>
                  <a:lnTo>
                    <a:pt x="2450" y="1338"/>
                  </a:lnTo>
                  <a:lnTo>
                    <a:pt x="2452" y="1319"/>
                  </a:lnTo>
                  <a:lnTo>
                    <a:pt x="2453" y="1302"/>
                  </a:lnTo>
                  <a:lnTo>
                    <a:pt x="2453" y="1284"/>
                  </a:lnTo>
                  <a:lnTo>
                    <a:pt x="2455" y="1265"/>
                  </a:lnTo>
                  <a:lnTo>
                    <a:pt x="2455" y="1247"/>
                  </a:lnTo>
                  <a:lnTo>
                    <a:pt x="2457" y="1228"/>
                  </a:lnTo>
                  <a:lnTo>
                    <a:pt x="2457" y="1210"/>
                  </a:lnTo>
                  <a:lnTo>
                    <a:pt x="2457" y="1191"/>
                  </a:lnTo>
                  <a:lnTo>
                    <a:pt x="1704" y="1191"/>
                  </a:lnTo>
                  <a:lnTo>
                    <a:pt x="1702" y="1239"/>
                  </a:lnTo>
                  <a:lnTo>
                    <a:pt x="1695" y="1286"/>
                  </a:lnTo>
                  <a:lnTo>
                    <a:pt x="1683" y="1330"/>
                  </a:lnTo>
                  <a:lnTo>
                    <a:pt x="1667" y="1373"/>
                  </a:lnTo>
                  <a:lnTo>
                    <a:pt x="1647" y="1414"/>
                  </a:lnTo>
                  <a:lnTo>
                    <a:pt x="1623" y="1452"/>
                  </a:lnTo>
                  <a:lnTo>
                    <a:pt x="1596" y="1487"/>
                  </a:lnTo>
                  <a:lnTo>
                    <a:pt x="1566" y="1521"/>
                  </a:lnTo>
                  <a:lnTo>
                    <a:pt x="1532" y="1550"/>
                  </a:lnTo>
                  <a:lnTo>
                    <a:pt x="1495" y="1578"/>
                  </a:lnTo>
                  <a:lnTo>
                    <a:pt x="1456" y="1601"/>
                  </a:lnTo>
                  <a:lnTo>
                    <a:pt x="1416" y="1621"/>
                  </a:lnTo>
                  <a:lnTo>
                    <a:pt x="1372" y="1636"/>
                  </a:lnTo>
                  <a:lnTo>
                    <a:pt x="1327" y="1649"/>
                  </a:lnTo>
                  <a:lnTo>
                    <a:pt x="1280" y="1656"/>
                  </a:lnTo>
                  <a:lnTo>
                    <a:pt x="1232" y="1657"/>
                  </a:lnTo>
                  <a:lnTo>
                    <a:pt x="1184" y="1656"/>
                  </a:lnTo>
                  <a:lnTo>
                    <a:pt x="1136" y="1649"/>
                  </a:lnTo>
                  <a:lnTo>
                    <a:pt x="1090" y="1636"/>
                  </a:lnTo>
                  <a:lnTo>
                    <a:pt x="1048" y="1621"/>
                  </a:lnTo>
                  <a:lnTo>
                    <a:pt x="1006" y="1601"/>
                  </a:lnTo>
                  <a:lnTo>
                    <a:pt x="967" y="1578"/>
                  </a:lnTo>
                  <a:lnTo>
                    <a:pt x="931" y="1550"/>
                  </a:lnTo>
                  <a:lnTo>
                    <a:pt x="898" y="1521"/>
                  </a:lnTo>
                  <a:lnTo>
                    <a:pt x="868" y="1487"/>
                  </a:lnTo>
                  <a:lnTo>
                    <a:pt x="839" y="1452"/>
                  </a:lnTo>
                  <a:lnTo>
                    <a:pt x="816" y="1414"/>
                  </a:lnTo>
                  <a:lnTo>
                    <a:pt x="797" y="1373"/>
                  </a:lnTo>
                  <a:lnTo>
                    <a:pt x="781" y="1330"/>
                  </a:lnTo>
                  <a:lnTo>
                    <a:pt x="769" y="1286"/>
                  </a:lnTo>
                  <a:lnTo>
                    <a:pt x="762" y="1239"/>
                  </a:lnTo>
                  <a:lnTo>
                    <a:pt x="760" y="1191"/>
                  </a:lnTo>
                  <a:lnTo>
                    <a:pt x="762" y="1147"/>
                  </a:lnTo>
                  <a:lnTo>
                    <a:pt x="769" y="1104"/>
                  </a:lnTo>
                  <a:lnTo>
                    <a:pt x="778" y="1062"/>
                  </a:lnTo>
                  <a:lnTo>
                    <a:pt x="792" y="1023"/>
                  </a:lnTo>
                  <a:lnTo>
                    <a:pt x="808" y="984"/>
                  </a:lnTo>
                  <a:lnTo>
                    <a:pt x="829" y="948"/>
                  </a:lnTo>
                  <a:lnTo>
                    <a:pt x="852" y="913"/>
                  </a:lnTo>
                  <a:lnTo>
                    <a:pt x="878" y="881"/>
                  </a:lnTo>
                  <a:lnTo>
                    <a:pt x="907" y="851"/>
                  </a:lnTo>
                  <a:lnTo>
                    <a:pt x="938" y="823"/>
                  </a:lnTo>
                  <a:lnTo>
                    <a:pt x="970" y="800"/>
                  </a:lnTo>
                  <a:lnTo>
                    <a:pt x="1007" y="778"/>
                  </a:lnTo>
                  <a:lnTo>
                    <a:pt x="1045" y="760"/>
                  </a:lnTo>
                  <a:lnTo>
                    <a:pt x="1083" y="746"/>
                  </a:lnTo>
                  <a:lnTo>
                    <a:pt x="1124" y="734"/>
                  </a:lnTo>
                  <a:lnTo>
                    <a:pt x="1167" y="727"/>
                  </a:lnTo>
                  <a:lnTo>
                    <a:pt x="976" y="0"/>
                  </a:lnTo>
                  <a:lnTo>
                    <a:pt x="960" y="3"/>
                  </a:lnTo>
                  <a:lnTo>
                    <a:pt x="944" y="7"/>
                  </a:lnTo>
                  <a:lnTo>
                    <a:pt x="928" y="10"/>
                  </a:lnTo>
                  <a:lnTo>
                    <a:pt x="910" y="15"/>
                  </a:lnTo>
                  <a:lnTo>
                    <a:pt x="894" y="21"/>
                  </a:lnTo>
                  <a:lnTo>
                    <a:pt x="877" y="24"/>
                  </a:lnTo>
                  <a:lnTo>
                    <a:pt x="861" y="29"/>
                  </a:lnTo>
                  <a:lnTo>
                    <a:pt x="847" y="35"/>
                  </a:lnTo>
                  <a:lnTo>
                    <a:pt x="1036" y="715"/>
                  </a:lnTo>
                  <a:lnTo>
                    <a:pt x="1027" y="718"/>
                  </a:lnTo>
                  <a:lnTo>
                    <a:pt x="673" y="106"/>
                  </a:lnTo>
                  <a:lnTo>
                    <a:pt x="657" y="113"/>
                  </a:lnTo>
                  <a:lnTo>
                    <a:pt x="641" y="120"/>
                  </a:lnTo>
                  <a:lnTo>
                    <a:pt x="626" y="129"/>
                  </a:lnTo>
                  <a:lnTo>
                    <a:pt x="610" y="138"/>
                  </a:lnTo>
                  <a:lnTo>
                    <a:pt x="592" y="149"/>
                  </a:lnTo>
                  <a:lnTo>
                    <a:pt x="578" y="157"/>
                  </a:lnTo>
                  <a:lnTo>
                    <a:pt x="564" y="168"/>
                  </a:lnTo>
                  <a:lnTo>
                    <a:pt x="550" y="178"/>
                  </a:lnTo>
                  <a:lnTo>
                    <a:pt x="898" y="748"/>
                  </a:lnTo>
                  <a:lnTo>
                    <a:pt x="887" y="755"/>
                  </a:lnTo>
                  <a:lnTo>
                    <a:pt x="408" y="283"/>
                  </a:lnTo>
                  <a:lnTo>
                    <a:pt x="396" y="296"/>
                  </a:lnTo>
                  <a:lnTo>
                    <a:pt x="382" y="308"/>
                  </a:lnTo>
                  <a:lnTo>
                    <a:pt x="369" y="320"/>
                  </a:lnTo>
                  <a:lnTo>
                    <a:pt x="355" y="333"/>
                  </a:lnTo>
                  <a:lnTo>
                    <a:pt x="343" y="347"/>
                  </a:lnTo>
                  <a:lnTo>
                    <a:pt x="330" y="361"/>
                  </a:lnTo>
                  <a:lnTo>
                    <a:pt x="318" y="375"/>
                  </a:lnTo>
                  <a:lnTo>
                    <a:pt x="306" y="389"/>
                  </a:lnTo>
                  <a:lnTo>
                    <a:pt x="769" y="825"/>
                  </a:lnTo>
                  <a:lnTo>
                    <a:pt x="762" y="834"/>
                  </a:lnTo>
                  <a:lnTo>
                    <a:pt x="207" y="517"/>
                  </a:lnTo>
                  <a:lnTo>
                    <a:pt x="196" y="532"/>
                  </a:lnTo>
                  <a:lnTo>
                    <a:pt x="184" y="548"/>
                  </a:lnTo>
                  <a:lnTo>
                    <a:pt x="173" y="566"/>
                  </a:lnTo>
                  <a:lnTo>
                    <a:pt x="164" y="583"/>
                  </a:lnTo>
                  <a:lnTo>
                    <a:pt x="154" y="601"/>
                  </a:lnTo>
                  <a:lnTo>
                    <a:pt x="143" y="618"/>
                  </a:lnTo>
                  <a:lnTo>
                    <a:pt x="134" y="636"/>
                  </a:lnTo>
                  <a:lnTo>
                    <a:pt x="125" y="653"/>
                  </a:lnTo>
                  <a:lnTo>
                    <a:pt x="656" y="942"/>
                  </a:lnTo>
                  <a:lnTo>
                    <a:pt x="654" y="953"/>
                  </a:lnTo>
                  <a:lnTo>
                    <a:pt x="69" y="793"/>
                  </a:lnTo>
                  <a:lnTo>
                    <a:pt x="62" y="813"/>
                  </a:lnTo>
                  <a:lnTo>
                    <a:pt x="55" y="832"/>
                  </a:lnTo>
                  <a:lnTo>
                    <a:pt x="49" y="851"/>
                  </a:lnTo>
                  <a:lnTo>
                    <a:pt x="42" y="872"/>
                  </a:lnTo>
                  <a:lnTo>
                    <a:pt x="37" y="893"/>
                  </a:lnTo>
                  <a:lnTo>
                    <a:pt x="32" y="914"/>
                  </a:lnTo>
                  <a:lnTo>
                    <a:pt x="28" y="935"/>
                  </a:lnTo>
                  <a:lnTo>
                    <a:pt x="25" y="955"/>
                  </a:lnTo>
                  <a:lnTo>
                    <a:pt x="580" y="1090"/>
                  </a:lnTo>
                  <a:lnTo>
                    <a:pt x="578" y="1102"/>
                  </a:lnTo>
                  <a:lnTo>
                    <a:pt x="5" y="1102"/>
                  </a:lnTo>
                  <a:lnTo>
                    <a:pt x="5" y="1112"/>
                  </a:lnTo>
                  <a:lnTo>
                    <a:pt x="3" y="1123"/>
                  </a:lnTo>
                  <a:lnTo>
                    <a:pt x="3" y="1135"/>
                  </a:lnTo>
                  <a:lnTo>
                    <a:pt x="2" y="1146"/>
                  </a:lnTo>
                  <a:lnTo>
                    <a:pt x="2" y="1158"/>
                  </a:lnTo>
                  <a:lnTo>
                    <a:pt x="0" y="1168"/>
                  </a:lnTo>
                  <a:lnTo>
                    <a:pt x="0" y="1181"/>
                  </a:lnTo>
                  <a:lnTo>
                    <a:pt x="0" y="1191"/>
                  </a:lnTo>
                  <a:lnTo>
                    <a:pt x="0" y="1202"/>
                  </a:lnTo>
                  <a:lnTo>
                    <a:pt x="0" y="1212"/>
                  </a:lnTo>
                  <a:lnTo>
                    <a:pt x="2" y="1223"/>
                  </a:lnTo>
                  <a:lnTo>
                    <a:pt x="2" y="1233"/>
                  </a:lnTo>
                  <a:lnTo>
                    <a:pt x="3" y="1246"/>
                  </a:lnTo>
                  <a:lnTo>
                    <a:pt x="3" y="1256"/>
                  </a:lnTo>
                  <a:lnTo>
                    <a:pt x="5" y="1267"/>
                  </a:lnTo>
                  <a:lnTo>
                    <a:pt x="5" y="1277"/>
                  </a:lnTo>
                  <a:lnTo>
                    <a:pt x="544" y="1274"/>
                  </a:lnTo>
                  <a:lnTo>
                    <a:pt x="544" y="1282"/>
                  </a:lnTo>
                  <a:lnTo>
                    <a:pt x="21" y="1412"/>
                  </a:lnTo>
                  <a:lnTo>
                    <a:pt x="25" y="1435"/>
                  </a:lnTo>
                  <a:lnTo>
                    <a:pt x="30" y="1459"/>
                  </a:lnTo>
                  <a:lnTo>
                    <a:pt x="35" y="1482"/>
                  </a:lnTo>
                  <a:lnTo>
                    <a:pt x="42" y="1503"/>
                  </a:lnTo>
                  <a:lnTo>
                    <a:pt x="48" y="1526"/>
                  </a:lnTo>
                  <a:lnTo>
                    <a:pt x="55" y="1547"/>
                  </a:lnTo>
                  <a:lnTo>
                    <a:pt x="62" y="1568"/>
                  </a:lnTo>
                  <a:lnTo>
                    <a:pt x="69" y="1589"/>
                  </a:lnTo>
                  <a:lnTo>
                    <a:pt x="555" y="1459"/>
                  </a:lnTo>
                  <a:lnTo>
                    <a:pt x="560" y="1468"/>
                  </a:lnTo>
                  <a:lnTo>
                    <a:pt x="118" y="1710"/>
                  </a:lnTo>
                  <a:lnTo>
                    <a:pt x="129" y="1731"/>
                  </a:lnTo>
                  <a:lnTo>
                    <a:pt x="139" y="1754"/>
                  </a:lnTo>
                  <a:lnTo>
                    <a:pt x="152" y="1775"/>
                  </a:lnTo>
                  <a:lnTo>
                    <a:pt x="164" y="1796"/>
                  </a:lnTo>
                  <a:lnTo>
                    <a:pt x="177" y="1815"/>
                  </a:lnTo>
                  <a:lnTo>
                    <a:pt x="189" y="1836"/>
                  </a:lnTo>
                  <a:lnTo>
                    <a:pt x="201" y="1857"/>
                  </a:lnTo>
                  <a:lnTo>
                    <a:pt x="215" y="1876"/>
                  </a:lnTo>
                  <a:lnTo>
                    <a:pt x="617" y="1647"/>
                  </a:lnTo>
                  <a:lnTo>
                    <a:pt x="624" y="1656"/>
                  </a:lnTo>
                  <a:lnTo>
                    <a:pt x="291" y="1974"/>
                  </a:lnTo>
                  <a:lnTo>
                    <a:pt x="307" y="1994"/>
                  </a:lnTo>
                  <a:lnTo>
                    <a:pt x="323" y="2013"/>
                  </a:lnTo>
                  <a:lnTo>
                    <a:pt x="341" y="2032"/>
                  </a:lnTo>
                  <a:lnTo>
                    <a:pt x="359" y="2050"/>
                  </a:lnTo>
                  <a:lnTo>
                    <a:pt x="376" y="2067"/>
                  </a:lnTo>
                  <a:lnTo>
                    <a:pt x="394" y="2085"/>
                  </a:lnTo>
                  <a:lnTo>
                    <a:pt x="413" y="2101"/>
                  </a:lnTo>
                  <a:lnTo>
                    <a:pt x="433" y="2118"/>
                  </a:lnTo>
                  <a:lnTo>
                    <a:pt x="732" y="1824"/>
                  </a:lnTo>
                  <a:lnTo>
                    <a:pt x="740" y="1833"/>
                  </a:lnTo>
                  <a:lnTo>
                    <a:pt x="525" y="2188"/>
                  </a:lnTo>
                  <a:lnTo>
                    <a:pt x="546" y="2204"/>
                  </a:lnTo>
                  <a:lnTo>
                    <a:pt x="567" y="2218"/>
                  </a:lnTo>
                  <a:lnTo>
                    <a:pt x="590" y="2232"/>
                  </a:lnTo>
                  <a:lnTo>
                    <a:pt x="613" y="2246"/>
                  </a:lnTo>
                  <a:lnTo>
                    <a:pt x="636" y="2258"/>
                  </a:lnTo>
                  <a:lnTo>
                    <a:pt x="659" y="2271"/>
                  </a:lnTo>
                  <a:lnTo>
                    <a:pt x="682" y="2283"/>
                  </a:lnTo>
                  <a:lnTo>
                    <a:pt x="707" y="2293"/>
                  </a:lnTo>
                  <a:lnTo>
                    <a:pt x="901" y="1964"/>
                  </a:lnTo>
                  <a:lnTo>
                    <a:pt x="910" y="1971"/>
                  </a:lnTo>
                  <a:lnTo>
                    <a:pt x="811" y="2334"/>
                  </a:lnTo>
                  <a:lnTo>
                    <a:pt x="836" y="2342"/>
                  </a:lnTo>
                  <a:lnTo>
                    <a:pt x="861" y="2351"/>
                  </a:lnTo>
                  <a:lnTo>
                    <a:pt x="885" y="2360"/>
                  </a:lnTo>
                  <a:lnTo>
                    <a:pt x="912" y="2367"/>
                  </a:lnTo>
                  <a:lnTo>
                    <a:pt x="938" y="2374"/>
                  </a:lnTo>
                  <a:lnTo>
                    <a:pt x="965" y="2379"/>
                  </a:lnTo>
                  <a:lnTo>
                    <a:pt x="993" y="2385"/>
                  </a:lnTo>
                  <a:lnTo>
                    <a:pt x="1022" y="2390"/>
                  </a:lnTo>
                  <a:lnTo>
                    <a:pt x="1113" y="2052"/>
                  </a:lnTo>
                  <a:lnTo>
                    <a:pt x="1124" y="2053"/>
                  </a:lnTo>
                  <a:lnTo>
                    <a:pt x="1126" y="2404"/>
                  </a:lnTo>
                  <a:lnTo>
                    <a:pt x="1138" y="2404"/>
                  </a:lnTo>
                  <a:lnTo>
                    <a:pt x="1151" y="2406"/>
                  </a:lnTo>
                  <a:lnTo>
                    <a:pt x="1165" y="2406"/>
                  </a:lnTo>
                  <a:lnTo>
                    <a:pt x="1177" y="2407"/>
                  </a:lnTo>
                  <a:lnTo>
                    <a:pt x="1189" y="2407"/>
                  </a:lnTo>
                  <a:lnTo>
                    <a:pt x="1204" y="2409"/>
                  </a:lnTo>
                  <a:lnTo>
                    <a:pt x="1216" y="2409"/>
                  </a:lnTo>
                  <a:lnTo>
                    <a:pt x="1228" y="2409"/>
                  </a:lnTo>
                  <a:lnTo>
                    <a:pt x="1244" y="2409"/>
                  </a:lnTo>
                  <a:lnTo>
                    <a:pt x="1260" y="2409"/>
                  </a:lnTo>
                  <a:lnTo>
                    <a:pt x="1274" y="2407"/>
                  </a:lnTo>
                  <a:lnTo>
                    <a:pt x="1290" y="2407"/>
                  </a:lnTo>
                  <a:lnTo>
                    <a:pt x="1306" y="2406"/>
                  </a:lnTo>
                  <a:lnTo>
                    <a:pt x="1322" y="2404"/>
                  </a:lnTo>
                  <a:lnTo>
                    <a:pt x="1338" y="2404"/>
                  </a:lnTo>
                  <a:lnTo>
                    <a:pt x="1352" y="2402"/>
                  </a:lnTo>
                  <a:lnTo>
                    <a:pt x="1352" y="2076"/>
                  </a:lnTo>
                  <a:lnTo>
                    <a:pt x="1363" y="2074"/>
                  </a:lnTo>
                  <a:lnTo>
                    <a:pt x="1453" y="2388"/>
                  </a:lnTo>
                  <a:lnTo>
                    <a:pt x="1485" y="2383"/>
                  </a:lnTo>
                  <a:lnTo>
                    <a:pt x="1515" y="2376"/>
                  </a:lnTo>
                  <a:lnTo>
                    <a:pt x="1545" y="2369"/>
                  </a:lnTo>
                  <a:lnTo>
                    <a:pt x="1575" y="2360"/>
                  </a:lnTo>
                  <a:lnTo>
                    <a:pt x="1603" y="2351"/>
                  </a:lnTo>
                  <a:lnTo>
                    <a:pt x="1631" y="2342"/>
                  </a:lnTo>
                  <a:lnTo>
                    <a:pt x="1658" y="2332"/>
                  </a:lnTo>
                  <a:lnTo>
                    <a:pt x="1684" y="2321"/>
                  </a:lnTo>
                  <a:close/>
                </a:path>
              </a:pathLst>
            </a:custGeom>
            <a:solidFill>
              <a:srgbClr val="EEEEEE"/>
            </a:solidFill>
            <a:ln w="9525">
              <a:noFill/>
              <a:round/>
              <a:headEnd/>
              <a:tailEnd/>
            </a:ln>
            <a:effectLst/>
          </p:spPr>
          <p:txBody>
            <a:bodyPr/>
            <a:lstStyle/>
            <a:p>
              <a:endParaRPr lang="en-US"/>
            </a:p>
          </p:txBody>
        </p:sp>
        <p:sp>
          <p:nvSpPr>
            <p:cNvPr id="54451" name="Freeform 179"/>
            <p:cNvSpPr>
              <a:spLocks noChangeAspect="1"/>
            </p:cNvSpPr>
            <p:nvPr userDrawn="1"/>
          </p:nvSpPr>
          <p:spPr bwMode="auto">
            <a:xfrm>
              <a:off x="1526" y="816"/>
              <a:ext cx="169" cy="981"/>
            </a:xfrm>
            <a:custGeom>
              <a:avLst/>
              <a:gdLst/>
              <a:ahLst/>
              <a:cxnLst>
                <a:cxn ang="0">
                  <a:pos x="131" y="4"/>
                </a:cxn>
                <a:cxn ang="0">
                  <a:pos x="122" y="4"/>
                </a:cxn>
                <a:cxn ang="0">
                  <a:pos x="115" y="2"/>
                </a:cxn>
                <a:cxn ang="0">
                  <a:pos x="106" y="2"/>
                </a:cxn>
                <a:cxn ang="0">
                  <a:pos x="97" y="2"/>
                </a:cxn>
                <a:cxn ang="0">
                  <a:pos x="87" y="0"/>
                </a:cxn>
                <a:cxn ang="0">
                  <a:pos x="78" y="0"/>
                </a:cxn>
                <a:cxn ang="0">
                  <a:pos x="71" y="0"/>
                </a:cxn>
                <a:cxn ang="0">
                  <a:pos x="62" y="0"/>
                </a:cxn>
                <a:cxn ang="0">
                  <a:pos x="55" y="0"/>
                </a:cxn>
                <a:cxn ang="0">
                  <a:pos x="48" y="0"/>
                </a:cxn>
                <a:cxn ang="0">
                  <a:pos x="41" y="0"/>
                </a:cxn>
                <a:cxn ang="0">
                  <a:pos x="34" y="2"/>
                </a:cxn>
                <a:cxn ang="0">
                  <a:pos x="25" y="2"/>
                </a:cxn>
                <a:cxn ang="0">
                  <a:pos x="16" y="2"/>
                </a:cxn>
                <a:cxn ang="0">
                  <a:pos x="9" y="4"/>
                </a:cxn>
                <a:cxn ang="0">
                  <a:pos x="0" y="4"/>
                </a:cxn>
                <a:cxn ang="0">
                  <a:pos x="0" y="754"/>
                </a:cxn>
                <a:cxn ang="0">
                  <a:pos x="7" y="754"/>
                </a:cxn>
                <a:cxn ang="0">
                  <a:pos x="16" y="752"/>
                </a:cxn>
                <a:cxn ang="0">
                  <a:pos x="23" y="752"/>
                </a:cxn>
                <a:cxn ang="0">
                  <a:pos x="30" y="750"/>
                </a:cxn>
                <a:cxn ang="0">
                  <a:pos x="37" y="750"/>
                </a:cxn>
                <a:cxn ang="0">
                  <a:pos x="44" y="749"/>
                </a:cxn>
                <a:cxn ang="0">
                  <a:pos x="51" y="749"/>
                </a:cxn>
                <a:cxn ang="0">
                  <a:pos x="58" y="749"/>
                </a:cxn>
                <a:cxn ang="0">
                  <a:pos x="65" y="749"/>
                </a:cxn>
                <a:cxn ang="0">
                  <a:pos x="74" y="749"/>
                </a:cxn>
                <a:cxn ang="0">
                  <a:pos x="85" y="750"/>
                </a:cxn>
                <a:cxn ang="0">
                  <a:pos x="94" y="750"/>
                </a:cxn>
                <a:cxn ang="0">
                  <a:pos x="103" y="752"/>
                </a:cxn>
                <a:cxn ang="0">
                  <a:pos x="111" y="752"/>
                </a:cxn>
                <a:cxn ang="0">
                  <a:pos x="120" y="754"/>
                </a:cxn>
                <a:cxn ang="0">
                  <a:pos x="127" y="754"/>
                </a:cxn>
                <a:cxn ang="0">
                  <a:pos x="131" y="4"/>
                </a:cxn>
              </a:cxnLst>
              <a:rect l="0" t="0" r="r" b="b"/>
              <a:pathLst>
                <a:path w="131" h="754">
                  <a:moveTo>
                    <a:pt x="131" y="4"/>
                  </a:moveTo>
                  <a:lnTo>
                    <a:pt x="122" y="4"/>
                  </a:lnTo>
                  <a:lnTo>
                    <a:pt x="115" y="2"/>
                  </a:lnTo>
                  <a:lnTo>
                    <a:pt x="106" y="2"/>
                  </a:lnTo>
                  <a:lnTo>
                    <a:pt x="97" y="2"/>
                  </a:lnTo>
                  <a:lnTo>
                    <a:pt x="87" y="0"/>
                  </a:lnTo>
                  <a:lnTo>
                    <a:pt x="78" y="0"/>
                  </a:lnTo>
                  <a:lnTo>
                    <a:pt x="71" y="0"/>
                  </a:lnTo>
                  <a:lnTo>
                    <a:pt x="62" y="0"/>
                  </a:lnTo>
                  <a:lnTo>
                    <a:pt x="55" y="0"/>
                  </a:lnTo>
                  <a:lnTo>
                    <a:pt x="48" y="0"/>
                  </a:lnTo>
                  <a:lnTo>
                    <a:pt x="41" y="0"/>
                  </a:lnTo>
                  <a:lnTo>
                    <a:pt x="34" y="2"/>
                  </a:lnTo>
                  <a:lnTo>
                    <a:pt x="25" y="2"/>
                  </a:lnTo>
                  <a:lnTo>
                    <a:pt x="16" y="2"/>
                  </a:lnTo>
                  <a:lnTo>
                    <a:pt x="9" y="4"/>
                  </a:lnTo>
                  <a:lnTo>
                    <a:pt x="0" y="4"/>
                  </a:lnTo>
                  <a:lnTo>
                    <a:pt x="0" y="754"/>
                  </a:lnTo>
                  <a:lnTo>
                    <a:pt x="7" y="754"/>
                  </a:lnTo>
                  <a:lnTo>
                    <a:pt x="16" y="752"/>
                  </a:lnTo>
                  <a:lnTo>
                    <a:pt x="23" y="752"/>
                  </a:lnTo>
                  <a:lnTo>
                    <a:pt x="30" y="750"/>
                  </a:lnTo>
                  <a:lnTo>
                    <a:pt x="37" y="750"/>
                  </a:lnTo>
                  <a:lnTo>
                    <a:pt x="44" y="749"/>
                  </a:lnTo>
                  <a:lnTo>
                    <a:pt x="51" y="749"/>
                  </a:lnTo>
                  <a:lnTo>
                    <a:pt x="58" y="749"/>
                  </a:lnTo>
                  <a:lnTo>
                    <a:pt x="65" y="749"/>
                  </a:lnTo>
                  <a:lnTo>
                    <a:pt x="74" y="749"/>
                  </a:lnTo>
                  <a:lnTo>
                    <a:pt x="85" y="750"/>
                  </a:lnTo>
                  <a:lnTo>
                    <a:pt x="94" y="750"/>
                  </a:lnTo>
                  <a:lnTo>
                    <a:pt x="103" y="752"/>
                  </a:lnTo>
                  <a:lnTo>
                    <a:pt x="111" y="752"/>
                  </a:lnTo>
                  <a:lnTo>
                    <a:pt x="120" y="754"/>
                  </a:lnTo>
                  <a:lnTo>
                    <a:pt x="127" y="754"/>
                  </a:lnTo>
                  <a:lnTo>
                    <a:pt x="131" y="4"/>
                  </a:lnTo>
                  <a:close/>
                </a:path>
              </a:pathLst>
            </a:custGeom>
            <a:solidFill>
              <a:srgbClr val="EEEEEE"/>
            </a:solidFill>
            <a:ln w="9525">
              <a:noFill/>
              <a:round/>
              <a:headEnd/>
              <a:tailEnd/>
            </a:ln>
            <a:effectLst/>
          </p:spPr>
          <p:txBody>
            <a:bodyPr/>
            <a:lstStyle/>
            <a:p>
              <a:endParaRPr lang="en-US"/>
            </a:p>
          </p:txBody>
        </p:sp>
      </p:grpSp>
      <p:sp>
        <p:nvSpPr>
          <p:cNvPr id="54403" name="Rectangle 131"/>
          <p:cNvSpPr>
            <a:spLocks noGrp="1" noChangeArrowheads="1"/>
          </p:cNvSpPr>
          <p:nvPr>
            <p:ph type="ctrTitle" sz="quarter"/>
          </p:nvPr>
        </p:nvSpPr>
        <p:spPr>
          <a:xfrm>
            <a:off x="866775" y="1227138"/>
            <a:ext cx="7413625" cy="1311275"/>
          </a:xfrm>
        </p:spPr>
        <p:txBody>
          <a:bodyPr anchor="b">
            <a:spAutoFit/>
          </a:bodyPr>
          <a:lstStyle>
            <a:lvl1pPr algn="ctr">
              <a:defRPr sz="4000"/>
            </a:lvl1pPr>
          </a:lstStyle>
          <a:p>
            <a:r>
              <a:rPr lang="en-US" smtClean="0"/>
              <a:t>Click to edit Master title style</a:t>
            </a:r>
            <a:endParaRPr lang="en-US"/>
          </a:p>
        </p:txBody>
      </p:sp>
      <p:sp>
        <p:nvSpPr>
          <p:cNvPr id="54415" name="Rectangle 143"/>
          <p:cNvSpPr>
            <a:spLocks noGrp="1" noChangeArrowheads="1"/>
          </p:cNvSpPr>
          <p:nvPr>
            <p:ph type="subTitle" sz="quarter" idx="1"/>
          </p:nvPr>
        </p:nvSpPr>
        <p:spPr>
          <a:xfrm>
            <a:off x="2155825" y="3357563"/>
            <a:ext cx="4833938" cy="3114675"/>
          </a:xfrm>
        </p:spPr>
        <p:txBody>
          <a:bodyPr/>
          <a:lstStyle>
            <a:lvl1pPr marL="0" indent="0" algn="ctr">
              <a:buFont typeface="Wingdings" pitchFamily="2" charset="2"/>
              <a:buNone/>
              <a:defRPr sz="2800"/>
            </a:lvl1pPr>
          </a:lstStyle>
          <a:p>
            <a:r>
              <a:rPr lang="en-US" smtClean="0"/>
              <a:t>Click to edit Master subtitle style</a:t>
            </a:r>
            <a:endParaRPr lang="en-US"/>
          </a:p>
        </p:txBody>
      </p:sp>
      <p:sp>
        <p:nvSpPr>
          <p:cNvPr id="54416" name="Rectangle 144"/>
          <p:cNvSpPr>
            <a:spLocks noChangeArrowheads="1"/>
          </p:cNvSpPr>
          <p:nvPr/>
        </p:nvSpPr>
        <p:spPr bwMode="auto">
          <a:xfrm flipV="1">
            <a:off x="241300" y="2743200"/>
            <a:ext cx="8623300" cy="42863"/>
          </a:xfrm>
          <a:prstGeom prst="rect">
            <a:avLst/>
          </a:prstGeom>
          <a:gradFill rotWithShape="0">
            <a:gsLst>
              <a:gs pos="0">
                <a:srgbClr val="8CA9E2"/>
              </a:gs>
              <a:gs pos="100000">
                <a:srgbClr val="8CA9E2">
                  <a:gamma/>
                  <a:tint val="18039"/>
                  <a:invGamma/>
                </a:srgbClr>
              </a:gs>
            </a:gsLst>
            <a:lin ang="0" scaled="1"/>
          </a:gradFill>
          <a:ln w="9525">
            <a:noFill/>
            <a:miter lim="800000"/>
            <a:headEnd/>
            <a:tailEnd/>
          </a:ln>
          <a:effectLst/>
        </p:spPr>
        <p:txBody>
          <a:bodyPr wrap="none" anchor="ctr"/>
          <a:lstStyle/>
          <a:p>
            <a:endParaRPr lang="en-US"/>
          </a:p>
        </p:txBody>
      </p:sp>
      <p:pic>
        <p:nvPicPr>
          <p:cNvPr id="54452" name="Picture 180" descr="research_RGB_black"/>
          <p:cNvPicPr>
            <a:picLocks noChangeAspect="1" noChangeArrowheads="1"/>
          </p:cNvPicPr>
          <p:nvPr userDrawn="1"/>
        </p:nvPicPr>
        <p:blipFill>
          <a:blip r:embed="rId2" cstate="print"/>
          <a:srcRect/>
          <a:stretch>
            <a:fillRect/>
          </a:stretch>
        </p:blipFill>
        <p:spPr bwMode="auto">
          <a:xfrm>
            <a:off x="60325" y="6543675"/>
            <a:ext cx="1498600" cy="268288"/>
          </a:xfrm>
          <a:prstGeom prst="rect">
            <a:avLst/>
          </a:prstGeom>
          <a:noFill/>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82865D28-4E86-4BA9-BEA8-4BA3A9D0960E}"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48450" y="215900"/>
            <a:ext cx="2173288" cy="58801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5413" y="215900"/>
            <a:ext cx="6370637" cy="58801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6D34271E-63EB-486A-AC54-5764CCED1AA0}" type="slidenum">
              <a:rPr lang="en-US"/>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125413" y="215900"/>
            <a:ext cx="8696325" cy="4572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685800" y="1981200"/>
            <a:ext cx="7772400" cy="4114800"/>
          </a:xfrm>
        </p:spPr>
        <p:txBody>
          <a:bodyPr/>
          <a:lstStyle/>
          <a:p>
            <a:r>
              <a:rPr lang="en-US" smtClean="0"/>
              <a:t>Click icon to add chart</a:t>
            </a:r>
            <a:endParaRPr lang="en-US"/>
          </a:p>
        </p:txBody>
      </p:sp>
      <p:sp>
        <p:nvSpPr>
          <p:cNvPr id="4" name="Slide Number Placeholder 3"/>
          <p:cNvSpPr>
            <a:spLocks noGrp="1"/>
          </p:cNvSpPr>
          <p:nvPr>
            <p:ph type="sldNum" sz="quarter" idx="10"/>
          </p:nvPr>
        </p:nvSpPr>
        <p:spPr>
          <a:xfrm>
            <a:off x="7226300" y="6619875"/>
            <a:ext cx="1905000" cy="304800"/>
          </a:xfrm>
        </p:spPr>
        <p:txBody>
          <a:bodyPr/>
          <a:lstStyle>
            <a:lvl1pPr>
              <a:defRPr/>
            </a:lvl1pPr>
          </a:lstStyle>
          <a:p>
            <a:fld id="{4A5D6669-BB2C-4DDD-A2E1-AE5B64114E94}"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D29988EE-2134-4BD6-9517-21F6A1B5B0CC}"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3"/>
          <p:cNvSpPr>
            <a:spLocks noGrp="1"/>
          </p:cNvSpPr>
          <p:nvPr>
            <p:ph type="sldNum" sz="quarter" idx="10"/>
          </p:nvPr>
        </p:nvSpPr>
        <p:spPr/>
        <p:txBody>
          <a:bodyPr/>
          <a:lstStyle>
            <a:lvl1pPr>
              <a:defRPr/>
            </a:lvl1pPr>
          </a:lstStyle>
          <a:p>
            <a:fld id="{E67CAB2B-48AB-436C-A874-CD2845A35A51}"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4"/>
          <p:cNvSpPr>
            <a:spLocks noGrp="1"/>
          </p:cNvSpPr>
          <p:nvPr>
            <p:ph type="sldNum" sz="quarter" idx="10"/>
          </p:nvPr>
        </p:nvSpPr>
        <p:spPr/>
        <p:txBody>
          <a:bodyPr/>
          <a:lstStyle>
            <a:lvl1pPr>
              <a:defRPr/>
            </a:lvl1pPr>
          </a:lstStyle>
          <a:p>
            <a:fld id="{73C34B5E-49BC-4EF9-9746-19960162AF2F}"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0"/>
          </p:nvPr>
        </p:nvSpPr>
        <p:spPr/>
        <p:txBody>
          <a:bodyPr/>
          <a:lstStyle>
            <a:lvl1pPr>
              <a:defRPr/>
            </a:lvl1pPr>
          </a:lstStyle>
          <a:p>
            <a:fld id="{8FDC0CB5-63D4-41EB-A592-FBB58F4DD8B6}"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2"/>
          <p:cNvSpPr>
            <a:spLocks noGrp="1"/>
          </p:cNvSpPr>
          <p:nvPr>
            <p:ph type="sldNum" sz="quarter" idx="10"/>
          </p:nvPr>
        </p:nvSpPr>
        <p:spPr/>
        <p:txBody>
          <a:bodyPr/>
          <a:lstStyle>
            <a:lvl1pPr>
              <a:defRPr/>
            </a:lvl1pPr>
          </a:lstStyle>
          <a:p>
            <a:fld id="{D1A82E11-70F0-42FC-BA3F-F75AB805A1E8}"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lvl1pPr>
              <a:defRPr/>
            </a:lvl1pPr>
          </a:lstStyle>
          <a:p>
            <a:fld id="{5FADD21A-B5AB-473A-A0D7-D81A6E1FC1D7}"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a:lvl1pPr>
          </a:lstStyle>
          <a:p>
            <a:fld id="{68ADBB3C-E213-4ABB-878A-3BF47C8D6B67}"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a:lvl1pPr>
          </a:lstStyle>
          <a:p>
            <a:fld id="{BB9C6C1D-D8BB-4DDD-987F-DA8609CDECE9}"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w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3414" name="Rectangle 166"/>
          <p:cNvSpPr>
            <a:spLocks noChangeArrowheads="1"/>
          </p:cNvSpPr>
          <p:nvPr/>
        </p:nvSpPr>
        <p:spPr bwMode="auto">
          <a:xfrm>
            <a:off x="-19050" y="0"/>
            <a:ext cx="4149725" cy="6858000"/>
          </a:xfrm>
          <a:prstGeom prst="rect">
            <a:avLst/>
          </a:prstGeom>
          <a:gradFill rotWithShape="0">
            <a:gsLst>
              <a:gs pos="0">
                <a:srgbClr val="D7D7D7"/>
              </a:gs>
              <a:gs pos="100000">
                <a:srgbClr val="D7D7D7">
                  <a:gamma/>
                  <a:tint val="0"/>
                  <a:invGamma/>
                </a:srgbClr>
              </a:gs>
            </a:gsLst>
            <a:lin ang="0" scaled="1"/>
          </a:gradFill>
          <a:ln w="9525">
            <a:noFill/>
            <a:miter lim="800000"/>
            <a:headEnd/>
            <a:tailEnd/>
          </a:ln>
          <a:effectLst/>
        </p:spPr>
        <p:txBody>
          <a:bodyPr wrap="none" anchor="ctr"/>
          <a:lstStyle/>
          <a:p>
            <a:endParaRPr lang="en-US"/>
          </a:p>
        </p:txBody>
      </p:sp>
      <p:grpSp>
        <p:nvGrpSpPr>
          <p:cNvPr id="53415" name="Group 167"/>
          <p:cNvGrpSpPr>
            <a:grpSpLocks noChangeAspect="1"/>
          </p:cNvGrpSpPr>
          <p:nvPr/>
        </p:nvGrpSpPr>
        <p:grpSpPr bwMode="auto">
          <a:xfrm>
            <a:off x="-222250" y="-207963"/>
            <a:ext cx="2703513" cy="2854326"/>
            <a:chOff x="0" y="816"/>
            <a:chExt cx="3203" cy="3177"/>
          </a:xfrm>
        </p:grpSpPr>
        <p:sp>
          <p:nvSpPr>
            <p:cNvPr id="53416" name="Freeform 168"/>
            <p:cNvSpPr>
              <a:spLocks noChangeAspect="1"/>
            </p:cNvSpPr>
            <p:nvPr userDrawn="1"/>
          </p:nvSpPr>
          <p:spPr bwMode="auto">
            <a:xfrm>
              <a:off x="2193" y="2013"/>
              <a:ext cx="978" cy="327"/>
            </a:xfrm>
            <a:custGeom>
              <a:avLst/>
              <a:gdLst/>
              <a:ahLst/>
              <a:cxnLst>
                <a:cxn ang="0">
                  <a:pos x="16" y="250"/>
                </a:cxn>
                <a:cxn ang="0">
                  <a:pos x="14" y="241"/>
                </a:cxn>
                <a:cxn ang="0">
                  <a:pos x="12" y="233"/>
                </a:cxn>
                <a:cxn ang="0">
                  <a:pos x="10" y="226"/>
                </a:cxn>
                <a:cxn ang="0">
                  <a:pos x="9" y="217"/>
                </a:cxn>
                <a:cxn ang="0">
                  <a:pos x="5" y="210"/>
                </a:cxn>
                <a:cxn ang="0">
                  <a:pos x="3" y="201"/>
                </a:cxn>
                <a:cxn ang="0">
                  <a:pos x="1" y="194"/>
                </a:cxn>
                <a:cxn ang="0">
                  <a:pos x="0" y="185"/>
                </a:cxn>
                <a:cxn ang="0">
                  <a:pos x="728" y="0"/>
                </a:cxn>
                <a:cxn ang="0">
                  <a:pos x="731" y="8"/>
                </a:cxn>
                <a:cxn ang="0">
                  <a:pos x="735" y="17"/>
                </a:cxn>
                <a:cxn ang="0">
                  <a:pos x="739" y="28"/>
                </a:cxn>
                <a:cxn ang="0">
                  <a:pos x="742" y="38"/>
                </a:cxn>
                <a:cxn ang="0">
                  <a:pos x="744" y="49"/>
                </a:cxn>
                <a:cxn ang="0">
                  <a:pos x="746" y="59"/>
                </a:cxn>
                <a:cxn ang="0">
                  <a:pos x="747" y="70"/>
                </a:cxn>
                <a:cxn ang="0">
                  <a:pos x="749" y="78"/>
                </a:cxn>
                <a:cxn ang="0">
                  <a:pos x="16" y="250"/>
                </a:cxn>
              </a:cxnLst>
              <a:rect l="0" t="0" r="r" b="b"/>
              <a:pathLst>
                <a:path w="749" h="250">
                  <a:moveTo>
                    <a:pt x="16" y="250"/>
                  </a:moveTo>
                  <a:lnTo>
                    <a:pt x="14" y="241"/>
                  </a:lnTo>
                  <a:lnTo>
                    <a:pt x="12" y="233"/>
                  </a:lnTo>
                  <a:lnTo>
                    <a:pt x="10" y="226"/>
                  </a:lnTo>
                  <a:lnTo>
                    <a:pt x="9" y="217"/>
                  </a:lnTo>
                  <a:lnTo>
                    <a:pt x="5" y="210"/>
                  </a:lnTo>
                  <a:lnTo>
                    <a:pt x="3" y="201"/>
                  </a:lnTo>
                  <a:lnTo>
                    <a:pt x="1" y="194"/>
                  </a:lnTo>
                  <a:lnTo>
                    <a:pt x="0" y="185"/>
                  </a:lnTo>
                  <a:lnTo>
                    <a:pt x="728" y="0"/>
                  </a:lnTo>
                  <a:lnTo>
                    <a:pt x="731" y="8"/>
                  </a:lnTo>
                  <a:lnTo>
                    <a:pt x="735" y="17"/>
                  </a:lnTo>
                  <a:lnTo>
                    <a:pt x="739" y="28"/>
                  </a:lnTo>
                  <a:lnTo>
                    <a:pt x="742" y="38"/>
                  </a:lnTo>
                  <a:lnTo>
                    <a:pt x="744" y="49"/>
                  </a:lnTo>
                  <a:lnTo>
                    <a:pt x="746" y="59"/>
                  </a:lnTo>
                  <a:lnTo>
                    <a:pt x="747" y="70"/>
                  </a:lnTo>
                  <a:lnTo>
                    <a:pt x="749" y="78"/>
                  </a:lnTo>
                  <a:lnTo>
                    <a:pt x="16" y="250"/>
                  </a:lnTo>
                  <a:close/>
                </a:path>
              </a:pathLst>
            </a:custGeom>
            <a:solidFill>
              <a:srgbClr val="F7F7F7"/>
            </a:solidFill>
            <a:ln w="9525">
              <a:noFill/>
              <a:round/>
              <a:headEnd/>
              <a:tailEnd/>
            </a:ln>
            <a:effectLst/>
          </p:spPr>
          <p:txBody>
            <a:bodyPr/>
            <a:lstStyle/>
            <a:p>
              <a:endParaRPr lang="en-US"/>
            </a:p>
          </p:txBody>
        </p:sp>
        <p:sp>
          <p:nvSpPr>
            <p:cNvPr id="53417" name="Freeform 169"/>
            <p:cNvSpPr>
              <a:spLocks noChangeAspect="1"/>
            </p:cNvSpPr>
            <p:nvPr userDrawn="1"/>
          </p:nvSpPr>
          <p:spPr bwMode="auto">
            <a:xfrm>
              <a:off x="2126" y="1627"/>
              <a:ext cx="907" cy="564"/>
            </a:xfrm>
            <a:custGeom>
              <a:avLst/>
              <a:gdLst/>
              <a:ahLst/>
              <a:cxnLst>
                <a:cxn ang="0">
                  <a:pos x="0" y="372"/>
                </a:cxn>
                <a:cxn ang="0">
                  <a:pos x="5" y="379"/>
                </a:cxn>
                <a:cxn ang="0">
                  <a:pos x="10" y="388"/>
                </a:cxn>
                <a:cxn ang="0">
                  <a:pos x="16" y="395"/>
                </a:cxn>
                <a:cxn ang="0">
                  <a:pos x="19" y="402"/>
                </a:cxn>
                <a:cxn ang="0">
                  <a:pos x="24" y="409"/>
                </a:cxn>
                <a:cxn ang="0">
                  <a:pos x="28" y="417"/>
                </a:cxn>
                <a:cxn ang="0">
                  <a:pos x="31" y="424"/>
                </a:cxn>
                <a:cxn ang="0">
                  <a:pos x="35" y="433"/>
                </a:cxn>
                <a:cxn ang="0">
                  <a:pos x="696" y="77"/>
                </a:cxn>
                <a:cxn ang="0">
                  <a:pos x="693" y="69"/>
                </a:cxn>
                <a:cxn ang="0">
                  <a:pos x="687" y="58"/>
                </a:cxn>
                <a:cxn ang="0">
                  <a:pos x="682" y="49"/>
                </a:cxn>
                <a:cxn ang="0">
                  <a:pos x="677" y="39"/>
                </a:cxn>
                <a:cxn ang="0">
                  <a:pos x="670" y="28"/>
                </a:cxn>
                <a:cxn ang="0">
                  <a:pos x="664" y="18"/>
                </a:cxn>
                <a:cxn ang="0">
                  <a:pos x="659" y="9"/>
                </a:cxn>
                <a:cxn ang="0">
                  <a:pos x="654" y="0"/>
                </a:cxn>
                <a:cxn ang="0">
                  <a:pos x="0" y="372"/>
                </a:cxn>
              </a:cxnLst>
              <a:rect l="0" t="0" r="r" b="b"/>
              <a:pathLst>
                <a:path w="696" h="433">
                  <a:moveTo>
                    <a:pt x="0" y="372"/>
                  </a:moveTo>
                  <a:lnTo>
                    <a:pt x="5" y="379"/>
                  </a:lnTo>
                  <a:lnTo>
                    <a:pt x="10" y="388"/>
                  </a:lnTo>
                  <a:lnTo>
                    <a:pt x="16" y="395"/>
                  </a:lnTo>
                  <a:lnTo>
                    <a:pt x="19" y="402"/>
                  </a:lnTo>
                  <a:lnTo>
                    <a:pt x="24" y="409"/>
                  </a:lnTo>
                  <a:lnTo>
                    <a:pt x="28" y="417"/>
                  </a:lnTo>
                  <a:lnTo>
                    <a:pt x="31" y="424"/>
                  </a:lnTo>
                  <a:lnTo>
                    <a:pt x="35" y="433"/>
                  </a:lnTo>
                  <a:lnTo>
                    <a:pt x="696" y="77"/>
                  </a:lnTo>
                  <a:lnTo>
                    <a:pt x="693" y="69"/>
                  </a:lnTo>
                  <a:lnTo>
                    <a:pt x="687" y="58"/>
                  </a:lnTo>
                  <a:lnTo>
                    <a:pt x="682" y="49"/>
                  </a:lnTo>
                  <a:lnTo>
                    <a:pt x="677" y="39"/>
                  </a:lnTo>
                  <a:lnTo>
                    <a:pt x="670" y="28"/>
                  </a:lnTo>
                  <a:lnTo>
                    <a:pt x="664" y="18"/>
                  </a:lnTo>
                  <a:lnTo>
                    <a:pt x="659" y="9"/>
                  </a:lnTo>
                  <a:lnTo>
                    <a:pt x="654" y="0"/>
                  </a:lnTo>
                  <a:lnTo>
                    <a:pt x="0" y="372"/>
                  </a:lnTo>
                  <a:close/>
                </a:path>
              </a:pathLst>
            </a:custGeom>
            <a:solidFill>
              <a:srgbClr val="F7F7F7"/>
            </a:solidFill>
            <a:ln w="9525">
              <a:noFill/>
              <a:round/>
              <a:headEnd/>
              <a:tailEnd/>
            </a:ln>
            <a:effectLst/>
          </p:spPr>
          <p:txBody>
            <a:bodyPr/>
            <a:lstStyle/>
            <a:p>
              <a:endParaRPr lang="en-US"/>
            </a:p>
          </p:txBody>
        </p:sp>
        <p:sp>
          <p:nvSpPr>
            <p:cNvPr id="53418" name="Freeform 170"/>
            <p:cNvSpPr>
              <a:spLocks noChangeAspect="1"/>
            </p:cNvSpPr>
            <p:nvPr userDrawn="1"/>
          </p:nvSpPr>
          <p:spPr bwMode="auto">
            <a:xfrm>
              <a:off x="2006" y="1291"/>
              <a:ext cx="798" cy="769"/>
            </a:xfrm>
            <a:custGeom>
              <a:avLst/>
              <a:gdLst/>
              <a:ahLst/>
              <a:cxnLst>
                <a:cxn ang="0">
                  <a:pos x="611" y="77"/>
                </a:cxn>
                <a:cxn ang="0">
                  <a:pos x="604" y="68"/>
                </a:cxn>
                <a:cxn ang="0">
                  <a:pos x="597" y="58"/>
                </a:cxn>
                <a:cxn ang="0">
                  <a:pos x="588" y="47"/>
                </a:cxn>
                <a:cxn ang="0">
                  <a:pos x="578" y="37"/>
                </a:cxn>
                <a:cxn ang="0">
                  <a:pos x="569" y="28"/>
                </a:cxn>
                <a:cxn ang="0">
                  <a:pos x="558" y="17"/>
                </a:cxn>
                <a:cxn ang="0">
                  <a:pos x="548" y="9"/>
                </a:cxn>
                <a:cxn ang="0">
                  <a:pos x="539" y="0"/>
                </a:cxn>
                <a:cxn ang="0">
                  <a:pos x="0" y="520"/>
                </a:cxn>
                <a:cxn ang="0">
                  <a:pos x="9" y="529"/>
                </a:cxn>
                <a:cxn ang="0">
                  <a:pos x="17" y="536"/>
                </a:cxn>
                <a:cxn ang="0">
                  <a:pos x="26" y="545"/>
                </a:cxn>
                <a:cxn ang="0">
                  <a:pos x="35" y="554"/>
                </a:cxn>
                <a:cxn ang="0">
                  <a:pos x="42" y="562"/>
                </a:cxn>
                <a:cxn ang="0">
                  <a:pos x="51" y="573"/>
                </a:cxn>
                <a:cxn ang="0">
                  <a:pos x="58" y="582"/>
                </a:cxn>
                <a:cxn ang="0">
                  <a:pos x="65" y="590"/>
                </a:cxn>
                <a:cxn ang="0">
                  <a:pos x="611" y="77"/>
                </a:cxn>
              </a:cxnLst>
              <a:rect l="0" t="0" r="r" b="b"/>
              <a:pathLst>
                <a:path w="611" h="590">
                  <a:moveTo>
                    <a:pt x="611" y="77"/>
                  </a:moveTo>
                  <a:lnTo>
                    <a:pt x="604" y="68"/>
                  </a:lnTo>
                  <a:lnTo>
                    <a:pt x="597" y="58"/>
                  </a:lnTo>
                  <a:lnTo>
                    <a:pt x="588" y="47"/>
                  </a:lnTo>
                  <a:lnTo>
                    <a:pt x="578" y="37"/>
                  </a:lnTo>
                  <a:lnTo>
                    <a:pt x="569" y="28"/>
                  </a:lnTo>
                  <a:lnTo>
                    <a:pt x="558" y="17"/>
                  </a:lnTo>
                  <a:lnTo>
                    <a:pt x="548" y="9"/>
                  </a:lnTo>
                  <a:lnTo>
                    <a:pt x="539" y="0"/>
                  </a:lnTo>
                  <a:lnTo>
                    <a:pt x="0" y="520"/>
                  </a:lnTo>
                  <a:lnTo>
                    <a:pt x="9" y="529"/>
                  </a:lnTo>
                  <a:lnTo>
                    <a:pt x="17" y="536"/>
                  </a:lnTo>
                  <a:lnTo>
                    <a:pt x="26" y="545"/>
                  </a:lnTo>
                  <a:lnTo>
                    <a:pt x="35" y="554"/>
                  </a:lnTo>
                  <a:lnTo>
                    <a:pt x="42" y="562"/>
                  </a:lnTo>
                  <a:lnTo>
                    <a:pt x="51" y="573"/>
                  </a:lnTo>
                  <a:lnTo>
                    <a:pt x="58" y="582"/>
                  </a:lnTo>
                  <a:lnTo>
                    <a:pt x="65" y="590"/>
                  </a:lnTo>
                  <a:lnTo>
                    <a:pt x="611" y="77"/>
                  </a:lnTo>
                  <a:close/>
                </a:path>
              </a:pathLst>
            </a:custGeom>
            <a:solidFill>
              <a:srgbClr val="F7F7F7"/>
            </a:solidFill>
            <a:ln w="9525">
              <a:noFill/>
              <a:round/>
              <a:headEnd/>
              <a:tailEnd/>
            </a:ln>
            <a:effectLst/>
          </p:spPr>
          <p:txBody>
            <a:bodyPr/>
            <a:lstStyle/>
            <a:p>
              <a:endParaRPr lang="en-US"/>
            </a:p>
          </p:txBody>
        </p:sp>
        <p:sp>
          <p:nvSpPr>
            <p:cNvPr id="53419" name="Freeform 171"/>
            <p:cNvSpPr>
              <a:spLocks noChangeAspect="1"/>
            </p:cNvSpPr>
            <p:nvPr userDrawn="1"/>
          </p:nvSpPr>
          <p:spPr bwMode="auto">
            <a:xfrm>
              <a:off x="1868" y="1030"/>
              <a:ext cx="620" cy="910"/>
            </a:xfrm>
            <a:custGeom>
              <a:avLst/>
              <a:gdLst/>
              <a:ahLst/>
              <a:cxnLst>
                <a:cxn ang="0">
                  <a:pos x="0" y="640"/>
                </a:cxn>
                <a:cxn ang="0">
                  <a:pos x="12" y="645"/>
                </a:cxn>
                <a:cxn ang="0">
                  <a:pos x="23" y="652"/>
                </a:cxn>
                <a:cxn ang="0">
                  <a:pos x="35" y="659"/>
                </a:cxn>
                <a:cxn ang="0">
                  <a:pos x="46" y="666"/>
                </a:cxn>
                <a:cxn ang="0">
                  <a:pos x="54" y="673"/>
                </a:cxn>
                <a:cxn ang="0">
                  <a:pos x="65" y="682"/>
                </a:cxn>
                <a:cxn ang="0">
                  <a:pos x="76" y="689"/>
                </a:cxn>
                <a:cxn ang="0">
                  <a:pos x="86" y="697"/>
                </a:cxn>
                <a:cxn ang="0">
                  <a:pos x="477" y="58"/>
                </a:cxn>
                <a:cxn ang="0">
                  <a:pos x="466" y="51"/>
                </a:cxn>
                <a:cxn ang="0">
                  <a:pos x="454" y="42"/>
                </a:cxn>
                <a:cxn ang="0">
                  <a:pos x="440" y="35"/>
                </a:cxn>
                <a:cxn ang="0">
                  <a:pos x="427" y="26"/>
                </a:cxn>
                <a:cxn ang="0">
                  <a:pos x="413" y="19"/>
                </a:cxn>
                <a:cxn ang="0">
                  <a:pos x="399" y="12"/>
                </a:cxn>
                <a:cxn ang="0">
                  <a:pos x="387" y="5"/>
                </a:cxn>
                <a:cxn ang="0">
                  <a:pos x="374" y="0"/>
                </a:cxn>
                <a:cxn ang="0">
                  <a:pos x="0" y="640"/>
                </a:cxn>
              </a:cxnLst>
              <a:rect l="0" t="0" r="r" b="b"/>
              <a:pathLst>
                <a:path w="477" h="697">
                  <a:moveTo>
                    <a:pt x="0" y="640"/>
                  </a:moveTo>
                  <a:lnTo>
                    <a:pt x="12" y="645"/>
                  </a:lnTo>
                  <a:lnTo>
                    <a:pt x="23" y="652"/>
                  </a:lnTo>
                  <a:lnTo>
                    <a:pt x="35" y="659"/>
                  </a:lnTo>
                  <a:lnTo>
                    <a:pt x="46" y="666"/>
                  </a:lnTo>
                  <a:lnTo>
                    <a:pt x="54" y="673"/>
                  </a:lnTo>
                  <a:lnTo>
                    <a:pt x="65" y="682"/>
                  </a:lnTo>
                  <a:lnTo>
                    <a:pt x="76" y="689"/>
                  </a:lnTo>
                  <a:lnTo>
                    <a:pt x="86" y="697"/>
                  </a:lnTo>
                  <a:lnTo>
                    <a:pt x="477" y="58"/>
                  </a:lnTo>
                  <a:lnTo>
                    <a:pt x="466" y="51"/>
                  </a:lnTo>
                  <a:lnTo>
                    <a:pt x="454" y="42"/>
                  </a:lnTo>
                  <a:lnTo>
                    <a:pt x="440" y="35"/>
                  </a:lnTo>
                  <a:lnTo>
                    <a:pt x="427" y="26"/>
                  </a:lnTo>
                  <a:lnTo>
                    <a:pt x="413" y="19"/>
                  </a:lnTo>
                  <a:lnTo>
                    <a:pt x="399" y="12"/>
                  </a:lnTo>
                  <a:lnTo>
                    <a:pt x="387" y="5"/>
                  </a:lnTo>
                  <a:lnTo>
                    <a:pt x="374" y="0"/>
                  </a:lnTo>
                  <a:lnTo>
                    <a:pt x="0" y="640"/>
                  </a:lnTo>
                  <a:close/>
                </a:path>
              </a:pathLst>
            </a:custGeom>
            <a:solidFill>
              <a:srgbClr val="F7F7F7"/>
            </a:solidFill>
            <a:ln w="9525">
              <a:noFill/>
              <a:round/>
              <a:headEnd/>
              <a:tailEnd/>
            </a:ln>
            <a:effectLst/>
          </p:spPr>
          <p:txBody>
            <a:bodyPr/>
            <a:lstStyle/>
            <a:p>
              <a:endParaRPr lang="en-US"/>
            </a:p>
          </p:txBody>
        </p:sp>
        <p:sp>
          <p:nvSpPr>
            <p:cNvPr id="53420" name="Freeform 172"/>
            <p:cNvSpPr>
              <a:spLocks noChangeAspect="1"/>
            </p:cNvSpPr>
            <p:nvPr userDrawn="1"/>
          </p:nvSpPr>
          <p:spPr bwMode="auto">
            <a:xfrm>
              <a:off x="1711" y="861"/>
              <a:ext cx="402" cy="986"/>
            </a:xfrm>
            <a:custGeom>
              <a:avLst/>
              <a:gdLst/>
              <a:ahLst/>
              <a:cxnLst>
                <a:cxn ang="0">
                  <a:pos x="0" y="721"/>
                </a:cxn>
                <a:cxn ang="0">
                  <a:pos x="15" y="724"/>
                </a:cxn>
                <a:cxn ang="0">
                  <a:pos x="29" y="728"/>
                </a:cxn>
                <a:cxn ang="0">
                  <a:pos x="43" y="731"/>
                </a:cxn>
                <a:cxn ang="0">
                  <a:pos x="55" y="735"/>
                </a:cxn>
                <a:cxn ang="0">
                  <a:pos x="69" y="740"/>
                </a:cxn>
                <a:cxn ang="0">
                  <a:pos x="82" y="745"/>
                </a:cxn>
                <a:cxn ang="0">
                  <a:pos x="94" y="750"/>
                </a:cxn>
                <a:cxn ang="0">
                  <a:pos x="105" y="756"/>
                </a:cxn>
                <a:cxn ang="0">
                  <a:pos x="308" y="34"/>
                </a:cxn>
                <a:cxn ang="0">
                  <a:pos x="296" y="28"/>
                </a:cxn>
                <a:cxn ang="0">
                  <a:pos x="282" y="23"/>
                </a:cxn>
                <a:cxn ang="0">
                  <a:pos x="266" y="20"/>
                </a:cxn>
                <a:cxn ang="0">
                  <a:pos x="251" y="14"/>
                </a:cxn>
                <a:cxn ang="0">
                  <a:pos x="236" y="9"/>
                </a:cxn>
                <a:cxn ang="0">
                  <a:pos x="220" y="6"/>
                </a:cxn>
                <a:cxn ang="0">
                  <a:pos x="206" y="2"/>
                </a:cxn>
                <a:cxn ang="0">
                  <a:pos x="191" y="0"/>
                </a:cxn>
                <a:cxn ang="0">
                  <a:pos x="0" y="721"/>
                </a:cxn>
              </a:cxnLst>
              <a:rect l="0" t="0" r="r" b="b"/>
              <a:pathLst>
                <a:path w="308" h="756">
                  <a:moveTo>
                    <a:pt x="0" y="721"/>
                  </a:moveTo>
                  <a:lnTo>
                    <a:pt x="15" y="724"/>
                  </a:lnTo>
                  <a:lnTo>
                    <a:pt x="29" y="728"/>
                  </a:lnTo>
                  <a:lnTo>
                    <a:pt x="43" y="731"/>
                  </a:lnTo>
                  <a:lnTo>
                    <a:pt x="55" y="735"/>
                  </a:lnTo>
                  <a:lnTo>
                    <a:pt x="69" y="740"/>
                  </a:lnTo>
                  <a:lnTo>
                    <a:pt x="82" y="745"/>
                  </a:lnTo>
                  <a:lnTo>
                    <a:pt x="94" y="750"/>
                  </a:lnTo>
                  <a:lnTo>
                    <a:pt x="105" y="756"/>
                  </a:lnTo>
                  <a:lnTo>
                    <a:pt x="308" y="34"/>
                  </a:lnTo>
                  <a:lnTo>
                    <a:pt x="296" y="28"/>
                  </a:lnTo>
                  <a:lnTo>
                    <a:pt x="282" y="23"/>
                  </a:lnTo>
                  <a:lnTo>
                    <a:pt x="266" y="20"/>
                  </a:lnTo>
                  <a:lnTo>
                    <a:pt x="251" y="14"/>
                  </a:lnTo>
                  <a:lnTo>
                    <a:pt x="236" y="9"/>
                  </a:lnTo>
                  <a:lnTo>
                    <a:pt x="220" y="6"/>
                  </a:lnTo>
                  <a:lnTo>
                    <a:pt x="206" y="2"/>
                  </a:lnTo>
                  <a:lnTo>
                    <a:pt x="191" y="0"/>
                  </a:lnTo>
                  <a:lnTo>
                    <a:pt x="0" y="721"/>
                  </a:lnTo>
                  <a:close/>
                </a:path>
              </a:pathLst>
            </a:custGeom>
            <a:solidFill>
              <a:srgbClr val="F7F7F7"/>
            </a:solidFill>
            <a:ln w="9525">
              <a:noFill/>
              <a:round/>
              <a:headEnd/>
              <a:tailEnd/>
            </a:ln>
            <a:effectLst/>
          </p:spPr>
          <p:txBody>
            <a:bodyPr/>
            <a:lstStyle/>
            <a:p>
              <a:endParaRPr lang="en-US"/>
            </a:p>
          </p:txBody>
        </p:sp>
        <p:sp>
          <p:nvSpPr>
            <p:cNvPr id="53421" name="Freeform 173"/>
            <p:cNvSpPr>
              <a:spLocks noChangeAspect="1"/>
            </p:cNvSpPr>
            <p:nvPr userDrawn="1"/>
          </p:nvSpPr>
          <p:spPr bwMode="auto">
            <a:xfrm>
              <a:off x="0" y="850"/>
              <a:ext cx="3203" cy="3143"/>
            </a:xfrm>
            <a:custGeom>
              <a:avLst/>
              <a:gdLst/>
              <a:ahLst/>
              <a:cxnLst>
                <a:cxn ang="0">
                  <a:pos x="1801" y="2271"/>
                </a:cxn>
                <a:cxn ang="0">
                  <a:pos x="1939" y="2187"/>
                </a:cxn>
                <a:cxn ang="0">
                  <a:pos x="2057" y="2090"/>
                </a:cxn>
                <a:cxn ang="0">
                  <a:pos x="2176" y="1967"/>
                </a:cxn>
                <a:cxn ang="0">
                  <a:pos x="2054" y="1713"/>
                </a:cxn>
                <a:cxn ang="0">
                  <a:pos x="2351" y="1691"/>
                </a:cxn>
                <a:cxn ang="0">
                  <a:pos x="2192" y="1463"/>
                </a:cxn>
                <a:cxn ang="0">
                  <a:pos x="2436" y="1426"/>
                </a:cxn>
                <a:cxn ang="0">
                  <a:pos x="2450" y="1338"/>
                </a:cxn>
                <a:cxn ang="0">
                  <a:pos x="2455" y="1247"/>
                </a:cxn>
                <a:cxn ang="0">
                  <a:pos x="1702" y="1239"/>
                </a:cxn>
                <a:cxn ang="0">
                  <a:pos x="1623" y="1452"/>
                </a:cxn>
                <a:cxn ang="0">
                  <a:pos x="1456" y="1601"/>
                </a:cxn>
                <a:cxn ang="0">
                  <a:pos x="1232" y="1657"/>
                </a:cxn>
                <a:cxn ang="0">
                  <a:pos x="1006" y="1601"/>
                </a:cxn>
                <a:cxn ang="0">
                  <a:pos x="839" y="1452"/>
                </a:cxn>
                <a:cxn ang="0">
                  <a:pos x="762" y="1239"/>
                </a:cxn>
                <a:cxn ang="0">
                  <a:pos x="792" y="1023"/>
                </a:cxn>
                <a:cxn ang="0">
                  <a:pos x="907" y="851"/>
                </a:cxn>
                <a:cxn ang="0">
                  <a:pos x="1083" y="746"/>
                </a:cxn>
                <a:cxn ang="0">
                  <a:pos x="944" y="7"/>
                </a:cxn>
                <a:cxn ang="0">
                  <a:pos x="861" y="29"/>
                </a:cxn>
                <a:cxn ang="0">
                  <a:pos x="657" y="113"/>
                </a:cxn>
                <a:cxn ang="0">
                  <a:pos x="578" y="157"/>
                </a:cxn>
                <a:cxn ang="0">
                  <a:pos x="408" y="283"/>
                </a:cxn>
                <a:cxn ang="0">
                  <a:pos x="343" y="347"/>
                </a:cxn>
                <a:cxn ang="0">
                  <a:pos x="762" y="834"/>
                </a:cxn>
                <a:cxn ang="0">
                  <a:pos x="164" y="583"/>
                </a:cxn>
                <a:cxn ang="0">
                  <a:pos x="656" y="942"/>
                </a:cxn>
                <a:cxn ang="0">
                  <a:pos x="49" y="851"/>
                </a:cxn>
                <a:cxn ang="0">
                  <a:pos x="25" y="955"/>
                </a:cxn>
                <a:cxn ang="0">
                  <a:pos x="3" y="1123"/>
                </a:cxn>
                <a:cxn ang="0">
                  <a:pos x="0" y="1181"/>
                </a:cxn>
                <a:cxn ang="0">
                  <a:pos x="2" y="1233"/>
                </a:cxn>
                <a:cxn ang="0">
                  <a:pos x="544" y="1274"/>
                </a:cxn>
                <a:cxn ang="0">
                  <a:pos x="35" y="1482"/>
                </a:cxn>
                <a:cxn ang="0">
                  <a:pos x="69" y="1589"/>
                </a:cxn>
                <a:cxn ang="0">
                  <a:pos x="139" y="1754"/>
                </a:cxn>
                <a:cxn ang="0">
                  <a:pos x="201" y="1857"/>
                </a:cxn>
                <a:cxn ang="0">
                  <a:pos x="307" y="1994"/>
                </a:cxn>
                <a:cxn ang="0">
                  <a:pos x="394" y="2085"/>
                </a:cxn>
                <a:cxn ang="0">
                  <a:pos x="525" y="2188"/>
                </a:cxn>
                <a:cxn ang="0">
                  <a:pos x="636" y="2258"/>
                </a:cxn>
                <a:cxn ang="0">
                  <a:pos x="910" y="1971"/>
                </a:cxn>
                <a:cxn ang="0">
                  <a:pos x="912" y="2367"/>
                </a:cxn>
                <a:cxn ang="0">
                  <a:pos x="1113" y="2052"/>
                </a:cxn>
                <a:cxn ang="0">
                  <a:pos x="1165" y="2406"/>
                </a:cxn>
                <a:cxn ang="0">
                  <a:pos x="1228" y="2409"/>
                </a:cxn>
                <a:cxn ang="0">
                  <a:pos x="1306" y="2406"/>
                </a:cxn>
                <a:cxn ang="0">
                  <a:pos x="1363" y="2074"/>
                </a:cxn>
                <a:cxn ang="0">
                  <a:pos x="1575" y="2360"/>
                </a:cxn>
              </a:cxnLst>
              <a:rect l="0" t="0" r="r" b="b"/>
              <a:pathLst>
                <a:path w="2457" h="2409">
                  <a:moveTo>
                    <a:pt x="1684" y="2321"/>
                  </a:moveTo>
                  <a:lnTo>
                    <a:pt x="1603" y="2036"/>
                  </a:lnTo>
                  <a:lnTo>
                    <a:pt x="1615" y="2032"/>
                  </a:lnTo>
                  <a:lnTo>
                    <a:pt x="1773" y="2285"/>
                  </a:lnTo>
                  <a:lnTo>
                    <a:pt x="1801" y="2271"/>
                  </a:lnTo>
                  <a:lnTo>
                    <a:pt x="1831" y="2255"/>
                  </a:lnTo>
                  <a:lnTo>
                    <a:pt x="1858" y="2239"/>
                  </a:lnTo>
                  <a:lnTo>
                    <a:pt x="1886" y="2222"/>
                  </a:lnTo>
                  <a:lnTo>
                    <a:pt x="1912" y="2204"/>
                  </a:lnTo>
                  <a:lnTo>
                    <a:pt x="1939" y="2187"/>
                  </a:lnTo>
                  <a:lnTo>
                    <a:pt x="1964" y="2167"/>
                  </a:lnTo>
                  <a:lnTo>
                    <a:pt x="1988" y="2148"/>
                  </a:lnTo>
                  <a:lnTo>
                    <a:pt x="1845" y="1918"/>
                  </a:lnTo>
                  <a:lnTo>
                    <a:pt x="1852" y="1911"/>
                  </a:lnTo>
                  <a:lnTo>
                    <a:pt x="2057" y="2090"/>
                  </a:lnTo>
                  <a:lnTo>
                    <a:pt x="2082" y="2067"/>
                  </a:lnTo>
                  <a:lnTo>
                    <a:pt x="2107" y="2045"/>
                  </a:lnTo>
                  <a:lnTo>
                    <a:pt x="2130" y="2020"/>
                  </a:lnTo>
                  <a:lnTo>
                    <a:pt x="2155" y="1994"/>
                  </a:lnTo>
                  <a:lnTo>
                    <a:pt x="2176" y="1967"/>
                  </a:lnTo>
                  <a:lnTo>
                    <a:pt x="2197" y="1941"/>
                  </a:lnTo>
                  <a:lnTo>
                    <a:pt x="2217" y="1915"/>
                  </a:lnTo>
                  <a:lnTo>
                    <a:pt x="2234" y="1889"/>
                  </a:lnTo>
                  <a:lnTo>
                    <a:pt x="2049" y="1724"/>
                  </a:lnTo>
                  <a:lnTo>
                    <a:pt x="2054" y="1713"/>
                  </a:lnTo>
                  <a:lnTo>
                    <a:pt x="2282" y="1819"/>
                  </a:lnTo>
                  <a:lnTo>
                    <a:pt x="2301" y="1787"/>
                  </a:lnTo>
                  <a:lnTo>
                    <a:pt x="2319" y="1755"/>
                  </a:lnTo>
                  <a:lnTo>
                    <a:pt x="2337" y="1724"/>
                  </a:lnTo>
                  <a:lnTo>
                    <a:pt x="2351" y="1691"/>
                  </a:lnTo>
                  <a:lnTo>
                    <a:pt x="2365" y="1657"/>
                  </a:lnTo>
                  <a:lnTo>
                    <a:pt x="2377" y="1624"/>
                  </a:lnTo>
                  <a:lnTo>
                    <a:pt x="2390" y="1591"/>
                  </a:lnTo>
                  <a:lnTo>
                    <a:pt x="2399" y="1557"/>
                  </a:lnTo>
                  <a:lnTo>
                    <a:pt x="2192" y="1463"/>
                  </a:lnTo>
                  <a:lnTo>
                    <a:pt x="2194" y="1451"/>
                  </a:lnTo>
                  <a:lnTo>
                    <a:pt x="2423" y="1477"/>
                  </a:lnTo>
                  <a:lnTo>
                    <a:pt x="2429" y="1461"/>
                  </a:lnTo>
                  <a:lnTo>
                    <a:pt x="2432" y="1444"/>
                  </a:lnTo>
                  <a:lnTo>
                    <a:pt x="2436" y="1426"/>
                  </a:lnTo>
                  <a:lnTo>
                    <a:pt x="2439" y="1408"/>
                  </a:lnTo>
                  <a:lnTo>
                    <a:pt x="2443" y="1391"/>
                  </a:lnTo>
                  <a:lnTo>
                    <a:pt x="2445" y="1373"/>
                  </a:lnTo>
                  <a:lnTo>
                    <a:pt x="2448" y="1356"/>
                  </a:lnTo>
                  <a:lnTo>
                    <a:pt x="2450" y="1338"/>
                  </a:lnTo>
                  <a:lnTo>
                    <a:pt x="2452" y="1319"/>
                  </a:lnTo>
                  <a:lnTo>
                    <a:pt x="2453" y="1302"/>
                  </a:lnTo>
                  <a:lnTo>
                    <a:pt x="2453" y="1284"/>
                  </a:lnTo>
                  <a:lnTo>
                    <a:pt x="2455" y="1265"/>
                  </a:lnTo>
                  <a:lnTo>
                    <a:pt x="2455" y="1247"/>
                  </a:lnTo>
                  <a:lnTo>
                    <a:pt x="2457" y="1228"/>
                  </a:lnTo>
                  <a:lnTo>
                    <a:pt x="2457" y="1210"/>
                  </a:lnTo>
                  <a:lnTo>
                    <a:pt x="2457" y="1191"/>
                  </a:lnTo>
                  <a:lnTo>
                    <a:pt x="1704" y="1191"/>
                  </a:lnTo>
                  <a:lnTo>
                    <a:pt x="1702" y="1239"/>
                  </a:lnTo>
                  <a:lnTo>
                    <a:pt x="1695" y="1286"/>
                  </a:lnTo>
                  <a:lnTo>
                    <a:pt x="1683" y="1330"/>
                  </a:lnTo>
                  <a:lnTo>
                    <a:pt x="1667" y="1373"/>
                  </a:lnTo>
                  <a:lnTo>
                    <a:pt x="1647" y="1414"/>
                  </a:lnTo>
                  <a:lnTo>
                    <a:pt x="1623" y="1452"/>
                  </a:lnTo>
                  <a:lnTo>
                    <a:pt x="1596" y="1487"/>
                  </a:lnTo>
                  <a:lnTo>
                    <a:pt x="1566" y="1521"/>
                  </a:lnTo>
                  <a:lnTo>
                    <a:pt x="1532" y="1550"/>
                  </a:lnTo>
                  <a:lnTo>
                    <a:pt x="1495" y="1578"/>
                  </a:lnTo>
                  <a:lnTo>
                    <a:pt x="1456" y="1601"/>
                  </a:lnTo>
                  <a:lnTo>
                    <a:pt x="1416" y="1621"/>
                  </a:lnTo>
                  <a:lnTo>
                    <a:pt x="1372" y="1636"/>
                  </a:lnTo>
                  <a:lnTo>
                    <a:pt x="1327" y="1649"/>
                  </a:lnTo>
                  <a:lnTo>
                    <a:pt x="1280" y="1656"/>
                  </a:lnTo>
                  <a:lnTo>
                    <a:pt x="1232" y="1657"/>
                  </a:lnTo>
                  <a:lnTo>
                    <a:pt x="1184" y="1656"/>
                  </a:lnTo>
                  <a:lnTo>
                    <a:pt x="1136" y="1649"/>
                  </a:lnTo>
                  <a:lnTo>
                    <a:pt x="1090" y="1636"/>
                  </a:lnTo>
                  <a:lnTo>
                    <a:pt x="1048" y="1621"/>
                  </a:lnTo>
                  <a:lnTo>
                    <a:pt x="1006" y="1601"/>
                  </a:lnTo>
                  <a:lnTo>
                    <a:pt x="967" y="1578"/>
                  </a:lnTo>
                  <a:lnTo>
                    <a:pt x="931" y="1550"/>
                  </a:lnTo>
                  <a:lnTo>
                    <a:pt x="898" y="1521"/>
                  </a:lnTo>
                  <a:lnTo>
                    <a:pt x="868" y="1487"/>
                  </a:lnTo>
                  <a:lnTo>
                    <a:pt x="839" y="1452"/>
                  </a:lnTo>
                  <a:lnTo>
                    <a:pt x="816" y="1414"/>
                  </a:lnTo>
                  <a:lnTo>
                    <a:pt x="797" y="1373"/>
                  </a:lnTo>
                  <a:lnTo>
                    <a:pt x="781" y="1330"/>
                  </a:lnTo>
                  <a:lnTo>
                    <a:pt x="769" y="1286"/>
                  </a:lnTo>
                  <a:lnTo>
                    <a:pt x="762" y="1239"/>
                  </a:lnTo>
                  <a:lnTo>
                    <a:pt x="760" y="1191"/>
                  </a:lnTo>
                  <a:lnTo>
                    <a:pt x="762" y="1147"/>
                  </a:lnTo>
                  <a:lnTo>
                    <a:pt x="769" y="1104"/>
                  </a:lnTo>
                  <a:lnTo>
                    <a:pt x="778" y="1062"/>
                  </a:lnTo>
                  <a:lnTo>
                    <a:pt x="792" y="1023"/>
                  </a:lnTo>
                  <a:lnTo>
                    <a:pt x="808" y="984"/>
                  </a:lnTo>
                  <a:lnTo>
                    <a:pt x="829" y="948"/>
                  </a:lnTo>
                  <a:lnTo>
                    <a:pt x="852" y="913"/>
                  </a:lnTo>
                  <a:lnTo>
                    <a:pt x="878" y="881"/>
                  </a:lnTo>
                  <a:lnTo>
                    <a:pt x="907" y="851"/>
                  </a:lnTo>
                  <a:lnTo>
                    <a:pt x="938" y="823"/>
                  </a:lnTo>
                  <a:lnTo>
                    <a:pt x="970" y="800"/>
                  </a:lnTo>
                  <a:lnTo>
                    <a:pt x="1007" y="778"/>
                  </a:lnTo>
                  <a:lnTo>
                    <a:pt x="1045" y="760"/>
                  </a:lnTo>
                  <a:lnTo>
                    <a:pt x="1083" y="746"/>
                  </a:lnTo>
                  <a:lnTo>
                    <a:pt x="1124" y="734"/>
                  </a:lnTo>
                  <a:lnTo>
                    <a:pt x="1167" y="727"/>
                  </a:lnTo>
                  <a:lnTo>
                    <a:pt x="976" y="0"/>
                  </a:lnTo>
                  <a:lnTo>
                    <a:pt x="960" y="3"/>
                  </a:lnTo>
                  <a:lnTo>
                    <a:pt x="944" y="7"/>
                  </a:lnTo>
                  <a:lnTo>
                    <a:pt x="928" y="10"/>
                  </a:lnTo>
                  <a:lnTo>
                    <a:pt x="910" y="15"/>
                  </a:lnTo>
                  <a:lnTo>
                    <a:pt x="894" y="21"/>
                  </a:lnTo>
                  <a:lnTo>
                    <a:pt x="877" y="24"/>
                  </a:lnTo>
                  <a:lnTo>
                    <a:pt x="861" y="29"/>
                  </a:lnTo>
                  <a:lnTo>
                    <a:pt x="847" y="35"/>
                  </a:lnTo>
                  <a:lnTo>
                    <a:pt x="1036" y="715"/>
                  </a:lnTo>
                  <a:lnTo>
                    <a:pt x="1027" y="718"/>
                  </a:lnTo>
                  <a:lnTo>
                    <a:pt x="673" y="106"/>
                  </a:lnTo>
                  <a:lnTo>
                    <a:pt x="657" y="113"/>
                  </a:lnTo>
                  <a:lnTo>
                    <a:pt x="641" y="120"/>
                  </a:lnTo>
                  <a:lnTo>
                    <a:pt x="626" y="129"/>
                  </a:lnTo>
                  <a:lnTo>
                    <a:pt x="610" y="138"/>
                  </a:lnTo>
                  <a:lnTo>
                    <a:pt x="592" y="149"/>
                  </a:lnTo>
                  <a:lnTo>
                    <a:pt x="578" y="157"/>
                  </a:lnTo>
                  <a:lnTo>
                    <a:pt x="564" y="168"/>
                  </a:lnTo>
                  <a:lnTo>
                    <a:pt x="550" y="178"/>
                  </a:lnTo>
                  <a:lnTo>
                    <a:pt x="898" y="748"/>
                  </a:lnTo>
                  <a:lnTo>
                    <a:pt x="887" y="755"/>
                  </a:lnTo>
                  <a:lnTo>
                    <a:pt x="408" y="283"/>
                  </a:lnTo>
                  <a:lnTo>
                    <a:pt x="396" y="296"/>
                  </a:lnTo>
                  <a:lnTo>
                    <a:pt x="382" y="308"/>
                  </a:lnTo>
                  <a:lnTo>
                    <a:pt x="369" y="320"/>
                  </a:lnTo>
                  <a:lnTo>
                    <a:pt x="355" y="333"/>
                  </a:lnTo>
                  <a:lnTo>
                    <a:pt x="343" y="347"/>
                  </a:lnTo>
                  <a:lnTo>
                    <a:pt x="330" y="361"/>
                  </a:lnTo>
                  <a:lnTo>
                    <a:pt x="318" y="375"/>
                  </a:lnTo>
                  <a:lnTo>
                    <a:pt x="306" y="389"/>
                  </a:lnTo>
                  <a:lnTo>
                    <a:pt x="769" y="825"/>
                  </a:lnTo>
                  <a:lnTo>
                    <a:pt x="762" y="834"/>
                  </a:lnTo>
                  <a:lnTo>
                    <a:pt x="207" y="517"/>
                  </a:lnTo>
                  <a:lnTo>
                    <a:pt x="196" y="532"/>
                  </a:lnTo>
                  <a:lnTo>
                    <a:pt x="184" y="548"/>
                  </a:lnTo>
                  <a:lnTo>
                    <a:pt x="173" y="566"/>
                  </a:lnTo>
                  <a:lnTo>
                    <a:pt x="164" y="583"/>
                  </a:lnTo>
                  <a:lnTo>
                    <a:pt x="154" y="601"/>
                  </a:lnTo>
                  <a:lnTo>
                    <a:pt x="143" y="618"/>
                  </a:lnTo>
                  <a:lnTo>
                    <a:pt x="134" y="636"/>
                  </a:lnTo>
                  <a:lnTo>
                    <a:pt x="125" y="653"/>
                  </a:lnTo>
                  <a:lnTo>
                    <a:pt x="656" y="942"/>
                  </a:lnTo>
                  <a:lnTo>
                    <a:pt x="654" y="953"/>
                  </a:lnTo>
                  <a:lnTo>
                    <a:pt x="69" y="793"/>
                  </a:lnTo>
                  <a:lnTo>
                    <a:pt x="62" y="813"/>
                  </a:lnTo>
                  <a:lnTo>
                    <a:pt x="55" y="832"/>
                  </a:lnTo>
                  <a:lnTo>
                    <a:pt x="49" y="851"/>
                  </a:lnTo>
                  <a:lnTo>
                    <a:pt x="42" y="872"/>
                  </a:lnTo>
                  <a:lnTo>
                    <a:pt x="37" y="893"/>
                  </a:lnTo>
                  <a:lnTo>
                    <a:pt x="32" y="914"/>
                  </a:lnTo>
                  <a:lnTo>
                    <a:pt x="28" y="935"/>
                  </a:lnTo>
                  <a:lnTo>
                    <a:pt x="25" y="955"/>
                  </a:lnTo>
                  <a:lnTo>
                    <a:pt x="580" y="1090"/>
                  </a:lnTo>
                  <a:lnTo>
                    <a:pt x="578" y="1102"/>
                  </a:lnTo>
                  <a:lnTo>
                    <a:pt x="5" y="1102"/>
                  </a:lnTo>
                  <a:lnTo>
                    <a:pt x="5" y="1112"/>
                  </a:lnTo>
                  <a:lnTo>
                    <a:pt x="3" y="1123"/>
                  </a:lnTo>
                  <a:lnTo>
                    <a:pt x="3" y="1135"/>
                  </a:lnTo>
                  <a:lnTo>
                    <a:pt x="2" y="1146"/>
                  </a:lnTo>
                  <a:lnTo>
                    <a:pt x="2" y="1158"/>
                  </a:lnTo>
                  <a:lnTo>
                    <a:pt x="0" y="1168"/>
                  </a:lnTo>
                  <a:lnTo>
                    <a:pt x="0" y="1181"/>
                  </a:lnTo>
                  <a:lnTo>
                    <a:pt x="0" y="1191"/>
                  </a:lnTo>
                  <a:lnTo>
                    <a:pt x="0" y="1202"/>
                  </a:lnTo>
                  <a:lnTo>
                    <a:pt x="0" y="1212"/>
                  </a:lnTo>
                  <a:lnTo>
                    <a:pt x="2" y="1223"/>
                  </a:lnTo>
                  <a:lnTo>
                    <a:pt x="2" y="1233"/>
                  </a:lnTo>
                  <a:lnTo>
                    <a:pt x="3" y="1246"/>
                  </a:lnTo>
                  <a:lnTo>
                    <a:pt x="3" y="1256"/>
                  </a:lnTo>
                  <a:lnTo>
                    <a:pt x="5" y="1267"/>
                  </a:lnTo>
                  <a:lnTo>
                    <a:pt x="5" y="1277"/>
                  </a:lnTo>
                  <a:lnTo>
                    <a:pt x="544" y="1274"/>
                  </a:lnTo>
                  <a:lnTo>
                    <a:pt x="544" y="1282"/>
                  </a:lnTo>
                  <a:lnTo>
                    <a:pt x="21" y="1412"/>
                  </a:lnTo>
                  <a:lnTo>
                    <a:pt x="25" y="1435"/>
                  </a:lnTo>
                  <a:lnTo>
                    <a:pt x="30" y="1459"/>
                  </a:lnTo>
                  <a:lnTo>
                    <a:pt x="35" y="1482"/>
                  </a:lnTo>
                  <a:lnTo>
                    <a:pt x="42" y="1503"/>
                  </a:lnTo>
                  <a:lnTo>
                    <a:pt x="48" y="1526"/>
                  </a:lnTo>
                  <a:lnTo>
                    <a:pt x="55" y="1547"/>
                  </a:lnTo>
                  <a:lnTo>
                    <a:pt x="62" y="1568"/>
                  </a:lnTo>
                  <a:lnTo>
                    <a:pt x="69" y="1589"/>
                  </a:lnTo>
                  <a:lnTo>
                    <a:pt x="555" y="1459"/>
                  </a:lnTo>
                  <a:lnTo>
                    <a:pt x="560" y="1468"/>
                  </a:lnTo>
                  <a:lnTo>
                    <a:pt x="118" y="1710"/>
                  </a:lnTo>
                  <a:lnTo>
                    <a:pt x="129" y="1731"/>
                  </a:lnTo>
                  <a:lnTo>
                    <a:pt x="139" y="1754"/>
                  </a:lnTo>
                  <a:lnTo>
                    <a:pt x="152" y="1775"/>
                  </a:lnTo>
                  <a:lnTo>
                    <a:pt x="164" y="1796"/>
                  </a:lnTo>
                  <a:lnTo>
                    <a:pt x="177" y="1815"/>
                  </a:lnTo>
                  <a:lnTo>
                    <a:pt x="189" y="1836"/>
                  </a:lnTo>
                  <a:lnTo>
                    <a:pt x="201" y="1857"/>
                  </a:lnTo>
                  <a:lnTo>
                    <a:pt x="215" y="1876"/>
                  </a:lnTo>
                  <a:lnTo>
                    <a:pt x="617" y="1647"/>
                  </a:lnTo>
                  <a:lnTo>
                    <a:pt x="624" y="1656"/>
                  </a:lnTo>
                  <a:lnTo>
                    <a:pt x="291" y="1974"/>
                  </a:lnTo>
                  <a:lnTo>
                    <a:pt x="307" y="1994"/>
                  </a:lnTo>
                  <a:lnTo>
                    <a:pt x="323" y="2013"/>
                  </a:lnTo>
                  <a:lnTo>
                    <a:pt x="341" y="2032"/>
                  </a:lnTo>
                  <a:lnTo>
                    <a:pt x="359" y="2050"/>
                  </a:lnTo>
                  <a:lnTo>
                    <a:pt x="376" y="2067"/>
                  </a:lnTo>
                  <a:lnTo>
                    <a:pt x="394" y="2085"/>
                  </a:lnTo>
                  <a:lnTo>
                    <a:pt x="413" y="2101"/>
                  </a:lnTo>
                  <a:lnTo>
                    <a:pt x="433" y="2118"/>
                  </a:lnTo>
                  <a:lnTo>
                    <a:pt x="732" y="1824"/>
                  </a:lnTo>
                  <a:lnTo>
                    <a:pt x="740" y="1833"/>
                  </a:lnTo>
                  <a:lnTo>
                    <a:pt x="525" y="2188"/>
                  </a:lnTo>
                  <a:lnTo>
                    <a:pt x="546" y="2204"/>
                  </a:lnTo>
                  <a:lnTo>
                    <a:pt x="567" y="2218"/>
                  </a:lnTo>
                  <a:lnTo>
                    <a:pt x="590" y="2232"/>
                  </a:lnTo>
                  <a:lnTo>
                    <a:pt x="613" y="2246"/>
                  </a:lnTo>
                  <a:lnTo>
                    <a:pt x="636" y="2258"/>
                  </a:lnTo>
                  <a:lnTo>
                    <a:pt x="659" y="2271"/>
                  </a:lnTo>
                  <a:lnTo>
                    <a:pt x="682" y="2283"/>
                  </a:lnTo>
                  <a:lnTo>
                    <a:pt x="707" y="2293"/>
                  </a:lnTo>
                  <a:lnTo>
                    <a:pt x="901" y="1964"/>
                  </a:lnTo>
                  <a:lnTo>
                    <a:pt x="910" y="1971"/>
                  </a:lnTo>
                  <a:lnTo>
                    <a:pt x="811" y="2334"/>
                  </a:lnTo>
                  <a:lnTo>
                    <a:pt x="836" y="2342"/>
                  </a:lnTo>
                  <a:lnTo>
                    <a:pt x="861" y="2351"/>
                  </a:lnTo>
                  <a:lnTo>
                    <a:pt x="885" y="2360"/>
                  </a:lnTo>
                  <a:lnTo>
                    <a:pt x="912" y="2367"/>
                  </a:lnTo>
                  <a:lnTo>
                    <a:pt x="938" y="2374"/>
                  </a:lnTo>
                  <a:lnTo>
                    <a:pt x="965" y="2379"/>
                  </a:lnTo>
                  <a:lnTo>
                    <a:pt x="993" y="2385"/>
                  </a:lnTo>
                  <a:lnTo>
                    <a:pt x="1022" y="2390"/>
                  </a:lnTo>
                  <a:lnTo>
                    <a:pt x="1113" y="2052"/>
                  </a:lnTo>
                  <a:lnTo>
                    <a:pt x="1124" y="2053"/>
                  </a:lnTo>
                  <a:lnTo>
                    <a:pt x="1126" y="2404"/>
                  </a:lnTo>
                  <a:lnTo>
                    <a:pt x="1138" y="2404"/>
                  </a:lnTo>
                  <a:lnTo>
                    <a:pt x="1151" y="2406"/>
                  </a:lnTo>
                  <a:lnTo>
                    <a:pt x="1165" y="2406"/>
                  </a:lnTo>
                  <a:lnTo>
                    <a:pt x="1177" y="2407"/>
                  </a:lnTo>
                  <a:lnTo>
                    <a:pt x="1189" y="2407"/>
                  </a:lnTo>
                  <a:lnTo>
                    <a:pt x="1204" y="2409"/>
                  </a:lnTo>
                  <a:lnTo>
                    <a:pt x="1216" y="2409"/>
                  </a:lnTo>
                  <a:lnTo>
                    <a:pt x="1228" y="2409"/>
                  </a:lnTo>
                  <a:lnTo>
                    <a:pt x="1244" y="2409"/>
                  </a:lnTo>
                  <a:lnTo>
                    <a:pt x="1260" y="2409"/>
                  </a:lnTo>
                  <a:lnTo>
                    <a:pt x="1274" y="2407"/>
                  </a:lnTo>
                  <a:lnTo>
                    <a:pt x="1290" y="2407"/>
                  </a:lnTo>
                  <a:lnTo>
                    <a:pt x="1306" y="2406"/>
                  </a:lnTo>
                  <a:lnTo>
                    <a:pt x="1322" y="2404"/>
                  </a:lnTo>
                  <a:lnTo>
                    <a:pt x="1338" y="2404"/>
                  </a:lnTo>
                  <a:lnTo>
                    <a:pt x="1352" y="2402"/>
                  </a:lnTo>
                  <a:lnTo>
                    <a:pt x="1352" y="2076"/>
                  </a:lnTo>
                  <a:lnTo>
                    <a:pt x="1363" y="2074"/>
                  </a:lnTo>
                  <a:lnTo>
                    <a:pt x="1453" y="2388"/>
                  </a:lnTo>
                  <a:lnTo>
                    <a:pt x="1485" y="2383"/>
                  </a:lnTo>
                  <a:lnTo>
                    <a:pt x="1515" y="2376"/>
                  </a:lnTo>
                  <a:lnTo>
                    <a:pt x="1545" y="2369"/>
                  </a:lnTo>
                  <a:lnTo>
                    <a:pt x="1575" y="2360"/>
                  </a:lnTo>
                  <a:lnTo>
                    <a:pt x="1603" y="2351"/>
                  </a:lnTo>
                  <a:lnTo>
                    <a:pt x="1631" y="2342"/>
                  </a:lnTo>
                  <a:lnTo>
                    <a:pt x="1658" y="2332"/>
                  </a:lnTo>
                  <a:lnTo>
                    <a:pt x="1684" y="2321"/>
                  </a:lnTo>
                  <a:close/>
                </a:path>
              </a:pathLst>
            </a:custGeom>
            <a:solidFill>
              <a:srgbClr val="F7F7F7"/>
            </a:solidFill>
            <a:ln w="9525">
              <a:noFill/>
              <a:round/>
              <a:headEnd/>
              <a:tailEnd/>
            </a:ln>
            <a:effectLst/>
          </p:spPr>
          <p:txBody>
            <a:bodyPr/>
            <a:lstStyle/>
            <a:p>
              <a:endParaRPr lang="en-US"/>
            </a:p>
          </p:txBody>
        </p:sp>
        <p:sp>
          <p:nvSpPr>
            <p:cNvPr id="53422" name="Freeform 174"/>
            <p:cNvSpPr>
              <a:spLocks noChangeAspect="1"/>
            </p:cNvSpPr>
            <p:nvPr userDrawn="1"/>
          </p:nvSpPr>
          <p:spPr bwMode="auto">
            <a:xfrm>
              <a:off x="1526" y="816"/>
              <a:ext cx="169" cy="981"/>
            </a:xfrm>
            <a:custGeom>
              <a:avLst/>
              <a:gdLst/>
              <a:ahLst/>
              <a:cxnLst>
                <a:cxn ang="0">
                  <a:pos x="131" y="4"/>
                </a:cxn>
                <a:cxn ang="0">
                  <a:pos x="122" y="4"/>
                </a:cxn>
                <a:cxn ang="0">
                  <a:pos x="115" y="2"/>
                </a:cxn>
                <a:cxn ang="0">
                  <a:pos x="106" y="2"/>
                </a:cxn>
                <a:cxn ang="0">
                  <a:pos x="97" y="2"/>
                </a:cxn>
                <a:cxn ang="0">
                  <a:pos x="87" y="0"/>
                </a:cxn>
                <a:cxn ang="0">
                  <a:pos x="78" y="0"/>
                </a:cxn>
                <a:cxn ang="0">
                  <a:pos x="71" y="0"/>
                </a:cxn>
                <a:cxn ang="0">
                  <a:pos x="62" y="0"/>
                </a:cxn>
                <a:cxn ang="0">
                  <a:pos x="55" y="0"/>
                </a:cxn>
                <a:cxn ang="0">
                  <a:pos x="48" y="0"/>
                </a:cxn>
                <a:cxn ang="0">
                  <a:pos x="41" y="0"/>
                </a:cxn>
                <a:cxn ang="0">
                  <a:pos x="34" y="2"/>
                </a:cxn>
                <a:cxn ang="0">
                  <a:pos x="25" y="2"/>
                </a:cxn>
                <a:cxn ang="0">
                  <a:pos x="16" y="2"/>
                </a:cxn>
                <a:cxn ang="0">
                  <a:pos x="9" y="4"/>
                </a:cxn>
                <a:cxn ang="0">
                  <a:pos x="0" y="4"/>
                </a:cxn>
                <a:cxn ang="0">
                  <a:pos x="0" y="754"/>
                </a:cxn>
                <a:cxn ang="0">
                  <a:pos x="7" y="754"/>
                </a:cxn>
                <a:cxn ang="0">
                  <a:pos x="16" y="752"/>
                </a:cxn>
                <a:cxn ang="0">
                  <a:pos x="23" y="752"/>
                </a:cxn>
                <a:cxn ang="0">
                  <a:pos x="30" y="750"/>
                </a:cxn>
                <a:cxn ang="0">
                  <a:pos x="37" y="750"/>
                </a:cxn>
                <a:cxn ang="0">
                  <a:pos x="44" y="749"/>
                </a:cxn>
                <a:cxn ang="0">
                  <a:pos x="51" y="749"/>
                </a:cxn>
                <a:cxn ang="0">
                  <a:pos x="58" y="749"/>
                </a:cxn>
                <a:cxn ang="0">
                  <a:pos x="65" y="749"/>
                </a:cxn>
                <a:cxn ang="0">
                  <a:pos x="74" y="749"/>
                </a:cxn>
                <a:cxn ang="0">
                  <a:pos x="85" y="750"/>
                </a:cxn>
                <a:cxn ang="0">
                  <a:pos x="94" y="750"/>
                </a:cxn>
                <a:cxn ang="0">
                  <a:pos x="103" y="752"/>
                </a:cxn>
                <a:cxn ang="0">
                  <a:pos x="111" y="752"/>
                </a:cxn>
                <a:cxn ang="0">
                  <a:pos x="120" y="754"/>
                </a:cxn>
                <a:cxn ang="0">
                  <a:pos x="127" y="754"/>
                </a:cxn>
                <a:cxn ang="0">
                  <a:pos x="131" y="4"/>
                </a:cxn>
              </a:cxnLst>
              <a:rect l="0" t="0" r="r" b="b"/>
              <a:pathLst>
                <a:path w="131" h="754">
                  <a:moveTo>
                    <a:pt x="131" y="4"/>
                  </a:moveTo>
                  <a:lnTo>
                    <a:pt x="122" y="4"/>
                  </a:lnTo>
                  <a:lnTo>
                    <a:pt x="115" y="2"/>
                  </a:lnTo>
                  <a:lnTo>
                    <a:pt x="106" y="2"/>
                  </a:lnTo>
                  <a:lnTo>
                    <a:pt x="97" y="2"/>
                  </a:lnTo>
                  <a:lnTo>
                    <a:pt x="87" y="0"/>
                  </a:lnTo>
                  <a:lnTo>
                    <a:pt x="78" y="0"/>
                  </a:lnTo>
                  <a:lnTo>
                    <a:pt x="71" y="0"/>
                  </a:lnTo>
                  <a:lnTo>
                    <a:pt x="62" y="0"/>
                  </a:lnTo>
                  <a:lnTo>
                    <a:pt x="55" y="0"/>
                  </a:lnTo>
                  <a:lnTo>
                    <a:pt x="48" y="0"/>
                  </a:lnTo>
                  <a:lnTo>
                    <a:pt x="41" y="0"/>
                  </a:lnTo>
                  <a:lnTo>
                    <a:pt x="34" y="2"/>
                  </a:lnTo>
                  <a:lnTo>
                    <a:pt x="25" y="2"/>
                  </a:lnTo>
                  <a:lnTo>
                    <a:pt x="16" y="2"/>
                  </a:lnTo>
                  <a:lnTo>
                    <a:pt x="9" y="4"/>
                  </a:lnTo>
                  <a:lnTo>
                    <a:pt x="0" y="4"/>
                  </a:lnTo>
                  <a:lnTo>
                    <a:pt x="0" y="754"/>
                  </a:lnTo>
                  <a:lnTo>
                    <a:pt x="7" y="754"/>
                  </a:lnTo>
                  <a:lnTo>
                    <a:pt x="16" y="752"/>
                  </a:lnTo>
                  <a:lnTo>
                    <a:pt x="23" y="752"/>
                  </a:lnTo>
                  <a:lnTo>
                    <a:pt x="30" y="750"/>
                  </a:lnTo>
                  <a:lnTo>
                    <a:pt x="37" y="750"/>
                  </a:lnTo>
                  <a:lnTo>
                    <a:pt x="44" y="749"/>
                  </a:lnTo>
                  <a:lnTo>
                    <a:pt x="51" y="749"/>
                  </a:lnTo>
                  <a:lnTo>
                    <a:pt x="58" y="749"/>
                  </a:lnTo>
                  <a:lnTo>
                    <a:pt x="65" y="749"/>
                  </a:lnTo>
                  <a:lnTo>
                    <a:pt x="74" y="749"/>
                  </a:lnTo>
                  <a:lnTo>
                    <a:pt x="85" y="750"/>
                  </a:lnTo>
                  <a:lnTo>
                    <a:pt x="94" y="750"/>
                  </a:lnTo>
                  <a:lnTo>
                    <a:pt x="103" y="752"/>
                  </a:lnTo>
                  <a:lnTo>
                    <a:pt x="111" y="752"/>
                  </a:lnTo>
                  <a:lnTo>
                    <a:pt x="120" y="754"/>
                  </a:lnTo>
                  <a:lnTo>
                    <a:pt x="127" y="754"/>
                  </a:lnTo>
                  <a:lnTo>
                    <a:pt x="131" y="4"/>
                  </a:lnTo>
                  <a:close/>
                </a:path>
              </a:pathLst>
            </a:custGeom>
            <a:solidFill>
              <a:srgbClr val="F7F7F7"/>
            </a:solidFill>
            <a:ln w="9525">
              <a:noFill/>
              <a:round/>
              <a:headEnd/>
              <a:tailEnd/>
            </a:ln>
            <a:effectLst/>
          </p:spPr>
          <p:txBody>
            <a:bodyPr/>
            <a:lstStyle/>
            <a:p>
              <a:endParaRPr lang="en-US"/>
            </a:p>
          </p:txBody>
        </p:sp>
      </p:grpSp>
      <p:sp>
        <p:nvSpPr>
          <p:cNvPr id="53404" name="Rectangle 156"/>
          <p:cNvSpPr>
            <a:spLocks noChangeArrowheads="1"/>
          </p:cNvSpPr>
          <p:nvPr/>
        </p:nvSpPr>
        <p:spPr bwMode="auto">
          <a:xfrm flipV="1">
            <a:off x="241300" y="700088"/>
            <a:ext cx="8623300" cy="42862"/>
          </a:xfrm>
          <a:prstGeom prst="rect">
            <a:avLst/>
          </a:prstGeom>
          <a:gradFill rotWithShape="0">
            <a:gsLst>
              <a:gs pos="0">
                <a:srgbClr val="8CA9E2"/>
              </a:gs>
              <a:gs pos="100000">
                <a:srgbClr val="8CA9E2">
                  <a:gamma/>
                  <a:tint val="18039"/>
                  <a:invGamma/>
                </a:srgbClr>
              </a:gs>
            </a:gsLst>
            <a:lin ang="0" scaled="1"/>
          </a:gradFill>
          <a:ln w="9525">
            <a:noFill/>
            <a:miter lim="800000"/>
            <a:headEnd/>
            <a:tailEnd/>
          </a:ln>
          <a:effectLst/>
        </p:spPr>
        <p:txBody>
          <a:bodyPr wrap="none" anchor="ctr"/>
          <a:lstStyle/>
          <a:p>
            <a:endParaRPr lang="en-US"/>
          </a:p>
        </p:txBody>
      </p:sp>
      <p:sp>
        <p:nvSpPr>
          <p:cNvPr id="53372" name="Rectangle 124"/>
          <p:cNvSpPr>
            <a:spLocks noGrp="1" noChangeArrowheads="1"/>
          </p:cNvSpPr>
          <p:nvPr>
            <p:ph type="title"/>
          </p:nvPr>
        </p:nvSpPr>
        <p:spPr bwMode="auto">
          <a:xfrm>
            <a:off x="125413" y="215900"/>
            <a:ext cx="8696325" cy="4572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- 28 pt. “Title Case”</a:t>
            </a:r>
          </a:p>
        </p:txBody>
      </p:sp>
      <p:sp>
        <p:nvSpPr>
          <p:cNvPr id="53374" name="Rectangle 126"/>
          <p:cNvSpPr>
            <a:spLocks noGrp="1" noChangeArrowheads="1"/>
          </p:cNvSpPr>
          <p:nvPr>
            <p:ph type="sldNum" sz="quarter" idx="4"/>
          </p:nvPr>
        </p:nvSpPr>
        <p:spPr bwMode="auto">
          <a:xfrm>
            <a:off x="7226300" y="6619875"/>
            <a:ext cx="1905000" cy="304800"/>
          </a:xfrm>
          <a:prstGeom prst="rect">
            <a:avLst/>
          </a:prstGeom>
          <a:noFill/>
          <a:ln w="9525">
            <a:noFill/>
            <a:miter lim="800000"/>
            <a:headEnd/>
            <a:tailEnd/>
          </a:ln>
          <a:effectLst/>
        </p:spPr>
        <p:txBody>
          <a:bodyPr vert="horz" wrap="square" lIns="92075" tIns="46038" rIns="92075" bIns="46038" numCol="1" anchor="t" anchorCtr="0" compatLnSpc="1">
            <a:prstTxWarp prst="textNoShape">
              <a:avLst/>
            </a:prstTxWarp>
          </a:bodyPr>
          <a:lstStyle>
            <a:lvl1pPr algn="r" eaLnBrk="0" hangingPunct="0">
              <a:defRPr sz="1200"/>
            </a:lvl1pPr>
          </a:lstStyle>
          <a:p>
            <a:fld id="{AD6FA42D-F220-416F-BC20-C747E656B2A5}" type="slidenum">
              <a:rPr lang="en-US"/>
              <a:pPr/>
              <a:t>‹#›</a:t>
            </a:fld>
            <a:endParaRPr lang="en-US"/>
          </a:p>
        </p:txBody>
      </p:sp>
      <p:sp>
        <p:nvSpPr>
          <p:cNvPr id="53394" name="Rectangle 146"/>
          <p:cNvSpPr>
            <a:spLocks noGrp="1" noChangeArrowheads="1"/>
          </p:cNvSpPr>
          <p:nvPr>
            <p:ph type="body" idx="1"/>
          </p:nvPr>
        </p:nvSpPr>
        <p:spPr bwMode="auto">
          <a:xfrm>
            <a:off x="685800" y="1981200"/>
            <a:ext cx="7772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Text boxes – BU3 square bullets </a:t>
            </a:r>
          </a:p>
          <a:p>
            <a:pPr lvl="1"/>
            <a:r>
              <a:rPr lang="en-US" smtClean="0"/>
              <a:t>Indented can be same size or smaller – GY3 square bullets</a:t>
            </a:r>
          </a:p>
          <a:p>
            <a:pPr lvl="1"/>
            <a:r>
              <a:rPr lang="en-US" smtClean="0"/>
              <a:t>Indented can be same size or smaller</a:t>
            </a:r>
          </a:p>
          <a:p>
            <a:pPr lvl="1"/>
            <a:r>
              <a:rPr lang="en-US" smtClean="0"/>
              <a:t>Indented can be same size or smaller</a:t>
            </a:r>
          </a:p>
          <a:p>
            <a:pPr lvl="2"/>
            <a:r>
              <a:rPr lang="en-US" smtClean="0"/>
              <a:t>2nd indent – one size smaller – GY2 square bullets</a:t>
            </a:r>
          </a:p>
          <a:p>
            <a:pPr lvl="2"/>
            <a:r>
              <a:rPr lang="en-US" smtClean="0"/>
              <a:t>2nd indent – one size smaller</a:t>
            </a:r>
          </a:p>
        </p:txBody>
      </p:sp>
      <p:pic>
        <p:nvPicPr>
          <p:cNvPr id="53431" name="Picture 183" descr="research_RGB_black"/>
          <p:cNvPicPr>
            <a:picLocks noChangeAspect="1" noChangeArrowheads="1"/>
          </p:cNvPicPr>
          <p:nvPr/>
        </p:nvPicPr>
        <p:blipFill>
          <a:blip r:embed="rId14" cstate="print"/>
          <a:srcRect/>
          <a:stretch>
            <a:fillRect/>
          </a:stretch>
        </p:blipFill>
        <p:spPr bwMode="auto">
          <a:xfrm>
            <a:off x="60325" y="6543675"/>
            <a:ext cx="1498600" cy="268288"/>
          </a:xfrm>
          <a:prstGeom prst="rect">
            <a:avLst/>
          </a:prstGeom>
          <a:noFill/>
        </p:spPr>
      </p:pic>
    </p:spTree>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 id="2147483663" r:id="rId12"/>
  </p:sldLayoutIdLst>
  <p:hf hdr="0" ftr="0" dt="0"/>
  <p:txStyles>
    <p:titleStyle>
      <a:lvl1pPr algn="l" rtl="0" eaLnBrk="1" fontAlgn="base" hangingPunct="1">
        <a:spcBef>
          <a:spcPct val="0"/>
        </a:spcBef>
        <a:spcAft>
          <a:spcPct val="0"/>
        </a:spcAft>
        <a:defRPr sz="2800">
          <a:solidFill>
            <a:schemeClr val="tx1"/>
          </a:solidFill>
          <a:latin typeface="+mj-lt"/>
          <a:ea typeface="+mj-ea"/>
          <a:cs typeface="+mj-cs"/>
        </a:defRPr>
      </a:lvl1pPr>
      <a:lvl2pPr algn="l" rtl="0" eaLnBrk="1" fontAlgn="base" hangingPunct="1">
        <a:spcBef>
          <a:spcPct val="0"/>
        </a:spcBef>
        <a:spcAft>
          <a:spcPct val="0"/>
        </a:spcAft>
        <a:defRPr sz="2800">
          <a:solidFill>
            <a:schemeClr val="tx1"/>
          </a:solidFill>
          <a:latin typeface="Arial" charset="0"/>
        </a:defRPr>
      </a:lvl2pPr>
      <a:lvl3pPr algn="l" rtl="0" eaLnBrk="1" fontAlgn="base" hangingPunct="1">
        <a:spcBef>
          <a:spcPct val="0"/>
        </a:spcBef>
        <a:spcAft>
          <a:spcPct val="0"/>
        </a:spcAft>
        <a:defRPr sz="2800">
          <a:solidFill>
            <a:schemeClr val="tx1"/>
          </a:solidFill>
          <a:latin typeface="Arial" charset="0"/>
        </a:defRPr>
      </a:lvl3pPr>
      <a:lvl4pPr algn="l" rtl="0" eaLnBrk="1" fontAlgn="base" hangingPunct="1">
        <a:spcBef>
          <a:spcPct val="0"/>
        </a:spcBef>
        <a:spcAft>
          <a:spcPct val="0"/>
        </a:spcAft>
        <a:defRPr sz="2800">
          <a:solidFill>
            <a:schemeClr val="tx1"/>
          </a:solidFill>
          <a:latin typeface="Arial" charset="0"/>
        </a:defRPr>
      </a:lvl4pPr>
      <a:lvl5pPr algn="l" rtl="0" eaLnBrk="1" fontAlgn="base" hangingPunct="1">
        <a:spcBef>
          <a:spcPct val="0"/>
        </a:spcBef>
        <a:spcAft>
          <a:spcPct val="0"/>
        </a:spcAft>
        <a:defRPr sz="2800">
          <a:solidFill>
            <a:schemeClr val="tx1"/>
          </a:solidFill>
          <a:latin typeface="Arial" charset="0"/>
        </a:defRPr>
      </a:lvl5pPr>
      <a:lvl6pPr marL="457200" algn="l" rtl="0" eaLnBrk="1" fontAlgn="base" hangingPunct="1">
        <a:spcBef>
          <a:spcPct val="0"/>
        </a:spcBef>
        <a:spcAft>
          <a:spcPct val="0"/>
        </a:spcAft>
        <a:defRPr sz="2800">
          <a:solidFill>
            <a:schemeClr val="tx1"/>
          </a:solidFill>
          <a:latin typeface="Arial" charset="0"/>
        </a:defRPr>
      </a:lvl6pPr>
      <a:lvl7pPr marL="914400" algn="l" rtl="0" eaLnBrk="1" fontAlgn="base" hangingPunct="1">
        <a:spcBef>
          <a:spcPct val="0"/>
        </a:spcBef>
        <a:spcAft>
          <a:spcPct val="0"/>
        </a:spcAft>
        <a:defRPr sz="2800">
          <a:solidFill>
            <a:schemeClr val="tx1"/>
          </a:solidFill>
          <a:latin typeface="Arial" charset="0"/>
        </a:defRPr>
      </a:lvl7pPr>
      <a:lvl8pPr marL="1371600" algn="l" rtl="0" eaLnBrk="1" fontAlgn="base" hangingPunct="1">
        <a:spcBef>
          <a:spcPct val="0"/>
        </a:spcBef>
        <a:spcAft>
          <a:spcPct val="0"/>
        </a:spcAft>
        <a:defRPr sz="2800">
          <a:solidFill>
            <a:schemeClr val="tx1"/>
          </a:solidFill>
          <a:latin typeface="Arial" charset="0"/>
        </a:defRPr>
      </a:lvl8pPr>
      <a:lvl9pPr marL="1828800" algn="l" rtl="0" eaLnBrk="1" fontAlgn="base" hangingPunct="1">
        <a:spcBef>
          <a:spcPct val="0"/>
        </a:spcBef>
        <a:spcAft>
          <a:spcPct val="0"/>
        </a:spcAft>
        <a:defRPr sz="2800">
          <a:solidFill>
            <a:schemeClr val="tx1"/>
          </a:solidFill>
          <a:latin typeface="Arial" charset="0"/>
        </a:defRPr>
      </a:lvl9pPr>
    </p:titleStyle>
    <p:bodyStyle>
      <a:lvl1pPr marL="225425" indent="-225425" algn="l" rtl="0" eaLnBrk="1" fontAlgn="base" hangingPunct="1">
        <a:spcBef>
          <a:spcPct val="20000"/>
        </a:spcBef>
        <a:spcAft>
          <a:spcPct val="0"/>
        </a:spcAft>
        <a:buClr>
          <a:srgbClr val="5A88DA"/>
        </a:buClr>
        <a:buFont typeface="Wingdings" pitchFamily="2" charset="2"/>
        <a:buChar char="§"/>
        <a:defRPr sz="2000">
          <a:solidFill>
            <a:schemeClr val="tx1"/>
          </a:solidFill>
          <a:latin typeface="+mn-lt"/>
          <a:ea typeface="+mn-ea"/>
          <a:cs typeface="+mn-cs"/>
        </a:defRPr>
      </a:lvl1pPr>
      <a:lvl2pPr marL="687388" indent="-230188" algn="l" rtl="0" eaLnBrk="1" fontAlgn="base" hangingPunct="1">
        <a:spcBef>
          <a:spcPct val="20000"/>
        </a:spcBef>
        <a:spcAft>
          <a:spcPct val="0"/>
        </a:spcAft>
        <a:buClr>
          <a:srgbClr val="969696"/>
        </a:buClr>
        <a:buFont typeface="Wingdings" pitchFamily="2" charset="2"/>
        <a:buChar char="§"/>
        <a:defRPr sz="2000">
          <a:solidFill>
            <a:schemeClr val="tx1"/>
          </a:solidFill>
          <a:latin typeface="+mn-lt"/>
        </a:defRPr>
      </a:lvl2pPr>
      <a:lvl3pPr marL="1084263" indent="-169863" algn="l" rtl="0" eaLnBrk="1" fontAlgn="base" hangingPunct="1">
        <a:spcBef>
          <a:spcPct val="20000"/>
        </a:spcBef>
        <a:spcAft>
          <a:spcPct val="0"/>
        </a:spcAft>
        <a:buClr>
          <a:schemeClr val="accent2"/>
        </a:buClr>
        <a:buFont typeface="Wingdings" pitchFamily="2" charset="2"/>
        <a:buChar char="§"/>
        <a:defRPr>
          <a:solidFill>
            <a:schemeClr val="tx1"/>
          </a:solidFill>
          <a:latin typeface="+mn-lt"/>
        </a:defRPr>
      </a:lvl3pPr>
      <a:lvl4pPr marL="1547813" indent="-176213" algn="l" rtl="0" eaLnBrk="1" fontAlgn="base" hangingPunct="1">
        <a:spcBef>
          <a:spcPct val="20000"/>
        </a:spcBef>
        <a:spcAft>
          <a:spcPct val="0"/>
        </a:spcAft>
        <a:buClr>
          <a:schemeClr val="tx1"/>
        </a:buClr>
        <a:defRPr sz="2000">
          <a:solidFill>
            <a:schemeClr val="tx1"/>
          </a:solidFill>
          <a:latin typeface="+mn-lt"/>
        </a:defRPr>
      </a:lvl4pPr>
      <a:lvl5pPr marL="1997075" indent="-168275" algn="l" rtl="0" eaLnBrk="1" fontAlgn="base" hangingPunct="1">
        <a:spcBef>
          <a:spcPct val="20000"/>
        </a:spcBef>
        <a:spcAft>
          <a:spcPct val="0"/>
        </a:spcAft>
        <a:buClr>
          <a:schemeClr val="tx1"/>
        </a:buClr>
        <a:defRPr sz="2000">
          <a:solidFill>
            <a:schemeClr val="tx1"/>
          </a:solidFill>
          <a:latin typeface="+mn-lt"/>
        </a:defRPr>
      </a:lvl5pPr>
      <a:lvl6pPr marL="2454275" indent="-168275" algn="l" rtl="0" eaLnBrk="1" fontAlgn="base" hangingPunct="1">
        <a:spcBef>
          <a:spcPct val="20000"/>
        </a:spcBef>
        <a:spcAft>
          <a:spcPct val="0"/>
        </a:spcAft>
        <a:buClr>
          <a:schemeClr val="tx1"/>
        </a:buClr>
        <a:defRPr sz="2000">
          <a:solidFill>
            <a:schemeClr val="tx1"/>
          </a:solidFill>
          <a:latin typeface="+mn-lt"/>
        </a:defRPr>
      </a:lvl6pPr>
      <a:lvl7pPr marL="2911475" indent="-168275" algn="l" rtl="0" eaLnBrk="1" fontAlgn="base" hangingPunct="1">
        <a:spcBef>
          <a:spcPct val="20000"/>
        </a:spcBef>
        <a:spcAft>
          <a:spcPct val="0"/>
        </a:spcAft>
        <a:buClr>
          <a:schemeClr val="tx1"/>
        </a:buClr>
        <a:defRPr sz="2000">
          <a:solidFill>
            <a:schemeClr val="tx1"/>
          </a:solidFill>
          <a:latin typeface="+mn-lt"/>
        </a:defRPr>
      </a:lvl7pPr>
      <a:lvl8pPr marL="3368675" indent="-168275" algn="l" rtl="0" eaLnBrk="1" fontAlgn="base" hangingPunct="1">
        <a:spcBef>
          <a:spcPct val="20000"/>
        </a:spcBef>
        <a:spcAft>
          <a:spcPct val="0"/>
        </a:spcAft>
        <a:buClr>
          <a:schemeClr val="tx1"/>
        </a:buClr>
        <a:defRPr sz="2000">
          <a:solidFill>
            <a:schemeClr val="tx1"/>
          </a:solidFill>
          <a:latin typeface="+mn-lt"/>
        </a:defRPr>
      </a:lvl8pPr>
      <a:lvl9pPr marL="3825875" indent="-168275" algn="l" rtl="0" eaLnBrk="1" fontAlgn="base" hangingPunct="1">
        <a:spcBef>
          <a:spcPct val="20000"/>
        </a:spcBef>
        <a:spcAft>
          <a:spcPct val="0"/>
        </a:spcAft>
        <a:buClr>
          <a:schemeClr val="tx1"/>
        </a:buCl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oleObject" Target="../embeddings/oleObject6.bin"/><Relationship Id="rId3" Type="http://schemas.openxmlformats.org/officeDocument/2006/relationships/oleObject" Target="../embeddings/oleObject1.bin"/><Relationship Id="rId7" Type="http://schemas.openxmlformats.org/officeDocument/2006/relationships/oleObject" Target="../embeddings/oleObject5.bin"/><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oleObject" Target="../embeddings/oleObject4.bin"/><Relationship Id="rId11" Type="http://schemas.openxmlformats.org/officeDocument/2006/relationships/image" Target="../media/image10.jpeg"/><Relationship Id="rId5" Type="http://schemas.openxmlformats.org/officeDocument/2006/relationships/oleObject" Target="../embeddings/oleObject3.bin"/><Relationship Id="rId10" Type="http://schemas.openxmlformats.org/officeDocument/2006/relationships/image" Target="../media/image9.jpeg"/><Relationship Id="rId4" Type="http://schemas.openxmlformats.org/officeDocument/2006/relationships/oleObject" Target="../embeddings/oleObject2.bin"/><Relationship Id="rId9" Type="http://schemas.openxmlformats.org/officeDocument/2006/relationships/oleObject" Target="../embeddings/oleObject7.bin"/></Relationships>
</file>

<file path=ppt/slides/_rels/slide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Grp="1" noChangeArrowheads="1"/>
          </p:cNvSpPr>
          <p:nvPr>
            <p:ph type="subTitle" idx="1"/>
          </p:nvPr>
        </p:nvSpPr>
        <p:spPr>
          <a:xfrm>
            <a:off x="1343025" y="2847976"/>
            <a:ext cx="6515100" cy="1009650"/>
          </a:xfrm>
        </p:spPr>
        <p:txBody>
          <a:bodyPr/>
          <a:lstStyle/>
          <a:p>
            <a:r>
              <a:rPr lang="en-US" dirty="0" smtClean="0"/>
              <a:t>META II - Task 1: Alessandro Pinto, Fernando Rodriguez, and John Finn</a:t>
            </a:r>
            <a:endParaRPr lang="en-US" dirty="0"/>
          </a:p>
        </p:txBody>
      </p:sp>
      <p:sp>
        <p:nvSpPr>
          <p:cNvPr id="131075" name="Rectangle 3"/>
          <p:cNvSpPr>
            <a:spLocks noGrp="1" noChangeArrowheads="1"/>
          </p:cNvSpPr>
          <p:nvPr>
            <p:ph type="ctrTitle"/>
          </p:nvPr>
        </p:nvSpPr>
        <p:spPr>
          <a:xfrm>
            <a:off x="868363" y="1214974"/>
            <a:ext cx="7413625" cy="1323439"/>
          </a:xfrm>
        </p:spPr>
        <p:txBody>
          <a:bodyPr/>
          <a:lstStyle/>
          <a:p>
            <a:r>
              <a:rPr lang="en-US" dirty="0" smtClean="0"/>
              <a:t>META II: EPS Steady State Analysis Tool</a:t>
            </a:r>
            <a:endParaRPr lang="en-US" dirty="0"/>
          </a:p>
        </p:txBody>
      </p:sp>
      <p:sp>
        <p:nvSpPr>
          <p:cNvPr id="5" name="Content Placeholder 2"/>
          <p:cNvSpPr txBox="1">
            <a:spLocks/>
          </p:cNvSpPr>
          <p:nvPr/>
        </p:nvSpPr>
        <p:spPr bwMode="auto">
          <a:xfrm>
            <a:off x="457200" y="3943350"/>
            <a:ext cx="8229600" cy="25336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noAutofit/>
          </a:bodyPr>
          <a:lstStyle/>
          <a:p>
            <a:pPr marL="342900" lvl="0" indent="-342900" fontAlgn="auto">
              <a:spcBef>
                <a:spcPct val="20000"/>
              </a:spcBef>
              <a:spcAft>
                <a:spcPts val="0"/>
              </a:spcAft>
            </a:pPr>
            <a:r>
              <a:rPr lang="en-US" sz="800" kern="0" dirty="0" smtClean="0">
                <a:latin typeface="+mn-lt"/>
              </a:rPr>
              <a:t>Delivered to the U.S. Government in Accordance with Contract FA8650-10-C-7080.</a:t>
            </a:r>
          </a:p>
          <a:p>
            <a:pPr marL="0" marR="0" lvl="0" indent="0" defTabSz="914400" rtl="0" eaLnBrk="1" fontAlgn="base" latinLnBrk="0" hangingPunct="1">
              <a:lnSpc>
                <a:spcPct val="100000"/>
              </a:lnSpc>
              <a:spcBef>
                <a:spcPct val="20000"/>
              </a:spcBef>
              <a:spcAft>
                <a:spcPct val="0"/>
              </a:spcAft>
              <a:buClr>
                <a:srgbClr val="5A88DA"/>
              </a:buClr>
              <a:buSzTx/>
              <a:buFont typeface="Wingdings" pitchFamily="2" charset="2"/>
              <a:buNone/>
              <a:tabLst/>
              <a:defRPr/>
            </a:pPr>
            <a:endParaRPr kumimoji="0" lang="en-US" sz="400" b="0" i="0" u="none" strike="noStrike" kern="0" cap="none" spc="0" normalizeH="0" baseline="0" noProof="0" dirty="0" smtClean="0">
              <a:ln>
                <a:noFill/>
              </a:ln>
              <a:solidFill>
                <a:schemeClr val="tx1"/>
              </a:solidFill>
              <a:effectLst/>
              <a:uLnTx/>
              <a:uFillTx/>
              <a:latin typeface="+mn-lt"/>
              <a:ea typeface="+mn-ea"/>
              <a:cs typeface="+mn-cs"/>
            </a:endParaRPr>
          </a:p>
          <a:p>
            <a:pPr marL="0" marR="0" lvl="0" indent="0" defTabSz="914400" rtl="0" eaLnBrk="1" fontAlgn="base" latinLnBrk="0" hangingPunct="1">
              <a:lnSpc>
                <a:spcPct val="100000"/>
              </a:lnSpc>
              <a:spcBef>
                <a:spcPct val="20000"/>
              </a:spcBef>
              <a:spcAft>
                <a:spcPct val="0"/>
              </a:spcAft>
              <a:buClr>
                <a:srgbClr val="5A88DA"/>
              </a:buClr>
              <a:buSzTx/>
              <a:buFont typeface="Wingdings" pitchFamily="2" charset="2"/>
              <a:buNone/>
              <a:tabLst/>
              <a:defRPr/>
            </a:pPr>
            <a:r>
              <a:rPr kumimoji="0" lang="en-US" sz="800" b="0" i="0" u="none" strike="noStrike" kern="0" cap="none" spc="0" normalizeH="0" baseline="0" noProof="0" dirty="0" smtClean="0">
                <a:ln>
                  <a:noFill/>
                </a:ln>
                <a:solidFill>
                  <a:schemeClr val="tx1"/>
                </a:solidFill>
                <a:effectLst/>
                <a:uLnTx/>
                <a:uFillTx/>
                <a:latin typeface="+mn-lt"/>
                <a:ea typeface="+mn-ea"/>
                <a:cs typeface="+mn-cs"/>
              </a:rPr>
              <a:t> (c) 2011 United Technologies Corp.</a:t>
            </a:r>
          </a:p>
          <a:p>
            <a:pPr marL="0" marR="0" lvl="0" indent="0" defTabSz="914400" rtl="0" eaLnBrk="1" fontAlgn="base" latinLnBrk="0" hangingPunct="1">
              <a:lnSpc>
                <a:spcPct val="100000"/>
              </a:lnSpc>
              <a:spcBef>
                <a:spcPct val="20000"/>
              </a:spcBef>
              <a:spcAft>
                <a:spcPct val="0"/>
              </a:spcAft>
              <a:buClr>
                <a:srgbClr val="5A88DA"/>
              </a:buClr>
              <a:buSzTx/>
              <a:buFont typeface="Wingdings" pitchFamily="2" charset="2"/>
              <a:buNone/>
              <a:tabLst/>
              <a:defRPr/>
            </a:pPr>
            <a:r>
              <a:rPr kumimoji="0" lang="en-US" sz="800" b="0" i="0" u="none" strike="noStrike" kern="0" cap="none" spc="0" normalizeH="0" baseline="0" noProof="0" dirty="0" smtClean="0">
                <a:ln>
                  <a:noFill/>
                </a:ln>
                <a:solidFill>
                  <a:schemeClr val="tx1"/>
                </a:solidFill>
                <a:effectLst/>
                <a:uLnTx/>
                <a:uFillTx/>
                <a:latin typeface="+mn-lt"/>
                <a:ea typeface="+mn-ea"/>
                <a:cs typeface="+mn-cs"/>
              </a:rPr>
              <a:t> Developed with the sponsorship of the Defense Advanced Research Projects Agency (DARPA).</a:t>
            </a:r>
          </a:p>
          <a:p>
            <a:pPr marL="0" marR="0" lvl="0" indent="0" defTabSz="914400" rtl="0" eaLnBrk="1" fontAlgn="base" latinLnBrk="0" hangingPunct="1">
              <a:lnSpc>
                <a:spcPct val="100000"/>
              </a:lnSpc>
              <a:spcBef>
                <a:spcPct val="20000"/>
              </a:spcBef>
              <a:spcAft>
                <a:spcPct val="0"/>
              </a:spcAft>
              <a:buClr>
                <a:srgbClr val="5A88DA"/>
              </a:buClr>
              <a:buSzTx/>
              <a:buFont typeface="Wingdings" pitchFamily="2" charset="2"/>
              <a:buNone/>
              <a:tabLst/>
              <a:defRPr/>
            </a:pPr>
            <a:r>
              <a:rPr kumimoji="0" lang="en-US" sz="400" b="0" i="0" u="none" strike="noStrike" kern="0" cap="none" spc="0" normalizeH="0" baseline="0" noProof="0" dirty="0" smtClean="0">
                <a:ln>
                  <a:noFill/>
                </a:ln>
                <a:solidFill>
                  <a:schemeClr val="tx1"/>
                </a:solidFill>
                <a:effectLst/>
                <a:uLnTx/>
                <a:uFillTx/>
                <a:latin typeface="+mn-lt"/>
                <a:ea typeface="+mn-ea"/>
                <a:cs typeface="+mn-cs"/>
              </a:rPr>
              <a:t> </a:t>
            </a:r>
          </a:p>
          <a:p>
            <a:pPr marL="0" marR="0" lvl="0" indent="0" defTabSz="914400" rtl="0" eaLnBrk="1" fontAlgn="base" latinLnBrk="0" hangingPunct="1">
              <a:lnSpc>
                <a:spcPct val="100000"/>
              </a:lnSpc>
              <a:spcBef>
                <a:spcPct val="20000"/>
              </a:spcBef>
              <a:spcAft>
                <a:spcPct val="0"/>
              </a:spcAft>
              <a:buClr>
                <a:srgbClr val="5A88DA"/>
              </a:buClr>
              <a:buSzTx/>
              <a:buFont typeface="Wingdings" pitchFamily="2" charset="2"/>
              <a:buNone/>
              <a:tabLst/>
              <a:defRPr/>
            </a:pPr>
            <a:r>
              <a:rPr kumimoji="0" lang="en-US" sz="800" b="0" i="0" u="none" strike="noStrike" kern="0" cap="none" spc="0" normalizeH="0" baseline="0" noProof="0" dirty="0" smtClean="0">
                <a:ln>
                  <a:noFill/>
                </a:ln>
                <a:solidFill>
                  <a:schemeClr val="tx1"/>
                </a:solidFill>
                <a:effectLst/>
                <a:uLnTx/>
                <a:uFillTx/>
                <a:latin typeface="+mn-lt"/>
                <a:ea typeface="+mn-ea"/>
                <a:cs typeface="+mn-cs"/>
              </a:rPr>
              <a:t>Permission is hereby granted, free of charge, to any person obtaining a copy of this data, including any software or models in source or binary form, as well as any drawings, specifications, and documentation (collectively "the Data"), to deal in the Data without restriction, including without limitation the rights to use, copy, modify, merge, publish, distribute, sublicense, and/or sell copies of the Data, and to permit persons to whom the Data is furnished to do so, subject to the following conditions:</a:t>
            </a:r>
          </a:p>
          <a:p>
            <a:pPr marL="0" marR="0" lvl="0" indent="0" defTabSz="914400" rtl="0" eaLnBrk="1" fontAlgn="base" latinLnBrk="0" hangingPunct="1">
              <a:lnSpc>
                <a:spcPct val="100000"/>
              </a:lnSpc>
              <a:spcBef>
                <a:spcPct val="20000"/>
              </a:spcBef>
              <a:spcAft>
                <a:spcPct val="0"/>
              </a:spcAft>
              <a:buClr>
                <a:srgbClr val="5A88DA"/>
              </a:buClr>
              <a:buSzTx/>
              <a:buFont typeface="Wingdings" pitchFamily="2" charset="2"/>
              <a:buNone/>
              <a:tabLst/>
              <a:defRPr/>
            </a:pPr>
            <a:r>
              <a:rPr kumimoji="0" lang="en-US" sz="400" b="0" i="0" u="none" strike="noStrike" kern="0" cap="none" spc="0" normalizeH="0" baseline="0" noProof="0" dirty="0" smtClean="0">
                <a:ln>
                  <a:noFill/>
                </a:ln>
                <a:solidFill>
                  <a:schemeClr val="tx1"/>
                </a:solidFill>
                <a:effectLst/>
                <a:uLnTx/>
                <a:uFillTx/>
                <a:latin typeface="+mn-lt"/>
                <a:ea typeface="+mn-ea"/>
                <a:cs typeface="+mn-cs"/>
              </a:rPr>
              <a:t> </a:t>
            </a:r>
          </a:p>
          <a:p>
            <a:pPr marL="0" marR="0" lvl="0" indent="0" defTabSz="914400" rtl="0" eaLnBrk="1" fontAlgn="base" latinLnBrk="0" hangingPunct="1">
              <a:lnSpc>
                <a:spcPct val="100000"/>
              </a:lnSpc>
              <a:spcBef>
                <a:spcPct val="20000"/>
              </a:spcBef>
              <a:spcAft>
                <a:spcPct val="0"/>
              </a:spcAft>
              <a:buClr>
                <a:srgbClr val="5A88DA"/>
              </a:buClr>
              <a:buSzTx/>
              <a:buFont typeface="Wingdings" pitchFamily="2" charset="2"/>
              <a:buNone/>
              <a:tabLst/>
              <a:defRPr/>
            </a:pPr>
            <a:r>
              <a:rPr kumimoji="0" lang="en-US" sz="800" b="0" i="0" u="none" strike="noStrike" kern="0" cap="none" spc="0" normalizeH="0" baseline="0" noProof="0" dirty="0" smtClean="0">
                <a:ln>
                  <a:noFill/>
                </a:ln>
                <a:solidFill>
                  <a:schemeClr val="tx1"/>
                </a:solidFill>
                <a:effectLst/>
                <a:uLnTx/>
                <a:uFillTx/>
                <a:latin typeface="+mn-lt"/>
                <a:ea typeface="+mn-ea"/>
                <a:cs typeface="+mn-cs"/>
              </a:rPr>
              <a:t>The above copyright notice and this permission notice shall be included in all copies or substantial portions of the Data.</a:t>
            </a:r>
          </a:p>
          <a:p>
            <a:pPr marL="0" marR="0" lvl="0" indent="0" defTabSz="914400" rtl="0" eaLnBrk="1" fontAlgn="base" latinLnBrk="0" hangingPunct="1">
              <a:lnSpc>
                <a:spcPct val="100000"/>
              </a:lnSpc>
              <a:spcBef>
                <a:spcPct val="20000"/>
              </a:spcBef>
              <a:spcAft>
                <a:spcPct val="0"/>
              </a:spcAft>
              <a:buClr>
                <a:srgbClr val="5A88DA"/>
              </a:buClr>
              <a:buSzTx/>
              <a:buFont typeface="Wingdings" pitchFamily="2" charset="2"/>
              <a:buNone/>
              <a:tabLst/>
              <a:defRPr/>
            </a:pPr>
            <a:r>
              <a:rPr kumimoji="0" lang="en-US" sz="400" b="0" i="0" u="none" strike="noStrike" kern="0" cap="none" spc="0" normalizeH="0" baseline="0" noProof="0" dirty="0" smtClean="0">
                <a:ln>
                  <a:noFill/>
                </a:ln>
                <a:solidFill>
                  <a:schemeClr val="tx1"/>
                </a:solidFill>
                <a:effectLst/>
                <a:uLnTx/>
                <a:uFillTx/>
                <a:latin typeface="+mn-lt"/>
                <a:ea typeface="+mn-ea"/>
                <a:cs typeface="+mn-cs"/>
              </a:rPr>
              <a:t> </a:t>
            </a:r>
          </a:p>
          <a:p>
            <a:pPr marL="0" marR="0" lvl="0" indent="0" defTabSz="914400" rtl="0" eaLnBrk="1" fontAlgn="base" latinLnBrk="0" hangingPunct="1">
              <a:lnSpc>
                <a:spcPct val="100000"/>
              </a:lnSpc>
              <a:spcBef>
                <a:spcPct val="20000"/>
              </a:spcBef>
              <a:spcAft>
                <a:spcPct val="0"/>
              </a:spcAft>
              <a:buClr>
                <a:srgbClr val="5A88DA"/>
              </a:buClr>
              <a:buSzTx/>
              <a:buFont typeface="Wingdings" pitchFamily="2" charset="2"/>
              <a:buNone/>
              <a:tabLst/>
              <a:defRPr/>
            </a:pPr>
            <a:r>
              <a:rPr kumimoji="0" lang="en-US" sz="800" b="0" i="0" u="none" strike="noStrike" kern="0" cap="none" spc="0" normalizeH="0" baseline="0" noProof="0" dirty="0" smtClean="0">
                <a:ln>
                  <a:noFill/>
                </a:ln>
                <a:solidFill>
                  <a:schemeClr val="tx1"/>
                </a:solidFill>
                <a:effectLst/>
                <a:uLnTx/>
                <a:uFillTx/>
                <a:latin typeface="+mn-lt"/>
                <a:ea typeface="+mn-ea"/>
                <a:cs typeface="+mn-cs"/>
              </a:rPr>
              <a:t>THE DATA IS PROVIDED "AS IS", WITHOUT WARRANTY OF ANY KIND, EXPRESS OR IMPLIED, INCLUDING BUT NOT LIMITED TO THE WARRANTIES OF MERCHANTABILITY, FITNESS FOR A PARTICULAR PURPOSE AND NONINFRINGEMENT. IN NO EVENT SHALL THE AUTHORS, SPONSORS, DEVELOPERS, CONTRIBUTORS, OR COPYRIGHT HOLDERS BE LIABLE FOR ANY CLAIM, DAMAGES OR OTHER LIABILITY, WHETHER IN AN ACTION OF CONTRACT, TORT OR OTHERWISE, ARISING FROM, OUT OF OR IN CONNECTION WITH THE DATA OR THE USE OR OTHER DEALINGS IN THE DATA.</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3"/>
          <p:cNvSpPr>
            <a:spLocks noGrp="1"/>
          </p:cNvSpPr>
          <p:nvPr>
            <p:ph type="sldNum" sz="quarter" idx="10"/>
          </p:nvPr>
        </p:nvSpPr>
        <p:spPr/>
        <p:txBody>
          <a:bodyPr/>
          <a:lstStyle/>
          <a:p>
            <a:fld id="{A80A553A-9499-4886-AFE7-4C56AE7EACF7}" type="slidenum">
              <a:rPr lang="en-US"/>
              <a:pPr/>
              <a:t>2</a:t>
            </a:fld>
            <a:endParaRPr lang="en-US"/>
          </a:p>
        </p:txBody>
      </p:sp>
      <p:sp>
        <p:nvSpPr>
          <p:cNvPr id="124931" name="Rectangle 3"/>
          <p:cNvSpPr>
            <a:spLocks noGrp="1" noChangeArrowheads="1"/>
          </p:cNvSpPr>
          <p:nvPr>
            <p:ph type="title"/>
          </p:nvPr>
        </p:nvSpPr>
        <p:spPr/>
        <p:txBody>
          <a:bodyPr/>
          <a:lstStyle/>
          <a:p>
            <a:r>
              <a:rPr lang="en-US" dirty="0" smtClean="0"/>
              <a:t>EPS Steady State Analysis Tool Description</a:t>
            </a:r>
            <a:endParaRPr lang="en-US" dirty="0"/>
          </a:p>
        </p:txBody>
      </p:sp>
      <p:sp>
        <p:nvSpPr>
          <p:cNvPr id="124932" name="Rectangle 4"/>
          <p:cNvSpPr>
            <a:spLocks noChangeArrowheads="1"/>
          </p:cNvSpPr>
          <p:nvPr/>
        </p:nvSpPr>
        <p:spPr bwMode="auto">
          <a:xfrm>
            <a:off x="157164" y="942975"/>
            <a:ext cx="8539162" cy="2095499"/>
          </a:xfrm>
          <a:prstGeom prst="rect">
            <a:avLst/>
          </a:prstGeom>
          <a:noFill/>
          <a:ln w="9525">
            <a:noFill/>
            <a:miter lim="800000"/>
            <a:headEnd/>
            <a:tailEnd/>
          </a:ln>
        </p:spPr>
        <p:txBody>
          <a:bodyPr/>
          <a:lstStyle/>
          <a:p>
            <a:pPr marL="225425" algn="just">
              <a:lnSpc>
                <a:spcPct val="90000"/>
              </a:lnSpc>
              <a:spcBef>
                <a:spcPct val="20000"/>
              </a:spcBef>
              <a:buClr>
                <a:srgbClr val="5A88DA"/>
              </a:buClr>
              <a:buFont typeface="Wingdings" pitchFamily="2" charset="2"/>
              <a:buNone/>
            </a:pPr>
            <a:r>
              <a:rPr lang="en-US" sz="1800" dirty="0" smtClean="0"/>
              <a:t>An EPS topology is a circuit network connecting sources and loads.  Load powers are known rather than impedances which results in network equations in terms of power known as power flow equations.  Power flow equations are complex nonlinear algebraic equations, therefore they must be solved by iterative methods.  A set of equations (1) &amp; (2) are written for each bus in a topology.  The equations are coupled through the admittance vales (</a:t>
            </a:r>
            <a:r>
              <a:rPr lang="en-US" sz="1800" dirty="0" err="1" smtClean="0"/>
              <a:t>Y</a:t>
            </a:r>
            <a:r>
              <a:rPr lang="en-US" sz="1800" baseline="-25000" dirty="0" err="1" smtClean="0"/>
              <a:t>ij</a:t>
            </a:r>
            <a:r>
              <a:rPr lang="en-US" sz="1800" dirty="0" smtClean="0"/>
              <a:t>) and their solution yields the power and voltage at each node.</a:t>
            </a:r>
            <a:endParaRPr lang="en-US" sz="1800" dirty="0"/>
          </a:p>
        </p:txBody>
      </p:sp>
      <p:graphicFrame>
        <p:nvGraphicFramePr>
          <p:cNvPr id="8" name="Object 7"/>
          <p:cNvGraphicFramePr>
            <a:graphicFrameLocks noChangeAspect="1"/>
          </p:cNvGraphicFramePr>
          <p:nvPr/>
        </p:nvGraphicFramePr>
        <p:xfrm>
          <a:off x="1065704" y="3126163"/>
          <a:ext cx="3303597" cy="500545"/>
        </p:xfrm>
        <a:graphic>
          <a:graphicData uri="http://schemas.openxmlformats.org/presentationml/2006/ole">
            <p:oleObj spid="_x0000_s1026" name="Equation" r:id="rId3" imgW="2933640" imgH="444240" progId="Equation.3">
              <p:embed/>
            </p:oleObj>
          </a:graphicData>
        </a:graphic>
      </p:graphicFrame>
      <p:graphicFrame>
        <p:nvGraphicFramePr>
          <p:cNvPr id="10" name="Object 9"/>
          <p:cNvGraphicFramePr>
            <a:graphicFrameLocks noChangeAspect="1"/>
          </p:cNvGraphicFramePr>
          <p:nvPr/>
        </p:nvGraphicFramePr>
        <p:xfrm>
          <a:off x="1044723" y="3660323"/>
          <a:ext cx="3346450" cy="500062"/>
        </p:xfrm>
        <a:graphic>
          <a:graphicData uri="http://schemas.openxmlformats.org/presentationml/2006/ole">
            <p:oleObj spid="_x0000_s1027" name="Equation" r:id="rId4" imgW="2971800" imgH="444240" progId="Equation.3">
              <p:embed/>
            </p:oleObj>
          </a:graphicData>
        </a:graphic>
      </p:graphicFrame>
      <p:graphicFrame>
        <p:nvGraphicFramePr>
          <p:cNvPr id="11" name="Object 10"/>
          <p:cNvGraphicFramePr>
            <a:graphicFrameLocks noChangeAspect="1"/>
          </p:cNvGraphicFramePr>
          <p:nvPr/>
        </p:nvGraphicFramePr>
        <p:xfrm>
          <a:off x="1709868" y="4199605"/>
          <a:ext cx="1887537" cy="500062"/>
        </p:xfrm>
        <a:graphic>
          <a:graphicData uri="http://schemas.openxmlformats.org/presentationml/2006/ole">
            <p:oleObj spid="_x0000_s1028" name="Equation" r:id="rId5" imgW="1676160" imgH="444240" progId="Equation.3">
              <p:embed/>
            </p:oleObj>
          </a:graphicData>
        </a:graphic>
      </p:graphicFrame>
      <p:graphicFrame>
        <p:nvGraphicFramePr>
          <p:cNvPr id="12" name="Object 11"/>
          <p:cNvGraphicFramePr>
            <a:graphicFrameLocks noChangeAspect="1"/>
          </p:cNvGraphicFramePr>
          <p:nvPr/>
        </p:nvGraphicFramePr>
        <p:xfrm>
          <a:off x="1710821" y="4679824"/>
          <a:ext cx="1028700" cy="271463"/>
        </p:xfrm>
        <a:graphic>
          <a:graphicData uri="http://schemas.openxmlformats.org/presentationml/2006/ole">
            <p:oleObj spid="_x0000_s1029" name="Equation" r:id="rId6" imgW="914400" imgH="241200" progId="Equation.3">
              <p:embed/>
            </p:oleObj>
          </a:graphicData>
        </a:graphic>
      </p:graphicFrame>
      <p:graphicFrame>
        <p:nvGraphicFramePr>
          <p:cNvPr id="13" name="Object 12"/>
          <p:cNvGraphicFramePr>
            <a:graphicFrameLocks noChangeAspect="1"/>
          </p:cNvGraphicFramePr>
          <p:nvPr/>
        </p:nvGraphicFramePr>
        <p:xfrm>
          <a:off x="1710661" y="4950492"/>
          <a:ext cx="914400" cy="314325"/>
        </p:xfrm>
        <a:graphic>
          <a:graphicData uri="http://schemas.openxmlformats.org/presentationml/2006/ole">
            <p:oleObj spid="_x0000_s1030" name="Equation" r:id="rId7" imgW="812520" imgH="279360" progId="Equation.3">
              <p:embed/>
            </p:oleObj>
          </a:graphicData>
        </a:graphic>
      </p:graphicFrame>
      <p:graphicFrame>
        <p:nvGraphicFramePr>
          <p:cNvPr id="14" name="Object 13"/>
          <p:cNvGraphicFramePr>
            <a:graphicFrameLocks noChangeAspect="1"/>
          </p:cNvGraphicFramePr>
          <p:nvPr/>
        </p:nvGraphicFramePr>
        <p:xfrm>
          <a:off x="1710659" y="5293392"/>
          <a:ext cx="2171700" cy="285750"/>
        </p:xfrm>
        <a:graphic>
          <a:graphicData uri="http://schemas.openxmlformats.org/presentationml/2006/ole">
            <p:oleObj spid="_x0000_s1031" name="Equation" r:id="rId8" imgW="1930320" imgH="253800" progId="Equation.3">
              <p:embed/>
            </p:oleObj>
          </a:graphicData>
        </a:graphic>
      </p:graphicFrame>
      <p:graphicFrame>
        <p:nvGraphicFramePr>
          <p:cNvPr id="15" name="Object 14"/>
          <p:cNvGraphicFramePr>
            <a:graphicFrameLocks noChangeAspect="1"/>
          </p:cNvGraphicFramePr>
          <p:nvPr/>
        </p:nvGraphicFramePr>
        <p:xfrm>
          <a:off x="1709071" y="5579142"/>
          <a:ext cx="2185988" cy="314325"/>
        </p:xfrm>
        <a:graphic>
          <a:graphicData uri="http://schemas.openxmlformats.org/presentationml/2006/ole">
            <p:oleObj spid="_x0000_s1032" name="Equation" r:id="rId9" imgW="1942920" imgH="279360" progId="Equation.3">
              <p:embed/>
            </p:oleObj>
          </a:graphicData>
        </a:graphic>
      </p:graphicFrame>
      <p:pic>
        <p:nvPicPr>
          <p:cNvPr id="17" name="Picture 16" descr="110401 - EPS Diagram for P-Flow.jpg"/>
          <p:cNvPicPr>
            <a:picLocks noChangeAspect="1"/>
          </p:cNvPicPr>
          <p:nvPr/>
        </p:nvPicPr>
        <p:blipFill>
          <a:blip r:embed="rId10" cstate="print"/>
          <a:srcRect r="59841" b="64670"/>
          <a:stretch>
            <a:fillRect/>
          </a:stretch>
        </p:blipFill>
        <p:spPr>
          <a:xfrm>
            <a:off x="6374609" y="2807640"/>
            <a:ext cx="1957268" cy="1571742"/>
          </a:xfrm>
          <a:prstGeom prst="rect">
            <a:avLst/>
          </a:prstGeom>
        </p:spPr>
      </p:pic>
      <p:pic>
        <p:nvPicPr>
          <p:cNvPr id="18" name="Picture 6" descr="H:\All Files_Fernando\META II\Models\Level 2 Models\110428 - Ybus.jpg"/>
          <p:cNvPicPr>
            <a:picLocks noChangeAspect="1" noChangeArrowheads="1"/>
          </p:cNvPicPr>
          <p:nvPr/>
        </p:nvPicPr>
        <p:blipFill>
          <a:blip r:embed="rId11" cstate="print"/>
          <a:srcRect/>
          <a:stretch>
            <a:fillRect/>
          </a:stretch>
        </p:blipFill>
        <p:spPr bwMode="auto">
          <a:xfrm>
            <a:off x="6562847" y="4627069"/>
            <a:ext cx="1521294" cy="1750563"/>
          </a:xfrm>
          <a:prstGeom prst="rect">
            <a:avLst/>
          </a:prstGeom>
          <a:noFill/>
        </p:spPr>
      </p:pic>
      <p:sp>
        <p:nvSpPr>
          <p:cNvPr id="19" name="Rectangle 18"/>
          <p:cNvSpPr/>
          <p:nvPr/>
        </p:nvSpPr>
        <p:spPr>
          <a:xfrm>
            <a:off x="863413" y="4296719"/>
            <a:ext cx="2956560" cy="276999"/>
          </a:xfrm>
          <a:prstGeom prst="rect">
            <a:avLst/>
          </a:prstGeom>
        </p:spPr>
        <p:txBody>
          <a:bodyPr wrap="square">
            <a:spAutoFit/>
          </a:bodyPr>
          <a:lstStyle/>
          <a:p>
            <a:pPr algn="just"/>
            <a:r>
              <a:rPr lang="en-US" sz="1200" dirty="0" smtClean="0"/>
              <a:t>Where,</a:t>
            </a:r>
            <a:endParaRPr lang="en-US" sz="1200" u="sng" dirty="0" smtClean="0"/>
          </a:p>
        </p:txBody>
      </p:sp>
      <p:cxnSp>
        <p:nvCxnSpPr>
          <p:cNvPr id="21" name="Straight Arrow Connector 20"/>
          <p:cNvCxnSpPr>
            <a:endCxn id="18" idx="1"/>
          </p:cNvCxnSpPr>
          <p:nvPr/>
        </p:nvCxnSpPr>
        <p:spPr bwMode="auto">
          <a:xfrm>
            <a:off x="2743200" y="4838700"/>
            <a:ext cx="3819647" cy="663651"/>
          </a:xfrm>
          <a:prstGeom prst="straightConnector1">
            <a:avLst/>
          </a:prstGeom>
          <a:solidFill>
            <a:schemeClr val="accent1"/>
          </a:solidFill>
          <a:ln w="9525" cap="flat" cmpd="sng" algn="ctr">
            <a:solidFill>
              <a:schemeClr val="tx1"/>
            </a:solidFill>
            <a:prstDash val="solid"/>
            <a:miter lim="800000"/>
            <a:headEnd type="none" w="med" len="med"/>
            <a:tailEnd type="arrow"/>
          </a:ln>
          <a:effectLst/>
        </p:spPr>
      </p:cxn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3"/>
          <p:cNvSpPr>
            <a:spLocks noGrp="1"/>
          </p:cNvSpPr>
          <p:nvPr>
            <p:ph type="sldNum" sz="quarter" idx="10"/>
          </p:nvPr>
        </p:nvSpPr>
        <p:spPr/>
        <p:txBody>
          <a:bodyPr/>
          <a:lstStyle/>
          <a:p>
            <a:fld id="{A80A553A-9499-4886-AFE7-4C56AE7EACF7}" type="slidenum">
              <a:rPr lang="en-US"/>
              <a:pPr/>
              <a:t>3</a:t>
            </a:fld>
            <a:endParaRPr lang="en-US"/>
          </a:p>
        </p:txBody>
      </p:sp>
      <p:sp>
        <p:nvSpPr>
          <p:cNvPr id="124931" name="Rectangle 3"/>
          <p:cNvSpPr>
            <a:spLocks noGrp="1" noChangeArrowheads="1"/>
          </p:cNvSpPr>
          <p:nvPr>
            <p:ph type="title"/>
          </p:nvPr>
        </p:nvSpPr>
        <p:spPr/>
        <p:txBody>
          <a:bodyPr/>
          <a:lstStyle/>
          <a:p>
            <a:r>
              <a:rPr lang="en-US" dirty="0" smtClean="0"/>
              <a:t>EPS Sample Topology</a:t>
            </a:r>
            <a:endParaRPr lang="en-US" dirty="0"/>
          </a:p>
        </p:txBody>
      </p:sp>
      <p:pic>
        <p:nvPicPr>
          <p:cNvPr id="10" name="Content Placeholder 9" descr="topolog_buses only.jpg"/>
          <p:cNvPicPr>
            <a:picLocks noGrp="1" noChangeAspect="1"/>
          </p:cNvPicPr>
          <p:nvPr>
            <p:ph idx="1"/>
          </p:nvPr>
        </p:nvPicPr>
        <p:blipFill>
          <a:blip r:embed="rId2" cstate="print"/>
          <a:stretch>
            <a:fillRect/>
          </a:stretch>
        </p:blipFill>
        <p:spPr>
          <a:xfrm>
            <a:off x="130628" y="3144516"/>
            <a:ext cx="4754880" cy="3212089"/>
          </a:xfrm>
        </p:spPr>
      </p:pic>
      <p:graphicFrame>
        <p:nvGraphicFramePr>
          <p:cNvPr id="13" name="Table 12"/>
          <p:cNvGraphicFramePr>
            <a:graphicFrameLocks noGrp="1"/>
          </p:cNvGraphicFramePr>
          <p:nvPr/>
        </p:nvGraphicFramePr>
        <p:xfrm>
          <a:off x="5024847" y="743861"/>
          <a:ext cx="3833378" cy="5996572"/>
        </p:xfrm>
        <a:graphic>
          <a:graphicData uri="http://schemas.openxmlformats.org/drawingml/2006/table">
            <a:tbl>
              <a:tblPr/>
              <a:tblGrid>
                <a:gridCol w="528742"/>
                <a:gridCol w="528742"/>
                <a:gridCol w="1718410"/>
                <a:gridCol w="528742"/>
                <a:gridCol w="528742"/>
              </a:tblGrid>
              <a:tr h="286629">
                <a:tc>
                  <a:txBody>
                    <a:bodyPr/>
                    <a:lstStyle/>
                    <a:p>
                      <a:pPr algn="ctr" fontAlgn="ctr"/>
                      <a:r>
                        <a:rPr lang="en-US" sz="900" b="1" i="0" u="none" strike="noStrike" dirty="0">
                          <a:solidFill>
                            <a:srgbClr val="000000"/>
                          </a:solidFill>
                          <a:latin typeface="Calibri"/>
                        </a:rPr>
                        <a:t>Bus No</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1" i="0" u="none" strike="noStrike" dirty="0">
                          <a:solidFill>
                            <a:srgbClr val="000000"/>
                          </a:solidFill>
                          <a:latin typeface="Calibri"/>
                        </a:rPr>
                        <a:t>Load </a:t>
                      </a:r>
                      <a:endParaRPr lang="en-US" sz="900" b="1" i="0" u="none" strike="noStrike" dirty="0" smtClean="0">
                        <a:solidFill>
                          <a:srgbClr val="000000"/>
                        </a:solidFill>
                        <a:latin typeface="Calibri"/>
                      </a:endParaRPr>
                    </a:p>
                    <a:p>
                      <a:pPr algn="ctr" fontAlgn="ctr"/>
                      <a:r>
                        <a:rPr lang="en-US" sz="900" b="1" i="0" u="none" strike="noStrike" dirty="0" smtClean="0">
                          <a:solidFill>
                            <a:srgbClr val="000000"/>
                          </a:solidFill>
                          <a:latin typeface="Calibri"/>
                        </a:rPr>
                        <a:t>Index</a:t>
                      </a:r>
                      <a:endParaRPr lang="en-US" sz="900" b="1" i="0" u="none" strike="noStrike" dirty="0">
                        <a:solidFill>
                          <a:srgbClr val="000000"/>
                        </a:solidFill>
                        <a:latin typeface="Calibri"/>
                      </a:endParaRP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1" i="0" u="none" strike="noStrike">
                          <a:solidFill>
                            <a:srgbClr val="000000"/>
                          </a:solidFill>
                          <a:latin typeface="Calibri"/>
                        </a:rPr>
                        <a:t>Load Description</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1" i="0" u="none" strike="noStrike">
                          <a:solidFill>
                            <a:srgbClr val="000000"/>
                          </a:solidFill>
                          <a:latin typeface="Calibri"/>
                        </a:rPr>
                        <a:t>Power (kVA)</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1" i="0" u="none" strike="noStrike">
                          <a:solidFill>
                            <a:srgbClr val="000000"/>
                          </a:solidFill>
                          <a:latin typeface="Calibri"/>
                        </a:rPr>
                        <a:t>PF</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8400">
                <a:tc rowSpan="6">
                  <a:txBody>
                    <a:bodyPr/>
                    <a:lstStyle/>
                    <a:p>
                      <a:pPr algn="ctr" fontAlgn="ctr"/>
                      <a:r>
                        <a:rPr lang="en-US" sz="900" b="0" i="0" u="none" strike="noStrike" dirty="0">
                          <a:solidFill>
                            <a:srgbClr val="000000"/>
                          </a:solidFill>
                          <a:latin typeface="Calibri"/>
                        </a:rPr>
                        <a:t>E_B3</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smtClean="0">
                          <a:solidFill>
                            <a:srgbClr val="000000"/>
                          </a:solidFill>
                          <a:latin typeface="Calibri"/>
                        </a:rPr>
                        <a:t>Load_1</a:t>
                      </a:r>
                      <a:endParaRPr lang="en-US" sz="900" b="0" i="0" u="none" strike="noStrike" dirty="0">
                        <a:solidFill>
                          <a:srgbClr val="000000"/>
                        </a:solidFill>
                        <a:latin typeface="Calibri"/>
                      </a:endParaRP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Navigation Lights (NL)</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2.56</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0.97</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8400">
                <a:tc vMerge="1">
                  <a:txBody>
                    <a:bodyPr/>
                    <a:lstStyle/>
                    <a:p>
                      <a:endParaRPr lang="en-US"/>
                    </a:p>
                  </a:txBody>
                  <a:tcPr/>
                </a:tc>
                <a:tc>
                  <a:txBody>
                    <a:bodyPr/>
                    <a:lstStyle/>
                    <a:p>
                      <a:pPr algn="ctr" fontAlgn="b"/>
                      <a:r>
                        <a:rPr lang="en-US" sz="900" b="0" i="0" u="none" strike="noStrike" dirty="0">
                          <a:solidFill>
                            <a:srgbClr val="000000"/>
                          </a:solidFill>
                          <a:latin typeface="Calibri"/>
                        </a:rPr>
                        <a:t>Load_3</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Fuel Pump (FP)</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6</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0.97</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8400">
                <a:tc vMerge="1">
                  <a:txBody>
                    <a:bodyPr/>
                    <a:lstStyle/>
                    <a:p>
                      <a:endParaRPr lang="en-US"/>
                    </a:p>
                  </a:txBody>
                  <a:tcPr/>
                </a:tc>
                <a:tc>
                  <a:txBody>
                    <a:bodyPr/>
                    <a:lstStyle/>
                    <a:p>
                      <a:pPr algn="ctr" fontAlgn="b"/>
                      <a:r>
                        <a:rPr lang="en-US" sz="900" b="0" i="0" u="none" strike="noStrike" dirty="0">
                          <a:solidFill>
                            <a:srgbClr val="000000"/>
                          </a:solidFill>
                          <a:latin typeface="Calibri"/>
                        </a:rPr>
                        <a:t>Load_5</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Avionics (A)</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2.56</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0.97</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8400">
                <a:tc vMerge="1">
                  <a:txBody>
                    <a:bodyPr/>
                    <a:lstStyle/>
                    <a:p>
                      <a:endParaRPr lang="en-US"/>
                    </a:p>
                  </a:txBody>
                  <a:tcPr/>
                </a:tc>
                <a:tc>
                  <a:txBody>
                    <a:bodyPr/>
                    <a:lstStyle/>
                    <a:p>
                      <a:pPr algn="ctr" fontAlgn="b"/>
                      <a:r>
                        <a:rPr lang="en-US" sz="900" b="0" i="0" u="none" strike="noStrike" dirty="0">
                          <a:solidFill>
                            <a:srgbClr val="000000"/>
                          </a:solidFill>
                          <a:latin typeface="Calibri"/>
                        </a:rPr>
                        <a:t>Load_7</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Ice/Rain proctection (IRP)</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2.6</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0.97</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8400">
                <a:tc vMerge="1">
                  <a:txBody>
                    <a:bodyPr/>
                    <a:lstStyle/>
                    <a:p>
                      <a:endParaRPr lang="en-US"/>
                    </a:p>
                  </a:txBody>
                  <a:tcPr/>
                </a:tc>
                <a:tc>
                  <a:txBody>
                    <a:bodyPr/>
                    <a:lstStyle/>
                    <a:p>
                      <a:pPr algn="ctr" fontAlgn="b"/>
                      <a:r>
                        <a:rPr lang="en-US" sz="900" b="0" i="0" u="none" strike="noStrike" dirty="0">
                          <a:solidFill>
                            <a:srgbClr val="000000"/>
                          </a:solidFill>
                          <a:latin typeface="Calibri"/>
                        </a:rPr>
                        <a:t>Load_9</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latin typeface="Calibri"/>
                        </a:rPr>
                        <a:t>Equipment Cooling Fan (ECF)</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4.64</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0.9</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8400">
                <a:tc vMerge="1">
                  <a:txBody>
                    <a:bodyPr/>
                    <a:lstStyle/>
                    <a:p>
                      <a:endParaRPr lang="en-US"/>
                    </a:p>
                  </a:txBody>
                  <a:tcPr/>
                </a:tc>
                <a:tc>
                  <a:txBody>
                    <a:bodyPr/>
                    <a:lstStyle/>
                    <a:p>
                      <a:pPr algn="ctr" fontAlgn="b"/>
                      <a:r>
                        <a:rPr lang="en-US" sz="900" b="0" i="0" u="none" strike="noStrike" dirty="0">
                          <a:solidFill>
                            <a:srgbClr val="000000"/>
                          </a:solidFill>
                          <a:latin typeface="Calibri"/>
                        </a:rPr>
                        <a:t>Load_11</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latin typeface="Calibri"/>
                        </a:rPr>
                        <a:t>Fuel boost pump (FBP)</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7.04</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0.9</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8400">
                <a:tc rowSpan="2">
                  <a:txBody>
                    <a:bodyPr/>
                    <a:lstStyle/>
                    <a:p>
                      <a:pPr algn="ctr" fontAlgn="ctr"/>
                      <a:r>
                        <a:rPr lang="en-US" sz="900" b="0" i="0" u="none" strike="noStrike">
                          <a:solidFill>
                            <a:srgbClr val="000000"/>
                          </a:solidFill>
                          <a:latin typeface="Calibri"/>
                        </a:rPr>
                        <a:t>E_B4</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latin typeface="Calibri"/>
                        </a:rPr>
                        <a:t>Load_13</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latin typeface="Calibri"/>
                        </a:rPr>
                        <a:t>Hydraulic pump (HP)</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14.24</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0.9</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8400">
                <a:tc vMerge="1">
                  <a:txBody>
                    <a:bodyPr/>
                    <a:lstStyle/>
                    <a:p>
                      <a:endParaRPr lang="en-US"/>
                    </a:p>
                  </a:txBody>
                  <a:tcPr/>
                </a:tc>
                <a:tc>
                  <a:txBody>
                    <a:bodyPr/>
                    <a:lstStyle/>
                    <a:p>
                      <a:pPr algn="ctr" fontAlgn="b"/>
                      <a:r>
                        <a:rPr lang="en-US" sz="900" b="0" i="0" u="none" strike="noStrike" dirty="0">
                          <a:solidFill>
                            <a:srgbClr val="000000"/>
                          </a:solidFill>
                          <a:latin typeface="Calibri"/>
                        </a:rPr>
                        <a:t>Load_15</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latin typeface="Calibri"/>
                        </a:rPr>
                        <a:t>Window Heat (WH)</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0.8</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0.97</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8400">
                <a:tc>
                  <a:txBody>
                    <a:bodyPr/>
                    <a:lstStyle/>
                    <a:p>
                      <a:pPr algn="ctr" fontAlgn="ctr"/>
                      <a:r>
                        <a:rPr lang="en-US" sz="900" b="0" i="0" u="none" strike="noStrike">
                          <a:solidFill>
                            <a:srgbClr val="000000"/>
                          </a:solidFill>
                          <a:latin typeface="Calibri"/>
                        </a:rPr>
                        <a:t>E_B11</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Load_17</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latin typeface="Calibri"/>
                        </a:rPr>
                        <a:t>DC  Load</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6.08</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1</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8400">
                <a:tc rowSpan="6">
                  <a:txBody>
                    <a:bodyPr/>
                    <a:lstStyle/>
                    <a:p>
                      <a:pPr algn="ctr" fontAlgn="ctr"/>
                      <a:r>
                        <a:rPr lang="en-US" sz="900" b="0" i="0" u="none" strike="noStrike">
                          <a:solidFill>
                            <a:srgbClr val="000000"/>
                          </a:solidFill>
                          <a:latin typeface="Calibri"/>
                        </a:rPr>
                        <a:t>B7</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Load_19</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latin typeface="Calibri"/>
                        </a:rPr>
                        <a:t>Navigation Lights (NL)</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2.56</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0.97</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8400">
                <a:tc vMerge="1">
                  <a:txBody>
                    <a:bodyPr/>
                    <a:lstStyle/>
                    <a:p>
                      <a:endParaRPr lang="en-US"/>
                    </a:p>
                  </a:txBody>
                  <a:tcPr/>
                </a:tc>
                <a:tc>
                  <a:txBody>
                    <a:bodyPr/>
                    <a:lstStyle/>
                    <a:p>
                      <a:pPr algn="ctr" fontAlgn="b"/>
                      <a:r>
                        <a:rPr lang="en-US" sz="900" b="0" i="0" u="none" strike="noStrike">
                          <a:solidFill>
                            <a:srgbClr val="000000"/>
                          </a:solidFill>
                          <a:latin typeface="Calibri"/>
                        </a:rPr>
                        <a:t>Load_21</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latin typeface="Calibri"/>
                        </a:rPr>
                        <a:t>Fuel Pump (FP)</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6</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0.97</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8400">
                <a:tc vMerge="1">
                  <a:txBody>
                    <a:bodyPr/>
                    <a:lstStyle/>
                    <a:p>
                      <a:endParaRPr lang="en-US"/>
                    </a:p>
                  </a:txBody>
                  <a:tcPr/>
                </a:tc>
                <a:tc>
                  <a:txBody>
                    <a:bodyPr/>
                    <a:lstStyle/>
                    <a:p>
                      <a:pPr algn="ctr" fontAlgn="b"/>
                      <a:r>
                        <a:rPr lang="en-US" sz="900" b="0" i="0" u="none" strike="noStrike">
                          <a:solidFill>
                            <a:srgbClr val="000000"/>
                          </a:solidFill>
                          <a:latin typeface="Calibri"/>
                        </a:rPr>
                        <a:t>Load_23</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latin typeface="Calibri"/>
                        </a:rPr>
                        <a:t>Avionics (A)</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2.56</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0.97</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8400">
                <a:tc vMerge="1">
                  <a:txBody>
                    <a:bodyPr/>
                    <a:lstStyle/>
                    <a:p>
                      <a:endParaRPr lang="en-US"/>
                    </a:p>
                  </a:txBody>
                  <a:tcPr/>
                </a:tc>
                <a:tc>
                  <a:txBody>
                    <a:bodyPr/>
                    <a:lstStyle/>
                    <a:p>
                      <a:pPr algn="ctr" fontAlgn="b"/>
                      <a:r>
                        <a:rPr lang="en-US" sz="900" b="0" i="0" u="none" strike="noStrike">
                          <a:solidFill>
                            <a:srgbClr val="000000"/>
                          </a:solidFill>
                          <a:latin typeface="Calibri"/>
                        </a:rPr>
                        <a:t>Load_25</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latin typeface="Calibri"/>
                        </a:rPr>
                        <a:t>Ice/Rain </a:t>
                      </a:r>
                      <a:r>
                        <a:rPr lang="en-US" sz="900" b="0" i="0" u="none" strike="noStrike" dirty="0" smtClean="0">
                          <a:solidFill>
                            <a:srgbClr val="000000"/>
                          </a:solidFill>
                          <a:latin typeface="Calibri"/>
                        </a:rPr>
                        <a:t>protection </a:t>
                      </a:r>
                      <a:r>
                        <a:rPr lang="en-US" sz="900" b="0" i="0" u="none" strike="noStrike" dirty="0">
                          <a:solidFill>
                            <a:srgbClr val="000000"/>
                          </a:solidFill>
                          <a:latin typeface="Calibri"/>
                        </a:rPr>
                        <a:t>(IRP)</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2.6</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0.97</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8400">
                <a:tc vMerge="1">
                  <a:txBody>
                    <a:bodyPr/>
                    <a:lstStyle/>
                    <a:p>
                      <a:endParaRPr lang="en-US"/>
                    </a:p>
                  </a:txBody>
                  <a:tcPr/>
                </a:tc>
                <a:tc>
                  <a:txBody>
                    <a:bodyPr/>
                    <a:lstStyle/>
                    <a:p>
                      <a:pPr algn="ctr" fontAlgn="b"/>
                      <a:r>
                        <a:rPr lang="en-US" sz="900" b="0" i="0" u="none" strike="noStrike">
                          <a:solidFill>
                            <a:srgbClr val="000000"/>
                          </a:solidFill>
                          <a:latin typeface="Calibri"/>
                        </a:rPr>
                        <a:t>Load_27</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latin typeface="Calibri"/>
                        </a:rPr>
                        <a:t>Equipment Cooling Fan (ECF)</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4.64</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0.9</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8400">
                <a:tc vMerge="1">
                  <a:txBody>
                    <a:bodyPr/>
                    <a:lstStyle/>
                    <a:p>
                      <a:endParaRPr lang="en-US"/>
                    </a:p>
                  </a:txBody>
                  <a:tcPr/>
                </a:tc>
                <a:tc>
                  <a:txBody>
                    <a:bodyPr/>
                    <a:lstStyle/>
                    <a:p>
                      <a:pPr algn="ctr" fontAlgn="b"/>
                      <a:r>
                        <a:rPr lang="en-US" sz="900" b="0" i="0" u="none" strike="noStrike">
                          <a:solidFill>
                            <a:srgbClr val="000000"/>
                          </a:solidFill>
                          <a:latin typeface="Calibri"/>
                        </a:rPr>
                        <a:t>Load_29</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latin typeface="Calibri"/>
                        </a:rPr>
                        <a:t>Fuel boost pump (FBP)</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7.04</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0.9</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8400">
                <a:tc rowSpan="2">
                  <a:txBody>
                    <a:bodyPr/>
                    <a:lstStyle/>
                    <a:p>
                      <a:pPr algn="ctr" fontAlgn="ctr"/>
                      <a:r>
                        <a:rPr lang="en-US" sz="900" b="0" i="0" u="none" strike="noStrike">
                          <a:solidFill>
                            <a:srgbClr val="000000"/>
                          </a:solidFill>
                          <a:latin typeface="Calibri"/>
                        </a:rPr>
                        <a:t>B8</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Load_31</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latin typeface="Calibri"/>
                        </a:rPr>
                        <a:t>Hydraulic pump (HP)</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14.24</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0.9</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8400">
                <a:tc vMerge="1">
                  <a:txBody>
                    <a:bodyPr/>
                    <a:lstStyle/>
                    <a:p>
                      <a:endParaRPr lang="en-US"/>
                    </a:p>
                  </a:txBody>
                  <a:tcPr/>
                </a:tc>
                <a:tc>
                  <a:txBody>
                    <a:bodyPr/>
                    <a:lstStyle/>
                    <a:p>
                      <a:pPr algn="ctr" fontAlgn="b"/>
                      <a:r>
                        <a:rPr lang="en-US" sz="900" b="0" i="0" u="none" strike="noStrike">
                          <a:solidFill>
                            <a:srgbClr val="000000"/>
                          </a:solidFill>
                          <a:latin typeface="Calibri"/>
                        </a:rPr>
                        <a:t>Load_33</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latin typeface="Calibri"/>
                        </a:rPr>
                        <a:t>Window Heat (WH)</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0.8</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0.97</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8400">
                <a:tc>
                  <a:txBody>
                    <a:bodyPr/>
                    <a:lstStyle/>
                    <a:p>
                      <a:pPr algn="ctr" fontAlgn="ctr"/>
                      <a:r>
                        <a:rPr lang="en-US" sz="900" b="0" i="0" u="none" strike="noStrike">
                          <a:solidFill>
                            <a:srgbClr val="000000"/>
                          </a:solidFill>
                          <a:latin typeface="Calibri"/>
                        </a:rPr>
                        <a:t>B13</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Load_35</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latin typeface="Calibri"/>
                        </a:rPr>
                        <a:t>DC  Load</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6.08</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1</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8400">
                <a:tc rowSpan="6">
                  <a:txBody>
                    <a:bodyPr/>
                    <a:lstStyle/>
                    <a:p>
                      <a:pPr algn="ctr" fontAlgn="ctr"/>
                      <a:r>
                        <a:rPr lang="en-US" sz="900" b="0" i="0" u="none" strike="noStrike">
                          <a:solidFill>
                            <a:srgbClr val="000000"/>
                          </a:solidFill>
                          <a:latin typeface="Calibri"/>
                        </a:rPr>
                        <a:t>E_B5</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Load_2</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latin typeface="Calibri"/>
                        </a:rPr>
                        <a:t>Navigation Lights (NL)</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2.56</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0.97</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8400">
                <a:tc vMerge="1">
                  <a:txBody>
                    <a:bodyPr/>
                    <a:lstStyle/>
                    <a:p>
                      <a:endParaRPr lang="en-US"/>
                    </a:p>
                  </a:txBody>
                  <a:tcPr/>
                </a:tc>
                <a:tc>
                  <a:txBody>
                    <a:bodyPr/>
                    <a:lstStyle/>
                    <a:p>
                      <a:pPr algn="ctr" fontAlgn="b"/>
                      <a:r>
                        <a:rPr lang="en-US" sz="900" b="0" i="0" u="none" strike="noStrike">
                          <a:solidFill>
                            <a:srgbClr val="000000"/>
                          </a:solidFill>
                          <a:latin typeface="Calibri"/>
                        </a:rPr>
                        <a:t>Load_4</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latin typeface="Calibri"/>
                        </a:rPr>
                        <a:t>Fuel Pump (FP)</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6</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0.97</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8400">
                <a:tc vMerge="1">
                  <a:txBody>
                    <a:bodyPr/>
                    <a:lstStyle/>
                    <a:p>
                      <a:endParaRPr lang="en-US"/>
                    </a:p>
                  </a:txBody>
                  <a:tcPr/>
                </a:tc>
                <a:tc>
                  <a:txBody>
                    <a:bodyPr/>
                    <a:lstStyle/>
                    <a:p>
                      <a:pPr algn="ctr" fontAlgn="b"/>
                      <a:r>
                        <a:rPr lang="en-US" sz="900" b="0" i="0" u="none" strike="noStrike">
                          <a:solidFill>
                            <a:srgbClr val="000000"/>
                          </a:solidFill>
                          <a:latin typeface="Calibri"/>
                        </a:rPr>
                        <a:t>Load_6</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latin typeface="Calibri"/>
                        </a:rPr>
                        <a:t>Avionics (A)</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2.56</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0.97</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8400">
                <a:tc vMerge="1">
                  <a:txBody>
                    <a:bodyPr/>
                    <a:lstStyle/>
                    <a:p>
                      <a:endParaRPr lang="en-US"/>
                    </a:p>
                  </a:txBody>
                  <a:tcPr/>
                </a:tc>
                <a:tc>
                  <a:txBody>
                    <a:bodyPr/>
                    <a:lstStyle/>
                    <a:p>
                      <a:pPr algn="ctr" fontAlgn="b"/>
                      <a:r>
                        <a:rPr lang="en-US" sz="900" b="0" i="0" u="none" strike="noStrike">
                          <a:solidFill>
                            <a:srgbClr val="000000"/>
                          </a:solidFill>
                          <a:latin typeface="Calibri"/>
                        </a:rPr>
                        <a:t>Load_8</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latin typeface="Calibri"/>
                        </a:rPr>
                        <a:t>Ice/Rain </a:t>
                      </a:r>
                      <a:r>
                        <a:rPr lang="en-US" sz="900" b="0" i="0" u="none" strike="noStrike" dirty="0" smtClean="0">
                          <a:solidFill>
                            <a:srgbClr val="000000"/>
                          </a:solidFill>
                          <a:latin typeface="Calibri"/>
                        </a:rPr>
                        <a:t>protection </a:t>
                      </a:r>
                      <a:r>
                        <a:rPr lang="en-US" sz="900" b="0" i="0" u="none" strike="noStrike" dirty="0">
                          <a:solidFill>
                            <a:srgbClr val="000000"/>
                          </a:solidFill>
                          <a:latin typeface="Calibri"/>
                        </a:rPr>
                        <a:t>(IRP)</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latin typeface="Calibri"/>
                        </a:rPr>
                        <a:t>2.6</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0.97</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8400">
                <a:tc vMerge="1">
                  <a:txBody>
                    <a:bodyPr/>
                    <a:lstStyle/>
                    <a:p>
                      <a:endParaRPr lang="en-US"/>
                    </a:p>
                  </a:txBody>
                  <a:tcPr/>
                </a:tc>
                <a:tc>
                  <a:txBody>
                    <a:bodyPr/>
                    <a:lstStyle/>
                    <a:p>
                      <a:pPr algn="ctr" fontAlgn="b"/>
                      <a:r>
                        <a:rPr lang="en-US" sz="900" b="0" i="0" u="none" strike="noStrike">
                          <a:solidFill>
                            <a:srgbClr val="000000"/>
                          </a:solidFill>
                          <a:latin typeface="Calibri"/>
                        </a:rPr>
                        <a:t>Load_10</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latin typeface="Calibri"/>
                        </a:rPr>
                        <a:t>Equipment Cooling Fan (ECF)</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latin typeface="Calibri"/>
                        </a:rPr>
                        <a:t>4.64</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0.9</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8400">
                <a:tc vMerge="1">
                  <a:txBody>
                    <a:bodyPr/>
                    <a:lstStyle/>
                    <a:p>
                      <a:endParaRPr lang="en-US"/>
                    </a:p>
                  </a:txBody>
                  <a:tcPr/>
                </a:tc>
                <a:tc>
                  <a:txBody>
                    <a:bodyPr/>
                    <a:lstStyle/>
                    <a:p>
                      <a:pPr algn="ctr" fontAlgn="b"/>
                      <a:r>
                        <a:rPr lang="en-US" sz="900" b="0" i="0" u="none" strike="noStrike">
                          <a:solidFill>
                            <a:srgbClr val="000000"/>
                          </a:solidFill>
                          <a:latin typeface="Calibri"/>
                        </a:rPr>
                        <a:t>Load_12</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latin typeface="Calibri"/>
                        </a:rPr>
                        <a:t>Fuel boost pump (FBP)</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latin typeface="Calibri"/>
                        </a:rPr>
                        <a:t>7.04</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0.9</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8400">
                <a:tc rowSpan="2">
                  <a:txBody>
                    <a:bodyPr/>
                    <a:lstStyle/>
                    <a:p>
                      <a:pPr algn="ctr" fontAlgn="ctr"/>
                      <a:r>
                        <a:rPr lang="en-US" sz="900" b="0" i="0" u="none" strike="noStrike">
                          <a:solidFill>
                            <a:srgbClr val="000000"/>
                          </a:solidFill>
                          <a:latin typeface="Calibri"/>
                        </a:rPr>
                        <a:t>E_B6</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Load_14</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latin typeface="Calibri"/>
                        </a:rPr>
                        <a:t>Hydraulic pump (HP)</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latin typeface="Calibri"/>
                        </a:rPr>
                        <a:t>14.24</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0.9</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8400">
                <a:tc vMerge="1">
                  <a:txBody>
                    <a:bodyPr/>
                    <a:lstStyle/>
                    <a:p>
                      <a:endParaRPr lang="en-US"/>
                    </a:p>
                  </a:txBody>
                  <a:tcPr/>
                </a:tc>
                <a:tc>
                  <a:txBody>
                    <a:bodyPr/>
                    <a:lstStyle/>
                    <a:p>
                      <a:pPr algn="ctr" fontAlgn="b"/>
                      <a:r>
                        <a:rPr lang="en-US" sz="900" b="0" i="0" u="none" strike="noStrike">
                          <a:solidFill>
                            <a:srgbClr val="000000"/>
                          </a:solidFill>
                          <a:latin typeface="Calibri"/>
                        </a:rPr>
                        <a:t>Load_16</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latin typeface="Calibri"/>
                        </a:rPr>
                        <a:t>Window Heat (WH)</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latin typeface="Calibri"/>
                        </a:rPr>
                        <a:t>0.8</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0.97</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8400">
                <a:tc>
                  <a:txBody>
                    <a:bodyPr/>
                    <a:lstStyle/>
                    <a:p>
                      <a:pPr algn="ctr" fontAlgn="ctr"/>
                      <a:r>
                        <a:rPr lang="en-US" sz="900" b="0" i="0" u="none" strike="noStrike">
                          <a:solidFill>
                            <a:srgbClr val="000000"/>
                          </a:solidFill>
                          <a:latin typeface="Calibri"/>
                        </a:rPr>
                        <a:t>E_B12</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Load_18</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latin typeface="Calibri"/>
                        </a:rPr>
                        <a:t>DC  Load</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latin typeface="Calibri"/>
                        </a:rPr>
                        <a:t>6.08</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1</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8400">
                <a:tc rowSpan="6">
                  <a:txBody>
                    <a:bodyPr/>
                    <a:lstStyle/>
                    <a:p>
                      <a:pPr algn="ctr" fontAlgn="ctr"/>
                      <a:r>
                        <a:rPr lang="en-US" sz="900" b="0" i="0" u="none" strike="noStrike">
                          <a:solidFill>
                            <a:srgbClr val="000000"/>
                          </a:solidFill>
                          <a:latin typeface="Calibri"/>
                        </a:rPr>
                        <a:t>B9</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Load_20</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Navigation Lights (NL)</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latin typeface="Calibri"/>
                        </a:rPr>
                        <a:t>2.56</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0.97</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8400">
                <a:tc vMerge="1">
                  <a:txBody>
                    <a:bodyPr/>
                    <a:lstStyle/>
                    <a:p>
                      <a:endParaRPr lang="en-US"/>
                    </a:p>
                  </a:txBody>
                  <a:tcPr/>
                </a:tc>
                <a:tc>
                  <a:txBody>
                    <a:bodyPr/>
                    <a:lstStyle/>
                    <a:p>
                      <a:pPr algn="ctr" fontAlgn="b"/>
                      <a:r>
                        <a:rPr lang="en-US" sz="900" b="0" i="0" u="none" strike="noStrike">
                          <a:solidFill>
                            <a:srgbClr val="000000"/>
                          </a:solidFill>
                          <a:latin typeface="Calibri"/>
                        </a:rPr>
                        <a:t>Load_22</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latin typeface="Calibri"/>
                        </a:rPr>
                        <a:t>Fuel Pump (FP)</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latin typeface="Calibri"/>
                        </a:rPr>
                        <a:t>6</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0.97</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8400">
                <a:tc vMerge="1">
                  <a:txBody>
                    <a:bodyPr/>
                    <a:lstStyle/>
                    <a:p>
                      <a:endParaRPr lang="en-US"/>
                    </a:p>
                  </a:txBody>
                  <a:tcPr/>
                </a:tc>
                <a:tc>
                  <a:txBody>
                    <a:bodyPr/>
                    <a:lstStyle/>
                    <a:p>
                      <a:pPr algn="ctr" fontAlgn="b"/>
                      <a:r>
                        <a:rPr lang="en-US" sz="900" b="0" i="0" u="none" strike="noStrike">
                          <a:solidFill>
                            <a:srgbClr val="000000"/>
                          </a:solidFill>
                          <a:latin typeface="Calibri"/>
                        </a:rPr>
                        <a:t>Load_24</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Avionics (A)</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latin typeface="Calibri"/>
                        </a:rPr>
                        <a:t>2.56</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0.97</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8400">
                <a:tc vMerge="1">
                  <a:txBody>
                    <a:bodyPr/>
                    <a:lstStyle/>
                    <a:p>
                      <a:endParaRPr lang="en-US"/>
                    </a:p>
                  </a:txBody>
                  <a:tcPr/>
                </a:tc>
                <a:tc>
                  <a:txBody>
                    <a:bodyPr/>
                    <a:lstStyle/>
                    <a:p>
                      <a:pPr algn="ctr" fontAlgn="b"/>
                      <a:r>
                        <a:rPr lang="en-US" sz="900" b="0" i="0" u="none" strike="noStrike">
                          <a:solidFill>
                            <a:srgbClr val="000000"/>
                          </a:solidFill>
                          <a:latin typeface="Calibri"/>
                        </a:rPr>
                        <a:t>Load_26</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Ice/Rain proctection (IRP)</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latin typeface="Calibri"/>
                        </a:rPr>
                        <a:t>2.6</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0.97</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8400">
                <a:tc vMerge="1">
                  <a:txBody>
                    <a:bodyPr/>
                    <a:lstStyle/>
                    <a:p>
                      <a:endParaRPr lang="en-US"/>
                    </a:p>
                  </a:txBody>
                  <a:tcPr/>
                </a:tc>
                <a:tc>
                  <a:txBody>
                    <a:bodyPr/>
                    <a:lstStyle/>
                    <a:p>
                      <a:pPr algn="ctr" fontAlgn="b"/>
                      <a:r>
                        <a:rPr lang="en-US" sz="900" b="0" i="0" u="none" strike="noStrike">
                          <a:solidFill>
                            <a:srgbClr val="000000"/>
                          </a:solidFill>
                          <a:latin typeface="Calibri"/>
                        </a:rPr>
                        <a:t>Load_28</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Equipment Cooling Fan (ECF)</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latin typeface="Calibri"/>
                        </a:rPr>
                        <a:t>4.64</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latin typeface="Calibri"/>
                        </a:rPr>
                        <a:t>0.9</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8400">
                <a:tc vMerge="1">
                  <a:txBody>
                    <a:bodyPr/>
                    <a:lstStyle/>
                    <a:p>
                      <a:endParaRPr lang="en-US"/>
                    </a:p>
                  </a:txBody>
                  <a:tcPr/>
                </a:tc>
                <a:tc>
                  <a:txBody>
                    <a:bodyPr/>
                    <a:lstStyle/>
                    <a:p>
                      <a:pPr algn="ctr" fontAlgn="b"/>
                      <a:r>
                        <a:rPr lang="en-US" sz="900" b="0" i="0" u="none" strike="noStrike">
                          <a:solidFill>
                            <a:srgbClr val="000000"/>
                          </a:solidFill>
                          <a:latin typeface="Calibri"/>
                        </a:rPr>
                        <a:t>Load_30</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Fuel boost pump (FBP)</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latin typeface="Calibri"/>
                        </a:rPr>
                        <a:t>7.04</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latin typeface="Calibri"/>
                        </a:rPr>
                        <a:t>0.9</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8400">
                <a:tc rowSpan="2">
                  <a:txBody>
                    <a:bodyPr/>
                    <a:lstStyle/>
                    <a:p>
                      <a:pPr algn="ctr" fontAlgn="ctr"/>
                      <a:r>
                        <a:rPr lang="en-US" sz="900" b="0" i="0" u="none" strike="noStrike">
                          <a:solidFill>
                            <a:srgbClr val="000000"/>
                          </a:solidFill>
                          <a:latin typeface="Calibri"/>
                        </a:rPr>
                        <a:t>B10</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Load_32</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Hydraulic pump (HP)</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latin typeface="Calibri"/>
                        </a:rPr>
                        <a:t>14.24</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latin typeface="Calibri"/>
                        </a:rPr>
                        <a:t>0.9</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8400">
                <a:tc vMerge="1">
                  <a:txBody>
                    <a:bodyPr/>
                    <a:lstStyle/>
                    <a:p>
                      <a:endParaRPr lang="en-US"/>
                    </a:p>
                  </a:txBody>
                  <a:tcPr/>
                </a:tc>
                <a:tc>
                  <a:txBody>
                    <a:bodyPr/>
                    <a:lstStyle/>
                    <a:p>
                      <a:pPr algn="ctr" fontAlgn="b"/>
                      <a:r>
                        <a:rPr lang="en-US" sz="900" b="0" i="0" u="none" strike="noStrike">
                          <a:solidFill>
                            <a:srgbClr val="000000"/>
                          </a:solidFill>
                          <a:latin typeface="Calibri"/>
                        </a:rPr>
                        <a:t>Load_34</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Window Heat (WH)</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latin typeface="Calibri"/>
                        </a:rPr>
                        <a:t>0.8</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latin typeface="Calibri"/>
                        </a:rPr>
                        <a:t>0.97</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65943">
                <a:tc>
                  <a:txBody>
                    <a:bodyPr/>
                    <a:lstStyle/>
                    <a:p>
                      <a:pPr algn="ctr" fontAlgn="ctr"/>
                      <a:r>
                        <a:rPr lang="en-US" sz="900" b="0" i="0" u="none" strike="noStrike">
                          <a:solidFill>
                            <a:srgbClr val="000000"/>
                          </a:solidFill>
                          <a:latin typeface="Calibri"/>
                        </a:rPr>
                        <a:t>B14</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Load_36</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DC  Load</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latin typeface="Calibri"/>
                        </a:rPr>
                        <a:t>6.08</a:t>
                      </a:r>
                    </a:p>
                  </a:txBody>
                  <a:tcPr marL="5112" marR="5112" marT="5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latin typeface="Calibri"/>
                        </a:rPr>
                        <a:t>1</a:t>
                      </a:r>
                    </a:p>
                  </a:txBody>
                  <a:tcPr marL="5112" marR="5112" marT="5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
        <p:nvSpPr>
          <p:cNvPr id="14" name="Rectangle 2"/>
          <p:cNvSpPr txBox="1">
            <a:spLocks noChangeArrowheads="1"/>
          </p:cNvSpPr>
          <p:nvPr/>
        </p:nvSpPr>
        <p:spPr bwMode="auto">
          <a:xfrm>
            <a:off x="1" y="885826"/>
            <a:ext cx="4920342" cy="220571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225425" marR="0" lvl="0" algn="just" defTabSz="914400" rtl="0" eaLnBrk="1" fontAlgn="base" latinLnBrk="0" hangingPunct="1">
              <a:lnSpc>
                <a:spcPct val="100000"/>
              </a:lnSpc>
              <a:spcBef>
                <a:spcPct val="20000"/>
              </a:spcBef>
              <a:spcAft>
                <a:spcPct val="0"/>
              </a:spcAft>
              <a:buClr>
                <a:srgbClr val="5A88DA"/>
              </a:buClr>
              <a:buSzTx/>
              <a:tabLst/>
              <a:defRPr/>
            </a:pPr>
            <a:r>
              <a:rPr kumimoji="0" lang="en-US" sz="1600" b="0" i="0" u="none" strike="noStrike" kern="0" cap="none" spc="0" normalizeH="0" baseline="0" noProof="0" dirty="0" smtClean="0">
                <a:ln>
                  <a:noFill/>
                </a:ln>
                <a:solidFill>
                  <a:schemeClr val="tx1"/>
                </a:solidFill>
                <a:effectLst/>
                <a:uLnTx/>
                <a:uFillTx/>
                <a:latin typeface="+mn-lt"/>
                <a:ea typeface="+mn-ea"/>
                <a:cs typeface="+mn-cs"/>
              </a:rPr>
              <a:t>The 36-load</a:t>
            </a:r>
            <a:r>
              <a:rPr kumimoji="0" lang="en-US" sz="1600" b="0" i="0" u="none" strike="noStrike" kern="0" cap="none" spc="0" normalizeH="0" noProof="0" dirty="0" smtClean="0">
                <a:ln>
                  <a:noFill/>
                </a:ln>
                <a:solidFill>
                  <a:schemeClr val="tx1"/>
                </a:solidFill>
                <a:effectLst/>
                <a:uLnTx/>
                <a:uFillTx/>
                <a:latin typeface="+mn-lt"/>
                <a:ea typeface="+mn-ea"/>
                <a:cs typeface="+mn-cs"/>
              </a:rPr>
              <a:t> list was used to create a sample EPS topology in order to develop and test the evaluation tool.  A detailed Netlist is created to describe the complete topology consisting of </a:t>
            </a:r>
            <a:r>
              <a:rPr lang="en-US" sz="1600" kern="0" noProof="0" dirty="0" smtClean="0">
                <a:latin typeface="+mn-lt"/>
              </a:rPr>
              <a:t>3 Sources, 4 Converters, 5</a:t>
            </a:r>
            <a:r>
              <a:rPr lang="en-US" sz="1600" kern="0" dirty="0" smtClean="0">
                <a:latin typeface="+mn-lt"/>
              </a:rPr>
              <a:t>8 Switches, </a:t>
            </a:r>
            <a:r>
              <a:rPr lang="en-US" sz="1600" kern="0" noProof="0" dirty="0" smtClean="0">
                <a:latin typeface="+mn-lt"/>
              </a:rPr>
              <a:t>36 Loads, 66</a:t>
            </a:r>
            <a:r>
              <a:rPr kumimoji="0" lang="en-US" sz="1600" b="0" i="0" u="none" strike="noStrike" kern="0" cap="none" spc="0" normalizeH="0" baseline="0" dirty="0" smtClean="0">
                <a:ln>
                  <a:noFill/>
                </a:ln>
                <a:solidFill>
                  <a:schemeClr val="tx1"/>
                </a:solidFill>
                <a:effectLst/>
                <a:uLnTx/>
                <a:uFillTx/>
                <a:latin typeface="+mn-lt"/>
                <a:ea typeface="+mn-ea"/>
                <a:cs typeface="+mn-cs"/>
              </a:rPr>
              <a:t>Transmission lines and +100 nodes.  Converters are currently bypassed</a:t>
            </a:r>
            <a:r>
              <a:rPr kumimoji="0" lang="en-US" sz="1600" b="0" i="0" u="none" strike="noStrike" kern="0" cap="none" spc="0" normalizeH="0" dirty="0" smtClean="0">
                <a:ln>
                  <a:noFill/>
                </a:ln>
                <a:solidFill>
                  <a:schemeClr val="tx1"/>
                </a:solidFill>
                <a:effectLst/>
                <a:uLnTx/>
                <a:uFillTx/>
                <a:latin typeface="+mn-lt"/>
                <a:ea typeface="+mn-ea"/>
                <a:cs typeface="+mn-cs"/>
              </a:rPr>
              <a:t> by modeling DC loads with AC equivalent (PF=1).</a:t>
            </a:r>
            <a:endParaRPr kumimoji="0" lang="en-US" sz="1600" b="0" i="0" u="none" strike="noStrike" kern="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3"/>
          <p:cNvSpPr>
            <a:spLocks noGrp="1"/>
          </p:cNvSpPr>
          <p:nvPr>
            <p:ph type="sldNum" sz="quarter" idx="10"/>
          </p:nvPr>
        </p:nvSpPr>
        <p:spPr/>
        <p:txBody>
          <a:bodyPr/>
          <a:lstStyle/>
          <a:p>
            <a:fld id="{A80A553A-9499-4886-AFE7-4C56AE7EACF7}" type="slidenum">
              <a:rPr lang="en-US"/>
              <a:pPr/>
              <a:t>4</a:t>
            </a:fld>
            <a:endParaRPr lang="en-US" dirty="0"/>
          </a:p>
        </p:txBody>
      </p:sp>
      <p:sp>
        <p:nvSpPr>
          <p:cNvPr id="124931" name="Rectangle 3"/>
          <p:cNvSpPr>
            <a:spLocks noGrp="1" noChangeArrowheads="1"/>
          </p:cNvSpPr>
          <p:nvPr>
            <p:ph type="title"/>
          </p:nvPr>
        </p:nvSpPr>
        <p:spPr/>
        <p:txBody>
          <a:bodyPr/>
          <a:lstStyle/>
          <a:p>
            <a:r>
              <a:rPr lang="en-US" dirty="0" smtClean="0"/>
              <a:t>EPS Sample Topology</a:t>
            </a:r>
            <a:endParaRPr lang="en-US" dirty="0"/>
          </a:p>
        </p:txBody>
      </p:sp>
      <p:sp>
        <p:nvSpPr>
          <p:cNvPr id="14" name="Rectangle 2"/>
          <p:cNvSpPr txBox="1">
            <a:spLocks noChangeArrowheads="1"/>
          </p:cNvSpPr>
          <p:nvPr/>
        </p:nvSpPr>
        <p:spPr bwMode="auto">
          <a:xfrm>
            <a:off x="0" y="923926"/>
            <a:ext cx="2619375" cy="34099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225425" marR="0" lvl="0" algn="l" defTabSz="914400" rtl="0" eaLnBrk="1" fontAlgn="base" latinLnBrk="0" hangingPunct="1">
              <a:lnSpc>
                <a:spcPct val="100000"/>
              </a:lnSpc>
              <a:spcBef>
                <a:spcPct val="20000"/>
              </a:spcBef>
              <a:spcAft>
                <a:spcPct val="0"/>
              </a:spcAft>
              <a:buClr>
                <a:srgbClr val="5A88DA"/>
              </a:buClr>
              <a:buSzTx/>
              <a:tabLst/>
              <a:defRPr/>
            </a:pPr>
            <a:r>
              <a:rPr kumimoji="0" lang="en-US" sz="1400" b="0" i="0" u="none" strike="noStrike" kern="0" cap="none" spc="0" normalizeH="0" baseline="0" noProof="0" dirty="0" smtClean="0">
                <a:ln>
                  <a:noFill/>
                </a:ln>
                <a:solidFill>
                  <a:schemeClr val="tx1"/>
                </a:solidFill>
                <a:effectLst/>
                <a:uLnTx/>
                <a:uFillTx/>
                <a:latin typeface="+mn-lt"/>
                <a:ea typeface="+mn-ea"/>
                <a:cs typeface="+mn-cs"/>
              </a:rPr>
              <a:t>The</a:t>
            </a:r>
            <a:r>
              <a:rPr kumimoji="0" lang="en-US" sz="1400" b="0" i="0" u="none" strike="noStrike" kern="0" cap="none" spc="0" normalizeH="0" noProof="0" dirty="0" smtClean="0">
                <a:ln>
                  <a:noFill/>
                </a:ln>
                <a:solidFill>
                  <a:schemeClr val="tx1"/>
                </a:solidFill>
                <a:effectLst/>
                <a:uLnTx/>
                <a:uFillTx/>
                <a:latin typeface="+mn-lt"/>
                <a:ea typeface="+mn-ea"/>
                <a:cs typeface="+mn-cs"/>
              </a:rPr>
              <a:t> detailed EPS topology shows the interconnections for all source, loads, switches, and transmission lines.  The diagram is used to create a topology Netlist which is fed to the steady state analysis tool.</a:t>
            </a:r>
          </a:p>
          <a:p>
            <a:pPr marL="225425" marR="0" lvl="0" algn="l" defTabSz="914400" rtl="0" eaLnBrk="1" fontAlgn="base" latinLnBrk="0" hangingPunct="1">
              <a:lnSpc>
                <a:spcPct val="100000"/>
              </a:lnSpc>
              <a:spcBef>
                <a:spcPct val="20000"/>
              </a:spcBef>
              <a:spcAft>
                <a:spcPct val="0"/>
              </a:spcAft>
              <a:buClr>
                <a:srgbClr val="5A88DA"/>
              </a:buClr>
              <a:buSzTx/>
              <a:tabLst/>
              <a:defRPr/>
            </a:pPr>
            <a:endParaRPr lang="en-US" sz="1400" kern="0" dirty="0" smtClean="0">
              <a:latin typeface="+mn-lt"/>
            </a:endParaRPr>
          </a:p>
          <a:p>
            <a:pPr marL="225425" marR="0" lvl="0" algn="l" defTabSz="914400" rtl="0" eaLnBrk="1" fontAlgn="base" latinLnBrk="0" hangingPunct="1">
              <a:lnSpc>
                <a:spcPct val="100000"/>
              </a:lnSpc>
              <a:spcBef>
                <a:spcPct val="20000"/>
              </a:spcBef>
              <a:spcAft>
                <a:spcPct val="0"/>
              </a:spcAft>
              <a:buClr>
                <a:srgbClr val="5A88DA"/>
              </a:buClr>
              <a:buSzTx/>
              <a:tabLst/>
              <a:defRPr/>
            </a:pPr>
            <a:r>
              <a:rPr kumimoji="0" lang="en-US" sz="1400" b="0" i="0" u="none" strike="noStrike" kern="0" cap="none" spc="0" normalizeH="0" noProof="0" dirty="0" smtClean="0">
                <a:ln>
                  <a:noFill/>
                </a:ln>
                <a:solidFill>
                  <a:schemeClr val="tx1"/>
                </a:solidFill>
                <a:effectLst/>
                <a:uLnTx/>
                <a:uFillTx/>
                <a:latin typeface="+mn-lt"/>
                <a:ea typeface="+mn-ea"/>
                <a:cs typeface="+mn-cs"/>
              </a:rPr>
              <a:t>Switches throughout the network can be turned -OFF by setting their value to zero in the Netlist. </a:t>
            </a:r>
          </a:p>
          <a:p>
            <a:pPr marL="225425" marR="0" lvl="0" algn="l" defTabSz="914400" rtl="0" eaLnBrk="1" fontAlgn="base" latinLnBrk="0" hangingPunct="1">
              <a:lnSpc>
                <a:spcPct val="100000"/>
              </a:lnSpc>
              <a:spcBef>
                <a:spcPct val="20000"/>
              </a:spcBef>
              <a:spcAft>
                <a:spcPct val="0"/>
              </a:spcAft>
              <a:buClr>
                <a:srgbClr val="5A88DA"/>
              </a:buClr>
              <a:buSzTx/>
              <a:tabLst/>
              <a:defRPr/>
            </a:pPr>
            <a:endParaRPr lang="en-US" sz="1400" kern="0" dirty="0" smtClean="0">
              <a:latin typeface="+mn-lt"/>
            </a:endParaRPr>
          </a:p>
        </p:txBody>
      </p:sp>
      <p:pic>
        <p:nvPicPr>
          <p:cNvPr id="6" name="Picture 5" descr="B777 36L line drawing for SS report.jpg"/>
          <p:cNvPicPr>
            <a:picLocks noChangeAspect="1"/>
          </p:cNvPicPr>
          <p:nvPr/>
        </p:nvPicPr>
        <p:blipFill>
          <a:blip r:embed="rId2" cstate="print"/>
          <a:stretch>
            <a:fillRect/>
          </a:stretch>
        </p:blipFill>
        <p:spPr>
          <a:xfrm>
            <a:off x="2629303" y="769171"/>
            <a:ext cx="6514697" cy="5679253"/>
          </a:xfrm>
          <a:prstGeom prst="rect">
            <a:avLst/>
          </a:prstGeom>
        </p:spPr>
      </p:pic>
      <p:cxnSp>
        <p:nvCxnSpPr>
          <p:cNvPr id="8" name="Straight Arrow Connector 7"/>
          <p:cNvCxnSpPr>
            <a:stCxn id="19" idx="0"/>
          </p:cNvCxnSpPr>
          <p:nvPr/>
        </p:nvCxnSpPr>
        <p:spPr bwMode="auto">
          <a:xfrm flipV="1">
            <a:off x="1309688" y="3990975"/>
            <a:ext cx="1376362" cy="714375"/>
          </a:xfrm>
          <a:prstGeom prst="straightConnector1">
            <a:avLst/>
          </a:prstGeom>
          <a:solidFill>
            <a:schemeClr val="accent1"/>
          </a:solidFill>
          <a:ln w="9525" cap="flat" cmpd="sng" algn="ctr">
            <a:solidFill>
              <a:schemeClr val="tx1"/>
            </a:solidFill>
            <a:prstDash val="solid"/>
            <a:miter lim="800000"/>
            <a:headEnd type="none" w="med" len="med"/>
            <a:tailEnd type="arrow"/>
          </a:ln>
          <a:effectLst/>
        </p:spPr>
      </p:cxnSp>
      <p:cxnSp>
        <p:nvCxnSpPr>
          <p:cNvPr id="11" name="Straight Arrow Connector 10"/>
          <p:cNvCxnSpPr>
            <a:stCxn id="19" idx="0"/>
          </p:cNvCxnSpPr>
          <p:nvPr/>
        </p:nvCxnSpPr>
        <p:spPr bwMode="auto">
          <a:xfrm flipV="1">
            <a:off x="1309688" y="3352800"/>
            <a:ext cx="1366837" cy="1352550"/>
          </a:xfrm>
          <a:prstGeom prst="straightConnector1">
            <a:avLst/>
          </a:prstGeom>
          <a:solidFill>
            <a:schemeClr val="accent1"/>
          </a:solidFill>
          <a:ln w="9525" cap="flat" cmpd="sng" algn="ctr">
            <a:solidFill>
              <a:schemeClr val="tx1"/>
            </a:solidFill>
            <a:prstDash val="solid"/>
            <a:miter lim="800000"/>
            <a:headEnd type="none" w="med" len="med"/>
            <a:tailEnd type="arrow"/>
          </a:ln>
          <a:effectLst/>
        </p:spPr>
      </p:cxnSp>
      <p:sp>
        <p:nvSpPr>
          <p:cNvPr id="19" name="Rectangle 2"/>
          <p:cNvSpPr txBox="1">
            <a:spLocks noChangeArrowheads="1"/>
          </p:cNvSpPr>
          <p:nvPr/>
        </p:nvSpPr>
        <p:spPr bwMode="auto">
          <a:xfrm>
            <a:off x="0" y="4705350"/>
            <a:ext cx="2619375" cy="1247775"/>
          </a:xfrm>
          <a:prstGeom prst="rect">
            <a:avLst/>
          </a:prstGeom>
          <a:noFill/>
          <a:ln w="9525">
            <a:solidFill>
              <a:schemeClr val="tx1"/>
            </a:solidFill>
            <a:miter lim="800000"/>
            <a:headEnd/>
            <a:tailEnd/>
          </a:ln>
          <a:effectLst/>
        </p:spPr>
        <p:txBody>
          <a:bodyPr vert="horz" wrap="square" lIns="91440" tIns="45720" rIns="91440" bIns="45720" numCol="1" anchor="t" anchorCtr="0" compatLnSpc="1">
            <a:prstTxWarp prst="textNoShape">
              <a:avLst/>
            </a:prstTxWarp>
          </a:bodyPr>
          <a:lstStyle/>
          <a:p>
            <a:pPr marL="225425" lvl="0">
              <a:spcBef>
                <a:spcPct val="20000"/>
              </a:spcBef>
              <a:buClr>
                <a:srgbClr val="5A88DA"/>
              </a:buClr>
              <a:defRPr/>
            </a:pPr>
            <a:r>
              <a:rPr lang="en-US" sz="1400" kern="0" dirty="0" smtClean="0"/>
              <a:t>For example, if the EPS topology is to be evaluated without Load 1, then Switch 8 should be set to zero.</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3"/>
          <p:cNvSpPr>
            <a:spLocks noGrp="1"/>
          </p:cNvSpPr>
          <p:nvPr>
            <p:ph type="sldNum" sz="quarter" idx="10"/>
          </p:nvPr>
        </p:nvSpPr>
        <p:spPr/>
        <p:txBody>
          <a:bodyPr/>
          <a:lstStyle/>
          <a:p>
            <a:fld id="{A80A553A-9499-4886-AFE7-4C56AE7EACF7}" type="slidenum">
              <a:rPr lang="en-US"/>
              <a:pPr/>
              <a:t>5</a:t>
            </a:fld>
            <a:endParaRPr lang="en-US"/>
          </a:p>
        </p:txBody>
      </p:sp>
      <p:sp>
        <p:nvSpPr>
          <p:cNvPr id="124931" name="Rectangle 3"/>
          <p:cNvSpPr>
            <a:spLocks noGrp="1" noChangeArrowheads="1"/>
          </p:cNvSpPr>
          <p:nvPr>
            <p:ph type="title"/>
          </p:nvPr>
        </p:nvSpPr>
        <p:spPr/>
        <p:txBody>
          <a:bodyPr/>
          <a:lstStyle/>
          <a:p>
            <a:r>
              <a:rPr lang="en-US" dirty="0" smtClean="0"/>
              <a:t>EPS Sample Topology - Netlist</a:t>
            </a:r>
            <a:endParaRPr lang="en-US" dirty="0"/>
          </a:p>
        </p:txBody>
      </p:sp>
      <p:sp>
        <p:nvSpPr>
          <p:cNvPr id="6" name="Rectangle 5"/>
          <p:cNvSpPr/>
          <p:nvPr/>
        </p:nvSpPr>
        <p:spPr>
          <a:xfrm>
            <a:off x="571500" y="1068616"/>
            <a:ext cx="7877175" cy="3477875"/>
          </a:xfrm>
          <a:prstGeom prst="rect">
            <a:avLst/>
          </a:prstGeom>
        </p:spPr>
        <p:txBody>
          <a:bodyPr wrap="square">
            <a:spAutoFit/>
          </a:bodyPr>
          <a:lstStyle/>
          <a:p>
            <a:pPr lvl="0" fontAlgn="auto">
              <a:spcBef>
                <a:spcPts val="0"/>
              </a:spcBef>
              <a:spcAft>
                <a:spcPts val="0"/>
              </a:spcAft>
            </a:pPr>
            <a:r>
              <a:rPr lang="en-US" sz="1200" b="1" dirty="0" smtClean="0">
                <a:solidFill>
                  <a:srgbClr val="1F497D"/>
                </a:solidFill>
                <a:latin typeface="Arial"/>
              </a:rPr>
              <a:t>Input: Netlist</a:t>
            </a:r>
            <a:r>
              <a:rPr lang="en-US" sz="1200" b="1" dirty="0" smtClean="0">
                <a:solidFill>
                  <a:prstClr val="black"/>
                </a:solidFill>
                <a:latin typeface="Arial"/>
              </a:rPr>
              <a:t>	</a:t>
            </a:r>
          </a:p>
          <a:p>
            <a:pPr lvl="0" fontAlgn="auto">
              <a:spcBef>
                <a:spcPts val="0"/>
              </a:spcBef>
              <a:spcAft>
                <a:spcPts val="0"/>
              </a:spcAft>
            </a:pPr>
            <a:r>
              <a:rPr lang="en-US" sz="1200" b="1" dirty="0" smtClean="0">
                <a:solidFill>
                  <a:prstClr val="black"/>
                </a:solidFill>
                <a:latin typeface="Arial"/>
              </a:rPr>
              <a:t>	</a:t>
            </a:r>
            <a:r>
              <a:rPr lang="en-US" sz="1200" b="1" dirty="0" err="1" smtClean="0">
                <a:solidFill>
                  <a:prstClr val="black"/>
                </a:solidFill>
                <a:latin typeface="Arial"/>
              </a:rPr>
              <a:t>Source_data</a:t>
            </a:r>
            <a:r>
              <a:rPr lang="en-US" sz="1200" dirty="0" smtClean="0">
                <a:solidFill>
                  <a:prstClr val="black"/>
                </a:solidFill>
                <a:latin typeface="Arial"/>
              </a:rPr>
              <a:t>	=     [(Bus No)     (Bus Code)    (EPS Code)    (real power)     (reactive power)]</a:t>
            </a:r>
          </a:p>
          <a:p>
            <a:pPr lvl="0" fontAlgn="auto">
              <a:spcBef>
                <a:spcPts val="0"/>
              </a:spcBef>
              <a:spcAft>
                <a:spcPts val="0"/>
              </a:spcAft>
            </a:pPr>
            <a:endParaRPr lang="fr-FR" sz="1200" b="1" dirty="0" smtClean="0">
              <a:solidFill>
                <a:prstClr val="black"/>
              </a:solidFill>
              <a:latin typeface="Arial"/>
            </a:endParaRPr>
          </a:p>
          <a:p>
            <a:pPr lvl="0" fontAlgn="auto">
              <a:spcBef>
                <a:spcPts val="0"/>
              </a:spcBef>
              <a:spcAft>
                <a:spcPts val="0"/>
              </a:spcAft>
            </a:pPr>
            <a:r>
              <a:rPr lang="en-US" sz="1200" b="1" dirty="0" smtClean="0">
                <a:solidFill>
                  <a:prstClr val="black"/>
                </a:solidFill>
                <a:latin typeface="Arial"/>
              </a:rPr>
              <a:t>	</a:t>
            </a:r>
            <a:r>
              <a:rPr lang="en-US" sz="1200" b="1" dirty="0" err="1" smtClean="0">
                <a:solidFill>
                  <a:prstClr val="black"/>
                </a:solidFill>
                <a:latin typeface="Arial"/>
              </a:rPr>
              <a:t>SW_data</a:t>
            </a:r>
            <a:r>
              <a:rPr lang="en-US" sz="1200" dirty="0" smtClean="0">
                <a:solidFill>
                  <a:prstClr val="black"/>
                </a:solidFill>
                <a:latin typeface="Arial"/>
              </a:rPr>
              <a:t>	=     [ (SW No)     (EPS Code)    (node 1)     (node 2)     (Impedance)]</a:t>
            </a:r>
          </a:p>
          <a:p>
            <a:pPr lvl="0" fontAlgn="auto">
              <a:spcBef>
                <a:spcPts val="0"/>
              </a:spcBef>
              <a:spcAft>
                <a:spcPts val="0"/>
              </a:spcAft>
            </a:pPr>
            <a:r>
              <a:rPr lang="en-US" sz="1000" dirty="0" smtClean="0">
                <a:solidFill>
                  <a:prstClr val="black"/>
                </a:solidFill>
                <a:latin typeface="Arial"/>
              </a:rPr>
              <a:t>		</a:t>
            </a:r>
            <a:r>
              <a:rPr lang="en-US" sz="1000" i="1" dirty="0" smtClean="0">
                <a:solidFill>
                  <a:prstClr val="black"/>
                </a:solidFill>
                <a:latin typeface="Arial"/>
              </a:rPr>
              <a:t>SW_Z =generic switch impedance in ohms per phase @ 400Hz</a:t>
            </a:r>
          </a:p>
          <a:p>
            <a:pPr lvl="0" fontAlgn="auto">
              <a:spcBef>
                <a:spcPts val="0"/>
              </a:spcBef>
              <a:spcAft>
                <a:spcPts val="0"/>
              </a:spcAft>
            </a:pPr>
            <a:r>
              <a:rPr lang="en-US" sz="1000" dirty="0" smtClean="0">
                <a:solidFill>
                  <a:prstClr val="black"/>
                </a:solidFill>
                <a:latin typeface="Arial"/>
              </a:rPr>
              <a:t>		</a:t>
            </a:r>
            <a:r>
              <a:rPr lang="en-US" sz="1000" i="1" dirty="0" smtClean="0">
                <a:solidFill>
                  <a:prstClr val="black"/>
                </a:solidFill>
                <a:latin typeface="Arial"/>
              </a:rPr>
              <a:t>SW = row vector for all switches (1 = ON, 0 = OFF)</a:t>
            </a:r>
          </a:p>
          <a:p>
            <a:pPr lvl="0" fontAlgn="auto">
              <a:spcBef>
                <a:spcPts val="0"/>
              </a:spcBef>
              <a:spcAft>
                <a:spcPts val="0"/>
              </a:spcAft>
            </a:pPr>
            <a:endParaRPr lang="en-US" sz="1200" dirty="0" smtClean="0">
              <a:solidFill>
                <a:prstClr val="black"/>
              </a:solidFill>
              <a:latin typeface="Arial"/>
            </a:endParaRPr>
          </a:p>
          <a:p>
            <a:pPr lvl="0" fontAlgn="auto">
              <a:spcBef>
                <a:spcPts val="0"/>
              </a:spcBef>
              <a:spcAft>
                <a:spcPts val="0"/>
              </a:spcAft>
            </a:pPr>
            <a:r>
              <a:rPr lang="en-US" sz="1200" b="1" dirty="0" smtClean="0">
                <a:solidFill>
                  <a:prstClr val="black"/>
                </a:solidFill>
                <a:latin typeface="Arial"/>
              </a:rPr>
              <a:t>	</a:t>
            </a:r>
            <a:r>
              <a:rPr lang="en-US" sz="1200" b="1" dirty="0" err="1" smtClean="0">
                <a:solidFill>
                  <a:prstClr val="black"/>
                </a:solidFill>
                <a:latin typeface="Arial"/>
              </a:rPr>
              <a:t>TL_data</a:t>
            </a:r>
            <a:r>
              <a:rPr lang="en-US" sz="1200" dirty="0" smtClean="0">
                <a:solidFill>
                  <a:prstClr val="black"/>
                </a:solidFill>
                <a:latin typeface="Arial"/>
              </a:rPr>
              <a:t>	=     [ (TL No)     (EPS Code)    (node 1)     (node 2)     (Impedance)]</a:t>
            </a:r>
          </a:p>
          <a:p>
            <a:pPr lvl="0" fontAlgn="auto">
              <a:spcBef>
                <a:spcPts val="0"/>
              </a:spcBef>
              <a:spcAft>
                <a:spcPts val="0"/>
              </a:spcAft>
            </a:pPr>
            <a:r>
              <a:rPr lang="en-US" sz="1000" dirty="0" smtClean="0">
                <a:solidFill>
                  <a:prstClr val="black"/>
                </a:solidFill>
                <a:latin typeface="Arial"/>
              </a:rPr>
              <a:t>		</a:t>
            </a:r>
            <a:r>
              <a:rPr lang="en-US" sz="1000" i="1" dirty="0" smtClean="0">
                <a:solidFill>
                  <a:prstClr val="black"/>
                </a:solidFill>
                <a:latin typeface="Arial"/>
              </a:rPr>
              <a:t>TL_Z = generic switch impedance in ohms/ft per phase @ 400Hz</a:t>
            </a:r>
          </a:p>
          <a:p>
            <a:pPr lvl="0" fontAlgn="auto">
              <a:spcBef>
                <a:spcPts val="0"/>
              </a:spcBef>
              <a:spcAft>
                <a:spcPts val="0"/>
              </a:spcAft>
            </a:pPr>
            <a:r>
              <a:rPr lang="en-US" sz="1000" i="1" dirty="0" smtClean="0">
                <a:solidFill>
                  <a:prstClr val="black"/>
                </a:solidFill>
                <a:latin typeface="Arial"/>
              </a:rPr>
              <a:t>		TL = row vector for all transmission paths lengths specified in feet.</a:t>
            </a:r>
          </a:p>
          <a:p>
            <a:pPr lvl="0" fontAlgn="auto">
              <a:spcBef>
                <a:spcPts val="0"/>
              </a:spcBef>
              <a:spcAft>
                <a:spcPts val="0"/>
              </a:spcAft>
            </a:pPr>
            <a:endParaRPr lang="en-US" sz="1200" dirty="0" smtClean="0">
              <a:solidFill>
                <a:prstClr val="black"/>
              </a:solidFill>
              <a:latin typeface="Arial"/>
            </a:endParaRPr>
          </a:p>
          <a:p>
            <a:pPr lvl="0" fontAlgn="auto">
              <a:spcBef>
                <a:spcPts val="0"/>
              </a:spcBef>
              <a:spcAft>
                <a:spcPts val="0"/>
              </a:spcAft>
            </a:pPr>
            <a:r>
              <a:rPr lang="en-US" sz="1200" b="1" dirty="0" smtClean="0">
                <a:solidFill>
                  <a:prstClr val="black"/>
                </a:solidFill>
                <a:latin typeface="Arial"/>
              </a:rPr>
              <a:t>	</a:t>
            </a:r>
            <a:r>
              <a:rPr lang="en-US" sz="1200" b="1" dirty="0" err="1" smtClean="0">
                <a:solidFill>
                  <a:prstClr val="black"/>
                </a:solidFill>
                <a:latin typeface="Arial"/>
              </a:rPr>
              <a:t>Conv_data</a:t>
            </a:r>
            <a:r>
              <a:rPr lang="en-US" sz="1200" dirty="0" smtClean="0">
                <a:solidFill>
                  <a:prstClr val="black"/>
                </a:solidFill>
                <a:latin typeface="Arial"/>
              </a:rPr>
              <a:t>	=     [ (</a:t>
            </a:r>
            <a:r>
              <a:rPr lang="en-US" sz="1200" dirty="0" err="1" smtClean="0">
                <a:solidFill>
                  <a:prstClr val="black"/>
                </a:solidFill>
                <a:latin typeface="Arial"/>
              </a:rPr>
              <a:t>Conv</a:t>
            </a:r>
            <a:r>
              <a:rPr lang="en-US" sz="1200" dirty="0" smtClean="0">
                <a:solidFill>
                  <a:prstClr val="black"/>
                </a:solidFill>
                <a:latin typeface="Arial"/>
              </a:rPr>
              <a:t> No)   (Bus in)   (Bus out)   (EPS Code IN)   (EPS Code OUT)   (</a:t>
            </a:r>
            <a:r>
              <a:rPr lang="en-US" sz="1200" dirty="0" err="1" smtClean="0">
                <a:solidFill>
                  <a:prstClr val="black"/>
                </a:solidFill>
                <a:latin typeface="Arial"/>
              </a:rPr>
              <a:t>Conv</a:t>
            </a:r>
            <a:r>
              <a:rPr lang="en-US" sz="1200" dirty="0" smtClean="0">
                <a:solidFill>
                  <a:prstClr val="black"/>
                </a:solidFill>
                <a:latin typeface="Arial"/>
              </a:rPr>
              <a:t> </a:t>
            </a:r>
            <a:r>
              <a:rPr lang="en-US" sz="1200" dirty="0" err="1" smtClean="0">
                <a:solidFill>
                  <a:prstClr val="black"/>
                </a:solidFill>
                <a:latin typeface="Arial"/>
              </a:rPr>
              <a:t>eff</a:t>
            </a:r>
            <a:r>
              <a:rPr lang="en-US" sz="1200" dirty="0" smtClean="0">
                <a:solidFill>
                  <a:prstClr val="black"/>
                </a:solidFill>
                <a:latin typeface="Arial"/>
              </a:rPr>
              <a:t>)]</a:t>
            </a:r>
          </a:p>
          <a:p>
            <a:pPr lvl="0" fontAlgn="auto">
              <a:spcBef>
                <a:spcPts val="0"/>
              </a:spcBef>
              <a:spcAft>
                <a:spcPts val="0"/>
              </a:spcAft>
            </a:pPr>
            <a:endParaRPr lang="en-US" sz="1200" dirty="0" smtClean="0">
              <a:solidFill>
                <a:prstClr val="black"/>
              </a:solidFill>
              <a:latin typeface="Arial"/>
            </a:endParaRPr>
          </a:p>
          <a:p>
            <a:pPr lvl="0" fontAlgn="auto">
              <a:spcBef>
                <a:spcPts val="0"/>
              </a:spcBef>
              <a:spcAft>
                <a:spcPts val="0"/>
              </a:spcAft>
            </a:pPr>
            <a:r>
              <a:rPr lang="en-US" sz="1200" b="1" dirty="0" smtClean="0">
                <a:solidFill>
                  <a:prstClr val="black"/>
                </a:solidFill>
                <a:latin typeface="Arial"/>
              </a:rPr>
              <a:t>	</a:t>
            </a:r>
            <a:r>
              <a:rPr lang="en-US" sz="1200" b="1" dirty="0" err="1" smtClean="0">
                <a:solidFill>
                  <a:prstClr val="black"/>
                </a:solidFill>
                <a:latin typeface="Arial"/>
              </a:rPr>
              <a:t>Load_data</a:t>
            </a:r>
            <a:r>
              <a:rPr lang="en-US" sz="1200" dirty="0" smtClean="0">
                <a:solidFill>
                  <a:prstClr val="black"/>
                </a:solidFill>
                <a:latin typeface="Arial"/>
              </a:rPr>
              <a:t>	=     [ (Bus No)     (Bus Code)    (EPS Code)    (real power)     (reactive power) ]</a:t>
            </a:r>
          </a:p>
          <a:p>
            <a:pPr lvl="0" fontAlgn="auto">
              <a:spcBef>
                <a:spcPts val="0"/>
              </a:spcBef>
              <a:spcAft>
                <a:spcPts val="0"/>
              </a:spcAft>
            </a:pPr>
            <a:endParaRPr lang="en-US" sz="1200" dirty="0" smtClean="0">
              <a:solidFill>
                <a:prstClr val="black"/>
              </a:solidFill>
              <a:latin typeface="Arial"/>
            </a:endParaRPr>
          </a:p>
          <a:p>
            <a:pPr lvl="0" fontAlgn="auto">
              <a:spcBef>
                <a:spcPts val="0"/>
              </a:spcBef>
              <a:spcAft>
                <a:spcPts val="0"/>
              </a:spcAft>
            </a:pPr>
            <a:r>
              <a:rPr lang="fr-FR" sz="1200" b="1" dirty="0" smtClean="0">
                <a:solidFill>
                  <a:prstClr val="black"/>
                </a:solidFill>
                <a:latin typeface="Arial"/>
              </a:rPr>
              <a:t>	</a:t>
            </a:r>
            <a:r>
              <a:rPr lang="fr-FR" sz="1200" b="1" dirty="0" err="1" smtClean="0">
                <a:solidFill>
                  <a:prstClr val="black"/>
                </a:solidFill>
                <a:latin typeface="Arial"/>
              </a:rPr>
              <a:t>EPS_Code</a:t>
            </a:r>
            <a:r>
              <a:rPr lang="fr-FR" sz="1200" dirty="0" smtClean="0">
                <a:solidFill>
                  <a:prstClr val="black"/>
                </a:solidFill>
                <a:latin typeface="Arial"/>
              </a:rPr>
              <a:t>	=     [  (EPS Code No)     (DC=1/AC=2)     (</a:t>
            </a:r>
            <a:r>
              <a:rPr lang="fr-FR" sz="1200" dirty="0" err="1" smtClean="0">
                <a:solidFill>
                  <a:prstClr val="black"/>
                </a:solidFill>
                <a:latin typeface="Arial"/>
              </a:rPr>
              <a:t>Vm</a:t>
            </a:r>
            <a:r>
              <a:rPr lang="fr-FR" sz="1200" dirty="0" smtClean="0">
                <a:solidFill>
                  <a:prstClr val="black"/>
                </a:solidFill>
                <a:latin typeface="Arial"/>
              </a:rPr>
              <a:t>)     (No. of Phases)]</a:t>
            </a:r>
            <a:endParaRPr lang="en-US" sz="1200" dirty="0" smtClean="0">
              <a:solidFill>
                <a:prstClr val="black"/>
              </a:solidFill>
              <a:latin typeface="Arial"/>
            </a:endParaRPr>
          </a:p>
          <a:p>
            <a:pPr lvl="0" fontAlgn="auto">
              <a:spcBef>
                <a:spcPts val="0"/>
              </a:spcBef>
              <a:spcAft>
                <a:spcPts val="0"/>
              </a:spcAft>
            </a:pPr>
            <a:r>
              <a:rPr lang="en-US" sz="1200" dirty="0" smtClean="0">
                <a:solidFill>
                  <a:prstClr val="black"/>
                </a:solidFill>
                <a:latin typeface="Arial"/>
              </a:rPr>
              <a:t>------------------------------------------------------------------------------------------------------------------------------------------------</a:t>
            </a:r>
          </a:p>
          <a:p>
            <a:pPr lvl="0" fontAlgn="auto">
              <a:spcBef>
                <a:spcPts val="0"/>
              </a:spcBef>
              <a:spcAft>
                <a:spcPts val="0"/>
              </a:spcAft>
            </a:pPr>
            <a:r>
              <a:rPr lang="en-US" sz="1200" b="1" dirty="0" smtClean="0">
                <a:solidFill>
                  <a:srgbClr val="1F497D"/>
                </a:solidFill>
                <a:latin typeface="Arial"/>
              </a:rPr>
              <a:t>Output</a:t>
            </a:r>
            <a:endParaRPr lang="en-US" sz="1200" dirty="0" smtClean="0">
              <a:solidFill>
                <a:prstClr val="black"/>
              </a:solidFill>
              <a:latin typeface="Arial"/>
            </a:endParaRPr>
          </a:p>
          <a:p>
            <a:pPr lvl="0" fontAlgn="auto">
              <a:spcBef>
                <a:spcPts val="0"/>
              </a:spcBef>
              <a:spcAft>
                <a:spcPts val="0"/>
              </a:spcAft>
            </a:pPr>
            <a:r>
              <a:rPr lang="en-US" sz="1200" dirty="0" smtClean="0">
                <a:solidFill>
                  <a:prstClr val="black"/>
                </a:solidFill>
                <a:latin typeface="Arial"/>
              </a:rPr>
              <a:t>	</a:t>
            </a:r>
            <a:r>
              <a:rPr lang="en-US" sz="1200" b="1" dirty="0" smtClean="0">
                <a:solidFill>
                  <a:prstClr val="black"/>
                </a:solidFill>
                <a:latin typeface="Arial"/>
              </a:rPr>
              <a:t>Power Flow</a:t>
            </a:r>
            <a:r>
              <a:rPr lang="en-US" sz="1200" dirty="0" smtClean="0">
                <a:solidFill>
                  <a:prstClr val="black"/>
                </a:solidFill>
                <a:latin typeface="Arial"/>
              </a:rPr>
              <a:t> = [ (Bus No)     (</a:t>
            </a:r>
            <a:r>
              <a:rPr lang="en-US" sz="1200" dirty="0" err="1" smtClean="0">
                <a:solidFill>
                  <a:prstClr val="black"/>
                </a:solidFill>
                <a:latin typeface="Arial"/>
              </a:rPr>
              <a:t>Vm</a:t>
            </a:r>
            <a:r>
              <a:rPr lang="en-US" sz="1200" dirty="0" smtClean="0">
                <a:solidFill>
                  <a:prstClr val="black"/>
                </a:solidFill>
                <a:latin typeface="Arial"/>
              </a:rPr>
              <a:t>)     (Angle)     (Pd)     (</a:t>
            </a:r>
            <a:r>
              <a:rPr lang="en-US" sz="1200" dirty="0" err="1" smtClean="0">
                <a:solidFill>
                  <a:prstClr val="black"/>
                </a:solidFill>
                <a:latin typeface="Arial"/>
              </a:rPr>
              <a:t>Qd</a:t>
            </a:r>
            <a:r>
              <a:rPr lang="en-US" sz="1200" dirty="0" smtClean="0">
                <a:solidFill>
                  <a:prstClr val="black"/>
                </a:solidFill>
                <a:latin typeface="Arial"/>
              </a:rPr>
              <a:t>)     (Pg)     (</a:t>
            </a:r>
            <a:r>
              <a:rPr lang="en-US" sz="1200" dirty="0" err="1" smtClean="0">
                <a:solidFill>
                  <a:prstClr val="black"/>
                </a:solidFill>
                <a:latin typeface="Arial"/>
              </a:rPr>
              <a:t>Qg</a:t>
            </a:r>
            <a:r>
              <a:rPr lang="en-US" sz="1200" dirty="0" smtClean="0">
                <a:solidFill>
                  <a:prstClr val="black"/>
                </a:solidFill>
                <a:latin typeface="Arial"/>
              </a:rPr>
              <a:t>)]</a:t>
            </a:r>
            <a:endParaRPr lang="en-US" dirty="0"/>
          </a:p>
        </p:txBody>
      </p:sp>
      <p:sp>
        <p:nvSpPr>
          <p:cNvPr id="8" name="Rectangle 7"/>
          <p:cNvSpPr/>
          <p:nvPr/>
        </p:nvSpPr>
        <p:spPr>
          <a:xfrm>
            <a:off x="658367" y="4800600"/>
            <a:ext cx="7637908" cy="1200329"/>
          </a:xfrm>
          <a:prstGeom prst="rect">
            <a:avLst/>
          </a:prstGeom>
        </p:spPr>
        <p:txBody>
          <a:bodyPr wrap="square">
            <a:spAutoFit/>
          </a:bodyPr>
          <a:lstStyle/>
          <a:p>
            <a:r>
              <a:rPr lang="en-US" sz="1800" dirty="0" smtClean="0"/>
              <a:t>To run the sample EPS topology analysis, open and run </a:t>
            </a:r>
            <a:r>
              <a:rPr lang="en-US" sz="1800" i="1" dirty="0" err="1" smtClean="0"/>
              <a:t>EPS_Load_Flow.m</a:t>
            </a:r>
            <a:r>
              <a:rPr lang="en-US" sz="1800" dirty="0" smtClean="0"/>
              <a:t>.  Additional files needed to run the SS analysis include </a:t>
            </a:r>
            <a:r>
              <a:rPr lang="en-US" sz="1800" i="1" dirty="0" smtClean="0"/>
              <a:t>topologyRev03_36L.m</a:t>
            </a:r>
            <a:r>
              <a:rPr lang="en-US" sz="1800" dirty="0" smtClean="0"/>
              <a:t>, </a:t>
            </a:r>
            <a:r>
              <a:rPr lang="en-US" sz="1800" i="1" dirty="0" err="1" smtClean="0"/>
              <a:t>Graph_reduction.m</a:t>
            </a:r>
            <a:r>
              <a:rPr lang="en-US" sz="1800" dirty="0" smtClean="0"/>
              <a:t>, </a:t>
            </a:r>
            <a:r>
              <a:rPr lang="en-US" sz="1800" i="1" dirty="0" err="1" smtClean="0"/>
              <a:t>reorder.m</a:t>
            </a:r>
            <a:r>
              <a:rPr lang="en-US" sz="1800" dirty="0" smtClean="0"/>
              <a:t>, </a:t>
            </a:r>
            <a:r>
              <a:rPr lang="en-US" sz="1800" i="1" dirty="0" err="1" smtClean="0"/>
              <a:t>EPSdata_process.m</a:t>
            </a:r>
            <a:r>
              <a:rPr lang="en-US" sz="1800" dirty="0" smtClean="0"/>
              <a:t>, </a:t>
            </a:r>
            <a:r>
              <a:rPr lang="en-US" sz="1800" i="1" dirty="0" err="1" smtClean="0"/>
              <a:t>lfybus.m</a:t>
            </a:r>
            <a:r>
              <a:rPr lang="en-US" sz="1800" dirty="0" smtClean="0"/>
              <a:t>, </a:t>
            </a:r>
            <a:r>
              <a:rPr lang="en-US" sz="1800" i="1" dirty="0" err="1" smtClean="0"/>
              <a:t>lfnewton.m</a:t>
            </a:r>
            <a:r>
              <a:rPr lang="en-US" sz="1800" dirty="0" smtClean="0"/>
              <a:t>, </a:t>
            </a:r>
            <a:r>
              <a:rPr lang="en-US" sz="1800" i="1" dirty="0" err="1" smtClean="0"/>
              <a:t>busoutprep.m</a:t>
            </a:r>
            <a:r>
              <a:rPr lang="en-US" sz="1800" dirty="0" smtClean="0"/>
              <a:t>, and </a:t>
            </a:r>
            <a:r>
              <a:rPr lang="en-US" sz="1800" i="1" dirty="0" err="1" smtClean="0"/>
              <a:t>busout.m</a:t>
            </a:r>
            <a:r>
              <a:rPr lang="en-US" sz="1800" dirty="0" smtClean="0"/>
              <a:t>.</a:t>
            </a:r>
            <a:endParaRPr lang="en-US" sz="18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3"/>
          <p:cNvSpPr>
            <a:spLocks noGrp="1"/>
          </p:cNvSpPr>
          <p:nvPr>
            <p:ph type="sldNum" sz="quarter" idx="10"/>
          </p:nvPr>
        </p:nvSpPr>
        <p:spPr/>
        <p:txBody>
          <a:bodyPr/>
          <a:lstStyle/>
          <a:p>
            <a:fld id="{A80A553A-9499-4886-AFE7-4C56AE7EACF7}" type="slidenum">
              <a:rPr lang="en-US"/>
              <a:pPr/>
              <a:t>6</a:t>
            </a:fld>
            <a:endParaRPr lang="en-US"/>
          </a:p>
        </p:txBody>
      </p:sp>
      <p:sp>
        <p:nvSpPr>
          <p:cNvPr id="124931" name="Rectangle 3"/>
          <p:cNvSpPr>
            <a:spLocks noGrp="1" noChangeArrowheads="1"/>
          </p:cNvSpPr>
          <p:nvPr>
            <p:ph type="title"/>
          </p:nvPr>
        </p:nvSpPr>
        <p:spPr/>
        <p:txBody>
          <a:bodyPr/>
          <a:lstStyle/>
          <a:p>
            <a:r>
              <a:rPr lang="en-US" dirty="0" smtClean="0"/>
              <a:t>Setting switches to OFF state - Netlist</a:t>
            </a:r>
            <a:endParaRPr lang="en-US" dirty="0"/>
          </a:p>
        </p:txBody>
      </p:sp>
      <p:pic>
        <p:nvPicPr>
          <p:cNvPr id="17410" name="Picture 2"/>
          <p:cNvPicPr>
            <a:picLocks noChangeAspect="1" noChangeArrowheads="1"/>
          </p:cNvPicPr>
          <p:nvPr/>
        </p:nvPicPr>
        <p:blipFill>
          <a:blip r:embed="rId2" cstate="print"/>
          <a:srcRect l="20768" t="34821" r="40187" b="13988"/>
          <a:stretch>
            <a:fillRect/>
          </a:stretch>
        </p:blipFill>
        <p:spPr bwMode="auto">
          <a:xfrm>
            <a:off x="4020458" y="1393371"/>
            <a:ext cx="4775200" cy="4992914"/>
          </a:xfrm>
          <a:prstGeom prst="rect">
            <a:avLst/>
          </a:prstGeom>
          <a:noFill/>
          <a:ln w="9525">
            <a:noFill/>
            <a:miter lim="800000"/>
            <a:headEnd/>
            <a:tailEnd/>
          </a:ln>
        </p:spPr>
      </p:pic>
      <p:sp>
        <p:nvSpPr>
          <p:cNvPr id="7" name="Rectangle 2"/>
          <p:cNvSpPr txBox="1">
            <a:spLocks noChangeArrowheads="1"/>
          </p:cNvSpPr>
          <p:nvPr/>
        </p:nvSpPr>
        <p:spPr bwMode="auto">
          <a:xfrm>
            <a:off x="464457" y="923926"/>
            <a:ext cx="3049708" cy="34099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225425" marR="0" lvl="0" algn="l" defTabSz="914400" rtl="0" eaLnBrk="1" fontAlgn="base" latinLnBrk="0" hangingPunct="1">
              <a:lnSpc>
                <a:spcPct val="100000"/>
              </a:lnSpc>
              <a:spcBef>
                <a:spcPct val="20000"/>
              </a:spcBef>
              <a:spcAft>
                <a:spcPct val="0"/>
              </a:spcAft>
              <a:buClr>
                <a:srgbClr val="5A88DA"/>
              </a:buClr>
              <a:buSzTx/>
              <a:tabLst/>
              <a:defRPr/>
            </a:pPr>
            <a:r>
              <a:rPr kumimoji="0" lang="en-US" sz="1400" b="0" i="0" u="none" strike="noStrike" kern="0" cap="none" spc="0" normalizeH="0" baseline="0" noProof="0" dirty="0" smtClean="0">
                <a:ln>
                  <a:noFill/>
                </a:ln>
                <a:solidFill>
                  <a:schemeClr val="tx1"/>
                </a:solidFill>
                <a:effectLst/>
                <a:uLnTx/>
                <a:uFillTx/>
                <a:latin typeface="+mn-lt"/>
                <a:ea typeface="+mn-ea"/>
                <a:cs typeface="+mn-cs"/>
              </a:rPr>
              <a:t>A screen capture</a:t>
            </a:r>
            <a:r>
              <a:rPr kumimoji="0" lang="en-US" sz="1400" b="0" i="0" u="none" strike="noStrike" kern="0" cap="none" spc="0" normalizeH="0" noProof="0" dirty="0" smtClean="0">
                <a:ln>
                  <a:noFill/>
                </a:ln>
                <a:solidFill>
                  <a:schemeClr val="tx1"/>
                </a:solidFill>
                <a:effectLst/>
                <a:uLnTx/>
                <a:uFillTx/>
                <a:latin typeface="+mn-lt"/>
                <a:ea typeface="+mn-ea"/>
                <a:cs typeface="+mn-cs"/>
              </a:rPr>
              <a:t> of the Netlist shows how switches can be turned OFF.  Setting the switch to zero (SW(#) =0)  opens the switch.</a:t>
            </a:r>
          </a:p>
          <a:p>
            <a:pPr marL="225425" marR="0" lvl="0" algn="l" defTabSz="914400" rtl="0" eaLnBrk="1" fontAlgn="base" latinLnBrk="0" hangingPunct="1">
              <a:lnSpc>
                <a:spcPct val="100000"/>
              </a:lnSpc>
              <a:spcBef>
                <a:spcPct val="20000"/>
              </a:spcBef>
              <a:spcAft>
                <a:spcPct val="0"/>
              </a:spcAft>
              <a:buClr>
                <a:srgbClr val="5A88DA"/>
              </a:buClr>
              <a:buSzTx/>
              <a:tabLst/>
              <a:defRPr/>
            </a:pPr>
            <a:endParaRPr lang="en-US" sz="1400" kern="0" dirty="0" smtClean="0">
              <a:latin typeface="+mn-lt"/>
            </a:endParaRPr>
          </a:p>
          <a:p>
            <a:pPr marL="225425" marR="0" lvl="0" algn="l" defTabSz="914400" rtl="0" eaLnBrk="1" fontAlgn="base" latinLnBrk="0" hangingPunct="1">
              <a:lnSpc>
                <a:spcPct val="100000"/>
              </a:lnSpc>
              <a:spcBef>
                <a:spcPct val="20000"/>
              </a:spcBef>
              <a:spcAft>
                <a:spcPct val="0"/>
              </a:spcAft>
              <a:buClr>
                <a:srgbClr val="5A88DA"/>
              </a:buClr>
              <a:buSzTx/>
              <a:tabLst/>
              <a:defRPr/>
            </a:pPr>
            <a:r>
              <a:rPr lang="en-US" sz="1400" kern="0" dirty="0" smtClean="0">
                <a:latin typeface="+mn-lt"/>
              </a:rPr>
              <a:t>Switches 3, 5, 30, 32, 26, 27, 56, 54, 58, &amp; 53 are OFF.</a:t>
            </a:r>
            <a:endParaRPr kumimoji="0" lang="en-US" sz="1400" b="0" i="0" u="none" strike="noStrike" kern="0" cap="none" spc="0" normalizeH="0" noProof="0" dirty="0" smtClean="0">
              <a:ln>
                <a:noFill/>
              </a:ln>
              <a:solidFill>
                <a:schemeClr val="tx1"/>
              </a:solidFill>
              <a:effectLst/>
              <a:uLnTx/>
              <a:uFillTx/>
              <a:latin typeface="+mn-lt"/>
              <a:ea typeface="+mn-ea"/>
              <a:cs typeface="+mn-cs"/>
            </a:endParaRPr>
          </a:p>
          <a:p>
            <a:pPr marL="225425" marR="0" lvl="0" algn="l" defTabSz="914400" rtl="0" eaLnBrk="1" fontAlgn="base" latinLnBrk="0" hangingPunct="1">
              <a:lnSpc>
                <a:spcPct val="100000"/>
              </a:lnSpc>
              <a:spcBef>
                <a:spcPct val="20000"/>
              </a:spcBef>
              <a:spcAft>
                <a:spcPct val="0"/>
              </a:spcAft>
              <a:buClr>
                <a:srgbClr val="5A88DA"/>
              </a:buClr>
              <a:buSzTx/>
              <a:tabLst/>
              <a:defRPr/>
            </a:pPr>
            <a:endParaRPr lang="en-US" sz="1400" kern="0" dirty="0" smtClean="0">
              <a:latin typeface="+mn-lt"/>
            </a:endParaRPr>
          </a:p>
        </p:txBody>
      </p:sp>
      <p:sp>
        <p:nvSpPr>
          <p:cNvPr id="10" name="Rectangle 3"/>
          <p:cNvSpPr txBox="1">
            <a:spLocks noChangeArrowheads="1"/>
          </p:cNvSpPr>
          <p:nvPr/>
        </p:nvSpPr>
        <p:spPr bwMode="auto">
          <a:xfrm>
            <a:off x="4165600" y="898071"/>
            <a:ext cx="4530725" cy="4572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2800" b="0" i="0" u="none" strike="noStrike" kern="0" cap="none" spc="0" normalizeH="0" baseline="0" noProof="0" dirty="0" smtClean="0">
                <a:ln>
                  <a:noFill/>
                </a:ln>
                <a:solidFill>
                  <a:schemeClr val="tx1"/>
                </a:solidFill>
                <a:effectLst/>
                <a:uLnTx/>
                <a:uFillTx/>
                <a:latin typeface="+mj-lt"/>
                <a:ea typeface="+mj-ea"/>
                <a:cs typeface="+mj-cs"/>
              </a:rPr>
              <a:t>Netlist: Switch Data</a:t>
            </a:r>
            <a:endParaRPr kumimoji="0" lang="en-US" sz="2800" b="0" i="0" u="none" strike="noStrike" kern="0" cap="none" spc="0" normalizeH="0" baseline="0" noProof="0" dirty="0">
              <a:ln>
                <a:noFill/>
              </a:ln>
              <a:solidFill>
                <a:schemeClr val="tx1"/>
              </a:solidFill>
              <a:effectLst/>
              <a:uLnTx/>
              <a:uFillTx/>
              <a:latin typeface="+mj-lt"/>
              <a:ea typeface="+mj-ea"/>
              <a:cs typeface="+mj-cs"/>
            </a:endParaRPr>
          </a:p>
        </p:txBody>
      </p:sp>
      <p:sp>
        <p:nvSpPr>
          <p:cNvPr id="11" name="Oval 10"/>
          <p:cNvSpPr/>
          <p:nvPr/>
        </p:nvSpPr>
        <p:spPr bwMode="auto">
          <a:xfrm>
            <a:off x="3666564" y="2151529"/>
            <a:ext cx="4285130" cy="2967318"/>
          </a:xfrm>
          <a:prstGeom prst="ellipse">
            <a:avLst/>
          </a:prstGeom>
          <a:noFill/>
          <a:ln w="9525" cap="flat" cmpd="sng" algn="ctr">
            <a:solidFill>
              <a:srgbClr val="FF0000"/>
            </a:solidFill>
            <a:prstDash val="sysDash"/>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_UTRC_External Template">
  <a:themeElements>
    <a:clrScheme name="">
      <a:dk1>
        <a:srgbClr val="000000"/>
      </a:dk1>
      <a:lt1>
        <a:srgbClr val="FFFFFF"/>
      </a:lt1>
      <a:dk2>
        <a:srgbClr val="000000"/>
      </a:dk2>
      <a:lt2>
        <a:srgbClr val="EAEAEA"/>
      </a:lt2>
      <a:accent1>
        <a:srgbClr val="BBD2FF"/>
      </a:accent1>
      <a:accent2>
        <a:srgbClr val="C0C0C0"/>
      </a:accent2>
      <a:accent3>
        <a:srgbClr val="FFFFFF"/>
      </a:accent3>
      <a:accent4>
        <a:srgbClr val="000000"/>
      </a:accent4>
      <a:accent5>
        <a:srgbClr val="DAE5FF"/>
      </a:accent5>
      <a:accent6>
        <a:srgbClr val="AEAEAE"/>
      </a:accent6>
      <a:hlink>
        <a:srgbClr val="6F97DF"/>
      </a:hlink>
      <a:folHlink>
        <a:srgbClr val="02AE81"/>
      </a:folHlink>
    </a:clrScheme>
    <a:fontScheme name="2_UTRC_External 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2_UTRC_External Template 1">
        <a:dk1>
          <a:srgbClr val="356677"/>
        </a:dk1>
        <a:lt1>
          <a:srgbClr val="FFFFFF"/>
        </a:lt1>
        <a:dk2>
          <a:srgbClr val="3E798E"/>
        </a:dk2>
        <a:lt2>
          <a:srgbClr val="FFFFCC"/>
        </a:lt2>
        <a:accent1>
          <a:srgbClr val="7FA0B1"/>
        </a:accent1>
        <a:accent2>
          <a:srgbClr val="3A7184"/>
        </a:accent2>
        <a:accent3>
          <a:srgbClr val="AFBEC6"/>
        </a:accent3>
        <a:accent4>
          <a:srgbClr val="DADADA"/>
        </a:accent4>
        <a:accent5>
          <a:srgbClr val="C0CDD5"/>
        </a:accent5>
        <a:accent6>
          <a:srgbClr val="346677"/>
        </a:accent6>
        <a:hlink>
          <a:srgbClr val="FFBF0B"/>
        </a:hlink>
        <a:folHlink>
          <a:srgbClr val="CC9900"/>
        </a:folHlink>
      </a:clrScheme>
      <a:clrMap bg1="dk2" tx1="lt1" bg2="dk1" tx2="lt2" accent1="accent1" accent2="accent2" accent3="accent3" accent4="accent4" accent5="accent5" accent6="accent6" hlink="hlink" folHlink="folHlink"/>
    </a:extraClrScheme>
    <a:extraClrScheme>
      <a:clrScheme name="2_UTRC_External Template 2">
        <a:dk1>
          <a:srgbClr val="000000"/>
        </a:dk1>
        <a:lt1>
          <a:srgbClr val="EAEAEA"/>
        </a:lt1>
        <a:dk2>
          <a:srgbClr val="003366"/>
        </a:dk2>
        <a:lt2>
          <a:srgbClr val="EAEAEA"/>
        </a:lt2>
        <a:accent1>
          <a:srgbClr val="FFFFFF"/>
        </a:accent1>
        <a:accent2>
          <a:srgbClr val="DDDDDD"/>
        </a:accent2>
        <a:accent3>
          <a:srgbClr val="F3F3F3"/>
        </a:accent3>
        <a:accent4>
          <a:srgbClr val="000000"/>
        </a:accent4>
        <a:accent5>
          <a:srgbClr val="FFFFFF"/>
        </a:accent5>
        <a:accent6>
          <a:srgbClr val="C8C8C8"/>
        </a:accent6>
        <a:hlink>
          <a:srgbClr val="336699"/>
        </a:hlink>
        <a:folHlink>
          <a:srgbClr val="9A0000"/>
        </a:folHlink>
      </a:clrScheme>
      <a:clrMap bg1="lt1" tx1="dk1" bg2="lt2" tx2="dk2" accent1="accent1" accent2="accent2" accent3="accent3" accent4="accent4" accent5="accent5" accent6="accent6" hlink="hlink" folHlink="folHlink"/>
    </a:extraClrScheme>
    <a:extraClrScheme>
      <a:clrScheme name="2_UTRC_External Template 3">
        <a:dk1>
          <a:srgbClr val="000000"/>
        </a:dk1>
        <a:lt1>
          <a:srgbClr val="EAEAEA"/>
        </a:lt1>
        <a:dk2>
          <a:srgbClr val="000000"/>
        </a:dk2>
        <a:lt2>
          <a:srgbClr val="EAEAEA"/>
        </a:lt2>
        <a:accent1>
          <a:srgbClr val="FFFFFF"/>
        </a:accent1>
        <a:accent2>
          <a:srgbClr val="DDDDDD"/>
        </a:accent2>
        <a:accent3>
          <a:srgbClr val="F3F3F3"/>
        </a:accent3>
        <a:accent4>
          <a:srgbClr val="000000"/>
        </a:accent4>
        <a:accent5>
          <a:srgbClr val="FFFFFF"/>
        </a:accent5>
        <a:accent6>
          <a:srgbClr val="C8C8C8"/>
        </a:accent6>
        <a:hlink>
          <a:srgbClr val="777777"/>
        </a:hlink>
        <a:folHlink>
          <a:srgbClr val="969696"/>
        </a:folHlink>
      </a:clrScheme>
      <a:clrMap bg1="lt1" tx1="dk1" bg2="lt2" tx2="dk2" accent1="accent1" accent2="accent2" accent3="accent3" accent4="accent4" accent5="accent5" accent6="accent6" hlink="hlink" folHlink="folHlink"/>
    </a:extraClrScheme>
    <a:extraClrScheme>
      <a:clrScheme name="2_UTRC_External Template 4">
        <a:dk1>
          <a:srgbClr val="492417"/>
        </a:dk1>
        <a:lt1>
          <a:srgbClr val="D4D5C3"/>
        </a:lt1>
        <a:dk2>
          <a:srgbClr val="6E4900"/>
        </a:dk2>
        <a:lt2>
          <a:srgbClr val="B9BA9C"/>
        </a:lt2>
        <a:accent1>
          <a:srgbClr val="DBD8CF"/>
        </a:accent1>
        <a:accent2>
          <a:srgbClr val="C7C8B0"/>
        </a:accent2>
        <a:accent3>
          <a:srgbClr val="E6E7DE"/>
        </a:accent3>
        <a:accent4>
          <a:srgbClr val="3D1D12"/>
        </a:accent4>
        <a:accent5>
          <a:srgbClr val="EAE9E4"/>
        </a:accent5>
        <a:accent6>
          <a:srgbClr val="B4B59F"/>
        </a:accent6>
        <a:hlink>
          <a:srgbClr val="CC9900"/>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_UTRC_External Template</Template>
  <TotalTime>0</TotalTime>
  <Words>710</Words>
  <Application>Microsoft Office PowerPoint</Application>
  <PresentationFormat>On-screen Show (4:3)</PresentationFormat>
  <Paragraphs>215</Paragraphs>
  <Slides>6</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6</vt:i4>
      </vt:variant>
    </vt:vector>
  </HeadingPairs>
  <TitlesOfParts>
    <vt:vector size="8" baseType="lpstr">
      <vt:lpstr>_UTRC_External Template</vt:lpstr>
      <vt:lpstr>Equation</vt:lpstr>
      <vt:lpstr>META II: EPS Steady State Analysis Tool</vt:lpstr>
      <vt:lpstr>EPS Steady State Analysis Tool Description</vt:lpstr>
      <vt:lpstr>EPS Sample Topology</vt:lpstr>
      <vt:lpstr>EPS Sample Topology</vt:lpstr>
      <vt:lpstr>EPS Sample Topology - Netlist</vt:lpstr>
      <vt:lpstr>Setting switches to OFF state - Netlist</vt:lpstr>
    </vt:vector>
  </TitlesOfParts>
  <Company>United Technologies Corporation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UTC Proprietary Guidelines</dc:title>
  <dc:creator>rodrigf</dc:creator>
  <cp:lastModifiedBy>rodrigf</cp:lastModifiedBy>
  <cp:revision>31</cp:revision>
  <cp:lastPrinted>2005-07-08T23:38:46Z</cp:lastPrinted>
  <dcterms:created xsi:type="dcterms:W3CDTF">2011-07-18T12:38:59Z</dcterms:created>
  <dcterms:modified xsi:type="dcterms:W3CDTF">2011-09-30T17:21:52Z</dcterms:modified>
</cp:coreProperties>
</file>