
<file path=[Content_Types].xml><?xml version="1.0" encoding="utf-8"?>
<Types xmlns="http://schemas.openxmlformats.org/package/2006/content-types">
  <Default Extension="xml" ContentType="application/xml"/>
  <Default Extension="png" ContentType="image/png"/>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embeddings/oleObject1.bin" ContentType="application/vnd.openxmlformats-officedocument.oleObject"/>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70" r:id="rId2"/>
    <p:sldId id="265" r:id="rId3"/>
    <p:sldId id="271" r:id="rId4"/>
    <p:sldId id="272" r:id="rId5"/>
    <p:sldId id="257" r:id="rId6"/>
    <p:sldId id="258" r:id="rId7"/>
    <p:sldId id="260" r:id="rId8"/>
    <p:sldId id="274" r:id="rId9"/>
    <p:sldId id="262" r:id="rId10"/>
    <p:sldId id="273" r:id="rId11"/>
    <p:sldId id="264" r:id="rId12"/>
    <p:sldId id="261" r:id="rId13"/>
    <p:sldId id="279" r:id="rId14"/>
    <p:sldId id="280" r:id="rId15"/>
    <p:sldId id="281" r:id="rId16"/>
    <p:sldId id="275" r:id="rId17"/>
    <p:sldId id="276" r:id="rId18"/>
    <p:sldId id="277" r:id="rId19"/>
    <p:sldId id="27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1422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8" y="-1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 Id="rId2"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EF4C903-3184-DB4B-9C59-A6A9B03F96F4}" type="datetimeFigureOut">
              <a:rPr lang="en-US" smtClean="0"/>
              <a:t>8/16/11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D9E5C5E-9279-6240-A0A3-F19872F6A641}" type="slidenum">
              <a:rPr lang="en-US" smtClean="0"/>
              <a:t>‹#›</a:t>
            </a:fld>
            <a:endParaRPr lang="en-US"/>
          </a:p>
        </p:txBody>
      </p:sp>
    </p:spTree>
    <p:extLst>
      <p:ext uri="{BB962C8B-B14F-4D97-AF65-F5344CB8AC3E}">
        <p14:creationId xmlns:p14="http://schemas.microsoft.com/office/powerpoint/2010/main" val="28873793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B050D5-62D9-D842-8597-C6F19F0ECA56}" type="datetimeFigureOut">
              <a:rPr lang="en-US" smtClean="0"/>
              <a:t>8/16/11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FB1626-D179-2A41-AD9A-05D93BD0D88D}" type="slidenum">
              <a:rPr lang="en-US" smtClean="0"/>
              <a:t>‹#›</a:t>
            </a:fld>
            <a:endParaRPr lang="en-US"/>
          </a:p>
        </p:txBody>
      </p:sp>
    </p:spTree>
    <p:extLst>
      <p:ext uri="{BB962C8B-B14F-4D97-AF65-F5344CB8AC3E}">
        <p14:creationId xmlns:p14="http://schemas.microsoft.com/office/powerpoint/2010/main" val="134002550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a:t>
            </a:r>
            <a:r>
              <a:rPr lang="en-US" sz="1200" dirty="0" smtClean="0"/>
              <a:t>No explicit mathematical model is assumed in this method. It is entirely data-driven, where data may be generated from simulation or observation(i.e., experiment).</a:t>
            </a:r>
          </a:p>
          <a:p>
            <a:endParaRPr lang="en-US" dirty="0"/>
          </a:p>
        </p:txBody>
      </p:sp>
      <p:sp>
        <p:nvSpPr>
          <p:cNvPr id="4" name="Slide Number Placeholder 3"/>
          <p:cNvSpPr>
            <a:spLocks noGrp="1"/>
          </p:cNvSpPr>
          <p:nvPr>
            <p:ph type="sldNum" sz="quarter" idx="10"/>
          </p:nvPr>
        </p:nvSpPr>
        <p:spPr/>
        <p:txBody>
          <a:bodyPr/>
          <a:lstStyle/>
          <a:p>
            <a:fld id="{8BD0EC26-389A-7A40-9CB3-CF483D0294EE}" type="slidenum">
              <a:rPr lang="en-US" smtClean="0"/>
              <a:t>3</a:t>
            </a:fld>
            <a:endParaRPr lang="en-US"/>
          </a:p>
        </p:txBody>
      </p:sp>
    </p:spTree>
    <p:extLst>
      <p:ext uri="{BB962C8B-B14F-4D97-AF65-F5344CB8AC3E}">
        <p14:creationId xmlns:p14="http://schemas.microsoft.com/office/powerpoint/2010/main" val="730317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 functional dependency structure can represent a disconnected graph.</a:t>
            </a:r>
          </a:p>
          <a:p>
            <a:endParaRPr lang="en-US" dirty="0"/>
          </a:p>
        </p:txBody>
      </p:sp>
      <p:sp>
        <p:nvSpPr>
          <p:cNvPr id="4" name="Slide Number Placeholder 3"/>
          <p:cNvSpPr>
            <a:spLocks noGrp="1"/>
          </p:cNvSpPr>
          <p:nvPr>
            <p:ph type="sldNum" sz="quarter" idx="10"/>
          </p:nvPr>
        </p:nvSpPr>
        <p:spPr/>
        <p:txBody>
          <a:bodyPr/>
          <a:lstStyle/>
          <a:p>
            <a:fld id="{45FB1626-D179-2A41-AD9A-05D93BD0D88D}" type="slidenum">
              <a:rPr lang="en-US" smtClean="0"/>
              <a:t>6</a:t>
            </a:fld>
            <a:endParaRPr lang="en-US"/>
          </a:p>
        </p:txBody>
      </p:sp>
    </p:spTree>
    <p:extLst>
      <p:ext uri="{BB962C8B-B14F-4D97-AF65-F5344CB8AC3E}">
        <p14:creationId xmlns:p14="http://schemas.microsoft.com/office/powerpoint/2010/main" val="2757304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B1626-D179-2A41-AD9A-05D93BD0D88D}" type="slidenum">
              <a:rPr lang="en-US" smtClean="0"/>
              <a:t>7</a:t>
            </a:fld>
            <a:endParaRPr lang="en-US"/>
          </a:p>
        </p:txBody>
      </p:sp>
    </p:spTree>
    <p:extLst>
      <p:ext uri="{BB962C8B-B14F-4D97-AF65-F5344CB8AC3E}">
        <p14:creationId xmlns:p14="http://schemas.microsoft.com/office/powerpoint/2010/main" val="2464984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B1626-D179-2A41-AD9A-05D93BD0D88D}" type="slidenum">
              <a:rPr lang="en-US" smtClean="0"/>
              <a:t>9</a:t>
            </a:fld>
            <a:endParaRPr lang="en-US"/>
          </a:p>
        </p:txBody>
      </p:sp>
    </p:spTree>
    <p:extLst>
      <p:ext uri="{BB962C8B-B14F-4D97-AF65-F5344CB8AC3E}">
        <p14:creationId xmlns:p14="http://schemas.microsoft.com/office/powerpoint/2010/main" val="458193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C944D3-715C-9240-AEB0-5D1FED708C5D}" type="datetime1">
              <a:rPr lang="en-US" smtClean="0"/>
              <a:t>8/16/11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2074992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ED9A20-8E74-3143-890B-0B44158EF596}" type="datetime1">
              <a:rPr lang="en-US" smtClean="0"/>
              <a:t>8/16/11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485115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4BB6FE-0C40-8549-90AA-EDDDC5C86A09}" type="datetime1">
              <a:rPr lang="en-US" smtClean="0"/>
              <a:t>8/16/11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3094894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FB0B08-0FF0-D745-ACAA-339538277FDA}" type="datetime1">
              <a:rPr lang="en-US" smtClean="0"/>
              <a:t>8/16/11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1871107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5CABFC-21DD-254E-B729-055D6885F672}" type="datetime1">
              <a:rPr lang="en-US" smtClean="0"/>
              <a:t>8/16/11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251681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5EBB73-B78D-684F-B490-40278EE577C3}" type="datetime1">
              <a:rPr lang="en-US" smtClean="0"/>
              <a:t>8/16/11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1525766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091A8F-3073-AF4F-A9EF-0DFE66953A8A}" type="datetime1">
              <a:rPr lang="en-US" smtClean="0"/>
              <a:t>8/16/11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1982896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7B98BF-B790-564A-9BC1-0C2A94A85E77}" type="datetime1">
              <a:rPr lang="en-US" smtClean="0"/>
              <a:t>8/16/11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3694875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42BBEA-AAB0-7E49-B6FE-1B227D1FE6BE}" type="datetime1">
              <a:rPr lang="en-US" smtClean="0"/>
              <a:t>8/16/11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1101197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1ADF4-618A-554D-AEC8-385CBC3EA71C}" type="datetime1">
              <a:rPr lang="en-US" smtClean="0"/>
              <a:t>8/16/11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2946201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F6828A-C18F-B042-9316-FD823AD9DC1F}" type="datetime1">
              <a:rPr lang="en-US" smtClean="0"/>
              <a:t>8/16/11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192927-7F6A-4C8F-BC1A-6B163F95EC54}" type="slidenum">
              <a:rPr lang="en-US" smtClean="0"/>
              <a:t>‹#›</a:t>
            </a:fld>
            <a:endParaRPr lang="en-US"/>
          </a:p>
        </p:txBody>
      </p:sp>
    </p:spTree>
    <p:extLst>
      <p:ext uri="{BB962C8B-B14F-4D97-AF65-F5344CB8AC3E}">
        <p14:creationId xmlns:p14="http://schemas.microsoft.com/office/powerpoint/2010/main" val="2217415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83CF5-22B5-BF4E-9123-2D4CCC12769F}" type="datetime1">
              <a:rPr lang="en-US" smtClean="0"/>
              <a:t>8/16/11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192927-7F6A-4C8F-BC1A-6B163F95EC54}" type="slidenum">
              <a:rPr lang="en-US" smtClean="0"/>
              <a:t>‹#›</a:t>
            </a:fld>
            <a:endParaRPr lang="en-US"/>
          </a:p>
        </p:txBody>
      </p:sp>
    </p:spTree>
    <p:extLst>
      <p:ext uri="{BB962C8B-B14F-4D97-AF65-F5344CB8AC3E}">
        <p14:creationId xmlns:p14="http://schemas.microsoft.com/office/powerpoint/2010/main" val="492620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Excel_Sheet1.xlsx"/><Relationship Id="rId4" Type="http://schemas.openxmlformats.org/officeDocument/2006/relationships/image" Target="../media/image1.emf"/><Relationship Id="rId5" Type="http://schemas.openxmlformats.org/officeDocument/2006/relationships/image" Target="../media/image3.png"/><Relationship Id="rId6" Type="http://schemas.openxmlformats.org/officeDocument/2006/relationships/oleObject" Target="../embeddings/oleObject1.bin"/><Relationship Id="rId7" Type="http://schemas.openxmlformats.org/officeDocument/2006/relationships/image" Target="../media/image2.w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38400"/>
            <a:ext cx="8229600" cy="1143000"/>
          </a:xfrm>
        </p:spPr>
        <p:txBody>
          <a:bodyPr>
            <a:normAutofit fontScale="90000"/>
          </a:bodyPr>
          <a:lstStyle/>
          <a:p>
            <a:r>
              <a:rPr lang="en-US" sz="4800" dirty="0" smtClean="0"/>
              <a:t>Dynamic </a:t>
            </a:r>
            <a:r>
              <a:rPr lang="en-US" sz="4800" dirty="0" smtClean="0"/>
              <a:t>Complexity of Engineered Large-Scale Systems</a:t>
            </a:r>
            <a:endParaRPr lang="en-US" sz="4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a:t>
            </a:fld>
            <a:endParaRPr lang="en-US"/>
          </a:p>
        </p:txBody>
      </p:sp>
      <p:sp>
        <p:nvSpPr>
          <p:cNvPr id="3" name="TextBox 2"/>
          <p:cNvSpPr txBox="1"/>
          <p:nvPr/>
        </p:nvSpPr>
        <p:spPr>
          <a:xfrm>
            <a:off x="2514600" y="3886200"/>
            <a:ext cx="4114800" cy="523220"/>
          </a:xfrm>
          <a:prstGeom prst="rect">
            <a:avLst/>
          </a:prstGeom>
          <a:noFill/>
        </p:spPr>
        <p:txBody>
          <a:bodyPr wrap="square" rtlCol="0">
            <a:spAutoFit/>
          </a:bodyPr>
          <a:lstStyle/>
          <a:p>
            <a:pPr algn="ctr"/>
            <a:r>
              <a:rPr lang="en-US" sz="2800" dirty="0" smtClean="0"/>
              <a:t>Kaushik Sinha</a:t>
            </a:r>
            <a:endParaRPr lang="en-US" sz="2800" dirty="0"/>
          </a:p>
        </p:txBody>
      </p:sp>
    </p:spTree>
    <p:extLst>
      <p:ext uri="{BB962C8B-B14F-4D97-AF65-F5344CB8AC3E}">
        <p14:creationId xmlns:p14="http://schemas.microsoft.com/office/powerpoint/2010/main" val="4291708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229600" cy="1143000"/>
          </a:xfrm>
        </p:spPr>
        <p:txBody>
          <a:bodyPr/>
          <a:lstStyle/>
          <a:p>
            <a:r>
              <a:rPr lang="en-US" dirty="0" smtClean="0"/>
              <a:t>Back-up</a:t>
            </a:r>
            <a:endParaRPr lang="en-US" dirty="0"/>
          </a:p>
        </p:txBody>
      </p:sp>
      <p:sp>
        <p:nvSpPr>
          <p:cNvPr id="4" name="Slide Number Placeholder 3"/>
          <p:cNvSpPr>
            <a:spLocks noGrp="1"/>
          </p:cNvSpPr>
          <p:nvPr>
            <p:ph type="sldNum" sz="quarter" idx="12"/>
          </p:nvPr>
        </p:nvSpPr>
        <p:spPr/>
        <p:txBody>
          <a:bodyPr/>
          <a:lstStyle/>
          <a:p>
            <a:fld id="{9A192927-7F6A-4C8F-BC1A-6B163F95EC54}" type="slidenum">
              <a:rPr lang="en-US" smtClean="0"/>
              <a:t>10</a:t>
            </a:fld>
            <a:endParaRPr lang="en-US"/>
          </a:p>
        </p:txBody>
      </p:sp>
    </p:spTree>
    <p:extLst>
      <p:ext uri="{BB962C8B-B14F-4D97-AF65-F5344CB8AC3E}">
        <p14:creationId xmlns:p14="http://schemas.microsoft.com/office/powerpoint/2010/main" val="132359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Autofit/>
          </a:bodyPr>
          <a:lstStyle/>
          <a:p>
            <a:r>
              <a:rPr lang="en-US" sz="3200" dirty="0" smtClean="0"/>
              <a:t>Details on correlation matrix calculation</a:t>
            </a:r>
            <a:endParaRPr lang="en-US" sz="3200" dirty="0"/>
          </a:p>
        </p:txBody>
      </p:sp>
      <p:sp>
        <p:nvSpPr>
          <p:cNvPr id="3" name="Content Placeholder 2"/>
          <p:cNvSpPr>
            <a:spLocks noGrp="1"/>
          </p:cNvSpPr>
          <p:nvPr>
            <p:ph idx="1"/>
          </p:nvPr>
        </p:nvSpPr>
        <p:spPr>
          <a:xfrm>
            <a:off x="457200" y="1524000"/>
            <a:ext cx="8229600" cy="4876800"/>
          </a:xfrm>
        </p:spPr>
        <p:txBody>
          <a:bodyPr>
            <a:normAutofit/>
          </a:bodyPr>
          <a:lstStyle/>
          <a:p>
            <a:r>
              <a:rPr lang="en-US" sz="1800" dirty="0" smtClean="0"/>
              <a:t>CORRCOEF</a:t>
            </a:r>
            <a:r>
              <a:rPr lang="en-US" sz="1800" dirty="0"/>
              <a:t>(X) calculates a matrix R of correlation coefficients </a:t>
            </a:r>
            <a:r>
              <a:rPr lang="en-US" sz="1800" dirty="0" smtClean="0"/>
              <a:t>for an </a:t>
            </a:r>
            <a:r>
              <a:rPr lang="en-US" sz="1800" dirty="0"/>
              <a:t>array X, in which each row is an observation and each column is </a:t>
            </a:r>
            <a:r>
              <a:rPr lang="en-US" sz="1800" dirty="0" smtClean="0"/>
              <a:t>a </a:t>
            </a:r>
            <a:r>
              <a:rPr lang="en-US" sz="1800" dirty="0"/>
              <a:t>variable</a:t>
            </a:r>
            <a:r>
              <a:rPr lang="en-US" sz="1800" dirty="0" smtClean="0"/>
              <a:t>. X is an (</a:t>
            </a:r>
            <a:r>
              <a:rPr lang="en-US" sz="1800" dirty="0" err="1" smtClean="0"/>
              <a:t>mxn</a:t>
            </a:r>
            <a:r>
              <a:rPr lang="en-US" sz="1800" dirty="0" smtClean="0"/>
              <a:t>) matrix where m = #states of the system and n = #functional responses considered.</a:t>
            </a:r>
          </a:p>
          <a:p>
            <a:endParaRPr lang="en-US" sz="1400" dirty="0"/>
          </a:p>
          <a:p>
            <a:r>
              <a:rPr lang="en-US" sz="1800" dirty="0"/>
              <a:t>If C is the covariance matrix, C = COV(X), then CORRCOEF(X) </a:t>
            </a:r>
            <a:r>
              <a:rPr lang="en-US" sz="1800" dirty="0" smtClean="0"/>
              <a:t>is the </a:t>
            </a:r>
            <a:r>
              <a:rPr lang="en-US" sz="1800" dirty="0"/>
              <a:t>matrix whose (</a:t>
            </a:r>
            <a:r>
              <a:rPr lang="en-US" sz="1800" dirty="0" err="1"/>
              <a:t>i,j</a:t>
            </a:r>
            <a:r>
              <a:rPr lang="en-US" sz="1800" dirty="0"/>
              <a:t>)'</a:t>
            </a:r>
            <a:r>
              <a:rPr lang="en-US" sz="1800" dirty="0" err="1"/>
              <a:t>th</a:t>
            </a:r>
            <a:r>
              <a:rPr lang="en-US" sz="1800" dirty="0"/>
              <a:t> element </a:t>
            </a:r>
            <a:r>
              <a:rPr lang="en-US" sz="1800" dirty="0" smtClean="0"/>
              <a:t>= C</a:t>
            </a:r>
            <a:r>
              <a:rPr lang="en-US" sz="1800" dirty="0"/>
              <a:t>(</a:t>
            </a:r>
            <a:r>
              <a:rPr lang="en-US" sz="1800" dirty="0" err="1"/>
              <a:t>i,j</a:t>
            </a:r>
            <a:r>
              <a:rPr lang="en-US" sz="1800" dirty="0"/>
              <a:t>)/SQRT(C(</a:t>
            </a:r>
            <a:r>
              <a:rPr lang="en-US" sz="1800" dirty="0" err="1"/>
              <a:t>i,i</a:t>
            </a:r>
            <a:r>
              <a:rPr lang="en-US" sz="1800" dirty="0"/>
              <a:t>)*C(</a:t>
            </a:r>
            <a:r>
              <a:rPr lang="en-US" sz="1800" dirty="0" err="1"/>
              <a:t>j,j</a:t>
            </a:r>
            <a:r>
              <a:rPr lang="en-US" sz="1800" dirty="0"/>
              <a:t>)).</a:t>
            </a:r>
            <a:endParaRPr lang="en-US" sz="1800" dirty="0" smtClean="0"/>
          </a:p>
          <a:p>
            <a:endParaRPr lang="en-US" sz="1600" dirty="0"/>
          </a:p>
          <a:p>
            <a:r>
              <a:rPr lang="en-US" sz="1800" dirty="0" smtClean="0"/>
              <a:t>[</a:t>
            </a:r>
            <a:r>
              <a:rPr lang="en-US" sz="1800" dirty="0" err="1" smtClean="0"/>
              <a:t>r,</a:t>
            </a:r>
            <a:r>
              <a:rPr lang="en-US" sz="1800" dirty="0" err="1"/>
              <a:t>p</a:t>
            </a:r>
            <a:r>
              <a:rPr lang="en-US" sz="1800" dirty="0" smtClean="0"/>
              <a:t>]</a:t>
            </a:r>
            <a:r>
              <a:rPr lang="en-US" sz="1800" dirty="0"/>
              <a:t>=CORRCOEF(...) also returns </a:t>
            </a:r>
            <a:r>
              <a:rPr lang="en-US" sz="1800" dirty="0" smtClean="0"/>
              <a:t>p, </a:t>
            </a:r>
            <a:r>
              <a:rPr lang="en-US" sz="1800" dirty="0"/>
              <a:t>a matrix of p-values for </a:t>
            </a:r>
            <a:r>
              <a:rPr lang="en-US" sz="1800" dirty="0" smtClean="0"/>
              <a:t>testing the </a:t>
            </a:r>
            <a:r>
              <a:rPr lang="en-US" sz="1800" dirty="0"/>
              <a:t>hypothesis of no correlation.  Each p-value is the </a:t>
            </a:r>
            <a:r>
              <a:rPr lang="en-US" sz="1800" dirty="0" smtClean="0"/>
              <a:t>probability of </a:t>
            </a:r>
            <a:r>
              <a:rPr lang="en-US" sz="1800" dirty="0"/>
              <a:t>getting a correlation as large as the observed value by </a:t>
            </a:r>
            <a:r>
              <a:rPr lang="en-US" sz="1800" dirty="0" smtClean="0"/>
              <a:t>random </a:t>
            </a:r>
            <a:r>
              <a:rPr lang="en-US" sz="1800" dirty="0"/>
              <a:t>chance, when the true correlation is zero.  If </a:t>
            </a:r>
            <a:r>
              <a:rPr lang="en-US" sz="1800" dirty="0" smtClean="0"/>
              <a:t>p(</a:t>
            </a:r>
            <a:r>
              <a:rPr lang="en-US" sz="1800" dirty="0" err="1"/>
              <a:t>i,j</a:t>
            </a:r>
            <a:r>
              <a:rPr lang="en-US" sz="1800" dirty="0"/>
              <a:t>) is small, </a:t>
            </a:r>
            <a:r>
              <a:rPr lang="en-US" sz="1800" dirty="0" smtClean="0"/>
              <a:t>say </a:t>
            </a:r>
            <a:r>
              <a:rPr lang="en-US" sz="1800" dirty="0"/>
              <a:t>less than 0.05, then the correlation </a:t>
            </a:r>
            <a:r>
              <a:rPr lang="en-US" sz="1800" dirty="0" smtClean="0"/>
              <a:t>r(</a:t>
            </a:r>
            <a:r>
              <a:rPr lang="en-US" sz="1800" dirty="0" err="1"/>
              <a:t>i,j</a:t>
            </a:r>
            <a:r>
              <a:rPr lang="en-US" sz="1800" dirty="0"/>
              <a:t>) is significant</a:t>
            </a:r>
            <a:r>
              <a:rPr lang="en-US" sz="1800" dirty="0" smtClean="0"/>
              <a:t>.</a:t>
            </a:r>
          </a:p>
          <a:p>
            <a:endParaRPr lang="en-US" sz="1600" dirty="0"/>
          </a:p>
          <a:p>
            <a:r>
              <a:rPr lang="en-US" sz="1800" dirty="0"/>
              <a:t>The p-value is computed by transforming the correlation to create a </a:t>
            </a:r>
            <a:r>
              <a:rPr lang="en-US" sz="1800" dirty="0" smtClean="0"/>
              <a:t>t statistic </a:t>
            </a:r>
            <a:r>
              <a:rPr lang="en-US" sz="1800" dirty="0"/>
              <a:t>having </a:t>
            </a:r>
            <a:r>
              <a:rPr lang="en-US" sz="1800" dirty="0" smtClean="0"/>
              <a:t>m-</a:t>
            </a:r>
            <a:r>
              <a:rPr lang="en-US" sz="1800" dirty="0"/>
              <a:t>2 degrees of </a:t>
            </a:r>
            <a:r>
              <a:rPr lang="en-US" sz="1800" dirty="0" smtClean="0"/>
              <a:t>freedom (t = r*</a:t>
            </a:r>
            <a:r>
              <a:rPr lang="en-US" sz="1800" dirty="0" err="1" smtClean="0"/>
              <a:t>sqrt</a:t>
            </a:r>
            <a:r>
              <a:rPr lang="en-US" sz="1800" dirty="0" smtClean="0"/>
              <a:t>[(m-2)/(1-r^2)]), </a:t>
            </a:r>
            <a:r>
              <a:rPr lang="en-US" sz="1800" dirty="0"/>
              <a:t>where </a:t>
            </a:r>
            <a:r>
              <a:rPr lang="en-US" sz="1800" dirty="0" smtClean="0"/>
              <a:t>m </a:t>
            </a:r>
            <a:r>
              <a:rPr lang="en-US" sz="1800" dirty="0"/>
              <a:t>is the number of </a:t>
            </a:r>
            <a:r>
              <a:rPr lang="en-US" sz="1800" dirty="0" smtClean="0"/>
              <a:t>rows of </a:t>
            </a:r>
            <a:r>
              <a:rPr lang="en-US" sz="1800" dirty="0"/>
              <a:t>X. </a:t>
            </a:r>
            <a:endParaRPr lang="en-US" sz="1800" dirty="0" smtClean="0"/>
          </a:p>
        </p:txBody>
      </p:sp>
      <p:sp>
        <p:nvSpPr>
          <p:cNvPr id="4" name="Slide Number Placeholder 3"/>
          <p:cNvSpPr>
            <a:spLocks noGrp="1"/>
          </p:cNvSpPr>
          <p:nvPr>
            <p:ph type="sldNum" sz="quarter" idx="12"/>
          </p:nvPr>
        </p:nvSpPr>
        <p:spPr/>
        <p:txBody>
          <a:bodyPr/>
          <a:lstStyle/>
          <a:p>
            <a:fld id="{9A192927-7F6A-4C8F-BC1A-6B163F95EC54}" type="slidenum">
              <a:rPr lang="en-US" smtClean="0"/>
              <a:t>11</a:t>
            </a:fld>
            <a:endParaRPr lang="en-US"/>
          </a:p>
        </p:txBody>
      </p:sp>
    </p:spTree>
    <p:extLst>
      <p:ext uri="{BB962C8B-B14F-4D97-AF65-F5344CB8AC3E}">
        <p14:creationId xmlns:p14="http://schemas.microsoft.com/office/powerpoint/2010/main" val="899203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Dynamical Complexity:</a:t>
            </a:r>
            <a:endParaRPr lang="en-US" sz="3200" dirty="0"/>
          </a:p>
        </p:txBody>
      </p:sp>
      <p:sp>
        <p:nvSpPr>
          <p:cNvPr id="3" name="Content Placeholder 2"/>
          <p:cNvSpPr>
            <a:spLocks noGrp="1"/>
          </p:cNvSpPr>
          <p:nvPr>
            <p:ph idx="1"/>
          </p:nvPr>
        </p:nvSpPr>
        <p:spPr>
          <a:xfrm>
            <a:off x="457200" y="1295400"/>
            <a:ext cx="8229600" cy="5029200"/>
          </a:xfrm>
        </p:spPr>
        <p:txBody>
          <a:bodyPr>
            <a:normAutofit lnSpcReduction="10000"/>
          </a:bodyPr>
          <a:lstStyle/>
          <a:p>
            <a:r>
              <a:rPr lang="en-US" sz="1800" dirty="0"/>
              <a:t>Dynamic Complexity = f(functional dependency structure)*g(uncertainty in functional relationships</a:t>
            </a:r>
            <a:r>
              <a:rPr lang="en-US" sz="1800" dirty="0" smtClean="0"/>
              <a:t>) = f(B)*g(entropy).</a:t>
            </a:r>
          </a:p>
          <a:p>
            <a:endParaRPr lang="en-US" sz="1400" dirty="0"/>
          </a:p>
          <a:p>
            <a:r>
              <a:rPr lang="en-US" sz="1800" dirty="0" smtClean="0"/>
              <a:t>Dynamic Complexity = E(B)*total entropy.</a:t>
            </a:r>
          </a:p>
          <a:p>
            <a:endParaRPr lang="en-US" sz="1400" dirty="0"/>
          </a:p>
          <a:p>
            <a:r>
              <a:rPr lang="en-US" sz="1800" dirty="0" smtClean="0"/>
              <a:t>Normalized dynamic complexity = [E(B)/m]*normalized entropy.</a:t>
            </a:r>
            <a:endParaRPr lang="en-US" sz="1800" dirty="0"/>
          </a:p>
          <a:p>
            <a:pPr marL="0" indent="0">
              <a:buNone/>
            </a:pPr>
            <a:endParaRPr lang="en-US" sz="1800" dirty="0" smtClean="0"/>
          </a:p>
          <a:p>
            <a:pPr marL="0" indent="0">
              <a:buNone/>
            </a:pPr>
            <a:endParaRPr lang="en-US" sz="1800" dirty="0" smtClean="0"/>
          </a:p>
          <a:p>
            <a:r>
              <a:rPr lang="en-US" sz="1800" dirty="0" smtClean="0"/>
              <a:t>The normalized version of dynamical complexity attempts to rectify the issue of variation in number of functional responses. For example, a single spool turbojet and dual spool turbofan engines will have different number of characteristic functional responses.</a:t>
            </a:r>
          </a:p>
          <a:p>
            <a:endParaRPr lang="en-US" sz="1400" dirty="0"/>
          </a:p>
          <a:p>
            <a:r>
              <a:rPr lang="en-US" sz="1800" dirty="0" smtClean="0"/>
              <a:t>A system can have high dynamical complexity due to: (a) rich dependency/correlation  structure (i.e., higher coupling); (b) high relational uncertainty between functional responses (i.e., irreducible uncertainty/model uncertainty) or both of them.</a:t>
            </a:r>
          </a:p>
        </p:txBody>
      </p:sp>
      <p:sp>
        <p:nvSpPr>
          <p:cNvPr id="4" name="Slide Number Placeholder 3"/>
          <p:cNvSpPr>
            <a:spLocks noGrp="1"/>
          </p:cNvSpPr>
          <p:nvPr>
            <p:ph type="sldNum" sz="quarter" idx="12"/>
          </p:nvPr>
        </p:nvSpPr>
        <p:spPr/>
        <p:txBody>
          <a:bodyPr/>
          <a:lstStyle/>
          <a:p>
            <a:fld id="{9A192927-7F6A-4C8F-BC1A-6B163F95EC54}" type="slidenum">
              <a:rPr lang="en-US" smtClean="0"/>
              <a:t>12</a:t>
            </a:fld>
            <a:endParaRPr lang="en-US"/>
          </a:p>
        </p:txBody>
      </p:sp>
      <p:sp>
        <p:nvSpPr>
          <p:cNvPr id="5" name="Left Brace 4"/>
          <p:cNvSpPr/>
          <p:nvPr/>
        </p:nvSpPr>
        <p:spPr>
          <a:xfrm rot="16200000">
            <a:off x="4330447" y="2760650"/>
            <a:ext cx="228600" cy="761998"/>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6" name="Left Brace 5"/>
          <p:cNvSpPr/>
          <p:nvPr/>
        </p:nvSpPr>
        <p:spPr>
          <a:xfrm rot="16200000">
            <a:off x="5753100" y="2239825"/>
            <a:ext cx="228600" cy="1828800"/>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 name="TextBox 6"/>
          <p:cNvSpPr txBox="1"/>
          <p:nvPr/>
        </p:nvSpPr>
        <p:spPr>
          <a:xfrm>
            <a:off x="4038600" y="3257451"/>
            <a:ext cx="838200" cy="307777"/>
          </a:xfrm>
          <a:prstGeom prst="rect">
            <a:avLst/>
          </a:prstGeom>
          <a:noFill/>
        </p:spPr>
        <p:txBody>
          <a:bodyPr wrap="square" rtlCol="0">
            <a:spAutoFit/>
          </a:bodyPr>
          <a:lstStyle/>
          <a:p>
            <a:pPr algn="ctr"/>
            <a:r>
              <a:rPr lang="en-US" sz="1400" dirty="0" smtClean="0"/>
              <a:t> (≤ 3 )</a:t>
            </a:r>
            <a:endParaRPr lang="en-US" sz="1400" dirty="0"/>
          </a:p>
        </p:txBody>
      </p:sp>
      <p:sp>
        <p:nvSpPr>
          <p:cNvPr id="8" name="TextBox 7"/>
          <p:cNvSpPr txBox="1"/>
          <p:nvPr/>
        </p:nvSpPr>
        <p:spPr>
          <a:xfrm>
            <a:off x="5447919" y="3267775"/>
            <a:ext cx="838200" cy="307777"/>
          </a:xfrm>
          <a:prstGeom prst="rect">
            <a:avLst/>
          </a:prstGeom>
          <a:noFill/>
        </p:spPr>
        <p:txBody>
          <a:bodyPr wrap="square" rtlCol="0">
            <a:spAutoFit/>
          </a:bodyPr>
          <a:lstStyle/>
          <a:p>
            <a:pPr algn="ctr"/>
            <a:r>
              <a:rPr lang="en-US" sz="1400" dirty="0" smtClean="0"/>
              <a:t> (≤ 1 )</a:t>
            </a:r>
            <a:endParaRPr lang="en-US" sz="1400" dirty="0"/>
          </a:p>
        </p:txBody>
      </p:sp>
    </p:spTree>
    <p:extLst>
      <p:ext uri="{BB962C8B-B14F-4D97-AF65-F5344CB8AC3E}">
        <p14:creationId xmlns:p14="http://schemas.microsoft.com/office/powerpoint/2010/main" val="1353032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Tool Usage:</a:t>
            </a:r>
            <a:endParaRPr lang="en-US" sz="3200" dirty="0"/>
          </a:p>
        </p:txBody>
      </p:sp>
      <p:sp>
        <p:nvSpPr>
          <p:cNvPr id="3" name="Content Placeholder 2"/>
          <p:cNvSpPr>
            <a:spLocks noGrp="1"/>
          </p:cNvSpPr>
          <p:nvPr>
            <p:ph idx="1"/>
          </p:nvPr>
        </p:nvSpPr>
        <p:spPr>
          <a:xfrm>
            <a:off x="457200" y="1600200"/>
            <a:ext cx="8534400" cy="4525963"/>
          </a:xfrm>
        </p:spPr>
        <p:txBody>
          <a:bodyPr>
            <a:normAutofit/>
          </a:bodyPr>
          <a:lstStyle/>
          <a:p>
            <a:r>
              <a:rPr lang="en-US" sz="1800" dirty="0" smtClean="0"/>
              <a:t>MATLAB function that computes dynamic complexity, its components and host of other associated quantities. </a:t>
            </a:r>
            <a:r>
              <a:rPr lang="en-US" sz="1800" dirty="0"/>
              <a:t>This function computes the dynamical density in both, absolute and normalized </a:t>
            </a:r>
            <a:r>
              <a:rPr lang="en-US" sz="1800" dirty="0" smtClean="0"/>
              <a:t>forms.</a:t>
            </a:r>
          </a:p>
          <a:p>
            <a:endParaRPr lang="en-US" sz="1800" dirty="0"/>
          </a:p>
          <a:p>
            <a:r>
              <a:rPr lang="en-US" sz="1800" dirty="0" smtClean="0"/>
              <a:t>Inputs: (1) </a:t>
            </a:r>
            <a:r>
              <a:rPr lang="en-US" sz="1800" dirty="0" err="1"/>
              <a:t>csv</a:t>
            </a:r>
            <a:r>
              <a:rPr lang="en-US" sz="1800" dirty="0"/>
              <a:t> file containing observed values of (n) functional attributes over (m) </a:t>
            </a:r>
            <a:r>
              <a:rPr lang="en-US" sz="1800" dirty="0" smtClean="0"/>
              <a:t> </a:t>
            </a:r>
          </a:p>
          <a:p>
            <a:pPr marL="0" indent="0">
              <a:buNone/>
            </a:pPr>
            <a:r>
              <a:rPr lang="en-US" sz="1800" dirty="0"/>
              <a:t> </a:t>
            </a:r>
            <a:r>
              <a:rPr lang="en-US" sz="1800" dirty="0" smtClean="0"/>
              <a:t>                         states </a:t>
            </a:r>
            <a:r>
              <a:rPr lang="en-US" sz="1800" dirty="0"/>
              <a:t>of the system. </a:t>
            </a:r>
            <a:r>
              <a:rPr lang="en-US" sz="1800" dirty="0" smtClean="0"/>
              <a:t>States </a:t>
            </a:r>
            <a:r>
              <a:rPr lang="en-US" sz="1800" dirty="0"/>
              <a:t>could also be replaced by time-steps</a:t>
            </a:r>
            <a:r>
              <a:rPr lang="en-US" sz="1800" dirty="0" smtClean="0"/>
              <a:t>,  </a:t>
            </a:r>
          </a:p>
          <a:p>
            <a:pPr marL="0" indent="0">
              <a:buNone/>
            </a:pPr>
            <a:r>
              <a:rPr lang="en-US" sz="1800" dirty="0"/>
              <a:t> </a:t>
            </a:r>
            <a:r>
              <a:rPr lang="en-US" sz="1800" dirty="0" smtClean="0"/>
              <a:t>                         depending </a:t>
            </a:r>
            <a:r>
              <a:rPr lang="en-US" sz="1800" dirty="0"/>
              <a:t>on the </a:t>
            </a:r>
            <a:r>
              <a:rPr lang="en-US" sz="1800" dirty="0" smtClean="0"/>
              <a:t>application.</a:t>
            </a:r>
          </a:p>
          <a:p>
            <a:pPr marL="0" indent="0">
              <a:buNone/>
            </a:pPr>
            <a:r>
              <a:rPr lang="en-US" sz="1800" dirty="0"/>
              <a:t>	</a:t>
            </a:r>
            <a:r>
              <a:rPr lang="en-US" sz="1800" dirty="0" smtClean="0"/>
              <a:t>   (2) confidence </a:t>
            </a:r>
            <a:r>
              <a:rPr lang="en-US" sz="1800" dirty="0"/>
              <a:t>level for the significance test on pairwise correlations among </a:t>
            </a:r>
            <a:endParaRPr lang="en-US" sz="1800" dirty="0" smtClean="0"/>
          </a:p>
          <a:p>
            <a:pPr marL="0" indent="0">
              <a:buNone/>
            </a:pPr>
            <a:r>
              <a:rPr lang="en-US" sz="1800" dirty="0"/>
              <a:t> </a:t>
            </a:r>
            <a:r>
              <a:rPr lang="en-US" sz="1800" dirty="0" smtClean="0"/>
              <a:t>                        functional </a:t>
            </a:r>
            <a:r>
              <a:rPr lang="en-US" sz="1800" dirty="0"/>
              <a:t>attributes (default: 0.95</a:t>
            </a:r>
            <a:r>
              <a:rPr lang="en-US" sz="1800" dirty="0" smtClean="0"/>
              <a:t>)</a:t>
            </a:r>
          </a:p>
          <a:p>
            <a:pPr marL="0" indent="0">
              <a:buNone/>
            </a:pPr>
            <a:r>
              <a:rPr lang="en-US" sz="1800" dirty="0"/>
              <a:t>	</a:t>
            </a:r>
            <a:r>
              <a:rPr lang="en-US" sz="1800" dirty="0" smtClean="0"/>
              <a:t>   (3) </a:t>
            </a:r>
            <a:r>
              <a:rPr lang="en-US" sz="1800" dirty="0" err="1" smtClean="0"/>
              <a:t>Intial</a:t>
            </a:r>
            <a:r>
              <a:rPr lang="en-US" sz="1800" dirty="0" smtClean="0"/>
              <a:t> </a:t>
            </a:r>
            <a:r>
              <a:rPr lang="en-US" sz="1800" dirty="0"/>
              <a:t>A matrix (binary 0/1 matrix),expressing </a:t>
            </a:r>
            <a:r>
              <a:rPr lang="en-US" sz="1800" dirty="0" smtClean="0"/>
              <a:t>known </a:t>
            </a:r>
            <a:r>
              <a:rPr lang="en-US" sz="1800" dirty="0"/>
              <a:t>interactions </a:t>
            </a:r>
            <a:r>
              <a:rPr lang="en-US" sz="1800" dirty="0" smtClean="0"/>
              <a:t>(physics-</a:t>
            </a:r>
          </a:p>
          <a:p>
            <a:pPr marL="0" indent="0">
              <a:buNone/>
            </a:pPr>
            <a:r>
              <a:rPr lang="en-US" sz="1800" dirty="0"/>
              <a:t> </a:t>
            </a:r>
            <a:r>
              <a:rPr lang="en-US" sz="1800" dirty="0" smtClean="0"/>
              <a:t>                        based or otherwise)among functional </a:t>
            </a:r>
            <a:r>
              <a:rPr lang="en-US" sz="1800" dirty="0"/>
              <a:t>responses (optional argument)</a:t>
            </a:r>
          </a:p>
          <a:p>
            <a:endParaRPr lang="en-US" sz="1800" dirty="0"/>
          </a:p>
          <a:p>
            <a:endParaRPr lang="en-US" sz="1800" dirty="0"/>
          </a:p>
          <a:p>
            <a:endParaRPr lang="en-US" sz="1800" dirty="0" smtClean="0"/>
          </a:p>
          <a:p>
            <a:endParaRPr lang="en-US" sz="1800" dirty="0"/>
          </a:p>
          <a:p>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13</a:t>
            </a:fld>
            <a:endParaRPr lang="en-US"/>
          </a:p>
        </p:txBody>
      </p:sp>
    </p:spTree>
    <p:extLst>
      <p:ext uri="{BB962C8B-B14F-4D97-AF65-F5344CB8AC3E}">
        <p14:creationId xmlns:p14="http://schemas.microsoft.com/office/powerpoint/2010/main" val="2574011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Tool Usage: </a:t>
            </a:r>
            <a:endParaRPr lang="en-US" sz="3200" dirty="0"/>
          </a:p>
        </p:txBody>
      </p:sp>
      <p:sp>
        <p:nvSpPr>
          <p:cNvPr id="3" name="Content Placeholder 2"/>
          <p:cNvSpPr>
            <a:spLocks noGrp="1"/>
          </p:cNvSpPr>
          <p:nvPr>
            <p:ph idx="1"/>
          </p:nvPr>
        </p:nvSpPr>
        <p:spPr>
          <a:xfrm>
            <a:off x="457200" y="1371600"/>
            <a:ext cx="8229600" cy="4876800"/>
          </a:xfrm>
        </p:spPr>
        <p:txBody>
          <a:bodyPr>
            <a:normAutofit fontScale="92500" lnSpcReduction="10000"/>
          </a:bodyPr>
          <a:lstStyle/>
          <a:p>
            <a:r>
              <a:rPr lang="en-US" sz="1800" dirty="0" smtClean="0"/>
              <a:t>Outputs: (1) </a:t>
            </a:r>
            <a:r>
              <a:rPr lang="en-US" sz="1800" dirty="0"/>
              <a:t>C = dynamical complexity</a:t>
            </a:r>
          </a:p>
          <a:p>
            <a:pPr marL="0" indent="0">
              <a:buNone/>
            </a:pPr>
            <a:r>
              <a:rPr lang="en-US" sz="1800" dirty="0"/>
              <a:t>	</a:t>
            </a:r>
            <a:r>
              <a:rPr lang="en-US" sz="1800" dirty="0" smtClean="0"/>
              <a:t>     (2) E </a:t>
            </a:r>
            <a:r>
              <a:rPr lang="en-US" sz="1800" dirty="0"/>
              <a:t>= </a:t>
            </a:r>
            <a:r>
              <a:rPr lang="en-US" sz="1800" dirty="0" err="1"/>
              <a:t>sume</a:t>
            </a:r>
            <a:r>
              <a:rPr lang="en-US" sz="1800" dirty="0"/>
              <a:t> of singular values of dependency structure matrix A</a:t>
            </a:r>
          </a:p>
          <a:p>
            <a:pPr marL="0" indent="0">
              <a:buNone/>
            </a:pPr>
            <a:r>
              <a:rPr lang="en-US" sz="1800" dirty="0"/>
              <a:t>	</a:t>
            </a:r>
            <a:r>
              <a:rPr lang="en-US" sz="1800" dirty="0" smtClean="0"/>
              <a:t>     (3) </a:t>
            </a:r>
            <a:r>
              <a:rPr lang="en-US" sz="1800" dirty="0" err="1" smtClean="0"/>
              <a:t>entropy_matrix</a:t>
            </a:r>
            <a:r>
              <a:rPr lang="en-US" sz="1800" dirty="0" smtClean="0"/>
              <a:t> </a:t>
            </a:r>
            <a:r>
              <a:rPr lang="en-US" sz="1800" dirty="0"/>
              <a:t>= </a:t>
            </a:r>
            <a:r>
              <a:rPr lang="en-US" sz="1800" dirty="0"/>
              <a:t>image entropy of pairwise scatter plots of functional </a:t>
            </a:r>
            <a:endParaRPr lang="en-US" sz="1800" dirty="0" smtClean="0"/>
          </a:p>
          <a:p>
            <a:pPr marL="0" indent="0">
              <a:buNone/>
            </a:pPr>
            <a:r>
              <a:rPr lang="en-US" sz="1800" dirty="0"/>
              <a:t> </a:t>
            </a:r>
            <a:r>
              <a:rPr lang="en-US" sz="1800" dirty="0" smtClean="0"/>
              <a:t>                             responses </a:t>
            </a:r>
            <a:r>
              <a:rPr lang="en-US" sz="1800" dirty="0"/>
              <a:t>(each entry in the matrix is </a:t>
            </a:r>
            <a:r>
              <a:rPr lang="en-US" sz="1800" dirty="0" err="1"/>
              <a:t>normalised</a:t>
            </a:r>
            <a:r>
              <a:rPr lang="en-US" sz="1800" dirty="0" smtClean="0"/>
              <a:t>), (</a:t>
            </a:r>
            <a:r>
              <a:rPr lang="en-US" sz="1800" dirty="0"/>
              <a:t>n*n) </a:t>
            </a:r>
            <a:r>
              <a:rPr lang="en-US" sz="1800" dirty="0" smtClean="0"/>
              <a:t>matrix, where n =     </a:t>
            </a:r>
          </a:p>
          <a:p>
            <a:pPr marL="0" indent="0">
              <a:buNone/>
            </a:pPr>
            <a:r>
              <a:rPr lang="en-US" sz="1800" dirty="0"/>
              <a:t> </a:t>
            </a:r>
            <a:r>
              <a:rPr lang="en-US" sz="1800" dirty="0" smtClean="0"/>
              <a:t>                             #functional responses</a:t>
            </a:r>
            <a:endParaRPr lang="en-US" sz="1800" dirty="0"/>
          </a:p>
          <a:p>
            <a:pPr marL="0" indent="0">
              <a:buNone/>
            </a:pPr>
            <a:r>
              <a:rPr lang="en-US" sz="1800" dirty="0"/>
              <a:t>	</a:t>
            </a:r>
            <a:r>
              <a:rPr lang="en-US" sz="1800" dirty="0"/>
              <a:t> </a:t>
            </a:r>
            <a:r>
              <a:rPr lang="en-US" sz="1800" dirty="0" smtClean="0"/>
              <a:t>    (4) </a:t>
            </a:r>
            <a:r>
              <a:rPr lang="en-US" sz="1800" dirty="0" err="1" smtClean="0"/>
              <a:t>total_entropy</a:t>
            </a:r>
            <a:r>
              <a:rPr lang="en-US" sz="1800" dirty="0" smtClean="0"/>
              <a:t> </a:t>
            </a:r>
            <a:r>
              <a:rPr lang="en-US" sz="1800" dirty="0"/>
              <a:t>= sum of all elements of the </a:t>
            </a:r>
            <a:r>
              <a:rPr lang="en-US" sz="1800" dirty="0" err="1" smtClean="0"/>
              <a:t>entropy_matrix</a:t>
            </a:r>
            <a:r>
              <a:rPr lang="en-US" sz="1800" dirty="0" smtClean="0"/>
              <a:t> 	  	     (5) </a:t>
            </a:r>
            <a:r>
              <a:rPr lang="en-US" sz="1800" dirty="0" err="1" smtClean="0"/>
              <a:t>normalized_entropy</a:t>
            </a:r>
            <a:r>
              <a:rPr lang="en-US" sz="1800" dirty="0" smtClean="0"/>
              <a:t> </a:t>
            </a:r>
            <a:r>
              <a:rPr lang="en-US" sz="1800" dirty="0"/>
              <a:t>= </a:t>
            </a:r>
            <a:r>
              <a:rPr lang="en-US" sz="1800" dirty="0" err="1"/>
              <a:t>total_entropy</a:t>
            </a:r>
            <a:r>
              <a:rPr lang="en-US" sz="1800" dirty="0"/>
              <a:t>/(n*(n-1)) where n is the number of </a:t>
            </a:r>
            <a:endParaRPr lang="en-US" sz="1800" dirty="0" smtClean="0"/>
          </a:p>
          <a:p>
            <a:pPr marL="0" indent="0">
              <a:buNone/>
            </a:pPr>
            <a:r>
              <a:rPr lang="en-US" sz="1800" dirty="0" smtClean="0"/>
              <a:t>                             functional variables</a:t>
            </a:r>
          </a:p>
          <a:p>
            <a:pPr marL="0" indent="0">
              <a:buNone/>
            </a:pPr>
            <a:r>
              <a:rPr lang="en-US" sz="1800" dirty="0"/>
              <a:t>	</a:t>
            </a:r>
            <a:r>
              <a:rPr lang="en-US" sz="1800" dirty="0" smtClean="0"/>
              <a:t>     (6) A </a:t>
            </a:r>
            <a:r>
              <a:rPr lang="en-US" sz="1800" dirty="0"/>
              <a:t>= interaction matrix (binary) of functional </a:t>
            </a:r>
            <a:r>
              <a:rPr lang="en-US" sz="1800" dirty="0" smtClean="0"/>
              <a:t>responses</a:t>
            </a:r>
            <a:endParaRPr lang="en-US" sz="1800" dirty="0"/>
          </a:p>
          <a:p>
            <a:pPr marL="0" indent="0">
              <a:buNone/>
            </a:pPr>
            <a:r>
              <a:rPr lang="en-US" sz="1800" dirty="0"/>
              <a:t>	</a:t>
            </a:r>
            <a:r>
              <a:rPr lang="en-US" sz="1800" dirty="0" smtClean="0"/>
              <a:t>     (7) </a:t>
            </a:r>
            <a:r>
              <a:rPr lang="en-US" sz="1800" dirty="0" err="1"/>
              <a:t>rank_A</a:t>
            </a:r>
            <a:r>
              <a:rPr lang="en-US" sz="1800" dirty="0"/>
              <a:t> = rank of interaction matrix A</a:t>
            </a:r>
            <a:r>
              <a:rPr lang="en-US" sz="1800" dirty="0" smtClean="0"/>
              <a:t>.</a:t>
            </a:r>
          </a:p>
          <a:p>
            <a:pPr marL="0" indent="0">
              <a:buNone/>
            </a:pPr>
            <a:r>
              <a:rPr lang="en-US" sz="1800" dirty="0" smtClean="0"/>
              <a:t>	     (8) r </a:t>
            </a:r>
            <a:r>
              <a:rPr lang="en-US" sz="1800" dirty="0"/>
              <a:t>= correlation matrix (n*n)</a:t>
            </a:r>
          </a:p>
          <a:p>
            <a:pPr marL="0" indent="0">
              <a:buNone/>
            </a:pPr>
            <a:r>
              <a:rPr lang="en-US" sz="1800" dirty="0" smtClean="0"/>
              <a:t>	     (9) </a:t>
            </a:r>
            <a:r>
              <a:rPr lang="en-US" sz="1800" dirty="0"/>
              <a:t>p = p-value matrix corresponding to correlation matrix (n*n) </a:t>
            </a:r>
            <a:r>
              <a:rPr lang="en-US" sz="1800" dirty="0" smtClean="0"/>
              <a:t>– each </a:t>
            </a:r>
            <a:r>
              <a:rPr lang="en-US" sz="1800" dirty="0"/>
              <a:t>terms </a:t>
            </a:r>
            <a:endParaRPr lang="en-US" sz="1800" dirty="0" smtClean="0"/>
          </a:p>
          <a:p>
            <a:pPr marL="0" indent="0">
              <a:buNone/>
            </a:pPr>
            <a:r>
              <a:rPr lang="en-US" sz="1800" dirty="0"/>
              <a:t> </a:t>
            </a:r>
            <a:r>
              <a:rPr lang="en-US" sz="1800" dirty="0" smtClean="0"/>
              <a:t>                             gives </a:t>
            </a:r>
            <a:r>
              <a:rPr lang="en-US" sz="1800" dirty="0"/>
              <a:t>the p-value of corresponding correlation </a:t>
            </a:r>
            <a:r>
              <a:rPr lang="en-US" sz="1800" dirty="0" err="1"/>
              <a:t>coeff</a:t>
            </a:r>
            <a:r>
              <a:rPr lang="en-US" sz="1800" dirty="0" smtClean="0"/>
              <a:t>.</a:t>
            </a:r>
            <a:endParaRPr lang="en-US" sz="1800" dirty="0"/>
          </a:p>
          <a:p>
            <a:pPr marL="0" indent="0">
              <a:buNone/>
            </a:pPr>
            <a:r>
              <a:rPr lang="en-US" sz="1800" dirty="0" smtClean="0"/>
              <a:t>	    (10) </a:t>
            </a:r>
            <a:r>
              <a:rPr lang="en-US" sz="1800" dirty="0" err="1" smtClean="0"/>
              <a:t>num_subgraphs</a:t>
            </a:r>
            <a:r>
              <a:rPr lang="en-US" sz="1800" dirty="0" smtClean="0"/>
              <a:t> </a:t>
            </a:r>
            <a:r>
              <a:rPr lang="en-US" sz="1800" dirty="0"/>
              <a:t>= #connected </a:t>
            </a:r>
            <a:r>
              <a:rPr lang="en-US" sz="1800" dirty="0" err="1"/>
              <a:t>sugbraphs</a:t>
            </a:r>
            <a:r>
              <a:rPr lang="en-US" sz="1800" dirty="0"/>
              <a:t> as expressed through interaction </a:t>
            </a:r>
            <a:endParaRPr lang="en-US" sz="1800" dirty="0" smtClean="0"/>
          </a:p>
          <a:p>
            <a:pPr marL="0" indent="0">
              <a:buNone/>
            </a:pPr>
            <a:r>
              <a:rPr lang="en-US" sz="1800" dirty="0"/>
              <a:t> </a:t>
            </a:r>
            <a:r>
              <a:rPr lang="en-US" sz="1800" dirty="0" smtClean="0"/>
              <a:t>                              matrix </a:t>
            </a:r>
            <a:r>
              <a:rPr lang="en-US" sz="1800" dirty="0"/>
              <a:t>A</a:t>
            </a:r>
          </a:p>
          <a:p>
            <a:pPr marL="0" indent="0">
              <a:buNone/>
            </a:pPr>
            <a:r>
              <a:rPr lang="en-US" sz="1800" dirty="0" smtClean="0"/>
              <a:t> 	    (11) </a:t>
            </a:r>
            <a:r>
              <a:rPr lang="en-US" sz="1800" dirty="0" err="1" smtClean="0"/>
              <a:t>num_edges</a:t>
            </a:r>
            <a:r>
              <a:rPr lang="en-US" sz="1800" dirty="0" smtClean="0"/>
              <a:t> </a:t>
            </a:r>
            <a:r>
              <a:rPr lang="en-US" sz="1800" dirty="0"/>
              <a:t>= #interactions as expressed through interaction matrix </a:t>
            </a:r>
            <a:r>
              <a:rPr lang="en-US" sz="1800" dirty="0" smtClean="0"/>
              <a:t>A</a:t>
            </a:r>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14</a:t>
            </a:fld>
            <a:endParaRPr lang="en-US"/>
          </a:p>
        </p:txBody>
      </p:sp>
    </p:spTree>
    <p:extLst>
      <p:ext uri="{BB962C8B-B14F-4D97-AF65-F5344CB8AC3E}">
        <p14:creationId xmlns:p14="http://schemas.microsoft.com/office/powerpoint/2010/main" val="2843488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Example Usage:</a:t>
            </a:r>
            <a:endParaRPr lang="en-US" sz="3200" dirty="0"/>
          </a:p>
        </p:txBody>
      </p:sp>
      <p:sp>
        <p:nvSpPr>
          <p:cNvPr id="3" name="Content Placeholder 2"/>
          <p:cNvSpPr>
            <a:spLocks noGrp="1"/>
          </p:cNvSpPr>
          <p:nvPr>
            <p:ph idx="1"/>
          </p:nvPr>
        </p:nvSpPr>
        <p:spPr>
          <a:xfrm>
            <a:off x="457200" y="1600200"/>
            <a:ext cx="8229600" cy="4953000"/>
          </a:xfrm>
        </p:spPr>
        <p:txBody>
          <a:bodyPr>
            <a:normAutofit lnSpcReduction="10000"/>
          </a:bodyPr>
          <a:lstStyle/>
          <a:p>
            <a:r>
              <a:rPr lang="en-US" sz="1800" dirty="0" smtClean="0"/>
              <a:t>The data matrix has to be generated by running or assembling experimental results for different “states” of the system.</a:t>
            </a:r>
          </a:p>
          <a:p>
            <a:endParaRPr lang="en-US" sz="1800" dirty="0"/>
          </a:p>
          <a:p>
            <a:r>
              <a:rPr lang="en-US" sz="1800" dirty="0" smtClean="0"/>
              <a:t>Let us assume that a system has “m” states and there are “n” functional responses of each of these states. The resulting data matrix is a [</a:t>
            </a:r>
            <a:r>
              <a:rPr lang="en-US" sz="1800" dirty="0" err="1" smtClean="0"/>
              <a:t>mxn</a:t>
            </a:r>
            <a:r>
              <a:rPr lang="en-US" sz="1800" dirty="0"/>
              <a:t>]</a:t>
            </a:r>
            <a:r>
              <a:rPr lang="en-US" sz="1800" dirty="0" smtClean="0"/>
              <a:t> matrix. This matrix has to be saved as a ‘</a:t>
            </a:r>
            <a:r>
              <a:rPr lang="en-US" sz="1800" dirty="0" err="1" smtClean="0"/>
              <a:t>csv</a:t>
            </a:r>
            <a:r>
              <a:rPr lang="en-US" sz="1800" dirty="0" smtClean="0"/>
              <a:t>’ file.</a:t>
            </a:r>
          </a:p>
          <a:p>
            <a:endParaRPr lang="en-US" sz="1800" dirty="0" smtClean="0"/>
          </a:p>
          <a:p>
            <a:r>
              <a:rPr lang="en-US" sz="1800" dirty="0" smtClean="0"/>
              <a:t>Example: For a 3 Spool Turbofan engine - </a:t>
            </a:r>
            <a:r>
              <a:rPr lang="en-US" sz="1600" i="1" dirty="0" smtClean="0"/>
              <a:t>[</a:t>
            </a:r>
            <a:r>
              <a:rPr lang="en-US" sz="1600" i="1" dirty="0"/>
              <a:t>C,normalized_C,E,normalized_E,total_entropy,normalized_entropy,X,A,entropy_matrix] = </a:t>
            </a:r>
            <a:r>
              <a:rPr lang="en-US" sz="1600" i="1" dirty="0" err="1"/>
              <a:t>dynamical_complexity</a:t>
            </a:r>
            <a:r>
              <a:rPr lang="en-US" sz="1600" i="1" dirty="0"/>
              <a:t>('3_Spool_Turbofan.csv',0.95)</a:t>
            </a:r>
            <a:r>
              <a:rPr lang="en-US" sz="1600" i="1" dirty="0" smtClean="0"/>
              <a:t>;</a:t>
            </a:r>
          </a:p>
          <a:p>
            <a:endParaRPr lang="en-US" sz="1600" i="1" dirty="0"/>
          </a:p>
          <a:p>
            <a:r>
              <a:rPr lang="en-US" sz="1800" dirty="0" smtClean="0"/>
              <a:t>Example: For a damped driven pendulum -  </a:t>
            </a:r>
            <a:r>
              <a:rPr lang="en-US" sz="1600" i="1" dirty="0" err="1" smtClean="0"/>
              <a:t>A_init</a:t>
            </a:r>
            <a:r>
              <a:rPr lang="en-US" sz="1600" i="1" dirty="0" smtClean="0"/>
              <a:t> = [</a:t>
            </a:r>
            <a:r>
              <a:rPr lang="en-US" sz="1600" i="1" dirty="0"/>
              <a:t>0 1;1 0]</a:t>
            </a:r>
            <a:r>
              <a:rPr lang="en-US" sz="1600" i="1" dirty="0" smtClean="0"/>
              <a:t>;[</a:t>
            </a:r>
            <a:r>
              <a:rPr lang="en-US" sz="1600" i="1" dirty="0"/>
              <a:t>C,normalized_C,E,normalized_E,total_entropy,normalized_entropy,X,A,entropy_matrix] = </a:t>
            </a:r>
            <a:r>
              <a:rPr lang="en-US" sz="1600" i="1" dirty="0" err="1"/>
              <a:t>dynamical_complexity</a:t>
            </a:r>
            <a:r>
              <a:rPr lang="en-US" sz="1600" i="1" dirty="0" smtClean="0"/>
              <a:t>(’ddp.csv</a:t>
            </a:r>
            <a:r>
              <a:rPr lang="en-US" sz="1600" i="1" dirty="0"/>
              <a:t>',</a:t>
            </a:r>
            <a:r>
              <a:rPr lang="en-US" sz="1600" i="1" dirty="0" smtClean="0"/>
              <a:t>0.8,A_init)</a:t>
            </a:r>
            <a:r>
              <a:rPr lang="en-US" sz="1600" i="1" dirty="0"/>
              <a:t>;</a:t>
            </a:r>
          </a:p>
          <a:p>
            <a:endParaRPr lang="en-US" sz="1800" dirty="0" smtClean="0"/>
          </a:p>
          <a:p>
            <a:r>
              <a:rPr lang="en-US" sz="1800" dirty="0" smtClean="0"/>
              <a:t>Please refer to the function documentation (e.g., ‘help </a:t>
            </a:r>
            <a:r>
              <a:rPr lang="en-US" sz="1800" dirty="0" err="1" smtClean="0"/>
              <a:t>dynamic_complexity</a:t>
            </a:r>
            <a:r>
              <a:rPr lang="en-US" sz="1800" dirty="0" smtClean="0"/>
              <a:t>’ on MATLAB prompt).</a:t>
            </a:r>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15</a:t>
            </a:fld>
            <a:endParaRPr lang="en-US"/>
          </a:p>
        </p:txBody>
      </p:sp>
    </p:spTree>
    <p:extLst>
      <p:ext uri="{BB962C8B-B14F-4D97-AF65-F5344CB8AC3E}">
        <p14:creationId xmlns:p14="http://schemas.microsoft.com/office/powerpoint/2010/main" val="699946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Explanatory Notes on </a:t>
            </a:r>
            <a:r>
              <a:rPr lang="en-US" sz="3200" dirty="0" smtClean="0"/>
              <a:t>Image Entropy</a:t>
            </a:r>
            <a:r>
              <a:rPr lang="en-US" sz="3200" dirty="0" smtClean="0"/>
              <a:t>:</a:t>
            </a:r>
            <a:endParaRPr lang="en-US" sz="3200" dirty="0"/>
          </a:p>
        </p:txBody>
      </p:sp>
      <p:sp>
        <p:nvSpPr>
          <p:cNvPr id="3" name="Content Placeholder 2"/>
          <p:cNvSpPr>
            <a:spLocks noGrp="1"/>
          </p:cNvSpPr>
          <p:nvPr>
            <p:ph idx="1"/>
          </p:nvPr>
        </p:nvSpPr>
        <p:spPr/>
        <p:txBody>
          <a:bodyPr>
            <a:normAutofit/>
          </a:bodyPr>
          <a:lstStyle/>
          <a:p>
            <a:r>
              <a:rPr lang="en-US" sz="1800" dirty="0" smtClean="0"/>
              <a:t>Image </a:t>
            </a:r>
            <a:r>
              <a:rPr lang="en-US" sz="1800" dirty="0"/>
              <a:t>entropy is a quantity which is used to describe the `business' of an image, i.e. the amount of information which must </a:t>
            </a:r>
            <a:r>
              <a:rPr lang="en-US" sz="1800" dirty="0" smtClean="0"/>
              <a:t>be kept post image compression.</a:t>
            </a:r>
          </a:p>
          <a:p>
            <a:endParaRPr lang="en-US" sz="1800" dirty="0"/>
          </a:p>
          <a:p>
            <a:r>
              <a:rPr lang="en-US" sz="1800" dirty="0"/>
              <a:t>high entropy images such as an image of heavily cratered areas on the moon have a great deal of contrast from one pixel to the next and consequently cannot be compressed as much as low entropy images</a:t>
            </a:r>
            <a:r>
              <a:rPr lang="en-US" sz="1800" dirty="0" smtClean="0"/>
              <a:t>.</a:t>
            </a:r>
          </a:p>
          <a:p>
            <a:endParaRPr lang="en-US" sz="1800" dirty="0"/>
          </a:p>
          <a:p>
            <a:r>
              <a:rPr lang="en-US" sz="1800" dirty="0" smtClean="0"/>
              <a:t>The image entropy is an approximate measure of true “information” entropy of an image and is based on the histogram of image data.  The image histogram is based on the number of pixels having intensity beyond a certain </a:t>
            </a:r>
            <a:r>
              <a:rPr lang="en-US" sz="1800" dirty="0" err="1" smtClean="0"/>
              <a:t>greyscale</a:t>
            </a:r>
            <a:r>
              <a:rPr lang="en-US" sz="1800" dirty="0" smtClean="0"/>
              <a:t> </a:t>
            </a:r>
            <a:r>
              <a:rPr lang="en-US" sz="1800" dirty="0" err="1" smtClean="0"/>
              <a:t>colorbar</a:t>
            </a:r>
            <a:r>
              <a:rPr lang="en-US" sz="1800" dirty="0" smtClean="0"/>
              <a:t>. </a:t>
            </a:r>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16</a:t>
            </a:fld>
            <a:endParaRPr lang="en-US"/>
          </a:p>
        </p:txBody>
      </p:sp>
    </p:spTree>
    <p:extLst>
      <p:ext uri="{BB962C8B-B14F-4D97-AF65-F5344CB8AC3E}">
        <p14:creationId xmlns:p14="http://schemas.microsoft.com/office/powerpoint/2010/main" val="3147750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Comments on Dynamic Complexity</a:t>
            </a:r>
            <a:endParaRPr lang="en-US" sz="3200" dirty="0"/>
          </a:p>
        </p:txBody>
      </p:sp>
      <p:sp>
        <p:nvSpPr>
          <p:cNvPr id="3" name="Content Placeholder 2"/>
          <p:cNvSpPr>
            <a:spLocks noGrp="1"/>
          </p:cNvSpPr>
          <p:nvPr>
            <p:ph idx="1"/>
          </p:nvPr>
        </p:nvSpPr>
        <p:spPr/>
        <p:txBody>
          <a:bodyPr>
            <a:normAutofit/>
          </a:bodyPr>
          <a:lstStyle/>
          <a:p>
            <a:pPr lvl="0"/>
            <a:r>
              <a:rPr lang="en-US" sz="1800" dirty="0"/>
              <a:t>Is the multiplicative form for dynamic complexity metric correct? </a:t>
            </a:r>
            <a:r>
              <a:rPr lang="en-US" sz="1800" dirty="0" smtClean="0"/>
              <a:t>The </a:t>
            </a:r>
            <a:r>
              <a:rPr lang="en-US" sz="1800" dirty="0"/>
              <a:t>dynamic complexity metric should primarily be used for comparison and the same functional definition should be used in all cases. Although other functional forms (e.g., exponential form </a:t>
            </a:r>
            <a:r>
              <a:rPr lang="en-US" sz="1800" dirty="0" err="1"/>
              <a:t>etc</a:t>
            </a:r>
            <a:r>
              <a:rPr lang="en-US" sz="1800" dirty="0"/>
              <a:t>) might be used, </a:t>
            </a:r>
            <a:r>
              <a:rPr lang="en-US" sz="1800" i="1" dirty="0"/>
              <a:t>the multiplicative form is most convenient from a mathematical/analytical standpoint</a:t>
            </a:r>
            <a:r>
              <a:rPr lang="en-US" sz="1800" dirty="0"/>
              <a:t>.</a:t>
            </a:r>
          </a:p>
          <a:p>
            <a:endParaRPr lang="en-US" sz="1800" dirty="0" smtClean="0"/>
          </a:p>
          <a:p>
            <a:pPr lvl="0"/>
            <a:r>
              <a:rPr lang="en-US" sz="1800" dirty="0"/>
              <a:t>The </a:t>
            </a:r>
            <a:r>
              <a:rPr lang="en-US" sz="1800" dirty="0" smtClean="0"/>
              <a:t>interaction </a:t>
            </a:r>
            <a:r>
              <a:rPr lang="en-US" sz="1800" dirty="0"/>
              <a:t>matrix representing interactions among functional responses is derived from the correlation structure (based on data). </a:t>
            </a:r>
            <a:endParaRPr lang="en-US" sz="1800" dirty="0" smtClean="0"/>
          </a:p>
          <a:p>
            <a:pPr lvl="0"/>
            <a:endParaRPr lang="en-US" sz="1800" dirty="0"/>
          </a:p>
          <a:p>
            <a:pPr lvl="0"/>
            <a:r>
              <a:rPr lang="en-US" sz="1800" dirty="0" smtClean="0"/>
              <a:t>We </a:t>
            </a:r>
            <a:r>
              <a:rPr lang="en-US" sz="1800" dirty="0"/>
              <a:t>define significance of correlations between two responses based on a pre-defined statistical significance level. This number acts as a filter and there appears to be a conservative number that can be used effectively, but this needs more numerical testing. One can also augment this matrix with known physical relationships between different functional responses.</a:t>
            </a:r>
          </a:p>
          <a:p>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17</a:t>
            </a:fld>
            <a:endParaRPr lang="en-US"/>
          </a:p>
        </p:txBody>
      </p:sp>
    </p:spTree>
    <p:extLst>
      <p:ext uri="{BB962C8B-B14F-4D97-AF65-F5344CB8AC3E}">
        <p14:creationId xmlns:p14="http://schemas.microsoft.com/office/powerpoint/2010/main" val="4144121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Comments on Dynamic Complexity</a:t>
            </a:r>
            <a:endParaRPr lang="en-US" sz="3200" dirty="0"/>
          </a:p>
        </p:txBody>
      </p:sp>
      <p:sp>
        <p:nvSpPr>
          <p:cNvPr id="3" name="Content Placeholder 2"/>
          <p:cNvSpPr>
            <a:spLocks noGrp="1"/>
          </p:cNvSpPr>
          <p:nvPr>
            <p:ph idx="1"/>
          </p:nvPr>
        </p:nvSpPr>
        <p:spPr/>
        <p:txBody>
          <a:bodyPr>
            <a:normAutofit lnSpcReduction="10000"/>
          </a:bodyPr>
          <a:lstStyle/>
          <a:p>
            <a:pPr lvl="0"/>
            <a:r>
              <a:rPr lang="en-US" sz="1800" dirty="0"/>
              <a:t>How do we capture entropy and what it represents? The Shannon entropy measure is the sum of the entropies for functional responses taken in pairs. </a:t>
            </a:r>
            <a:r>
              <a:rPr lang="en-US" sz="1800" i="1" dirty="0"/>
              <a:t>It represents the uncertainty associated with the interactions among functional responses involved. </a:t>
            </a:r>
            <a:r>
              <a:rPr lang="en-US" sz="1800" dirty="0"/>
              <a:t>We can denote this term as</a:t>
            </a:r>
            <a:r>
              <a:rPr lang="en-US" sz="1800" i="1" dirty="0"/>
              <a:t> interaction uncertainty.</a:t>
            </a:r>
            <a:endParaRPr lang="en-US" sz="1800" dirty="0"/>
          </a:p>
          <a:p>
            <a:endParaRPr lang="en-US" sz="1800" dirty="0" smtClean="0"/>
          </a:p>
          <a:p>
            <a:pPr lvl="0"/>
            <a:r>
              <a:rPr lang="en-US" sz="1800" dirty="0"/>
              <a:t>Note that </a:t>
            </a:r>
            <a:r>
              <a:rPr lang="en-US" sz="1800" i="1" dirty="0"/>
              <a:t>uncertainty propagation</a:t>
            </a:r>
            <a:r>
              <a:rPr lang="en-US" sz="1800" dirty="0"/>
              <a:t> and the </a:t>
            </a:r>
            <a:r>
              <a:rPr lang="en-US" sz="1800" i="1" dirty="0"/>
              <a:t>interaction uncertainty</a:t>
            </a:r>
            <a:r>
              <a:rPr lang="en-US" sz="1800" dirty="0"/>
              <a:t> are two different things. While the first one represents modification to input-output relationships, the second one represents impact of uncertainty on relationships amongst functional responses (e.g., typical outputs of a system). This two are implicitly related </a:t>
            </a:r>
            <a:r>
              <a:rPr lang="en-US" sz="1800" dirty="0" smtClean="0"/>
              <a:t>but </a:t>
            </a:r>
            <a:r>
              <a:rPr lang="en-US" sz="1800" dirty="0"/>
              <a:t>not the same.</a:t>
            </a:r>
          </a:p>
          <a:p>
            <a:endParaRPr lang="en-US" sz="1800" dirty="0" smtClean="0"/>
          </a:p>
          <a:p>
            <a:pPr lvl="0"/>
            <a:r>
              <a:rPr lang="en-US" sz="1800" dirty="0"/>
              <a:t>What does the dynamic complexity metric include and what it does not? The proposed metric aims to capture the impact of underlying physics governing the system on system complexity. It does not explicitly look at the computational aspects. The computational aspect is implicitly captured in the interaction uncertainty term. </a:t>
            </a:r>
          </a:p>
        </p:txBody>
      </p:sp>
      <p:sp>
        <p:nvSpPr>
          <p:cNvPr id="4" name="Slide Number Placeholder 3"/>
          <p:cNvSpPr>
            <a:spLocks noGrp="1"/>
          </p:cNvSpPr>
          <p:nvPr>
            <p:ph type="sldNum" sz="quarter" idx="12"/>
          </p:nvPr>
        </p:nvSpPr>
        <p:spPr/>
        <p:txBody>
          <a:bodyPr/>
          <a:lstStyle/>
          <a:p>
            <a:fld id="{9A192927-7F6A-4C8F-BC1A-6B163F95EC54}" type="slidenum">
              <a:rPr lang="en-US" smtClean="0"/>
              <a:t>18</a:t>
            </a:fld>
            <a:endParaRPr lang="en-US"/>
          </a:p>
        </p:txBody>
      </p:sp>
    </p:spTree>
    <p:extLst>
      <p:ext uri="{BB962C8B-B14F-4D97-AF65-F5344CB8AC3E}">
        <p14:creationId xmlns:p14="http://schemas.microsoft.com/office/powerpoint/2010/main" val="1717242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Comments on Dynamic Complexity</a:t>
            </a:r>
            <a:endParaRPr lang="en-US" sz="3200" dirty="0"/>
          </a:p>
        </p:txBody>
      </p:sp>
      <p:sp>
        <p:nvSpPr>
          <p:cNvPr id="3" name="Content Placeholder 2"/>
          <p:cNvSpPr>
            <a:spLocks noGrp="1"/>
          </p:cNvSpPr>
          <p:nvPr>
            <p:ph idx="1"/>
          </p:nvPr>
        </p:nvSpPr>
        <p:spPr/>
        <p:txBody>
          <a:bodyPr>
            <a:normAutofit/>
          </a:bodyPr>
          <a:lstStyle/>
          <a:p>
            <a:pPr lvl="0"/>
            <a:r>
              <a:rPr lang="en-US" sz="1800" dirty="0"/>
              <a:t>There are different ways for computing the entropic content of the interrelations. But they generally assume certain approximate mathematical structure of compositional techniques like copula-based techniques for computing the underlying joint distribution of functional responses. </a:t>
            </a:r>
            <a:endParaRPr lang="en-US" sz="1800" dirty="0" smtClean="0"/>
          </a:p>
          <a:p>
            <a:pPr lvl="0"/>
            <a:endParaRPr lang="en-US" sz="1800" dirty="0"/>
          </a:p>
          <a:p>
            <a:pPr lvl="0"/>
            <a:r>
              <a:rPr lang="en-US" sz="1800" dirty="0" smtClean="0"/>
              <a:t>This </a:t>
            </a:r>
            <a:r>
              <a:rPr lang="en-US" sz="1800" dirty="0"/>
              <a:t>underlying joint distribution is then used for computing the Shannon entropy. The main drawback here is the construction of the joint probability distribution of the functional responses and its accuracy</a:t>
            </a:r>
            <a:r>
              <a:rPr lang="en-US" sz="1800" dirty="0" smtClean="0"/>
              <a:t>.</a:t>
            </a:r>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19</a:t>
            </a:fld>
            <a:endParaRPr lang="en-US"/>
          </a:p>
        </p:txBody>
      </p:sp>
    </p:spTree>
    <p:extLst>
      <p:ext uri="{BB962C8B-B14F-4D97-AF65-F5344CB8AC3E}">
        <p14:creationId xmlns:p14="http://schemas.microsoft.com/office/powerpoint/2010/main" val="1320974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229600" cy="799767"/>
          </a:xfrm>
        </p:spPr>
        <p:txBody>
          <a:bodyPr/>
          <a:lstStyle/>
          <a:p>
            <a:r>
              <a:rPr lang="en-US" sz="3200" dirty="0" smtClean="0">
                <a:ea typeface="ＭＳ Ｐゴシック" pitchFamily="34" charset="-128"/>
              </a:rPr>
              <a:t>System Representation:</a:t>
            </a:r>
          </a:p>
        </p:txBody>
      </p:sp>
      <p:sp>
        <p:nvSpPr>
          <p:cNvPr id="215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B2D42FBE-AA70-4F26-B890-A6B2734EC0D1}" type="slidenum">
              <a:rPr lang="en-US">
                <a:solidFill>
                  <a:srgbClr val="898989"/>
                </a:solidFill>
              </a:rPr>
              <a:pPr eaLnBrk="1" hangingPunct="1"/>
              <a:t>2</a:t>
            </a:fld>
            <a:endParaRPr lang="en-US">
              <a:solidFill>
                <a:srgbClr val="898989"/>
              </a:solidFill>
            </a:endParaRPr>
          </a:p>
        </p:txBody>
      </p:sp>
      <p:graphicFrame>
        <p:nvGraphicFramePr>
          <p:cNvPr id="21508" name="Object 2"/>
          <p:cNvGraphicFramePr>
            <a:graphicFrameLocks noChangeAspect="1"/>
          </p:cNvGraphicFramePr>
          <p:nvPr>
            <p:extLst>
              <p:ext uri="{D42A27DB-BD31-4B8C-83A1-F6EECF244321}">
                <p14:modId xmlns:p14="http://schemas.microsoft.com/office/powerpoint/2010/main" val="3302069356"/>
              </p:ext>
            </p:extLst>
          </p:nvPr>
        </p:nvGraphicFramePr>
        <p:xfrm>
          <a:off x="304800" y="2057400"/>
          <a:ext cx="3586163" cy="3178487"/>
        </p:xfrm>
        <a:graphic>
          <a:graphicData uri="http://schemas.openxmlformats.org/presentationml/2006/ole">
            <mc:AlternateContent xmlns:mc="http://schemas.openxmlformats.org/markup-compatibility/2006">
              <mc:Choice xmlns:v="urn:schemas-microsoft-com:vml" Requires="v">
                <p:oleObj spid="_x0000_s1261" name="Worksheet" r:id="rId3" imgW="5695994" imgH="5048299" progId="Excel.Sheet.12">
                  <p:embed/>
                </p:oleObj>
              </mc:Choice>
              <mc:Fallback>
                <p:oleObj name="Worksheet" r:id="rId3" imgW="5695994" imgH="5048299" progId="Excel.Shee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057400"/>
                        <a:ext cx="3586163" cy="3178487"/>
                      </a:xfrm>
                      <a:prstGeom prst="rect">
                        <a:avLst/>
                      </a:prstGeom>
                      <a:noFill/>
                      <a:ln>
                        <a:noFill/>
                      </a:ln>
                      <a:effectLst/>
                    </p:spPr>
                  </p:pic>
                </p:oleObj>
              </mc:Fallback>
            </mc:AlternateContent>
          </a:graphicData>
        </a:graphic>
      </p:graphicFrame>
      <p:pic>
        <p:nvPicPr>
          <p:cNvPr id="2066" name="Picture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475" y="1074405"/>
            <a:ext cx="4835325" cy="1821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733800" y="4419600"/>
            <a:ext cx="5204791" cy="2308324"/>
          </a:xfrm>
          <a:prstGeom prst="rect">
            <a:avLst/>
          </a:prstGeom>
          <a:noFill/>
        </p:spPr>
        <p:txBody>
          <a:bodyPr wrap="square" rtlCol="0">
            <a:spAutoFit/>
          </a:bodyPr>
          <a:lstStyle/>
          <a:p>
            <a:pPr marL="285750" indent="-285750">
              <a:buFont typeface="Arial"/>
              <a:buChar char="•"/>
            </a:pPr>
            <a:r>
              <a:rPr lang="en-US" sz="1600" dirty="0" smtClean="0"/>
              <a:t>The system matrix above represents connectivity of physical elements using matrix A(</a:t>
            </a:r>
            <a:r>
              <a:rPr lang="en-US" sz="1600" dirty="0" err="1" smtClean="0"/>
              <a:t>nxn</a:t>
            </a:r>
            <a:r>
              <a:rPr lang="en-US" sz="1600" dirty="0" smtClean="0"/>
              <a:t>) (i.e., DSM) ; </a:t>
            </a:r>
          </a:p>
          <a:p>
            <a:pPr marL="285750" indent="-285750">
              <a:buFont typeface="Arial"/>
              <a:buChar char="•"/>
            </a:pPr>
            <a:endParaRPr lang="en-US" sz="1600" dirty="0"/>
          </a:p>
          <a:p>
            <a:pPr marL="285750" indent="-285750">
              <a:buFont typeface="Arial"/>
              <a:buChar char="•"/>
            </a:pPr>
            <a:r>
              <a:rPr lang="en-US" sz="1600" dirty="0" smtClean="0"/>
              <a:t>Connectivity/Dependencies/Correlations among engineering attributes (e.g., TSFC, noise, spool speed, </a:t>
            </a:r>
            <a:r>
              <a:rPr lang="en-US" sz="1600" dirty="0" err="1" smtClean="0"/>
              <a:t>etc</a:t>
            </a:r>
            <a:r>
              <a:rPr lang="en-US" sz="1600" dirty="0" smtClean="0"/>
              <a:t>) using matrix B(</a:t>
            </a:r>
            <a:r>
              <a:rPr lang="en-US" sz="1600" dirty="0" err="1" smtClean="0"/>
              <a:t>mxm</a:t>
            </a:r>
            <a:r>
              <a:rPr lang="en-US" sz="1600" dirty="0" smtClean="0"/>
              <a:t>) (i.e., N^2 diagram);</a:t>
            </a:r>
          </a:p>
          <a:p>
            <a:pPr marL="285750" indent="-285750">
              <a:buFont typeface="Arial"/>
              <a:buChar char="•"/>
            </a:pPr>
            <a:endParaRPr lang="en-US" sz="1600" dirty="0"/>
          </a:p>
          <a:p>
            <a:pPr marL="285750" indent="-285750">
              <a:buFont typeface="Arial"/>
              <a:buChar char="•"/>
            </a:pPr>
            <a:r>
              <a:rPr lang="en-US" sz="1600" dirty="0" smtClean="0"/>
              <a:t>Physical Component to engineering attribute relationships using matrix O (</a:t>
            </a:r>
            <a:r>
              <a:rPr lang="en-US" sz="1600" dirty="0" err="1" smtClean="0"/>
              <a:t>mxn</a:t>
            </a:r>
            <a:r>
              <a:rPr lang="en-US" sz="1600" dirty="0" smtClean="0"/>
              <a:t>).</a:t>
            </a:r>
            <a:endParaRPr lang="en-US" sz="1600" dirty="0"/>
          </a:p>
        </p:txBody>
      </p:sp>
      <p:sp>
        <p:nvSpPr>
          <p:cNvPr id="6" name="Oval 5"/>
          <p:cNvSpPr/>
          <p:nvPr/>
        </p:nvSpPr>
        <p:spPr>
          <a:xfrm>
            <a:off x="4724400" y="3048000"/>
            <a:ext cx="609600" cy="609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525906" y="3651952"/>
            <a:ext cx="609600" cy="609600"/>
          </a:xfrm>
          <a:prstGeom prst="ellipse">
            <a:avLst/>
          </a:prstGeom>
          <a:noFill/>
          <a:ln w="28575"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Group 12"/>
          <p:cNvGrpSpPr/>
          <p:nvPr/>
        </p:nvGrpSpPr>
        <p:grpSpPr>
          <a:xfrm>
            <a:off x="4038600" y="2971800"/>
            <a:ext cx="3287712" cy="1371600"/>
            <a:chOff x="4572000" y="2438400"/>
            <a:chExt cx="2297112" cy="685800"/>
          </a:xfrm>
        </p:grpSpPr>
        <p:graphicFrame>
          <p:nvGraphicFramePr>
            <p:cNvPr id="14" name="Object 13"/>
            <p:cNvGraphicFramePr>
              <a:graphicFrameLocks noChangeAspect="1"/>
            </p:cNvGraphicFramePr>
            <p:nvPr>
              <p:extLst>
                <p:ext uri="{D42A27DB-BD31-4B8C-83A1-F6EECF244321}">
                  <p14:modId xmlns:p14="http://schemas.microsoft.com/office/powerpoint/2010/main" val="1415544408"/>
                </p:ext>
              </p:extLst>
            </p:nvPr>
          </p:nvGraphicFramePr>
          <p:xfrm>
            <a:off x="4572000" y="2438400"/>
            <a:ext cx="2297112" cy="685800"/>
          </p:xfrm>
          <a:graphic>
            <a:graphicData uri="http://schemas.openxmlformats.org/presentationml/2006/ole">
              <mc:AlternateContent xmlns:mc="http://schemas.openxmlformats.org/markup-compatibility/2006">
                <mc:Choice xmlns:v="urn:schemas-microsoft-com:vml" Requires="v">
                  <p:oleObj spid="_x0000_s1262" name="Equation" r:id="rId6" imgW="1701720" imgH="507960" progId="Equation.3">
                    <p:embed/>
                  </p:oleObj>
                </mc:Choice>
                <mc:Fallback>
                  <p:oleObj name="Equation" r:id="rId6" imgW="1701720" imgH="50796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2438400"/>
                          <a:ext cx="229711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5" name="Straight Connector 14"/>
            <p:cNvCxnSpPr/>
            <p:nvPr/>
          </p:nvCxnSpPr>
          <p:spPr>
            <a:xfrm>
              <a:off x="5080376" y="2783055"/>
              <a:ext cx="905280" cy="0"/>
            </a:xfrm>
            <a:prstGeom prst="line">
              <a:avLst/>
            </a:prstGeom>
            <a:ln w="3175" cmpd="sng">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512748" y="2553385"/>
              <a:ext cx="13511" cy="570815"/>
            </a:xfrm>
            <a:prstGeom prst="line">
              <a:avLst/>
            </a:prstGeom>
            <a:ln w="3175" cmpd="sng">
              <a:solidFill>
                <a:srgbClr val="000000"/>
              </a:solidFill>
              <a:prstDash val="dash"/>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6343434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819670"/>
          </a:xfrm>
        </p:spPr>
        <p:txBody>
          <a:bodyPr>
            <a:noAutofit/>
          </a:bodyPr>
          <a:lstStyle/>
          <a:p>
            <a:r>
              <a:rPr lang="en-US" sz="3200" dirty="0" smtClean="0"/>
              <a:t>Dynamic Complexity: Structure and Uncertainty</a:t>
            </a:r>
            <a:endParaRPr lang="en-US" sz="3200" dirty="0"/>
          </a:p>
        </p:txBody>
      </p:sp>
      <p:sp>
        <p:nvSpPr>
          <p:cNvPr id="5" name="TextBox 4"/>
          <p:cNvSpPr txBox="1"/>
          <p:nvPr/>
        </p:nvSpPr>
        <p:spPr>
          <a:xfrm>
            <a:off x="381000" y="990600"/>
            <a:ext cx="8458200" cy="5232202"/>
          </a:xfrm>
          <a:prstGeom prst="rect">
            <a:avLst/>
          </a:prstGeom>
          <a:solidFill>
            <a:schemeClr val="bg1"/>
          </a:solidFill>
        </p:spPr>
        <p:txBody>
          <a:bodyPr wrap="square" rtlCol="0">
            <a:spAutoFit/>
          </a:bodyPr>
          <a:lstStyle/>
          <a:p>
            <a:pPr marL="285750" indent="-285750">
              <a:buFont typeface="Arial"/>
              <a:buChar char="•"/>
            </a:pPr>
            <a:r>
              <a:rPr lang="en-US" dirty="0" smtClean="0"/>
              <a:t>Structural complexity applies to the domain of physical elements while dynamic complexity applies to the functional/engineering attributes domain.</a:t>
            </a:r>
          </a:p>
          <a:p>
            <a:pPr marL="285750" indent="-285750">
              <a:buFont typeface="Arial"/>
              <a:buChar char="•"/>
            </a:pPr>
            <a:endParaRPr lang="en-US" sz="1400" dirty="0" smtClean="0"/>
          </a:p>
          <a:p>
            <a:pPr marL="285750" indent="-285750">
              <a:buFont typeface="Arial"/>
              <a:buChar char="•"/>
            </a:pPr>
            <a:r>
              <a:rPr lang="en-US" dirty="0" smtClean="0"/>
              <a:t>Dynamic complexity has two main components: (1) dependency structure among engineering attributes and (2) inherent uncertainty in the dependency relationships among engineering attributes.</a:t>
            </a:r>
          </a:p>
          <a:p>
            <a:endParaRPr lang="en-US" sz="1400" dirty="0"/>
          </a:p>
          <a:p>
            <a:pPr marL="285750" indent="-285750">
              <a:buFont typeface="Arial"/>
              <a:buChar char="•"/>
            </a:pPr>
            <a:r>
              <a:rPr lang="en-US" dirty="0" smtClean="0"/>
              <a:t>First step: generation of the dependency structure matrix B (</a:t>
            </a:r>
            <a:r>
              <a:rPr lang="en-US" dirty="0" err="1" smtClean="0"/>
              <a:t>mxm</a:t>
            </a:r>
            <a:r>
              <a:rPr lang="en-US" dirty="0" smtClean="0"/>
              <a:t>) of representative engineering attributes. </a:t>
            </a:r>
          </a:p>
          <a:p>
            <a:pPr marL="285750" indent="-285750">
              <a:buFont typeface="Arial"/>
              <a:buChar char="•"/>
            </a:pPr>
            <a:endParaRPr lang="en-US" dirty="0"/>
          </a:p>
          <a:p>
            <a:pPr marL="285750" indent="-285750">
              <a:buFont typeface="Arial"/>
              <a:buChar char="•"/>
            </a:pPr>
            <a:r>
              <a:rPr lang="en-US" dirty="0" smtClean="0"/>
              <a:t>This information can be authored from the analytical model if all relationships are understood to last detail (unlikely for a large complex system); or correlation structure “generated” from studying the system at different states (more applicable to large, complex system) or a combination of these two methods.</a:t>
            </a:r>
          </a:p>
          <a:p>
            <a:pPr marL="285750" indent="-285750">
              <a:buFont typeface="Arial"/>
              <a:buChar char="•"/>
            </a:pPr>
            <a:endParaRPr lang="en-US" dirty="0" smtClean="0"/>
          </a:p>
          <a:p>
            <a:pPr marL="285750" indent="-285750">
              <a:buFont typeface="Arial"/>
              <a:buChar char="•"/>
            </a:pPr>
            <a:r>
              <a:rPr lang="en-US" dirty="0" smtClean="0"/>
              <a:t>We opt for data</a:t>
            </a:r>
            <a:r>
              <a:rPr lang="en-US" dirty="0"/>
              <a:t>-</a:t>
            </a:r>
            <a:r>
              <a:rPr lang="en-US" dirty="0" smtClean="0"/>
              <a:t>driven approach using correlation structure, </a:t>
            </a:r>
            <a:r>
              <a:rPr lang="en-US" dirty="0"/>
              <a:t>where data may be generated from simulation or observation(i.e., experiment)</a:t>
            </a:r>
            <a:r>
              <a:rPr lang="en-US" dirty="0" smtClean="0"/>
              <a:t>. </a:t>
            </a:r>
            <a:r>
              <a:rPr lang="en-US" dirty="0">
                <a:solidFill>
                  <a:srgbClr val="FF0000"/>
                </a:solidFill>
              </a:rPr>
              <a:t>No explicit mathematical model is assumed in this method</a:t>
            </a:r>
            <a:r>
              <a:rPr lang="en-US" dirty="0"/>
              <a:t>. </a:t>
            </a:r>
            <a:r>
              <a:rPr lang="en-US" dirty="0" smtClean="0"/>
              <a:t> The information gathered herein can be modified by ‘experts’ to generate the B matrix. </a:t>
            </a:r>
            <a:endParaRPr lang="en-US" dirty="0"/>
          </a:p>
        </p:txBody>
      </p:sp>
      <p:sp>
        <p:nvSpPr>
          <p:cNvPr id="6" name="Slide Number Placeholder 5"/>
          <p:cNvSpPr>
            <a:spLocks noGrp="1"/>
          </p:cNvSpPr>
          <p:nvPr>
            <p:ph type="sldNum" sz="quarter" idx="12"/>
          </p:nvPr>
        </p:nvSpPr>
        <p:spPr/>
        <p:txBody>
          <a:bodyPr/>
          <a:lstStyle/>
          <a:p>
            <a:fld id="{9A192927-7F6A-4C8F-BC1A-6B163F95EC54}" type="slidenum">
              <a:rPr lang="en-US" smtClean="0"/>
              <a:t>3</a:t>
            </a:fld>
            <a:endParaRPr lang="en-US"/>
          </a:p>
        </p:txBody>
      </p:sp>
    </p:spTree>
    <p:extLst>
      <p:ext uri="{BB962C8B-B14F-4D97-AF65-F5344CB8AC3E}">
        <p14:creationId xmlns:p14="http://schemas.microsoft.com/office/powerpoint/2010/main" val="396256071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Dynamic Complexity: Structure and Uncertainty</a:t>
            </a:r>
            <a:endParaRPr lang="en-US" sz="3200" dirty="0"/>
          </a:p>
        </p:txBody>
      </p:sp>
      <p:sp>
        <p:nvSpPr>
          <p:cNvPr id="3" name="Content Placeholder 2"/>
          <p:cNvSpPr>
            <a:spLocks noGrp="1"/>
          </p:cNvSpPr>
          <p:nvPr>
            <p:ph idx="1"/>
          </p:nvPr>
        </p:nvSpPr>
        <p:spPr>
          <a:xfrm>
            <a:off x="457200" y="1600200"/>
            <a:ext cx="8229600" cy="4876800"/>
          </a:xfrm>
        </p:spPr>
        <p:txBody>
          <a:bodyPr>
            <a:normAutofit lnSpcReduction="10000"/>
          </a:bodyPr>
          <a:lstStyle/>
          <a:p>
            <a:pPr marL="285750" indent="-285750">
              <a:buFont typeface="Arial"/>
              <a:buChar char="•"/>
            </a:pPr>
            <a:r>
              <a:rPr lang="en-US" sz="1800" dirty="0"/>
              <a:t>Functional dependency structure =&gt; </a:t>
            </a:r>
            <a:r>
              <a:rPr lang="en-US" sz="1800" dirty="0" smtClean="0"/>
              <a:t>generated </a:t>
            </a:r>
            <a:r>
              <a:rPr lang="en-US" sz="1800" dirty="0"/>
              <a:t>from correlation structure of functional responses</a:t>
            </a:r>
            <a:r>
              <a:rPr lang="en-US" sz="1800" dirty="0" smtClean="0"/>
              <a:t>.</a:t>
            </a:r>
          </a:p>
          <a:p>
            <a:pPr marL="285750" indent="-285750">
              <a:buFont typeface="Arial"/>
              <a:buChar char="•"/>
            </a:pPr>
            <a:endParaRPr lang="en-US" sz="1400" dirty="0"/>
          </a:p>
          <a:p>
            <a:pPr marL="285750" indent="-285750">
              <a:buFont typeface="Arial"/>
              <a:buChar char="•"/>
            </a:pPr>
            <a:r>
              <a:rPr lang="en-US" sz="1800" dirty="0" smtClean="0"/>
              <a:t>Once the dependency structure is generated, next step would be to estimate the uncertainty involved in the dependency structure.</a:t>
            </a:r>
          </a:p>
          <a:p>
            <a:pPr marL="285750" indent="-285750">
              <a:buFont typeface="Arial"/>
              <a:buChar char="•"/>
            </a:pPr>
            <a:endParaRPr lang="en-US" sz="1800" dirty="0"/>
          </a:p>
          <a:p>
            <a:pPr marL="285750" indent="-285750">
              <a:buFont typeface="Arial"/>
              <a:buChar char="•"/>
            </a:pPr>
            <a:r>
              <a:rPr lang="en-US" sz="1800" dirty="0" smtClean="0"/>
              <a:t>Uncertainty is estimated using the notion of information entropy (i.e., </a:t>
            </a:r>
            <a:r>
              <a:rPr lang="en-US" sz="1800" dirty="0"/>
              <a:t>S</a:t>
            </a:r>
            <a:r>
              <a:rPr lang="en-US" sz="1800" dirty="0" smtClean="0"/>
              <a:t>hannon entropy). </a:t>
            </a:r>
          </a:p>
          <a:p>
            <a:pPr marL="285750" indent="-285750">
              <a:buFont typeface="Arial"/>
              <a:buChar char="•"/>
            </a:pPr>
            <a:endParaRPr lang="en-US" sz="1800" dirty="0"/>
          </a:p>
          <a:p>
            <a:pPr marL="285750" indent="-285750">
              <a:buFont typeface="Arial"/>
              <a:buChar char="•"/>
            </a:pPr>
            <a:r>
              <a:rPr lang="en-US" sz="1800" dirty="0" smtClean="0"/>
              <a:t>This entropic measure works on an underlying probability distribution and achieves a maximum for uniform distribution (i.e., maximum randomness). </a:t>
            </a:r>
            <a:endParaRPr lang="en-US" sz="1400" dirty="0" smtClean="0"/>
          </a:p>
          <a:p>
            <a:pPr marL="285750" indent="-285750">
              <a:buFont typeface="Arial"/>
              <a:buChar char="•"/>
            </a:pPr>
            <a:endParaRPr lang="en-US" sz="1400" dirty="0"/>
          </a:p>
          <a:p>
            <a:pPr marL="285750" indent="-285750">
              <a:buFont typeface="Arial"/>
              <a:buChar char="•"/>
            </a:pPr>
            <a:r>
              <a:rPr lang="en-US" sz="1800" dirty="0"/>
              <a:t>Plot x-y scatter plots for each pair of functional responses.</a:t>
            </a:r>
          </a:p>
          <a:p>
            <a:pPr marL="0" indent="0">
              <a:buNone/>
            </a:pPr>
            <a:r>
              <a:rPr lang="en-US" sz="1800" dirty="0" smtClean="0"/>
              <a:t>	1</a:t>
            </a:r>
            <a:r>
              <a:rPr lang="en-US" sz="1800" dirty="0"/>
              <a:t>.  Minimal scatter – relation is “deterministic”, dependency structure </a:t>
            </a:r>
            <a:endParaRPr lang="en-US" sz="1800" dirty="0" smtClean="0"/>
          </a:p>
          <a:p>
            <a:pPr marL="0" indent="0">
              <a:buNone/>
            </a:pPr>
            <a:r>
              <a:rPr lang="en-US" sz="1800" dirty="0"/>
              <a:t>	</a:t>
            </a:r>
            <a:r>
              <a:rPr lang="en-US" sz="1800" dirty="0" smtClean="0"/>
              <a:t>     dominates</a:t>
            </a:r>
            <a:r>
              <a:rPr lang="en-US" sz="1800" dirty="0"/>
              <a:t>.</a:t>
            </a:r>
          </a:p>
          <a:p>
            <a:pPr marL="0" indent="0">
              <a:buNone/>
            </a:pPr>
            <a:r>
              <a:rPr lang="en-US" sz="1800" dirty="0" smtClean="0"/>
              <a:t>	2</a:t>
            </a:r>
            <a:r>
              <a:rPr lang="en-US" sz="1800" dirty="0"/>
              <a:t>.  Large scatter – uncertainty dominates, entropy dominates</a:t>
            </a:r>
            <a:r>
              <a:rPr lang="en-US" sz="1800" dirty="0" smtClean="0"/>
              <a:t>.</a:t>
            </a:r>
            <a:endParaRPr lang="en-US" sz="1800" dirty="0"/>
          </a:p>
          <a:p>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4</a:t>
            </a:fld>
            <a:endParaRPr lang="en-US"/>
          </a:p>
        </p:txBody>
      </p:sp>
    </p:spTree>
    <p:extLst>
      <p:ext uri="{BB962C8B-B14F-4D97-AF65-F5344CB8AC3E}">
        <p14:creationId xmlns:p14="http://schemas.microsoft.com/office/powerpoint/2010/main" val="621965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020762"/>
          </a:xfrm>
        </p:spPr>
        <p:txBody>
          <a:bodyPr>
            <a:noAutofit/>
          </a:bodyPr>
          <a:lstStyle/>
          <a:p>
            <a:r>
              <a:rPr lang="en-US" sz="3200" dirty="0" smtClean="0"/>
              <a:t>Dynamical Complexity – functional dependency structure and uncertainty</a:t>
            </a:r>
            <a:endParaRPr lang="en-US" sz="3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7" b="17"/>
          <a:stretch>
            <a:fillRect/>
          </a:stretch>
        </p:blipFill>
        <p:spPr bwMode="auto">
          <a:xfrm>
            <a:off x="762000" y="1981200"/>
            <a:ext cx="70802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 y="1524000"/>
            <a:ext cx="8458200" cy="2246769"/>
          </a:xfrm>
          <a:prstGeom prst="rect">
            <a:avLst/>
          </a:prstGeom>
          <a:solidFill>
            <a:schemeClr val="bg1"/>
          </a:solidFill>
        </p:spPr>
        <p:txBody>
          <a:bodyPr wrap="square" rtlCol="0">
            <a:spAutoFit/>
          </a:bodyPr>
          <a:lstStyle/>
          <a:p>
            <a:pPr marL="285750" indent="-285750">
              <a:buFont typeface="Arial"/>
              <a:buChar char="•"/>
            </a:pPr>
            <a:r>
              <a:rPr lang="en-US" dirty="0" smtClean="0"/>
              <a:t>Dynamic Complexity = f(functional dependency structure)*g(uncertainty in functional relationships).</a:t>
            </a:r>
          </a:p>
          <a:p>
            <a:pPr marL="285750" indent="-285750">
              <a:buFont typeface="Arial"/>
              <a:buChar char="•"/>
            </a:pPr>
            <a:endParaRPr lang="en-US" sz="1400" dirty="0"/>
          </a:p>
          <a:p>
            <a:pPr marL="285750" indent="-285750">
              <a:buFont typeface="Arial"/>
              <a:buChar char="•"/>
            </a:pPr>
            <a:r>
              <a:rPr lang="en-US" dirty="0"/>
              <a:t>F</a:t>
            </a:r>
            <a:r>
              <a:rPr lang="en-US" dirty="0" smtClean="0"/>
              <a:t>unctional dependency structure =&gt; generate from correlation structure of functional responses.</a:t>
            </a:r>
          </a:p>
          <a:p>
            <a:pPr marL="285750" indent="-285750">
              <a:buFont typeface="Arial"/>
              <a:buChar char="•"/>
            </a:pPr>
            <a:endParaRPr lang="en-US" dirty="0"/>
          </a:p>
          <a:p>
            <a:pPr marL="285750" indent="-285750">
              <a:buFont typeface="Arial"/>
              <a:buChar char="•"/>
            </a:pPr>
            <a:r>
              <a:rPr lang="en-US" dirty="0"/>
              <a:t>No explicit mathematical model is assumed in this method. It is </a:t>
            </a:r>
            <a:r>
              <a:rPr lang="en-US" dirty="0" smtClean="0"/>
              <a:t>data</a:t>
            </a:r>
            <a:r>
              <a:rPr lang="en-US" dirty="0"/>
              <a:t>-driven, where data may be generated from simulation or observation(i.e., experiment)</a:t>
            </a:r>
            <a:r>
              <a:rPr lang="en-US" dirty="0" smtClean="0"/>
              <a:t>.</a:t>
            </a:r>
            <a:endParaRPr lang="en-US" dirty="0"/>
          </a:p>
        </p:txBody>
      </p:sp>
      <p:sp>
        <p:nvSpPr>
          <p:cNvPr id="6" name="Slide Number Placeholder 5"/>
          <p:cNvSpPr>
            <a:spLocks noGrp="1"/>
          </p:cNvSpPr>
          <p:nvPr>
            <p:ph type="sldNum" sz="quarter" idx="12"/>
          </p:nvPr>
        </p:nvSpPr>
        <p:spPr/>
        <p:txBody>
          <a:bodyPr/>
          <a:lstStyle/>
          <a:p>
            <a:fld id="{9A192927-7F6A-4C8F-BC1A-6B163F95EC54}" type="slidenum">
              <a:rPr lang="en-US" smtClean="0"/>
              <a:t>5</a:t>
            </a:fld>
            <a:endParaRPr lang="en-US"/>
          </a:p>
        </p:txBody>
      </p:sp>
    </p:spTree>
    <p:extLst>
      <p:ext uri="{BB962C8B-B14F-4D97-AF65-F5344CB8AC3E}">
        <p14:creationId xmlns:p14="http://schemas.microsoft.com/office/powerpoint/2010/main" val="1086673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t>Functional dependency structure:</a:t>
            </a:r>
            <a:endParaRPr lang="en-US" sz="3200" dirty="0"/>
          </a:p>
        </p:txBody>
      </p:sp>
      <p:sp>
        <p:nvSpPr>
          <p:cNvPr id="3" name="Content Placeholder 2"/>
          <p:cNvSpPr>
            <a:spLocks noGrp="1"/>
          </p:cNvSpPr>
          <p:nvPr>
            <p:ph idx="1"/>
          </p:nvPr>
        </p:nvSpPr>
        <p:spPr>
          <a:xfrm>
            <a:off x="457200" y="1295400"/>
            <a:ext cx="8229600" cy="5105400"/>
          </a:xfrm>
        </p:spPr>
        <p:txBody>
          <a:bodyPr>
            <a:normAutofit/>
          </a:bodyPr>
          <a:lstStyle/>
          <a:p>
            <a:r>
              <a:rPr lang="en-US" sz="1800" b="1" dirty="0">
                <a:solidFill>
                  <a:srgbClr val="FF0000"/>
                </a:solidFill>
              </a:rPr>
              <a:t>Generate dependency structure from correlation structure amongst </a:t>
            </a:r>
            <a:r>
              <a:rPr lang="en-US" sz="1800" b="1" dirty="0" smtClean="0">
                <a:solidFill>
                  <a:srgbClr val="FF0000"/>
                </a:solidFill>
              </a:rPr>
              <a:t>responses -</a:t>
            </a:r>
          </a:p>
          <a:p>
            <a:pPr marL="0" indent="0">
              <a:buNone/>
            </a:pPr>
            <a:r>
              <a:rPr lang="en-US" sz="1800" dirty="0" smtClean="0"/>
              <a:t>	1.   INPUT: Identify main functional responses (m) and compute them for (s) 	      “states” of the system. The states could march over time or be points in 	      the mission space. This is a (</a:t>
            </a:r>
            <a:r>
              <a:rPr lang="en-US" sz="1800" dirty="0" err="1" smtClean="0"/>
              <a:t>sxm</a:t>
            </a:r>
            <a:r>
              <a:rPr lang="en-US" sz="1800" dirty="0" smtClean="0"/>
              <a:t>) data matrix.</a:t>
            </a:r>
            <a:endParaRPr lang="en-US" sz="1800" dirty="0"/>
          </a:p>
          <a:p>
            <a:pPr marL="0" indent="0">
              <a:buNone/>
            </a:pPr>
            <a:r>
              <a:rPr lang="en-US" sz="1800" dirty="0" smtClean="0"/>
              <a:t>	2.   Extract the correlation structure from the data in step </a:t>
            </a:r>
            <a:r>
              <a:rPr lang="en-US" sz="1800" dirty="0"/>
              <a:t>1</a:t>
            </a:r>
            <a:r>
              <a:rPr lang="en-US" sz="1800" dirty="0" smtClean="0"/>
              <a:t>.</a:t>
            </a:r>
          </a:p>
          <a:p>
            <a:pPr marL="0" indent="0">
              <a:buNone/>
            </a:pPr>
            <a:r>
              <a:rPr lang="en-US" sz="1800" dirty="0"/>
              <a:t>	</a:t>
            </a:r>
            <a:r>
              <a:rPr lang="en-US" sz="1800" dirty="0" smtClean="0"/>
              <a:t>3.  We get a </a:t>
            </a:r>
            <a:r>
              <a:rPr lang="en-US" sz="1800" dirty="0"/>
              <a:t>matrix of </a:t>
            </a:r>
            <a:r>
              <a:rPr lang="en-US" sz="1800" dirty="0" smtClean="0"/>
              <a:t>p</a:t>
            </a:r>
            <a:r>
              <a:rPr lang="en-US" sz="1800" dirty="0"/>
              <a:t>-</a:t>
            </a:r>
            <a:r>
              <a:rPr lang="en-US" sz="1800" dirty="0" smtClean="0"/>
              <a:t> values </a:t>
            </a:r>
            <a:r>
              <a:rPr lang="en-US" sz="1800" dirty="0"/>
              <a:t>for </a:t>
            </a:r>
            <a:r>
              <a:rPr lang="en-US" sz="1800" dirty="0" smtClean="0"/>
              <a:t>testing the </a:t>
            </a:r>
            <a:r>
              <a:rPr lang="en-US" sz="1800" dirty="0"/>
              <a:t>hypothesis of no correlation.  </a:t>
            </a:r>
            <a:r>
              <a:rPr lang="en-US" sz="1800" dirty="0" smtClean="0"/>
              <a:t>	     Each </a:t>
            </a:r>
            <a:r>
              <a:rPr lang="en-US" sz="1800" dirty="0"/>
              <a:t>p-value is the </a:t>
            </a:r>
            <a:r>
              <a:rPr lang="en-US" sz="1800" dirty="0" smtClean="0"/>
              <a:t>probability of </a:t>
            </a:r>
            <a:r>
              <a:rPr lang="en-US" sz="1800" dirty="0"/>
              <a:t>getting a correlation as large as the </a:t>
            </a:r>
            <a:r>
              <a:rPr lang="en-US" sz="1800" dirty="0" smtClean="0"/>
              <a:t>	     observed </a:t>
            </a:r>
            <a:r>
              <a:rPr lang="en-US" sz="1800" dirty="0"/>
              <a:t>value by </a:t>
            </a:r>
            <a:r>
              <a:rPr lang="en-US" sz="1800" dirty="0" smtClean="0"/>
              <a:t>random chance</a:t>
            </a:r>
            <a:r>
              <a:rPr lang="en-US" sz="1800" dirty="0"/>
              <a:t>, when the true correlation is zero.  If p</a:t>
            </a:r>
            <a:r>
              <a:rPr lang="en-US" sz="1800" dirty="0" smtClean="0"/>
              <a:t>	    (</a:t>
            </a:r>
            <a:r>
              <a:rPr lang="en-US" sz="1800" dirty="0" err="1"/>
              <a:t>i,j</a:t>
            </a:r>
            <a:r>
              <a:rPr lang="en-US" sz="1800" dirty="0"/>
              <a:t>) is small, </a:t>
            </a:r>
            <a:r>
              <a:rPr lang="en-US" sz="1800" dirty="0" smtClean="0"/>
              <a:t>say less </a:t>
            </a:r>
            <a:r>
              <a:rPr lang="en-US" sz="1800" dirty="0"/>
              <a:t>than 0.05, then the correlation </a:t>
            </a:r>
            <a:r>
              <a:rPr lang="en-US" sz="1800" dirty="0" smtClean="0"/>
              <a:t>r(</a:t>
            </a:r>
            <a:r>
              <a:rPr lang="en-US" sz="1800" dirty="0" err="1"/>
              <a:t>i,j</a:t>
            </a:r>
            <a:r>
              <a:rPr lang="en-US" sz="1800" dirty="0"/>
              <a:t>) is significant</a:t>
            </a:r>
            <a:r>
              <a:rPr lang="en-US" sz="1800" dirty="0" smtClean="0"/>
              <a:t>.</a:t>
            </a:r>
          </a:p>
          <a:p>
            <a:pPr marL="0" indent="0">
              <a:buNone/>
            </a:pPr>
            <a:r>
              <a:rPr lang="en-US" sz="1800" dirty="0"/>
              <a:t>	</a:t>
            </a:r>
            <a:r>
              <a:rPr lang="en-US" sz="1800" dirty="0" smtClean="0"/>
              <a:t>4. Populate the functional dependency matrix, B with 0’s and 1’s.  If r(</a:t>
            </a:r>
            <a:r>
              <a:rPr lang="en-US" sz="1800" dirty="0" err="1"/>
              <a:t>i</a:t>
            </a:r>
            <a:r>
              <a:rPr lang="en-US" sz="1800" dirty="0" err="1" smtClean="0"/>
              <a:t>,j</a:t>
            </a:r>
            <a:r>
              <a:rPr lang="en-US" sz="1800" dirty="0" smtClean="0"/>
              <a:t>) is 	    significant (from step 3), assign B(</a:t>
            </a:r>
            <a:r>
              <a:rPr lang="en-US" sz="1800" dirty="0" err="1"/>
              <a:t>i</a:t>
            </a:r>
            <a:r>
              <a:rPr lang="en-US" sz="1800" dirty="0" err="1" smtClean="0"/>
              <a:t>,j</a:t>
            </a:r>
            <a:r>
              <a:rPr lang="en-US" sz="1800" dirty="0" smtClean="0"/>
              <a:t>) = 1, otherwise B(</a:t>
            </a:r>
            <a:r>
              <a:rPr lang="en-US" sz="1800" dirty="0" err="1"/>
              <a:t>i</a:t>
            </a:r>
            <a:r>
              <a:rPr lang="en-US" sz="1800" dirty="0" err="1" smtClean="0"/>
              <a:t>,j</a:t>
            </a:r>
            <a:r>
              <a:rPr lang="en-US" sz="1800" dirty="0" smtClean="0"/>
              <a:t>) =0.</a:t>
            </a:r>
            <a:endParaRPr lang="en-US" sz="1800" dirty="0"/>
          </a:p>
          <a:p>
            <a:endParaRPr lang="en-US" sz="1800" dirty="0" smtClean="0"/>
          </a:p>
          <a:p>
            <a:r>
              <a:rPr lang="en-US" sz="1800" b="1" dirty="0" smtClean="0">
                <a:solidFill>
                  <a:srgbClr val="1422FC"/>
                </a:solidFill>
              </a:rPr>
              <a:t>f(functional dependency structure) = f(B) = E(B) &lt;- sum of singular values of B matrix</a:t>
            </a:r>
            <a:r>
              <a:rPr lang="en-US" sz="1800" dirty="0" smtClean="0"/>
              <a:t>: a higher value indicates higher complexity due to underlying correlation structure amongst system functional responses (application similar to in compressed sensing literature where the idea is to reconstruct the matrix B).</a:t>
            </a:r>
            <a:endParaRPr lang="en-US" sz="1800" dirty="0"/>
          </a:p>
        </p:txBody>
      </p:sp>
      <p:sp>
        <p:nvSpPr>
          <p:cNvPr id="4" name="Slide Number Placeholder 3"/>
          <p:cNvSpPr>
            <a:spLocks noGrp="1"/>
          </p:cNvSpPr>
          <p:nvPr>
            <p:ph type="sldNum" sz="quarter" idx="12"/>
          </p:nvPr>
        </p:nvSpPr>
        <p:spPr/>
        <p:txBody>
          <a:bodyPr/>
          <a:lstStyle/>
          <a:p>
            <a:fld id="{9A192927-7F6A-4C8F-BC1A-6B163F95EC54}" type="slidenum">
              <a:rPr lang="en-US" smtClean="0"/>
              <a:t>6</a:t>
            </a:fld>
            <a:endParaRPr lang="en-US"/>
          </a:p>
        </p:txBody>
      </p:sp>
    </p:spTree>
    <p:extLst>
      <p:ext uri="{BB962C8B-B14F-4D97-AF65-F5344CB8AC3E}">
        <p14:creationId xmlns:p14="http://schemas.microsoft.com/office/powerpoint/2010/main" val="49413870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smtClean="0"/>
              <a:t>Uncertainty in dependency structure</a:t>
            </a:r>
            <a:endParaRPr lang="en-US" sz="3200" dirty="0"/>
          </a:p>
        </p:txBody>
      </p:sp>
      <p:sp>
        <p:nvSpPr>
          <p:cNvPr id="3" name="Content Placeholder 2"/>
          <p:cNvSpPr>
            <a:spLocks noGrp="1"/>
          </p:cNvSpPr>
          <p:nvPr>
            <p:ph idx="1"/>
          </p:nvPr>
        </p:nvSpPr>
        <p:spPr>
          <a:xfrm>
            <a:off x="457200" y="1219200"/>
            <a:ext cx="6858000" cy="5486400"/>
          </a:xfrm>
        </p:spPr>
        <p:txBody>
          <a:bodyPr>
            <a:normAutofit/>
          </a:bodyPr>
          <a:lstStyle/>
          <a:p>
            <a:r>
              <a:rPr lang="en-US" sz="1800" dirty="0" smtClean="0"/>
              <a:t>Plot x-y scatter plots for each pair of functional responses.</a:t>
            </a:r>
            <a:endParaRPr lang="en-US" sz="1800" dirty="0"/>
          </a:p>
          <a:p>
            <a:pPr marL="0" indent="0">
              <a:buNone/>
            </a:pPr>
            <a:r>
              <a:rPr lang="en-US" sz="1800" dirty="0" smtClean="0"/>
              <a:t>	1.  Minimal scatter – relation is “deterministic”, dependency 	     structure dominates.</a:t>
            </a:r>
            <a:endParaRPr lang="en-US" sz="1800" dirty="0"/>
          </a:p>
          <a:p>
            <a:pPr marL="0" indent="0">
              <a:buNone/>
            </a:pPr>
            <a:r>
              <a:rPr lang="en-US" sz="1800" dirty="0" smtClean="0"/>
              <a:t>	2.  Large scatter – uncertainty dominates, entropy dominates.</a:t>
            </a:r>
          </a:p>
          <a:p>
            <a:pPr marL="0" indent="0">
              <a:buNone/>
            </a:pPr>
            <a:endParaRPr lang="en-US" sz="1400" dirty="0" smtClean="0"/>
          </a:p>
          <a:p>
            <a:r>
              <a:rPr lang="en-US" sz="1800" dirty="0" smtClean="0"/>
              <a:t>Create a 2D image of the scatter plot. </a:t>
            </a:r>
          </a:p>
          <a:p>
            <a:pPr marL="0" indent="0">
              <a:buNone/>
            </a:pPr>
            <a:endParaRPr lang="en-US" sz="1400" dirty="0" smtClean="0"/>
          </a:p>
          <a:p>
            <a:r>
              <a:rPr lang="en-US" sz="1800" dirty="0" smtClean="0"/>
              <a:t>Extract entropy content from this image. Higher entropy reveals larger uncertainty.</a:t>
            </a:r>
          </a:p>
          <a:p>
            <a:pPr marL="0" indent="0">
              <a:buNone/>
            </a:pPr>
            <a:endParaRPr lang="en-US" sz="1400" dirty="0"/>
          </a:p>
          <a:p>
            <a:r>
              <a:rPr lang="en-US" sz="1800" dirty="0" smtClean="0"/>
              <a:t>Consider each pair of functional responses and build an “entropy matrix” (</a:t>
            </a:r>
            <a:r>
              <a:rPr lang="en-US" sz="1800" dirty="0" err="1" smtClean="0"/>
              <a:t>mxm</a:t>
            </a:r>
            <a:r>
              <a:rPr lang="en-US" sz="1800" dirty="0" smtClean="0"/>
              <a:t>). Each entry is a normalized entropy measure ( ≤ 1).</a:t>
            </a:r>
          </a:p>
          <a:p>
            <a:pPr marL="0" indent="0">
              <a:buNone/>
            </a:pPr>
            <a:endParaRPr lang="en-US" sz="1400" dirty="0"/>
          </a:p>
          <a:p>
            <a:r>
              <a:rPr lang="en-US" sz="1800" dirty="0" smtClean="0"/>
              <a:t>Total entropy = sum(sum(</a:t>
            </a:r>
            <a:r>
              <a:rPr lang="en-US" sz="1800" dirty="0" err="1" smtClean="0"/>
              <a:t>entropy_matrix</a:t>
            </a:r>
            <a:r>
              <a:rPr lang="en-US" sz="1800" dirty="0" smtClean="0"/>
              <a:t>));</a:t>
            </a:r>
          </a:p>
          <a:p>
            <a:pPr marL="0" indent="0">
              <a:buNone/>
            </a:pPr>
            <a:endParaRPr lang="en-US" sz="1400" dirty="0"/>
          </a:p>
          <a:p>
            <a:r>
              <a:rPr lang="en-US" sz="1800" dirty="0" smtClean="0"/>
              <a:t>Normalized entropy = total entropy/(m*(m-1)) </a:t>
            </a:r>
            <a:r>
              <a:rPr lang="en-US" sz="1800" dirty="0"/>
              <a:t>≤ 1</a:t>
            </a:r>
            <a:r>
              <a:rPr lang="en-US" sz="1800" dirty="0" smtClean="0"/>
              <a:t>.</a:t>
            </a:r>
          </a:p>
        </p:txBody>
      </p:sp>
      <p:sp>
        <p:nvSpPr>
          <p:cNvPr id="4" name="Slide Number Placeholder 3"/>
          <p:cNvSpPr>
            <a:spLocks noGrp="1"/>
          </p:cNvSpPr>
          <p:nvPr>
            <p:ph type="sldNum" sz="quarter" idx="12"/>
          </p:nvPr>
        </p:nvSpPr>
        <p:spPr/>
        <p:txBody>
          <a:bodyPr/>
          <a:lstStyle/>
          <a:p>
            <a:fld id="{9A192927-7F6A-4C8F-BC1A-6B163F95EC54}" type="slidenum">
              <a:rPr lang="en-US" smtClean="0"/>
              <a:t>7</a:t>
            </a:fld>
            <a:endParaRPr lang="en-US"/>
          </a:p>
        </p:txBody>
      </p:sp>
      <p:pic>
        <p:nvPicPr>
          <p:cNvPr id="5" name="Picture 4"/>
          <p:cNvPicPr>
            <a:picLocks noChangeAspect="1"/>
          </p:cNvPicPr>
          <p:nvPr/>
        </p:nvPicPr>
        <p:blipFill>
          <a:blip r:embed="rId3"/>
          <a:stretch>
            <a:fillRect/>
          </a:stretch>
        </p:blipFill>
        <p:spPr>
          <a:xfrm>
            <a:off x="7099300" y="1066800"/>
            <a:ext cx="2044700" cy="1200150"/>
          </a:xfrm>
          <a:prstGeom prst="rect">
            <a:avLst/>
          </a:prstGeom>
        </p:spPr>
      </p:pic>
      <p:pic>
        <p:nvPicPr>
          <p:cNvPr id="6" name="Content Placeholder 6"/>
          <p:cNvPicPr>
            <a:picLocks noChangeAspect="1"/>
          </p:cNvPicPr>
          <p:nvPr/>
        </p:nvPicPr>
        <p:blipFill>
          <a:blip r:embed="rId4"/>
          <a:srcRect t="5975" b="5975"/>
          <a:stretch>
            <a:fillRect/>
          </a:stretch>
        </p:blipFill>
        <p:spPr>
          <a:xfrm>
            <a:off x="7091581" y="2514600"/>
            <a:ext cx="2002127" cy="1101093"/>
          </a:xfrm>
          <a:prstGeom prst="rect">
            <a:avLst/>
          </a:prstGeom>
        </p:spPr>
      </p:pic>
      <p:sp>
        <p:nvSpPr>
          <p:cNvPr id="7" name="TextBox 6"/>
          <p:cNvSpPr txBox="1"/>
          <p:nvPr/>
        </p:nvSpPr>
        <p:spPr>
          <a:xfrm>
            <a:off x="0" y="6096000"/>
            <a:ext cx="9144000" cy="584776"/>
          </a:xfrm>
          <a:prstGeom prst="rect">
            <a:avLst/>
          </a:prstGeom>
          <a:noFill/>
        </p:spPr>
        <p:txBody>
          <a:bodyPr wrap="square" rtlCol="0">
            <a:spAutoFit/>
          </a:bodyPr>
          <a:lstStyle/>
          <a:p>
            <a:r>
              <a:rPr lang="en-US" sz="1600" dirty="0" smtClean="0"/>
              <a:t>** The entropy matrix entries corresponding to uncorrelated attributes (as found in dependency structure) are set to zero.</a:t>
            </a:r>
            <a:endParaRPr lang="en-US" sz="1600" dirty="0"/>
          </a:p>
        </p:txBody>
      </p:sp>
    </p:spTree>
    <p:extLst>
      <p:ext uri="{BB962C8B-B14F-4D97-AF65-F5344CB8AC3E}">
        <p14:creationId xmlns:p14="http://schemas.microsoft.com/office/powerpoint/2010/main" val="9997338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Example: Entropy evolution as system moves from non-chaotic to chaotic region </a:t>
            </a:r>
            <a:endParaRPr lang="en-US" sz="3200" dirty="0"/>
          </a:p>
        </p:txBody>
      </p:sp>
      <p:sp>
        <p:nvSpPr>
          <p:cNvPr id="3" name="Content Placeholder 2"/>
          <p:cNvSpPr>
            <a:spLocks noGrp="1"/>
          </p:cNvSpPr>
          <p:nvPr>
            <p:ph idx="1"/>
          </p:nvPr>
        </p:nvSpPr>
        <p:spPr>
          <a:xfrm>
            <a:off x="457200" y="1600200"/>
            <a:ext cx="8229600" cy="5105400"/>
          </a:xfrm>
        </p:spPr>
        <p:txBody>
          <a:bodyPr>
            <a:normAutofit lnSpcReduction="10000"/>
          </a:bodyPr>
          <a:lstStyle/>
          <a:p>
            <a:r>
              <a:rPr lang="en-US" sz="1800" dirty="0"/>
              <a:t>D</a:t>
            </a:r>
            <a:r>
              <a:rPr lang="en-US" sz="1800" dirty="0" smtClean="0"/>
              <a:t>amped, driven pendulum (non-chaotic region) – damped, driven pendulum in chaotic region.</a:t>
            </a:r>
          </a:p>
          <a:p>
            <a:endParaRPr lang="en-US" sz="1400" dirty="0"/>
          </a:p>
          <a:p>
            <a:r>
              <a:rPr lang="en-US" sz="1800" dirty="0" smtClean="0"/>
              <a:t> Non-chaotic region:</a:t>
            </a:r>
          </a:p>
          <a:p>
            <a:endParaRPr lang="en-US" sz="1800" dirty="0"/>
          </a:p>
          <a:p>
            <a:endParaRPr lang="en-US" sz="1800" dirty="0" smtClean="0"/>
          </a:p>
          <a:p>
            <a:endParaRPr lang="en-US" sz="1800" dirty="0"/>
          </a:p>
          <a:p>
            <a:endParaRPr lang="en-US" sz="1800" dirty="0" smtClean="0"/>
          </a:p>
          <a:p>
            <a:r>
              <a:rPr lang="en-US" sz="1800" dirty="0" smtClean="0"/>
              <a:t>Chaotic region: </a:t>
            </a:r>
          </a:p>
          <a:p>
            <a:endParaRPr lang="en-US" sz="1800" dirty="0"/>
          </a:p>
          <a:p>
            <a:endParaRPr lang="en-US" sz="1800" dirty="0" smtClean="0"/>
          </a:p>
          <a:p>
            <a:endParaRPr lang="en-US" sz="1800" dirty="0"/>
          </a:p>
          <a:p>
            <a:endParaRPr lang="en-US" sz="1800" dirty="0" smtClean="0"/>
          </a:p>
          <a:p>
            <a:endParaRPr lang="en-US" sz="1800" dirty="0"/>
          </a:p>
          <a:p>
            <a:endParaRPr lang="en-US" sz="1800" dirty="0" smtClean="0">
              <a:solidFill>
                <a:srgbClr val="0000FF"/>
              </a:solidFill>
            </a:endParaRPr>
          </a:p>
          <a:p>
            <a:r>
              <a:rPr lang="en-US" sz="1800" dirty="0" smtClean="0">
                <a:solidFill>
                  <a:srgbClr val="0000FF"/>
                </a:solidFill>
              </a:rPr>
              <a:t>The information entropy increases by a factor of 2.8 as the same system with it moves from a non-chaotic to chaotic region.</a:t>
            </a:r>
            <a:endParaRPr lang="en-US" sz="1800" dirty="0">
              <a:solidFill>
                <a:srgbClr val="0000FF"/>
              </a:solidFill>
            </a:endParaRPr>
          </a:p>
        </p:txBody>
      </p:sp>
      <p:sp>
        <p:nvSpPr>
          <p:cNvPr id="4" name="Slide Number Placeholder 3"/>
          <p:cNvSpPr>
            <a:spLocks noGrp="1"/>
          </p:cNvSpPr>
          <p:nvPr>
            <p:ph type="sldNum" sz="quarter" idx="12"/>
          </p:nvPr>
        </p:nvSpPr>
        <p:spPr/>
        <p:txBody>
          <a:bodyPr/>
          <a:lstStyle/>
          <a:p>
            <a:fld id="{9A192927-7F6A-4C8F-BC1A-6B163F95EC54}" type="slidenum">
              <a:rPr lang="en-US" smtClean="0"/>
              <a:t>8</a:t>
            </a:fld>
            <a:endParaRPr lang="en-US"/>
          </a:p>
        </p:txBody>
      </p:sp>
      <p:sp>
        <p:nvSpPr>
          <p:cNvPr id="7" name="TextBox 6"/>
          <p:cNvSpPr txBox="1"/>
          <p:nvPr/>
        </p:nvSpPr>
        <p:spPr>
          <a:xfrm>
            <a:off x="5105400" y="2971800"/>
            <a:ext cx="2895600" cy="369332"/>
          </a:xfrm>
          <a:prstGeom prst="rect">
            <a:avLst/>
          </a:prstGeom>
          <a:noFill/>
        </p:spPr>
        <p:txBody>
          <a:bodyPr wrap="square" rtlCol="0">
            <a:spAutoFit/>
          </a:bodyPr>
          <a:lstStyle/>
          <a:p>
            <a:r>
              <a:rPr lang="en-US" dirty="0" smtClean="0"/>
              <a:t>Normalized entropy = 0.054</a:t>
            </a:r>
            <a:endParaRPr lang="en-US" dirty="0"/>
          </a:p>
        </p:txBody>
      </p:sp>
      <p:pic>
        <p:nvPicPr>
          <p:cNvPr id="8" name="Picture 7"/>
          <p:cNvPicPr>
            <a:picLocks noChangeAspect="1"/>
          </p:cNvPicPr>
          <p:nvPr/>
        </p:nvPicPr>
        <p:blipFill>
          <a:blip r:embed="rId2"/>
          <a:stretch>
            <a:fillRect/>
          </a:stretch>
        </p:blipFill>
        <p:spPr>
          <a:xfrm>
            <a:off x="2895600" y="2667000"/>
            <a:ext cx="1981200" cy="1485900"/>
          </a:xfrm>
          <a:prstGeom prst="rect">
            <a:avLst/>
          </a:prstGeom>
        </p:spPr>
      </p:pic>
      <p:pic>
        <p:nvPicPr>
          <p:cNvPr id="9" name="Picture 8"/>
          <p:cNvPicPr>
            <a:picLocks noChangeAspect="1"/>
          </p:cNvPicPr>
          <p:nvPr/>
        </p:nvPicPr>
        <p:blipFill>
          <a:blip r:embed="rId3"/>
          <a:stretch>
            <a:fillRect/>
          </a:stretch>
        </p:blipFill>
        <p:spPr>
          <a:xfrm>
            <a:off x="2895600" y="4343400"/>
            <a:ext cx="1930400" cy="1447800"/>
          </a:xfrm>
          <a:prstGeom prst="rect">
            <a:avLst/>
          </a:prstGeom>
        </p:spPr>
      </p:pic>
      <p:sp>
        <p:nvSpPr>
          <p:cNvPr id="10" name="TextBox 9"/>
          <p:cNvSpPr txBox="1"/>
          <p:nvPr/>
        </p:nvSpPr>
        <p:spPr>
          <a:xfrm>
            <a:off x="5105400" y="4648200"/>
            <a:ext cx="2895600" cy="369332"/>
          </a:xfrm>
          <a:prstGeom prst="rect">
            <a:avLst/>
          </a:prstGeom>
          <a:noFill/>
        </p:spPr>
        <p:txBody>
          <a:bodyPr wrap="square" rtlCol="0">
            <a:spAutoFit/>
          </a:bodyPr>
          <a:lstStyle/>
          <a:p>
            <a:r>
              <a:rPr lang="en-US" dirty="0" smtClean="0"/>
              <a:t>Normalized entropy = 0.146</a:t>
            </a:r>
            <a:endParaRPr lang="en-US" dirty="0"/>
          </a:p>
        </p:txBody>
      </p:sp>
      <p:sp>
        <p:nvSpPr>
          <p:cNvPr id="11" name="TextBox 10"/>
          <p:cNvSpPr txBox="1"/>
          <p:nvPr/>
        </p:nvSpPr>
        <p:spPr>
          <a:xfrm>
            <a:off x="3276600" y="2895600"/>
            <a:ext cx="1295400" cy="276999"/>
          </a:xfrm>
          <a:prstGeom prst="rect">
            <a:avLst/>
          </a:prstGeom>
          <a:noFill/>
        </p:spPr>
        <p:txBody>
          <a:bodyPr wrap="square" rtlCol="0">
            <a:spAutoFit/>
          </a:bodyPr>
          <a:lstStyle/>
          <a:p>
            <a:r>
              <a:rPr lang="en-US" sz="1200" dirty="0" smtClean="0"/>
              <a:t>Poincare Section</a:t>
            </a:r>
            <a:endParaRPr lang="en-US" sz="1200" dirty="0"/>
          </a:p>
        </p:txBody>
      </p:sp>
      <p:sp>
        <p:nvSpPr>
          <p:cNvPr id="12" name="TextBox 11"/>
          <p:cNvSpPr txBox="1"/>
          <p:nvPr/>
        </p:nvSpPr>
        <p:spPr>
          <a:xfrm>
            <a:off x="3200400" y="4572000"/>
            <a:ext cx="1295400" cy="276999"/>
          </a:xfrm>
          <a:prstGeom prst="rect">
            <a:avLst/>
          </a:prstGeom>
          <a:noFill/>
        </p:spPr>
        <p:txBody>
          <a:bodyPr wrap="square" rtlCol="0">
            <a:spAutoFit/>
          </a:bodyPr>
          <a:lstStyle/>
          <a:p>
            <a:r>
              <a:rPr lang="en-US" sz="1200" dirty="0" smtClean="0"/>
              <a:t>Poincare Section</a:t>
            </a:r>
            <a:endParaRPr lang="en-US" sz="1200" dirty="0"/>
          </a:p>
        </p:txBody>
      </p:sp>
    </p:spTree>
    <p:extLst>
      <p:ext uri="{BB962C8B-B14F-4D97-AF65-F5344CB8AC3E}">
        <p14:creationId xmlns:p14="http://schemas.microsoft.com/office/powerpoint/2010/main" val="1851645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Examples: turbofan vs. turbojet</a:t>
            </a:r>
            <a:endParaRPr lang="en-US" sz="3200" dirty="0"/>
          </a:p>
        </p:txBody>
      </p:sp>
      <p:sp>
        <p:nvSpPr>
          <p:cNvPr id="3" name="Content Placeholder 2"/>
          <p:cNvSpPr>
            <a:spLocks noGrp="1"/>
          </p:cNvSpPr>
          <p:nvPr>
            <p:ph idx="1"/>
          </p:nvPr>
        </p:nvSpPr>
        <p:spPr>
          <a:xfrm>
            <a:off x="457200" y="1295400"/>
            <a:ext cx="8229600" cy="4953000"/>
          </a:xfrm>
        </p:spPr>
        <p:txBody>
          <a:bodyPr>
            <a:normAutofit fontScale="77500" lnSpcReduction="20000"/>
          </a:bodyPr>
          <a:lstStyle/>
          <a:p>
            <a:r>
              <a:rPr lang="en-US" sz="2300" dirty="0" smtClean="0"/>
              <a:t>Initial test on a dataset of turbojet vs. turbofan engine (simulated using </a:t>
            </a:r>
            <a:r>
              <a:rPr lang="en-US" sz="2300" dirty="0" err="1" smtClean="0"/>
              <a:t>gasturb</a:t>
            </a:r>
            <a:r>
              <a:rPr lang="en-US" sz="2300" dirty="0" smtClean="0"/>
              <a:t> – no proprietary data used). Used a subset of functional responses provided by </a:t>
            </a:r>
            <a:r>
              <a:rPr lang="en-US" sz="2300" dirty="0" err="1" smtClean="0"/>
              <a:t>Narek</a:t>
            </a:r>
            <a:r>
              <a:rPr lang="en-US" sz="2300" dirty="0" smtClean="0"/>
              <a:t> (e.g., I tried to make an appropriate comparison representing single spool turbofan vis-à-vis single spool turbojet and trimmed the set of functional responses with this in mind). The dependency structures were constructed using the same confidence level of 95%.</a:t>
            </a:r>
          </a:p>
          <a:p>
            <a:pPr marL="0" indent="0">
              <a:buNone/>
            </a:pPr>
            <a:endParaRPr lang="en-US" sz="2300" b="1" dirty="0"/>
          </a:p>
          <a:p>
            <a:r>
              <a:rPr lang="en-US" sz="2300" b="1" dirty="0" smtClean="0"/>
              <a:t>Turbojet model: </a:t>
            </a:r>
            <a:r>
              <a:rPr lang="en-US" sz="2300" dirty="0"/>
              <a:t>n = </a:t>
            </a:r>
            <a:r>
              <a:rPr lang="en-US" sz="2300" dirty="0" smtClean="0"/>
              <a:t>14 </a:t>
            </a:r>
            <a:r>
              <a:rPr lang="en-US" sz="2300" dirty="0"/>
              <a:t>responses; #interactions = </a:t>
            </a:r>
            <a:r>
              <a:rPr lang="en-US" sz="2300" dirty="0" smtClean="0"/>
              <a:t>134; </a:t>
            </a:r>
            <a:r>
              <a:rPr lang="en-US" sz="2300" dirty="0"/>
              <a:t>interaction density = </a:t>
            </a:r>
            <a:r>
              <a:rPr lang="en-US" sz="2300" dirty="0" smtClean="0"/>
              <a:t>0.74;</a:t>
            </a:r>
          </a:p>
          <a:p>
            <a:pPr marL="0" indent="0">
              <a:buNone/>
            </a:pPr>
            <a:r>
              <a:rPr lang="en-US" sz="2300" dirty="0"/>
              <a:t>	</a:t>
            </a:r>
            <a:r>
              <a:rPr lang="en-US" sz="2300" dirty="0" smtClean="0"/>
              <a:t>	</a:t>
            </a:r>
            <a:r>
              <a:rPr lang="en-US" sz="2300" b="1" dirty="0" smtClean="0"/>
              <a:t>dynamic complexity = 23.16*61.3 = 1419.7.</a:t>
            </a:r>
            <a:endParaRPr lang="en-US" sz="2300" b="1" dirty="0"/>
          </a:p>
          <a:p>
            <a:pPr marL="0" indent="0">
              <a:buNone/>
            </a:pPr>
            <a:r>
              <a:rPr lang="en-US" sz="2300" dirty="0"/>
              <a:t>	</a:t>
            </a:r>
            <a:r>
              <a:rPr lang="en-US" sz="2300" dirty="0" smtClean="0"/>
              <a:t>	E(B)</a:t>
            </a:r>
            <a:r>
              <a:rPr lang="en-US" sz="2300" dirty="0"/>
              <a:t>/n = </a:t>
            </a:r>
            <a:r>
              <a:rPr lang="en-US" sz="2300" dirty="0" smtClean="0"/>
              <a:t>1.65; normalized entropy </a:t>
            </a:r>
            <a:r>
              <a:rPr lang="en-US" sz="2300" dirty="0"/>
              <a:t>= </a:t>
            </a:r>
            <a:r>
              <a:rPr lang="en-US" sz="2300" dirty="0" smtClean="0"/>
              <a:t>0.337; </a:t>
            </a:r>
            <a:endParaRPr lang="en-US" sz="2300" dirty="0"/>
          </a:p>
          <a:p>
            <a:pPr marL="0" indent="0">
              <a:buNone/>
            </a:pPr>
            <a:r>
              <a:rPr lang="en-US" sz="2300" dirty="0"/>
              <a:t>		</a:t>
            </a:r>
            <a:r>
              <a:rPr lang="en-US" sz="2300" b="1" dirty="0" smtClean="0"/>
              <a:t>normalized </a:t>
            </a:r>
            <a:r>
              <a:rPr lang="en-US" sz="2300" b="1" dirty="0"/>
              <a:t>dynamic complexity = </a:t>
            </a:r>
            <a:r>
              <a:rPr lang="en-US" sz="2300" b="1" dirty="0" smtClean="0"/>
              <a:t>0.56</a:t>
            </a:r>
          </a:p>
          <a:p>
            <a:pPr marL="0" indent="0">
              <a:buNone/>
            </a:pPr>
            <a:endParaRPr lang="en-US" sz="2300" b="1" dirty="0"/>
          </a:p>
          <a:p>
            <a:r>
              <a:rPr lang="en-US" sz="2300" b="1" dirty="0"/>
              <a:t>Turbofan model</a:t>
            </a:r>
            <a:r>
              <a:rPr lang="en-US" sz="2300" dirty="0"/>
              <a:t>: n = 19 responses; #interactions = 268; interaction density = </a:t>
            </a:r>
            <a:r>
              <a:rPr lang="en-US" sz="2300" dirty="0" smtClean="0"/>
              <a:t>0.78</a:t>
            </a:r>
          </a:p>
          <a:p>
            <a:pPr marL="0" indent="0">
              <a:buNone/>
            </a:pPr>
            <a:r>
              <a:rPr lang="en-US" sz="2300" dirty="0"/>
              <a:t>	</a:t>
            </a:r>
            <a:r>
              <a:rPr lang="en-US" sz="2300" dirty="0" smtClean="0"/>
              <a:t>	 </a:t>
            </a:r>
            <a:r>
              <a:rPr lang="en-US" sz="2300" b="1" dirty="0" smtClean="0"/>
              <a:t>dynamic complexity = 34.48*128.57 = 4433.2</a:t>
            </a:r>
            <a:endParaRPr lang="en-US" sz="2300" b="1" dirty="0"/>
          </a:p>
          <a:p>
            <a:pPr marL="0" indent="0">
              <a:buNone/>
            </a:pPr>
            <a:r>
              <a:rPr lang="en-US" sz="2300" dirty="0"/>
              <a:t>		 </a:t>
            </a:r>
            <a:r>
              <a:rPr lang="en-US" sz="2300" dirty="0" smtClean="0"/>
              <a:t>E(B)</a:t>
            </a:r>
            <a:r>
              <a:rPr lang="en-US" sz="2300" dirty="0"/>
              <a:t>/n = 1.82; </a:t>
            </a:r>
            <a:r>
              <a:rPr lang="en-US" sz="2300" dirty="0" smtClean="0"/>
              <a:t>normalized entropy </a:t>
            </a:r>
            <a:r>
              <a:rPr lang="en-US" sz="2300" dirty="0"/>
              <a:t>= </a:t>
            </a:r>
            <a:r>
              <a:rPr lang="en-US" sz="2300" dirty="0" smtClean="0"/>
              <a:t>0.38; </a:t>
            </a:r>
            <a:endParaRPr lang="en-US" sz="2300" dirty="0"/>
          </a:p>
          <a:p>
            <a:pPr marL="0" indent="0">
              <a:buNone/>
            </a:pPr>
            <a:r>
              <a:rPr lang="en-US" sz="2300" dirty="0"/>
              <a:t>		 </a:t>
            </a:r>
            <a:r>
              <a:rPr lang="en-US" sz="2300" b="1" dirty="0" smtClean="0"/>
              <a:t>normalized </a:t>
            </a:r>
            <a:r>
              <a:rPr lang="en-US" sz="2300" b="1" dirty="0"/>
              <a:t>dynamic complexity = </a:t>
            </a:r>
            <a:r>
              <a:rPr lang="en-US" sz="2300" b="1" dirty="0" smtClean="0"/>
              <a:t>0.69</a:t>
            </a:r>
            <a:endParaRPr lang="en-US" sz="2300" b="1" dirty="0"/>
          </a:p>
          <a:p>
            <a:pPr marL="0" indent="0">
              <a:buNone/>
            </a:pPr>
            <a:endParaRPr lang="en-US" sz="2300" dirty="0" smtClean="0"/>
          </a:p>
          <a:p>
            <a:r>
              <a:rPr lang="en-US" sz="2300" dirty="0" smtClean="0"/>
              <a:t>Turbofan has &gt; 3 times higher dynamic complexity and ~23% higher normalized dynamical complexity than a turbojet engine.  </a:t>
            </a:r>
          </a:p>
          <a:p>
            <a:pPr marL="0" indent="0">
              <a:buNone/>
            </a:pPr>
            <a:endParaRPr lang="en-US" sz="2300" dirty="0" smtClean="0"/>
          </a:p>
          <a:p>
            <a:pPr marL="0" indent="0">
              <a:buNone/>
            </a:pPr>
            <a:endParaRPr lang="en-US" sz="1900" dirty="0" smtClean="0"/>
          </a:p>
          <a:p>
            <a:pPr marL="0" indent="0">
              <a:buNone/>
            </a:pPr>
            <a:endParaRPr lang="en-US" sz="1900" dirty="0"/>
          </a:p>
          <a:p>
            <a:endParaRPr lang="en-US" sz="1800" b="1" dirty="0"/>
          </a:p>
          <a:p>
            <a:endParaRPr lang="en-US" sz="1800" b="1" dirty="0"/>
          </a:p>
        </p:txBody>
      </p:sp>
      <p:sp>
        <p:nvSpPr>
          <p:cNvPr id="4" name="Slide Number Placeholder 3"/>
          <p:cNvSpPr>
            <a:spLocks noGrp="1"/>
          </p:cNvSpPr>
          <p:nvPr>
            <p:ph type="sldNum" sz="quarter" idx="12"/>
          </p:nvPr>
        </p:nvSpPr>
        <p:spPr/>
        <p:txBody>
          <a:bodyPr/>
          <a:lstStyle/>
          <a:p>
            <a:fld id="{9A192927-7F6A-4C8F-BC1A-6B163F95EC54}" type="slidenum">
              <a:rPr lang="en-US" smtClean="0"/>
              <a:t>9</a:t>
            </a:fld>
            <a:endParaRPr lang="en-US"/>
          </a:p>
        </p:txBody>
      </p:sp>
      <p:sp>
        <p:nvSpPr>
          <p:cNvPr id="5" name="TextBox 4"/>
          <p:cNvSpPr txBox="1"/>
          <p:nvPr/>
        </p:nvSpPr>
        <p:spPr>
          <a:xfrm>
            <a:off x="228600" y="6324601"/>
            <a:ext cx="6553200" cy="304800"/>
          </a:xfrm>
          <a:prstGeom prst="rect">
            <a:avLst/>
          </a:prstGeom>
          <a:noFill/>
        </p:spPr>
        <p:txBody>
          <a:bodyPr wrap="square" rtlCol="0">
            <a:spAutoFit/>
          </a:bodyPr>
          <a:lstStyle/>
          <a:p>
            <a:r>
              <a:rPr lang="en-US" sz="1400" dirty="0"/>
              <a:t>** Normalized dynamic complexity can thought of as a “complexity density”</a:t>
            </a:r>
            <a:r>
              <a:rPr lang="en-US" sz="1400" dirty="0" smtClean="0"/>
              <a:t>.</a:t>
            </a:r>
            <a:endParaRPr lang="en-US" sz="1400" dirty="0"/>
          </a:p>
        </p:txBody>
      </p:sp>
    </p:spTree>
    <p:extLst>
      <p:ext uri="{BB962C8B-B14F-4D97-AF65-F5344CB8AC3E}">
        <p14:creationId xmlns:p14="http://schemas.microsoft.com/office/powerpoint/2010/main" val="20322655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7720</TotalTime>
  <Words>1938</Words>
  <Application>Microsoft Macintosh PowerPoint</Application>
  <PresentationFormat>On-screen Show (4:3)</PresentationFormat>
  <Paragraphs>206</Paragraphs>
  <Slides>19</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2" baseType="lpstr">
      <vt:lpstr>Office Theme</vt:lpstr>
      <vt:lpstr>Worksheet</vt:lpstr>
      <vt:lpstr>Equation</vt:lpstr>
      <vt:lpstr>Dynamic Complexity of Engineered Large-Scale Systems</vt:lpstr>
      <vt:lpstr>System Representation:</vt:lpstr>
      <vt:lpstr>Dynamic Complexity: Structure and Uncertainty</vt:lpstr>
      <vt:lpstr>Dynamic Complexity: Structure and Uncertainty</vt:lpstr>
      <vt:lpstr>Dynamical Complexity – functional dependency structure and uncertainty</vt:lpstr>
      <vt:lpstr>Functional dependency structure:</vt:lpstr>
      <vt:lpstr>Uncertainty in dependency structure</vt:lpstr>
      <vt:lpstr>Example: Entropy evolution as system moves from non-chaotic to chaotic region </vt:lpstr>
      <vt:lpstr>Examples: turbofan vs. turbojet</vt:lpstr>
      <vt:lpstr>Back-up</vt:lpstr>
      <vt:lpstr>Details on correlation matrix calculation</vt:lpstr>
      <vt:lpstr>Dynamical Complexity:</vt:lpstr>
      <vt:lpstr>Tool Usage:</vt:lpstr>
      <vt:lpstr>Tool Usage: </vt:lpstr>
      <vt:lpstr>Example Usage:</vt:lpstr>
      <vt:lpstr>Explanatory Notes on Image Entropy:</vt:lpstr>
      <vt:lpstr>Comments on Dynamic Complexity</vt:lpstr>
      <vt:lpstr>Comments on Dynamic Complexity</vt:lpstr>
      <vt:lpstr>Comments on Dynamic Complexity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kaushik</dc:creator>
  <cp:lastModifiedBy>Kaushik Sinha</cp:lastModifiedBy>
  <cp:revision>189</cp:revision>
  <cp:lastPrinted>2011-08-18T13:28:21Z</cp:lastPrinted>
  <dcterms:created xsi:type="dcterms:W3CDTF">2011-04-29T04:14:55Z</dcterms:created>
  <dcterms:modified xsi:type="dcterms:W3CDTF">2011-08-18T13:30:23Z</dcterms:modified>
</cp:coreProperties>
</file>