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0" r:id="rId2"/>
    <p:sldId id="261" r:id="rId3"/>
    <p:sldId id="268" r:id="rId4"/>
    <p:sldId id="269" r:id="rId5"/>
    <p:sldId id="270" r:id="rId6"/>
    <p:sldId id="307" r:id="rId7"/>
    <p:sldId id="271" r:id="rId8"/>
    <p:sldId id="306" r:id="rId9"/>
    <p:sldId id="272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9" r:id="rId21"/>
    <p:sldId id="304" r:id="rId22"/>
    <p:sldId id="290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01" r:id="rId32"/>
    <p:sldId id="308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02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9BD5E-A9DD-444F-AE0B-199595930FB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0B4B4-A4F4-41A5-887A-43EEE85F42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71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0B4B4-A4F4-41A5-887A-43EEE85F428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B2F5D-F13E-4E73-A53F-E0206A0397EF}" type="datetimeFigureOut">
              <a:rPr lang="en-US" smtClean="0"/>
              <a:pPr/>
              <a:t>8/9/2011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D83B2-8C47-415E-93E5-D6072EB13B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Clustering and Complexity</a:t>
            </a:r>
            <a:br>
              <a:rPr lang="en-US" dirty="0" smtClean="0"/>
            </a:br>
            <a:r>
              <a:rPr lang="en-US" smtClean="0"/>
              <a:t>of Directed </a:t>
            </a:r>
            <a:r>
              <a:rPr lang="en-US" dirty="0" smtClean="0"/>
              <a:t>Graphs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Aimdyn, Inc.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581400" y="5791200"/>
            <a:ext cx="1824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July 29, 2011</a:t>
            </a:r>
            <a:endParaRPr lang="en-US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71500"/>
            <a:ext cx="53816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276600"/>
            <a:ext cx="251645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27217, sources = 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27217, sinks = </a:t>
            </a:r>
          </a:p>
          <a:p>
            <a:r>
              <a:rPr lang="en-US" dirty="0" smtClean="0"/>
              <a:t>conf = 27217, group1 = 1</a:t>
            </a:r>
          </a:p>
          <a:p>
            <a:r>
              <a:rPr lang="en-US" dirty="0" smtClean="0"/>
              <a:t>conf = 27217, group2 = 2</a:t>
            </a:r>
          </a:p>
          <a:p>
            <a:r>
              <a:rPr lang="en-US" dirty="0" smtClean="0"/>
              <a:t>conf = 27217, group3 = 3</a:t>
            </a:r>
          </a:p>
          <a:p>
            <a:r>
              <a:rPr lang="en-US" dirty="0" smtClean="0"/>
              <a:t>conf = 27217, group4 = 4</a:t>
            </a:r>
          </a:p>
          <a:p>
            <a:r>
              <a:rPr lang="en-US" dirty="0" smtClean="0"/>
              <a:t>conf = 27217, group5 = 5</a:t>
            </a:r>
          </a:p>
          <a:p>
            <a:r>
              <a:rPr lang="en-US" dirty="0" smtClean="0"/>
              <a:t>conf = 27217, group6 = 6</a:t>
            </a:r>
          </a:p>
          <a:p>
            <a:r>
              <a:rPr lang="en-US" dirty="0" smtClean="0"/>
              <a:t>conf = 27217, group7 = 7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8194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510677"/>
            <a:ext cx="25616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27218, sources </a:t>
            </a:r>
            <a:r>
              <a:rPr lang="en-US"/>
              <a:t>= </a:t>
            </a:r>
            <a:r>
              <a:rPr lang="en-US" smtClean="0"/>
              <a:t>1</a:t>
            </a:r>
            <a:endParaRPr lang="en-US" dirty="0"/>
          </a:p>
          <a:p>
            <a:r>
              <a:rPr lang="en-US" dirty="0" err="1" smtClean="0"/>
              <a:t>conf</a:t>
            </a:r>
            <a:r>
              <a:rPr lang="en-US" dirty="0" smtClean="0"/>
              <a:t> = 27218, sinks = </a:t>
            </a:r>
          </a:p>
          <a:p>
            <a:r>
              <a:rPr lang="en-US" dirty="0" smtClean="0"/>
              <a:t>conf = 27218, group1 = 2</a:t>
            </a:r>
          </a:p>
          <a:p>
            <a:r>
              <a:rPr lang="en-US" dirty="0" smtClean="0"/>
              <a:t>conf = 27218, group2 = 3</a:t>
            </a:r>
          </a:p>
          <a:p>
            <a:r>
              <a:rPr lang="en-US" dirty="0" smtClean="0"/>
              <a:t>conf = 27218, group3 = 4</a:t>
            </a:r>
          </a:p>
          <a:p>
            <a:r>
              <a:rPr lang="en-US" dirty="0" smtClean="0"/>
              <a:t>conf = 27218, group4 = 5</a:t>
            </a:r>
          </a:p>
          <a:p>
            <a:r>
              <a:rPr lang="en-US" dirty="0" smtClean="0"/>
              <a:t>conf = 27218, group5 = 6</a:t>
            </a:r>
          </a:p>
          <a:p>
            <a:r>
              <a:rPr lang="en-US" dirty="0" smtClean="0"/>
              <a:t>conf = 27218, group6 = 7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8194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510677"/>
            <a:ext cx="25616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27219, sources = </a:t>
            </a:r>
            <a:r>
              <a:rPr lang="en-US" dirty="0" smtClean="0"/>
              <a:t>7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27219, sinks = </a:t>
            </a:r>
          </a:p>
          <a:p>
            <a:r>
              <a:rPr lang="en-US" dirty="0" smtClean="0"/>
              <a:t>conf = 27219, group1 = 1</a:t>
            </a:r>
          </a:p>
          <a:p>
            <a:r>
              <a:rPr lang="en-US" dirty="0" smtClean="0"/>
              <a:t>conf = 27219, group2 = 2</a:t>
            </a:r>
          </a:p>
          <a:p>
            <a:r>
              <a:rPr lang="en-US" dirty="0" smtClean="0"/>
              <a:t>conf = 27219, group3 = 3</a:t>
            </a:r>
          </a:p>
          <a:p>
            <a:r>
              <a:rPr lang="en-US" dirty="0" smtClean="0"/>
              <a:t>conf = 27219, group4 = 4</a:t>
            </a:r>
          </a:p>
          <a:p>
            <a:r>
              <a:rPr lang="en-US" dirty="0" smtClean="0"/>
              <a:t>conf = 27219, group5 = 5</a:t>
            </a:r>
          </a:p>
          <a:p>
            <a:r>
              <a:rPr lang="en-US" dirty="0" smtClean="0"/>
              <a:t>conf = 27219, group6 = 6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4114800"/>
            <a:ext cx="278448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27220, sources = 1  7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27220, sinks = </a:t>
            </a:r>
          </a:p>
          <a:p>
            <a:r>
              <a:rPr lang="en-US" dirty="0" smtClean="0"/>
              <a:t>conf = 27220, group1 = 2</a:t>
            </a:r>
          </a:p>
          <a:p>
            <a:r>
              <a:rPr lang="en-US" dirty="0" smtClean="0"/>
              <a:t>conf = 27220, group2 = 3</a:t>
            </a:r>
          </a:p>
          <a:p>
            <a:r>
              <a:rPr lang="en-US" dirty="0" smtClean="0"/>
              <a:t>conf = 27220, group3 = 4</a:t>
            </a:r>
          </a:p>
          <a:p>
            <a:r>
              <a:rPr lang="en-US" dirty="0" smtClean="0"/>
              <a:t>conf = 27220, group4 = 5</a:t>
            </a:r>
          </a:p>
          <a:p>
            <a:r>
              <a:rPr lang="en-US" dirty="0" smtClean="0"/>
              <a:t>conf = 27220, group5 = 6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8194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19100"/>
            <a:ext cx="53816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3614678"/>
            <a:ext cx="251645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</a:t>
            </a:r>
            <a:r>
              <a:rPr lang="en-US" dirty="0"/>
              <a:t>= 27222, sources = 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27222, sinks = </a:t>
            </a:r>
          </a:p>
          <a:p>
            <a:r>
              <a:rPr lang="en-US" dirty="0" smtClean="0"/>
              <a:t>conf = 27222, group1 = 1</a:t>
            </a:r>
          </a:p>
          <a:p>
            <a:r>
              <a:rPr lang="en-US" dirty="0" smtClean="0"/>
              <a:t>conf = 27222, group2 = 2</a:t>
            </a:r>
          </a:p>
          <a:p>
            <a:r>
              <a:rPr lang="en-US" dirty="0" smtClean="0"/>
              <a:t>conf = 27222, group3 = 3</a:t>
            </a:r>
          </a:p>
          <a:p>
            <a:r>
              <a:rPr lang="en-US" dirty="0" smtClean="0"/>
              <a:t>conf = 27222, group4 = 4</a:t>
            </a:r>
          </a:p>
          <a:p>
            <a:r>
              <a:rPr lang="en-US" dirty="0" smtClean="0"/>
              <a:t>conf = 27222, group5 = 5</a:t>
            </a:r>
          </a:p>
          <a:p>
            <a:r>
              <a:rPr lang="en-US" dirty="0" smtClean="0"/>
              <a:t>conf = 27222, group6 = 6</a:t>
            </a:r>
          </a:p>
          <a:p>
            <a:r>
              <a:rPr lang="en-US" dirty="0" smtClean="0"/>
              <a:t>conf = 27222, group7 = 7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635276"/>
            <a:ext cx="25616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27223, sources = 5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27223, sinks = </a:t>
            </a:r>
          </a:p>
          <a:p>
            <a:r>
              <a:rPr lang="en-US" dirty="0" smtClean="0"/>
              <a:t>conf = 27223, group1 = 1</a:t>
            </a:r>
          </a:p>
          <a:p>
            <a:r>
              <a:rPr lang="en-US" dirty="0" smtClean="0"/>
              <a:t>conf = 27223, group2 = 2</a:t>
            </a:r>
          </a:p>
          <a:p>
            <a:r>
              <a:rPr lang="en-US" dirty="0" smtClean="0"/>
              <a:t>conf = 27223, group3 = 3</a:t>
            </a:r>
          </a:p>
          <a:p>
            <a:r>
              <a:rPr lang="en-US" dirty="0" smtClean="0"/>
              <a:t>conf = 27223, group4 = 4</a:t>
            </a:r>
          </a:p>
          <a:p>
            <a:r>
              <a:rPr lang="en-US" dirty="0" smtClean="0"/>
              <a:t>conf = 27223, group5 = 6</a:t>
            </a:r>
          </a:p>
          <a:p>
            <a:r>
              <a:rPr lang="en-US" dirty="0" smtClean="0"/>
              <a:t>conf = 27223, group6 = 7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3962400"/>
            <a:ext cx="278448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27224, sources = 2  5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27224, sinks = </a:t>
            </a:r>
          </a:p>
          <a:p>
            <a:r>
              <a:rPr lang="en-US" dirty="0" smtClean="0"/>
              <a:t>conf = 27224, group1 = 1</a:t>
            </a:r>
          </a:p>
          <a:p>
            <a:r>
              <a:rPr lang="en-US" dirty="0" smtClean="0"/>
              <a:t>conf = 27224, group2 = 3</a:t>
            </a:r>
          </a:p>
          <a:p>
            <a:r>
              <a:rPr lang="en-US" dirty="0" smtClean="0"/>
              <a:t>conf = 27224, group3 = 4</a:t>
            </a:r>
          </a:p>
          <a:p>
            <a:r>
              <a:rPr lang="en-US" dirty="0" smtClean="0"/>
              <a:t>conf = 27224, group4 = 6</a:t>
            </a:r>
          </a:p>
          <a:p>
            <a:r>
              <a:rPr lang="en-US" dirty="0" smtClean="0"/>
              <a:t>conf = 27224, group5 = 7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667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657600"/>
            <a:ext cx="25616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27225, sources = 6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27225, sinks = </a:t>
            </a:r>
          </a:p>
          <a:p>
            <a:r>
              <a:rPr lang="en-US" dirty="0" smtClean="0"/>
              <a:t>conf = 27225, group1 = 1</a:t>
            </a:r>
          </a:p>
          <a:p>
            <a:r>
              <a:rPr lang="en-US" dirty="0" smtClean="0"/>
              <a:t>conf = 27225, group2 = 2</a:t>
            </a:r>
          </a:p>
          <a:p>
            <a:r>
              <a:rPr lang="en-US" dirty="0" smtClean="0"/>
              <a:t>conf = 27225, group3 = 3</a:t>
            </a:r>
          </a:p>
          <a:p>
            <a:r>
              <a:rPr lang="en-US" dirty="0" smtClean="0"/>
              <a:t>conf = 27225, group4 = 4</a:t>
            </a:r>
          </a:p>
          <a:p>
            <a:r>
              <a:rPr lang="en-US" dirty="0" smtClean="0"/>
              <a:t>conf = 27225, group5 = 5</a:t>
            </a:r>
          </a:p>
          <a:p>
            <a:r>
              <a:rPr lang="en-US" dirty="0" smtClean="0"/>
              <a:t>conf = 27225, group6 = 7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4953000"/>
            <a:ext cx="278448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27221, sources = 1  7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27221, sinks = </a:t>
            </a:r>
          </a:p>
          <a:p>
            <a:r>
              <a:rPr lang="en-US" dirty="0" smtClean="0"/>
              <a:t>conf = 27221, group1 = 2  4</a:t>
            </a:r>
          </a:p>
          <a:p>
            <a:r>
              <a:rPr lang="en-US" dirty="0" smtClean="0"/>
              <a:t>conf = 27221, group2 = 3  5</a:t>
            </a:r>
          </a:p>
          <a:p>
            <a:r>
              <a:rPr lang="en-US" dirty="0" smtClean="0"/>
              <a:t>conf = 27221, group3 = 6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1430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85392" y="1143000"/>
            <a:ext cx="25966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similar configurations </a:t>
            </a:r>
          </a:p>
          <a:p>
            <a:r>
              <a:rPr lang="en-US" dirty="0" smtClean="0"/>
              <a:t>with the same complexity</a:t>
            </a:r>
          </a:p>
          <a:p>
            <a:r>
              <a:rPr lang="en-US" dirty="0" smtClean="0"/>
              <a:t>Arch 1225, 1633, 4781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5105400"/>
            <a:ext cx="306789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1225, sources = 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1225, sinks = 6</a:t>
            </a:r>
          </a:p>
          <a:p>
            <a:r>
              <a:rPr lang="en-US" dirty="0" smtClean="0"/>
              <a:t>conf = 1225, group1 = 1  4  5  7</a:t>
            </a:r>
          </a:p>
          <a:p>
            <a:r>
              <a:rPr lang="en-US" dirty="0" smtClean="0"/>
              <a:t>conf = 1225, group2 = 2  3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28600"/>
            <a:ext cx="543623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/>
              <a:t>Wikipedia who-votes-on-whom network</a:t>
            </a:r>
            <a:endParaRPr lang="en-US" sz="2500" dirty="0"/>
          </a:p>
        </p:txBody>
      </p:sp>
      <p:sp>
        <p:nvSpPr>
          <p:cNvPr id="5" name="TextBox 4"/>
          <p:cNvSpPr txBox="1"/>
          <p:nvPr/>
        </p:nvSpPr>
        <p:spPr>
          <a:xfrm>
            <a:off x="871915" y="4191000"/>
            <a:ext cx="26332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Non-zero elements of adjacency matrix</a:t>
            </a:r>
            <a:endParaRPr lang="en-US" sz="1200" dirty="0"/>
          </a:p>
        </p:txBody>
      </p:sp>
      <p:pic>
        <p:nvPicPr>
          <p:cNvPr id="7" name="Picture 6" descr="sly_wik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799" y="1219200"/>
            <a:ext cx="4000001" cy="3000000"/>
          </a:xfrm>
          <a:prstGeom prst="rect">
            <a:avLst/>
          </a:prstGeom>
        </p:spPr>
      </p:pic>
      <p:pic>
        <p:nvPicPr>
          <p:cNvPr id="8" name="Picture 7" descr="egv_wik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0" y="2638800"/>
            <a:ext cx="4000001" cy="3000000"/>
          </a:xfrm>
          <a:prstGeom prst="rect">
            <a:avLst/>
          </a:prstGeom>
        </p:spPr>
      </p:pic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066800" y="4538662"/>
          <a:ext cx="254952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0" name="Equation" r:id="rId5" imgW="2552400" imgH="723600" progId="Equation.DSMT4">
                  <p:embed/>
                </p:oleObj>
              </mc:Choice>
              <mc:Fallback>
                <p:oleObj name="Equation" r:id="rId5" imgW="2552400" imgH="7236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538662"/>
                        <a:ext cx="2549525" cy="719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6200" y="4904601"/>
            <a:ext cx="9982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Complexity 1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819400" y="990600"/>
            <a:ext cx="3969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Complexity 2 = 1.0418 (0.4938 + 0.5480)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19600" y="1542871"/>
            <a:ext cx="43609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Nodes: 7115</a:t>
            </a:r>
          </a:p>
          <a:p>
            <a:r>
              <a:rPr lang="en-US" dirty="0" smtClean="0"/>
              <a:t>Nodes without sources: 2372</a:t>
            </a:r>
          </a:p>
          <a:p>
            <a:r>
              <a:rPr lang="en-US" dirty="0" smtClean="0"/>
              <a:t>Zero </a:t>
            </a:r>
            <a:r>
              <a:rPr lang="en-US" dirty="0" err="1" smtClean="0"/>
              <a:t>eigenvalues</a:t>
            </a:r>
            <a:r>
              <a:rPr lang="en-US" dirty="0" smtClean="0"/>
              <a:t>: 82</a:t>
            </a:r>
          </a:p>
          <a:p>
            <a:r>
              <a:rPr lang="en-US" dirty="0" smtClean="0"/>
              <a:t>One eigenvalues: 1005 (42.4% of # of nodes)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10400" y="5334000"/>
            <a:ext cx="206011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smtClean="0"/>
              <a:t>Sinks: 1016</a:t>
            </a:r>
          </a:p>
          <a:p>
            <a:r>
              <a:rPr lang="en-US" dirty="0" smtClean="0"/>
              <a:t>Group 1: 622 nodes</a:t>
            </a:r>
          </a:p>
          <a:p>
            <a:r>
              <a:rPr lang="en-US" dirty="0" smtClean="0"/>
              <a:t>Group 2: 678 nodes</a:t>
            </a:r>
          </a:p>
          <a:p>
            <a:r>
              <a:rPr lang="en-US" dirty="0" smtClean="0"/>
              <a:t>56 groups of 1 node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381000" y="6007100"/>
          <a:ext cx="1905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1" name="Equation" r:id="rId7" imgW="190440" imgH="177480" progId="Equation.DSMT4">
                  <p:embed/>
                </p:oleObj>
              </mc:Choice>
              <mc:Fallback>
                <p:oleObj name="Equation" r:id="rId7" imgW="190440" imgH="177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6007100"/>
                        <a:ext cx="1905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609600" y="5930900"/>
            <a:ext cx="3733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 number of non-zero </a:t>
            </a:r>
            <a:r>
              <a:rPr lang="en-US" sz="1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eigenvalues</a:t>
            </a:r>
            <a:r>
              <a:rPr lang="en-US" sz="1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of graph without source nodes</a:t>
            </a:r>
            <a:endParaRPr lang="en-US" sz="1000" dirty="0"/>
          </a:p>
        </p:txBody>
      </p:sp>
      <p:graphicFrame>
        <p:nvGraphicFramePr>
          <p:cNvPr id="15" name="Object 21"/>
          <p:cNvGraphicFramePr>
            <a:graphicFrameLocks noChangeAspect="1"/>
          </p:cNvGraphicFramePr>
          <p:nvPr/>
        </p:nvGraphicFramePr>
        <p:xfrm>
          <a:off x="381000" y="6159500"/>
          <a:ext cx="1651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2" name="Equation" r:id="rId9" imgW="164880" imgH="241200" progId="Equation.DSMT4">
                  <p:embed/>
                </p:oleObj>
              </mc:Choice>
              <mc:Fallback>
                <p:oleObj name="Equation" r:id="rId9" imgW="164880" imgH="2412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6159500"/>
                        <a:ext cx="1651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609600" y="6159500"/>
            <a:ext cx="2971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 non-zero </a:t>
            </a:r>
            <a:r>
              <a:rPr lang="en-US" sz="1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eigenvalues</a:t>
            </a:r>
            <a:r>
              <a:rPr lang="en-US" sz="1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of graph without source nodes</a:t>
            </a:r>
            <a:endParaRPr lang="en-US" sz="1000" dirty="0"/>
          </a:p>
        </p:txBody>
      </p:sp>
      <p:graphicFrame>
        <p:nvGraphicFramePr>
          <p:cNvPr id="17" name="Object 22"/>
          <p:cNvGraphicFramePr>
            <a:graphicFrameLocks noChangeAspect="1"/>
          </p:cNvGraphicFramePr>
          <p:nvPr/>
        </p:nvGraphicFramePr>
        <p:xfrm>
          <a:off x="381000" y="6388100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" name="Equation" r:id="rId11" imgW="215640" imgH="241200" progId="Equation.DSMT4">
                  <p:embed/>
                </p:oleObj>
              </mc:Choice>
              <mc:Fallback>
                <p:oleObj name="Equation" r:id="rId11" imgW="215640" imgH="2412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6388100"/>
                        <a:ext cx="2159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609600" y="6370479"/>
            <a:ext cx="2438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 number of non-zero eigenvalues in bin </a:t>
            </a:r>
            <a:r>
              <a:rPr lang="en-US" sz="1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i</a:t>
            </a:r>
            <a:endParaRPr 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410200" y="5486400"/>
            <a:ext cx="9143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Eigenvalues</a:t>
            </a:r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2812700" y="609600"/>
            <a:ext cx="3969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Complexity 1 = 1.0590 (0.4938 + 0.5652)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4713" y="5445125"/>
            <a:ext cx="9982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Complexity 2</a:t>
            </a:r>
            <a:endParaRPr lang="en-US" sz="1200" dirty="0"/>
          </a:p>
        </p:txBody>
      </p: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1143000" y="5334000"/>
          <a:ext cx="1890712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" name="Equation" r:id="rId13" imgW="1892160" imgH="495000" progId="Equation.DSMT4">
                  <p:embed/>
                </p:oleObj>
              </mc:Choice>
              <mc:Fallback>
                <p:oleObj name="Equation" r:id="rId13" imgW="1892160" imgH="4950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334000"/>
                        <a:ext cx="1890712" cy="49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1049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315200" y="381000"/>
            <a:ext cx="1508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1143000"/>
            <a:ext cx="26434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similar configurations </a:t>
            </a:r>
          </a:p>
          <a:p>
            <a:r>
              <a:rPr lang="en-US" dirty="0" smtClean="0"/>
              <a:t>with the same complexity</a:t>
            </a:r>
          </a:p>
          <a:p>
            <a:r>
              <a:rPr lang="en-US" dirty="0" smtClean="0"/>
              <a:t>Arch 27025, 26657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773668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81000" y="5200471"/>
            <a:ext cx="31849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</a:t>
            </a:r>
            <a:r>
              <a:rPr lang="en-US" dirty="0" smtClean="0"/>
              <a:t>27075, </a:t>
            </a:r>
            <a:r>
              <a:rPr lang="en-US" dirty="0"/>
              <a:t>sources =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27075, sinks = </a:t>
            </a:r>
          </a:p>
          <a:p>
            <a:r>
              <a:rPr lang="en-US" dirty="0" smtClean="0"/>
              <a:t>conf = 27075, group1 = 2  3</a:t>
            </a:r>
          </a:p>
          <a:p>
            <a:r>
              <a:rPr lang="en-US" dirty="0" smtClean="0"/>
              <a:t>conf = 27075, group2 = 1  4  5  6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811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315200" y="381000"/>
            <a:ext cx="1508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1143000"/>
            <a:ext cx="25966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similar configurations </a:t>
            </a:r>
          </a:p>
          <a:p>
            <a:r>
              <a:rPr lang="en-US" dirty="0" smtClean="0"/>
              <a:t>with the same complexity</a:t>
            </a:r>
          </a:p>
          <a:p>
            <a:r>
              <a:rPr lang="en-US" dirty="0" smtClean="0"/>
              <a:t>Arch 26740, 26108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773668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81000" y="5276671"/>
            <a:ext cx="29620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</a:t>
            </a:r>
            <a:r>
              <a:rPr lang="en-US" dirty="0" smtClean="0"/>
              <a:t>26740, </a:t>
            </a:r>
            <a:r>
              <a:rPr lang="en-US" dirty="0"/>
              <a:t>sources =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26740, sinks = </a:t>
            </a:r>
          </a:p>
          <a:p>
            <a:r>
              <a:rPr lang="en-US" dirty="0" smtClean="0"/>
              <a:t>conf = 26740, group1 = 2  3  4</a:t>
            </a:r>
          </a:p>
          <a:p>
            <a:r>
              <a:rPr lang="en-US" dirty="0" smtClean="0"/>
              <a:t>conf = 26740, group2 = 1  5  6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5908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049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315200" y="381000"/>
            <a:ext cx="1508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0" y="1219200"/>
            <a:ext cx="26434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similar configurations </a:t>
            </a:r>
          </a:p>
          <a:p>
            <a:r>
              <a:rPr lang="en-US" dirty="0" smtClean="0"/>
              <a:t>with the same complexity</a:t>
            </a:r>
          </a:p>
          <a:p>
            <a:r>
              <a:rPr lang="en-US" dirty="0" smtClean="0"/>
              <a:t>Arch 27175, 27107, 26985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5276671"/>
            <a:ext cx="31849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</a:t>
            </a:r>
            <a:r>
              <a:rPr lang="en-US" dirty="0" smtClean="0"/>
              <a:t>27175, </a:t>
            </a:r>
            <a:r>
              <a:rPr lang="en-US" dirty="0"/>
              <a:t>sources =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27175, sinks = </a:t>
            </a:r>
          </a:p>
          <a:p>
            <a:r>
              <a:rPr lang="en-US" dirty="0" smtClean="0"/>
              <a:t>conf = 27175, group1 = 1  4  5  6</a:t>
            </a:r>
          </a:p>
          <a:p>
            <a:r>
              <a:rPr lang="en-US" dirty="0" smtClean="0"/>
              <a:t>conf = 27175, group2 = 2  3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8194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71500"/>
            <a:ext cx="53816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276600"/>
            <a:ext cx="251645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27217, sources = 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27217, sinks = </a:t>
            </a:r>
          </a:p>
          <a:p>
            <a:r>
              <a:rPr lang="en-US" dirty="0" smtClean="0"/>
              <a:t>conf = 27217, group1 = 1</a:t>
            </a:r>
          </a:p>
          <a:p>
            <a:r>
              <a:rPr lang="en-US" dirty="0" smtClean="0"/>
              <a:t>conf = 27217, group2 = 2</a:t>
            </a:r>
          </a:p>
          <a:p>
            <a:r>
              <a:rPr lang="en-US" dirty="0" smtClean="0"/>
              <a:t>conf = 27217, group3 = 3</a:t>
            </a:r>
          </a:p>
          <a:p>
            <a:r>
              <a:rPr lang="en-US" dirty="0" smtClean="0"/>
              <a:t>conf = 27217, group4 = 4</a:t>
            </a:r>
          </a:p>
          <a:p>
            <a:r>
              <a:rPr lang="en-US" dirty="0" smtClean="0"/>
              <a:t>conf = 27217, group5 = 5</a:t>
            </a:r>
          </a:p>
          <a:p>
            <a:r>
              <a:rPr lang="en-US" dirty="0" smtClean="0"/>
              <a:t>conf = 27217, group6 = 6</a:t>
            </a:r>
          </a:p>
          <a:p>
            <a:r>
              <a:rPr lang="en-US" dirty="0" smtClean="0"/>
              <a:t>conf = 27217, group7 = 7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510677"/>
            <a:ext cx="25616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27218, sources = 1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27218, sinks = </a:t>
            </a:r>
          </a:p>
          <a:p>
            <a:r>
              <a:rPr lang="en-US" dirty="0" smtClean="0"/>
              <a:t>conf = 27218, group1 = 2</a:t>
            </a:r>
          </a:p>
          <a:p>
            <a:r>
              <a:rPr lang="en-US" dirty="0" smtClean="0"/>
              <a:t>conf = 27218, group2 = 3</a:t>
            </a:r>
          </a:p>
          <a:p>
            <a:r>
              <a:rPr lang="en-US" dirty="0" smtClean="0"/>
              <a:t>conf = 27218, group3 = 4</a:t>
            </a:r>
          </a:p>
          <a:p>
            <a:r>
              <a:rPr lang="en-US" dirty="0" smtClean="0"/>
              <a:t>conf = 27218, group4 = 5</a:t>
            </a:r>
          </a:p>
          <a:p>
            <a:r>
              <a:rPr lang="en-US" dirty="0" smtClean="0"/>
              <a:t>conf = 27218, group5 = 6</a:t>
            </a:r>
          </a:p>
          <a:p>
            <a:r>
              <a:rPr lang="en-US" dirty="0" smtClean="0"/>
              <a:t>conf = 27218, group6 = 7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908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510677"/>
            <a:ext cx="25616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27219, sources = 7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27219, sinks = </a:t>
            </a:r>
          </a:p>
          <a:p>
            <a:r>
              <a:rPr lang="en-US" dirty="0" smtClean="0"/>
              <a:t>conf = 27219, group1 = 1</a:t>
            </a:r>
          </a:p>
          <a:p>
            <a:r>
              <a:rPr lang="en-US" dirty="0" smtClean="0"/>
              <a:t>conf = 27219, group2 = 2</a:t>
            </a:r>
          </a:p>
          <a:p>
            <a:r>
              <a:rPr lang="en-US" dirty="0" smtClean="0"/>
              <a:t>conf = 27219, group3 = 3</a:t>
            </a:r>
          </a:p>
          <a:p>
            <a:r>
              <a:rPr lang="en-US" dirty="0" smtClean="0"/>
              <a:t>conf = 27219, group4 = 4</a:t>
            </a:r>
          </a:p>
          <a:p>
            <a:r>
              <a:rPr lang="en-US" dirty="0" smtClean="0"/>
              <a:t>conf = 27219, group5 = 5</a:t>
            </a:r>
          </a:p>
          <a:p>
            <a:r>
              <a:rPr lang="en-US" dirty="0" smtClean="0"/>
              <a:t>conf = 27219, group6 = 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1246" y="3048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4114800"/>
            <a:ext cx="278448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27220, sources = 1  7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27220, sinks = </a:t>
            </a:r>
          </a:p>
          <a:p>
            <a:r>
              <a:rPr lang="en-US" dirty="0" smtClean="0"/>
              <a:t>conf = 27220, group1 = 2</a:t>
            </a:r>
          </a:p>
          <a:p>
            <a:r>
              <a:rPr lang="en-US" dirty="0" smtClean="0"/>
              <a:t>conf = 27220, group2 = 3</a:t>
            </a:r>
          </a:p>
          <a:p>
            <a:r>
              <a:rPr lang="en-US" dirty="0" smtClean="0"/>
              <a:t>conf = 27220, group3 = 4</a:t>
            </a:r>
          </a:p>
          <a:p>
            <a:r>
              <a:rPr lang="en-US" dirty="0" smtClean="0"/>
              <a:t>conf = 27220, group4 = 5</a:t>
            </a:r>
          </a:p>
          <a:p>
            <a:r>
              <a:rPr lang="en-US" dirty="0" smtClean="0"/>
              <a:t>conf = 27220, group5 = 6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8194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19100"/>
            <a:ext cx="53816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3886200"/>
            <a:ext cx="251645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27222, sources = 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27222, sinks = </a:t>
            </a:r>
          </a:p>
          <a:p>
            <a:r>
              <a:rPr lang="en-US" dirty="0" smtClean="0"/>
              <a:t>conf = 27222, group1 = 1</a:t>
            </a:r>
          </a:p>
          <a:p>
            <a:r>
              <a:rPr lang="en-US" dirty="0" smtClean="0"/>
              <a:t>conf = 27222, group2 = 2</a:t>
            </a:r>
          </a:p>
          <a:p>
            <a:r>
              <a:rPr lang="en-US" dirty="0" smtClean="0"/>
              <a:t>conf = 27222, group3 = 3</a:t>
            </a:r>
          </a:p>
          <a:p>
            <a:r>
              <a:rPr lang="en-US" dirty="0" smtClean="0"/>
              <a:t>conf = 27222, group4 = 4</a:t>
            </a:r>
          </a:p>
          <a:p>
            <a:r>
              <a:rPr lang="en-US" dirty="0" smtClean="0"/>
              <a:t>conf = 27222, group5 = 5</a:t>
            </a:r>
          </a:p>
          <a:p>
            <a:r>
              <a:rPr lang="en-US" dirty="0" smtClean="0"/>
              <a:t>conf = 27222, group6 = 6</a:t>
            </a:r>
          </a:p>
          <a:p>
            <a:r>
              <a:rPr lang="en-US" dirty="0" smtClean="0"/>
              <a:t>conf = 27222, group7 = 7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635276"/>
            <a:ext cx="25616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27223, sources = 5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27223, sinks = </a:t>
            </a:r>
          </a:p>
          <a:p>
            <a:r>
              <a:rPr lang="en-US" dirty="0" smtClean="0"/>
              <a:t>conf = 27223, group1 = 1</a:t>
            </a:r>
          </a:p>
          <a:p>
            <a:r>
              <a:rPr lang="en-US" dirty="0" smtClean="0"/>
              <a:t>conf = 27223, group2 = 2</a:t>
            </a:r>
          </a:p>
          <a:p>
            <a:r>
              <a:rPr lang="en-US" dirty="0" smtClean="0"/>
              <a:t>conf = 27223, group3 = 3</a:t>
            </a:r>
          </a:p>
          <a:p>
            <a:r>
              <a:rPr lang="en-US" dirty="0" smtClean="0"/>
              <a:t>conf = 27223, group4 = 4</a:t>
            </a:r>
          </a:p>
          <a:p>
            <a:r>
              <a:rPr lang="en-US" dirty="0" smtClean="0"/>
              <a:t>conf = 27223, group5 = 6</a:t>
            </a:r>
          </a:p>
          <a:p>
            <a:r>
              <a:rPr lang="en-US" dirty="0" smtClean="0"/>
              <a:t>conf = 27223, group6 = 7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821893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3962400"/>
            <a:ext cx="278448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27224, sources = 2  5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27224, sinks = </a:t>
            </a:r>
          </a:p>
          <a:p>
            <a:r>
              <a:rPr lang="en-US" dirty="0" smtClean="0"/>
              <a:t>conf = 27224, group1 = 1</a:t>
            </a:r>
          </a:p>
          <a:p>
            <a:r>
              <a:rPr lang="en-US" dirty="0" smtClean="0"/>
              <a:t>conf = 27224, group2 = 3</a:t>
            </a:r>
          </a:p>
          <a:p>
            <a:r>
              <a:rPr lang="en-US" dirty="0" smtClean="0"/>
              <a:t>conf = 27224, group3 = 4</a:t>
            </a:r>
          </a:p>
          <a:p>
            <a:r>
              <a:rPr lang="en-US" dirty="0" smtClean="0"/>
              <a:t>conf = 27224, group4 = 6</a:t>
            </a:r>
          </a:p>
          <a:p>
            <a:r>
              <a:rPr lang="en-US" dirty="0" smtClean="0"/>
              <a:t>conf = 27224, group5 = 7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egv_p2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1399" y="2943600"/>
            <a:ext cx="4000001" cy="3000000"/>
          </a:xfrm>
          <a:prstGeom prst="rect">
            <a:avLst/>
          </a:prstGeom>
        </p:spPr>
      </p:pic>
      <p:pic>
        <p:nvPicPr>
          <p:cNvPr id="17" name="Picture 16" descr="sly_p2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99" y="1676400"/>
            <a:ext cx="4000001" cy="300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9515" y="4523601"/>
            <a:ext cx="26332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Non-zero elements of adjacency matrix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895600" y="1143000"/>
            <a:ext cx="3969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Complexity 2 = 0.5638 (0.2661 + 0.2977)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92463" y="1619071"/>
            <a:ext cx="43609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Nodes: 6301</a:t>
            </a:r>
          </a:p>
          <a:p>
            <a:r>
              <a:rPr lang="en-US" dirty="0" smtClean="0"/>
              <a:t>Nodes without sources: 6179</a:t>
            </a:r>
          </a:p>
          <a:p>
            <a:r>
              <a:rPr lang="en-US" dirty="0" smtClean="0"/>
              <a:t>Zero eigenvalues: 674</a:t>
            </a:r>
          </a:p>
          <a:p>
            <a:r>
              <a:rPr lang="en-US" dirty="0" smtClean="0"/>
              <a:t>One eigenvalues: 3836 (62.0% of # of nodes)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59184" y="5029200"/>
            <a:ext cx="217713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smtClean="0"/>
              <a:t>Sinks: 3960</a:t>
            </a:r>
          </a:p>
          <a:p>
            <a:r>
              <a:rPr lang="en-US" dirty="0" smtClean="0"/>
              <a:t>Group 1: 659 nodes</a:t>
            </a:r>
          </a:p>
          <a:p>
            <a:r>
              <a:rPr lang="en-US" dirty="0" smtClean="0"/>
              <a:t>Group 2: 675 nodes</a:t>
            </a:r>
          </a:p>
          <a:p>
            <a:r>
              <a:rPr lang="en-US" dirty="0" smtClean="0"/>
              <a:t>Group 3: 734 nodes</a:t>
            </a:r>
          </a:p>
          <a:p>
            <a:r>
              <a:rPr lang="en-US" dirty="0" smtClean="0"/>
              <a:t>151 groups of 1 node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514600" y="304800"/>
            <a:ext cx="413921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/>
              <a:t>Gnutella peer to peer network</a:t>
            </a:r>
            <a:endParaRPr lang="en-US" sz="2500" dirty="0"/>
          </a:p>
        </p:txBody>
      </p:sp>
      <p:sp>
        <p:nvSpPr>
          <p:cNvPr id="6" name="TextBox 5"/>
          <p:cNvSpPr txBox="1"/>
          <p:nvPr/>
        </p:nvSpPr>
        <p:spPr>
          <a:xfrm>
            <a:off x="5105447" y="5742801"/>
            <a:ext cx="9143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Eigenvalues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2888900" y="762000"/>
            <a:ext cx="3969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Complexity 1 = 0.5853 (0.2661 + 0.3192)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667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657600"/>
            <a:ext cx="25616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27225, sources = 6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27225, sinks = </a:t>
            </a:r>
          </a:p>
          <a:p>
            <a:r>
              <a:rPr lang="en-US" dirty="0" smtClean="0"/>
              <a:t>conf = 27225, group1 = 1</a:t>
            </a:r>
          </a:p>
          <a:p>
            <a:r>
              <a:rPr lang="en-US" dirty="0" smtClean="0"/>
              <a:t>conf = 27225, group2 = 2</a:t>
            </a:r>
          </a:p>
          <a:p>
            <a:r>
              <a:rPr lang="en-US" dirty="0" smtClean="0"/>
              <a:t>conf = 27225, group3 = 3</a:t>
            </a:r>
          </a:p>
          <a:p>
            <a:r>
              <a:rPr lang="en-US" dirty="0" smtClean="0"/>
              <a:t>conf = 27225, group4 = 4</a:t>
            </a:r>
          </a:p>
          <a:p>
            <a:r>
              <a:rPr lang="en-US" dirty="0" smtClean="0"/>
              <a:t>conf = 27225, group5 = 5</a:t>
            </a:r>
          </a:p>
          <a:p>
            <a:r>
              <a:rPr lang="en-US" dirty="0" smtClean="0"/>
              <a:t>conf = 27225, group6 = 7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1430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05400" y="1447800"/>
            <a:ext cx="25966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similar configurations </a:t>
            </a:r>
          </a:p>
          <a:p>
            <a:r>
              <a:rPr lang="en-US" dirty="0" smtClean="0"/>
              <a:t>with the same complexity</a:t>
            </a:r>
          </a:p>
          <a:p>
            <a:r>
              <a:rPr lang="en-US" dirty="0" smtClean="0"/>
              <a:t>Arch 1160, 1576, 4576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5105400"/>
            <a:ext cx="263347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</a:t>
            </a:r>
            <a:r>
              <a:rPr lang="en-US" dirty="0" smtClean="0"/>
              <a:t>1160, </a:t>
            </a:r>
            <a:r>
              <a:rPr lang="en-US" dirty="0"/>
              <a:t>sources =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1160, sinks = 4  6  7</a:t>
            </a:r>
          </a:p>
          <a:p>
            <a:r>
              <a:rPr lang="en-US" dirty="0" smtClean="0"/>
              <a:t>conf = 1160, group1 = 2  3</a:t>
            </a:r>
          </a:p>
          <a:p>
            <a:r>
              <a:rPr lang="en-US" dirty="0" smtClean="0"/>
              <a:t>conf = 1160, group2 = 1  5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7051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0668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200" y="381000"/>
            <a:ext cx="151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Least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05400" y="1447800"/>
            <a:ext cx="25966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similar configurations </a:t>
            </a:r>
          </a:p>
          <a:p>
            <a:r>
              <a:rPr lang="en-US" dirty="0" smtClean="0"/>
              <a:t>with the same complexity</a:t>
            </a:r>
          </a:p>
          <a:p>
            <a:r>
              <a:rPr lang="en-US" dirty="0" smtClean="0"/>
              <a:t>Arch 1280, 1680, 4952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5105400"/>
            <a:ext cx="263347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</a:t>
            </a:r>
            <a:r>
              <a:rPr lang="en-US" dirty="0" smtClean="0"/>
              <a:t>1280, </a:t>
            </a:r>
            <a:r>
              <a:rPr lang="en-US" dirty="0"/>
              <a:t>sources =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1280, sinks = 4  6  7</a:t>
            </a:r>
          </a:p>
          <a:p>
            <a:r>
              <a:rPr lang="en-US" dirty="0" smtClean="0"/>
              <a:t>conf = 1280, group1 = 2  3</a:t>
            </a:r>
          </a:p>
          <a:p>
            <a:r>
              <a:rPr lang="en-US" dirty="0" smtClean="0"/>
              <a:t>conf = 1280, group2 = 1  5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egv_bi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7599" y="2943600"/>
            <a:ext cx="4000001" cy="300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9515" y="4523601"/>
            <a:ext cx="26332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Non-zero elements of adjacency matrix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895600" y="1078468"/>
            <a:ext cx="3969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Complexity 2 = 1.2730 (0.4399 + 0.8331)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34200" y="5152072"/>
            <a:ext cx="209653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smtClean="0"/>
              <a:t>Sinks: 149</a:t>
            </a:r>
          </a:p>
          <a:p>
            <a:r>
              <a:rPr lang="en-US" dirty="0" smtClean="0"/>
              <a:t>Group1: 854 nodes</a:t>
            </a:r>
          </a:p>
          <a:p>
            <a:r>
              <a:rPr lang="en-US" dirty="0" smtClean="0"/>
              <a:t>Group2: 1836 nodes</a:t>
            </a:r>
          </a:p>
          <a:p>
            <a:r>
              <a:rPr lang="en-US" dirty="0" smtClean="0"/>
              <a:t>5 groups of 1 node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276600" y="228600"/>
            <a:ext cx="265418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/>
              <a:t>Metabolic network</a:t>
            </a:r>
            <a:endParaRPr lang="en-US" sz="2500" dirty="0"/>
          </a:p>
        </p:txBody>
      </p:sp>
      <p:sp>
        <p:nvSpPr>
          <p:cNvPr id="6" name="TextBox 5"/>
          <p:cNvSpPr txBox="1"/>
          <p:nvPr/>
        </p:nvSpPr>
        <p:spPr>
          <a:xfrm>
            <a:off x="5105447" y="5742801"/>
            <a:ext cx="9143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Eigenvalues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2888900" y="697468"/>
            <a:ext cx="3969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Complexity 1 = 1.0550 (0.4399 + 0.6151)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3" name="Picture 12" descr="sly_bi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799" y="1447800"/>
            <a:ext cx="4000001" cy="300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92463" y="1619071"/>
            <a:ext cx="41268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Nodes: 2982</a:t>
            </a:r>
          </a:p>
          <a:p>
            <a:r>
              <a:rPr lang="en-US" dirty="0" smtClean="0"/>
              <a:t>Nodes without sources: 2844</a:t>
            </a:r>
          </a:p>
          <a:p>
            <a:r>
              <a:rPr lang="en-US" dirty="0" smtClean="0"/>
              <a:t>Zero </a:t>
            </a:r>
            <a:r>
              <a:rPr lang="en-US" dirty="0" err="1" smtClean="0"/>
              <a:t>eigenvalues</a:t>
            </a:r>
            <a:r>
              <a:rPr lang="en-US" dirty="0" smtClean="0"/>
              <a:t>: 1004</a:t>
            </a:r>
          </a:p>
          <a:p>
            <a:r>
              <a:rPr lang="en-US" dirty="0" smtClean="0"/>
              <a:t>One eigenvalues: 144 (5.1% of # of nodes)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0" y="228600"/>
            <a:ext cx="2162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27225 configurations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35052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987105" y="35052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676808" y="6324600"/>
            <a:ext cx="3266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Difference between complexities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838200"/>
            <a:ext cx="3559546" cy="267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838200"/>
            <a:ext cx="3559546" cy="267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84054" y="3733800"/>
            <a:ext cx="3559546" cy="267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0" y="228600"/>
            <a:ext cx="2162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27225 configurations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3505200"/>
            <a:ext cx="1895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Number of groups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3505200"/>
            <a:ext cx="3309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Number of groups including sinks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00400" y="6324600"/>
            <a:ext cx="3412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Number of generating </a:t>
            </a:r>
            <a:r>
              <a:rPr lang="en-US" dirty="0" err="1" smtClean="0"/>
              <a:t>eigenvalues</a:t>
            </a:r>
            <a:endParaRPr lang="en-US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3559546" cy="267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914400"/>
            <a:ext cx="3559546" cy="267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657600"/>
            <a:ext cx="3559546" cy="267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430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315200" y="381000"/>
            <a:ext cx="1508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1143000"/>
            <a:ext cx="26434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similar configurations </a:t>
            </a:r>
          </a:p>
          <a:p>
            <a:r>
              <a:rPr lang="en-US" dirty="0" smtClean="0"/>
              <a:t>with the same complexity</a:t>
            </a:r>
          </a:p>
          <a:p>
            <a:r>
              <a:rPr lang="en-US" dirty="0" smtClean="0"/>
              <a:t>Arch 26978, 26750, 26502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5200471"/>
            <a:ext cx="29620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26978, sources = 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26978, sinks = </a:t>
            </a:r>
          </a:p>
          <a:p>
            <a:r>
              <a:rPr lang="en-US" dirty="0" smtClean="0"/>
              <a:t>conf = 26978, group1 = 1  2  3</a:t>
            </a:r>
          </a:p>
          <a:p>
            <a:r>
              <a:rPr lang="en-US" dirty="0" smtClean="0"/>
              <a:t>conf = 26978, group2 = 4  5  6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677299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2192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315200" y="381000"/>
            <a:ext cx="1508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1143000"/>
            <a:ext cx="25966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similar configurations </a:t>
            </a:r>
          </a:p>
          <a:p>
            <a:r>
              <a:rPr lang="en-US" dirty="0" smtClean="0"/>
              <a:t>with the same complexity</a:t>
            </a:r>
          </a:p>
          <a:p>
            <a:r>
              <a:rPr lang="en-US" dirty="0" smtClean="0"/>
              <a:t>Arch 27075, 26657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5276671"/>
            <a:ext cx="31849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27075, sources = 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27075, sinks = </a:t>
            </a:r>
          </a:p>
          <a:p>
            <a:r>
              <a:rPr lang="en-US" dirty="0" smtClean="0"/>
              <a:t>conf = 27075, group1 = 2  3</a:t>
            </a:r>
          </a:p>
          <a:p>
            <a:r>
              <a:rPr lang="en-US" dirty="0" smtClean="0"/>
              <a:t>conf = 27075, group2 = 1  4  5  6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2192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4800" y="228600"/>
            <a:ext cx="1162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W=Infinity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315200" y="381000"/>
            <a:ext cx="1508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Most complex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0" y="1219200"/>
            <a:ext cx="26434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similar configurations </a:t>
            </a:r>
          </a:p>
          <a:p>
            <a:r>
              <a:rPr lang="en-US" dirty="0" smtClean="0"/>
              <a:t>with the same complexity</a:t>
            </a:r>
          </a:p>
          <a:p>
            <a:r>
              <a:rPr lang="en-US" dirty="0" smtClean="0"/>
              <a:t>Arch 26740, 26108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762000"/>
            <a:ext cx="1404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5352871"/>
            <a:ext cx="29620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Clustering</a:t>
            </a:r>
          </a:p>
          <a:p>
            <a:r>
              <a:rPr lang="en-US" dirty="0" err="1"/>
              <a:t>conf</a:t>
            </a:r>
            <a:r>
              <a:rPr lang="en-US" dirty="0"/>
              <a:t> = 26740, sources = </a:t>
            </a:r>
          </a:p>
          <a:p>
            <a:r>
              <a:rPr lang="en-US" dirty="0" err="1" smtClean="0"/>
              <a:t>conf</a:t>
            </a:r>
            <a:r>
              <a:rPr lang="en-US" dirty="0" smtClean="0"/>
              <a:t> = 26740, sinks = </a:t>
            </a:r>
          </a:p>
          <a:p>
            <a:r>
              <a:rPr lang="en-US" dirty="0" smtClean="0"/>
              <a:t>conf = 26740, group1 = 2  3  4</a:t>
            </a:r>
          </a:p>
          <a:p>
            <a:r>
              <a:rPr lang="en-US" dirty="0" smtClean="0"/>
              <a:t>conf = 26740, group2 = 1  5  6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743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</TotalTime>
  <Words>1726</Words>
  <Application>Microsoft Office PowerPoint</Application>
  <PresentationFormat>On-screen Show (4:3)</PresentationFormat>
  <Paragraphs>361</Paragraphs>
  <Slides>32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Office Theme</vt:lpstr>
      <vt:lpstr>Equation</vt:lpstr>
      <vt:lpstr>Clustering and Complexity of Directed Graphs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Clustering</dc:title>
  <dc:creator>maria</dc:creator>
  <cp:lastModifiedBy>maria</cp:lastModifiedBy>
  <cp:revision>242</cp:revision>
  <dcterms:created xsi:type="dcterms:W3CDTF">2011-07-13T17:40:21Z</dcterms:created>
  <dcterms:modified xsi:type="dcterms:W3CDTF">2011-08-09T17:54:47Z</dcterms:modified>
</cp:coreProperties>
</file>