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04" autoAdjust="0"/>
  </p:normalViewPr>
  <p:slideViewPr>
    <p:cSldViewPr>
      <p:cViewPr>
        <p:scale>
          <a:sx n="100" d="100"/>
          <a:sy n="100" d="100"/>
        </p:scale>
        <p:origin x="-232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642C9-6BE9-4C86-B75C-0C85D2AB2E42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D6B31-B669-49ED-B41E-41858BB18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64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Sujit – have you looked at Architecture #224? Is this functionally feasible?</a:t>
            </a:r>
          </a:p>
          <a:p>
            <a:endParaRPr lang="en-US" dirty="0" smtClean="0"/>
          </a:p>
          <a:p>
            <a:r>
              <a:rPr lang="en-US" dirty="0" smtClean="0"/>
              <a:t>Please evaluate the following</a:t>
            </a:r>
            <a:r>
              <a:rPr lang="en-US" baseline="0" dirty="0" smtClean="0"/>
              <a:t> architectures for feasibility (they all belong to least complexity band of 18)-</a:t>
            </a:r>
            <a:endParaRPr lang="en-US" dirty="0" smtClean="0"/>
          </a:p>
          <a:p>
            <a:r>
              <a:rPr lang="en-US" b="1" dirty="0" smtClean="0"/>
              <a:t>[ 59    60    61    62    74    76    77    78    79    80    81    82    83    84    85    86    87    88   119   120   121</a:t>
            </a:r>
            <a:r>
              <a:rPr lang="en-US" b="1" baseline="0" dirty="0" smtClean="0"/>
              <a:t> </a:t>
            </a:r>
            <a:r>
              <a:rPr lang="en-US" b="1" dirty="0" smtClean="0"/>
              <a:t>122   143   148   149   150   151   152   153   154   155   156   157   158   159   160   174   176   177   178   187   192</a:t>
            </a:r>
            <a:r>
              <a:rPr lang="en-US" b="1" baseline="0" dirty="0" smtClean="0"/>
              <a:t>   </a:t>
            </a:r>
            <a:r>
              <a:rPr lang="en-US" b="1" dirty="0" smtClean="0"/>
              <a:t>193   194   197   198   199   200   201   202   203   204   205   206   207   208   209   210   211   212   213   214   215 </a:t>
            </a:r>
            <a:r>
              <a:rPr lang="en-US" b="1" baseline="0" dirty="0" smtClean="0"/>
              <a:t>  </a:t>
            </a:r>
            <a:r>
              <a:rPr lang="en-US" b="1" dirty="0" smtClean="0"/>
              <a:t>216   217   218   219   220   221   222   223   224]   </a:t>
            </a:r>
          </a:p>
          <a:p>
            <a:endParaRPr lang="en-US" b="1" dirty="0" smtClean="0"/>
          </a:p>
          <a:p>
            <a:r>
              <a:rPr lang="en-US" b="0" dirty="0" smtClean="0"/>
              <a:t>Visualization using excel macro would be comprehensive, but it is missing</a:t>
            </a:r>
            <a:r>
              <a:rPr lang="en-US" b="0" baseline="0" dirty="0" smtClean="0"/>
              <a:t> some library object and does not run on my m/c.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D6B31-B669-49ED-B41E-41858BB188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60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4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09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08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68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4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98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6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2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5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B225A-E2B7-4215-9827-9AD3928AB924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E31C1-DB2B-4A3C-B43E-4E29B509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2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Complexity profile of enumerated architectures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Kaushik</a:t>
            </a:r>
            <a:r>
              <a:rPr lang="en-US" dirty="0" smtClean="0"/>
              <a:t> </a:t>
            </a:r>
            <a:r>
              <a:rPr lang="en-US" dirty="0" err="1" smtClean="0"/>
              <a:t>Sinha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99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Complexity bands in enumerated architectures: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824" y="1342425"/>
            <a:ext cx="8229600" cy="726104"/>
          </a:xfrm>
        </p:spPr>
        <p:txBody>
          <a:bodyPr>
            <a:noAutofit/>
          </a:bodyPr>
          <a:lstStyle/>
          <a:p>
            <a:r>
              <a:rPr lang="en-US" sz="1800" dirty="0" smtClean="0"/>
              <a:t>All components and connections were assigned unit weight – in other words, no differentiation made between component of interface complexities.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78" y="2209800"/>
            <a:ext cx="3877450" cy="308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568612" y="2068529"/>
            <a:ext cx="3955624" cy="3359620"/>
            <a:chOff x="4568612" y="2068529"/>
            <a:chExt cx="3955624" cy="335962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8612" y="2068529"/>
              <a:ext cx="3955624" cy="3283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327101" y="5212705"/>
              <a:ext cx="6858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8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4800" y="5419310"/>
            <a:ext cx="8527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What does this mean? – There are only 4 complexity bands and there are multiple enumerated architectures with equal complexity.  Equal complexity does not mean they are “equivalent” and sources of complexity will generally be different amongst </a:t>
            </a:r>
            <a:r>
              <a:rPr lang="en-US" dirty="0" err="1" smtClean="0"/>
              <a:t>equi</a:t>
            </a:r>
            <a:r>
              <a:rPr lang="en-US" dirty="0" smtClean="0"/>
              <a:t>-complex architectures.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278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Complexity – Bode plot for feasible architectures</a:t>
            </a:r>
            <a:endParaRPr lang="en-US" sz="3600" dirty="0"/>
          </a:p>
        </p:txBody>
      </p:sp>
      <p:pic>
        <p:nvPicPr>
          <p:cNvPr id="4" name="Content Placeholder 6" descr="bode_arch_1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08425"/>
            <a:ext cx="3162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Content Placeholder 4" descr="bode_arch_2.jp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95599" y="1528638"/>
            <a:ext cx="3107949" cy="233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Content Placeholder 4" descr="bode_arch_10.jpg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867400" y="1535264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9200" y="2341912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00" y="2363447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400800" y="2403945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  <p:pic>
        <p:nvPicPr>
          <p:cNvPr id="10" name="Content Placeholder 4" descr="bode_arch_19.jpg"/>
          <p:cNvPicPr>
            <a:picLocks noGrp="1"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52400" y="3860263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Content Placeholder 4" descr="bode_arch_20.jpg"/>
          <p:cNvPicPr>
            <a:picLocks noGrp="1"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895599" y="3860263"/>
            <a:ext cx="2996869" cy="224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Content Placeholder 4" descr="bode_arch_25.jpg"/>
          <p:cNvPicPr>
            <a:picLocks noGrp="1"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92800" y="3858275"/>
            <a:ext cx="294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066800" y="465539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505200" y="4655397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727797" y="4655396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37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65615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231" y="5410200"/>
            <a:ext cx="8229600" cy="1371600"/>
          </a:xfrm>
        </p:spPr>
        <p:txBody>
          <a:bodyPr>
            <a:normAutofit fontScale="85000" lnSpcReduction="10000"/>
          </a:bodyPr>
          <a:lstStyle/>
          <a:p>
            <a:r>
              <a:rPr lang="en-US" sz="1800" dirty="0" smtClean="0"/>
              <a:t>Compare Bode plot of Architecture #73 (DARPA baseline) and #224. Is #224 feasible?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Please check feasibility for all the architecture listed since they belong to least complexity band.</a:t>
            </a:r>
          </a:p>
          <a:p>
            <a:endParaRPr lang="en-US" sz="1800" dirty="0" smtClean="0"/>
          </a:p>
          <a:p>
            <a:r>
              <a:rPr lang="en-US" sz="1800" dirty="0" smtClean="0"/>
              <a:t>Architecture #40 looks quite similar in terms of their Bode plot to #20 but has simpler architecture.</a:t>
            </a:r>
            <a:endParaRPr lang="en-US" sz="1800" dirty="0"/>
          </a:p>
        </p:txBody>
      </p:sp>
      <p:pic>
        <p:nvPicPr>
          <p:cNvPr id="7" name="Content Placeholder 4" descr="bode_arch_40.jp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01" y="1386260"/>
            <a:ext cx="2945516" cy="220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Content Placeholder 4" descr="bode_arch_42.jpg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766389" y="1390401"/>
            <a:ext cx="2971801" cy="222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Content Placeholder 4" descr="bode_arch_54.jpg"/>
          <p:cNvPicPr>
            <a:picLocks noGrp="1"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01083" y="1386260"/>
            <a:ext cx="2909515" cy="218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09600" y="2169551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26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657600" y="2184126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26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44915" y="21336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Complexity = 26</a:t>
            </a:r>
            <a:endParaRPr lang="en-US" sz="1400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Complexity – Bode plot for feasible architectures</a:t>
            </a:r>
            <a:endParaRPr lang="en-US" sz="3600" dirty="0"/>
          </a:p>
        </p:txBody>
      </p:sp>
      <p:grpSp>
        <p:nvGrpSpPr>
          <p:cNvPr id="78" name="Group 77"/>
          <p:cNvGrpSpPr/>
          <p:nvPr/>
        </p:nvGrpSpPr>
        <p:grpSpPr>
          <a:xfrm>
            <a:off x="762000" y="3848100"/>
            <a:ext cx="3093556" cy="1295401"/>
            <a:chOff x="762000" y="4038600"/>
            <a:chExt cx="3093556" cy="1295401"/>
          </a:xfrm>
        </p:grpSpPr>
        <p:sp>
          <p:nvSpPr>
            <p:cNvPr id="20" name="Rectangle 19"/>
            <p:cNvSpPr/>
            <p:nvPr/>
          </p:nvSpPr>
          <p:spPr>
            <a:xfrm>
              <a:off x="1752600" y="4038600"/>
              <a:ext cx="381000" cy="2286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R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1" name="Flowchart: Connector 20"/>
            <p:cNvSpPr/>
            <p:nvPr/>
          </p:nvSpPr>
          <p:spPr>
            <a:xfrm>
              <a:off x="762000" y="4438650"/>
              <a:ext cx="381000" cy="36195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+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~</a:t>
              </a:r>
              <a:endParaRPr lang="en-US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2" name="Flowchart: Connector 21"/>
            <p:cNvSpPr/>
            <p:nvPr/>
          </p:nvSpPr>
          <p:spPr>
            <a:xfrm>
              <a:off x="3383444" y="4467224"/>
              <a:ext cx="472112" cy="433091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V</a:t>
              </a:r>
              <a:r>
                <a:rPr lang="en-US" sz="1000" baseline="-25000" dirty="0" smtClean="0">
                  <a:solidFill>
                    <a:schemeClr val="tx1"/>
                  </a:solidFill>
                </a:rPr>
                <a:t>o</a:t>
              </a:r>
              <a:endParaRPr lang="en-US" sz="1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28800" y="5143501"/>
              <a:ext cx="304800" cy="1905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C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650156" y="4572000"/>
              <a:ext cx="304800" cy="1905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L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25"/>
            <p:cNvCxnSpPr>
              <a:stCxn id="21" idx="0"/>
            </p:cNvCxnSpPr>
            <p:nvPr/>
          </p:nvCxnSpPr>
          <p:spPr>
            <a:xfrm flipV="1">
              <a:off x="952500" y="4152900"/>
              <a:ext cx="0" cy="285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endCxn id="20" idx="1"/>
            </p:cNvCxnSpPr>
            <p:nvPr/>
          </p:nvCxnSpPr>
          <p:spPr>
            <a:xfrm>
              <a:off x="952500" y="4152900"/>
              <a:ext cx="8001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21" idx="4"/>
            </p:cNvCxnSpPr>
            <p:nvPr/>
          </p:nvCxnSpPr>
          <p:spPr>
            <a:xfrm>
              <a:off x="952500" y="4800600"/>
              <a:ext cx="0" cy="4381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endCxn id="23" idx="1"/>
            </p:cNvCxnSpPr>
            <p:nvPr/>
          </p:nvCxnSpPr>
          <p:spPr>
            <a:xfrm>
              <a:off x="952500" y="5238751"/>
              <a:ext cx="876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20" idx="3"/>
            </p:cNvCxnSpPr>
            <p:nvPr/>
          </p:nvCxnSpPr>
          <p:spPr>
            <a:xfrm>
              <a:off x="2133600" y="4152900"/>
              <a:ext cx="6689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endCxn id="24" idx="0"/>
            </p:cNvCxnSpPr>
            <p:nvPr/>
          </p:nvCxnSpPr>
          <p:spPr>
            <a:xfrm>
              <a:off x="2802556" y="4152900"/>
              <a:ext cx="0" cy="419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24" idx="2"/>
            </p:cNvCxnSpPr>
            <p:nvPr/>
          </p:nvCxnSpPr>
          <p:spPr>
            <a:xfrm>
              <a:off x="2802556" y="4762500"/>
              <a:ext cx="0" cy="4762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endCxn id="23" idx="3"/>
            </p:cNvCxnSpPr>
            <p:nvPr/>
          </p:nvCxnSpPr>
          <p:spPr>
            <a:xfrm flipH="1">
              <a:off x="2133600" y="5238751"/>
              <a:ext cx="6689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802556" y="4152900"/>
              <a:ext cx="81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802556" y="5238751"/>
              <a:ext cx="81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endCxn id="22" idx="0"/>
            </p:cNvCxnSpPr>
            <p:nvPr/>
          </p:nvCxnSpPr>
          <p:spPr>
            <a:xfrm>
              <a:off x="3619500" y="4152900"/>
              <a:ext cx="0" cy="3143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endCxn id="22" idx="4"/>
            </p:cNvCxnSpPr>
            <p:nvPr/>
          </p:nvCxnSpPr>
          <p:spPr>
            <a:xfrm flipV="1">
              <a:off x="3619500" y="4900315"/>
              <a:ext cx="0" cy="3384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89522" y="4438650"/>
              <a:ext cx="1507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Architecture  #73</a:t>
              </a:r>
            </a:p>
            <a:p>
              <a:pPr algn="ctr"/>
              <a:r>
                <a:rPr lang="en-US" sz="1200" b="1" dirty="0" smtClean="0"/>
                <a:t>Complexity = 23</a:t>
              </a:r>
              <a:endParaRPr lang="en-US" sz="1200" b="1" dirty="0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017533" y="3676648"/>
            <a:ext cx="2515840" cy="1633242"/>
            <a:chOff x="4991100" y="3757909"/>
            <a:chExt cx="2515840" cy="1633242"/>
          </a:xfrm>
        </p:grpSpPr>
        <p:sp>
          <p:nvSpPr>
            <p:cNvPr id="50" name="Flowchart: Connector 49"/>
            <p:cNvSpPr/>
            <p:nvPr/>
          </p:nvSpPr>
          <p:spPr>
            <a:xfrm>
              <a:off x="4991100" y="4486275"/>
              <a:ext cx="381000" cy="361950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+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~</a:t>
              </a:r>
              <a:endParaRPr lang="en-US" sz="16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5" name="Flowchart: Connector 54"/>
            <p:cNvSpPr/>
            <p:nvPr/>
          </p:nvSpPr>
          <p:spPr>
            <a:xfrm>
              <a:off x="5974244" y="3757909"/>
              <a:ext cx="472112" cy="433091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V</a:t>
              </a:r>
              <a:r>
                <a:rPr lang="en-US" sz="1000" baseline="-25000" dirty="0" smtClean="0">
                  <a:solidFill>
                    <a:schemeClr val="tx1"/>
                  </a:solidFill>
                </a:rPr>
                <a:t>o</a:t>
              </a:r>
              <a:endParaRPr lang="en-US" sz="1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057900" y="5200651"/>
              <a:ext cx="304800" cy="1905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C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5181600" y="4857750"/>
              <a:ext cx="0" cy="4381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endCxn id="56" idx="1"/>
            </p:cNvCxnSpPr>
            <p:nvPr/>
          </p:nvCxnSpPr>
          <p:spPr>
            <a:xfrm>
              <a:off x="5181600" y="5295901"/>
              <a:ext cx="876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endCxn id="56" idx="3"/>
            </p:cNvCxnSpPr>
            <p:nvPr/>
          </p:nvCxnSpPr>
          <p:spPr>
            <a:xfrm flipH="1">
              <a:off x="6362700" y="5295901"/>
              <a:ext cx="94421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/>
            <p:cNvSpPr/>
            <p:nvPr/>
          </p:nvSpPr>
          <p:spPr>
            <a:xfrm>
              <a:off x="7164040" y="4787429"/>
              <a:ext cx="304800" cy="1905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L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62" name="Straight Connector 61"/>
            <p:cNvCxnSpPr>
              <a:stCxn id="61" idx="2"/>
            </p:cNvCxnSpPr>
            <p:nvPr/>
          </p:nvCxnSpPr>
          <p:spPr>
            <a:xfrm flipH="1">
              <a:off x="7307523" y="4977929"/>
              <a:ext cx="8917" cy="3120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63"/>
            <p:cNvSpPr/>
            <p:nvPr/>
          </p:nvSpPr>
          <p:spPr>
            <a:xfrm>
              <a:off x="7125940" y="4191000"/>
              <a:ext cx="381000" cy="2286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R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Straight Connector 65"/>
            <p:cNvCxnSpPr>
              <a:stCxn id="61" idx="0"/>
              <a:endCxn id="64" idx="2"/>
            </p:cNvCxnSpPr>
            <p:nvPr/>
          </p:nvCxnSpPr>
          <p:spPr>
            <a:xfrm flipV="1">
              <a:off x="7316440" y="4419600"/>
              <a:ext cx="0" cy="3678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64" idx="0"/>
            </p:cNvCxnSpPr>
            <p:nvPr/>
          </p:nvCxnSpPr>
          <p:spPr>
            <a:xfrm flipV="1">
              <a:off x="7316440" y="3974454"/>
              <a:ext cx="0" cy="2165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endCxn id="55" idx="6"/>
            </p:cNvCxnSpPr>
            <p:nvPr/>
          </p:nvCxnSpPr>
          <p:spPr>
            <a:xfrm flipH="1">
              <a:off x="6446356" y="3974454"/>
              <a:ext cx="870084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50" idx="0"/>
            </p:cNvCxnSpPr>
            <p:nvPr/>
          </p:nvCxnSpPr>
          <p:spPr>
            <a:xfrm flipV="1">
              <a:off x="5181600" y="3974455"/>
              <a:ext cx="0" cy="511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endCxn id="55" idx="2"/>
            </p:cNvCxnSpPr>
            <p:nvPr/>
          </p:nvCxnSpPr>
          <p:spPr>
            <a:xfrm>
              <a:off x="5181600" y="3974455"/>
              <a:ext cx="7926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5521875" y="4372681"/>
              <a:ext cx="1507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Architecture  #224</a:t>
              </a:r>
            </a:p>
            <a:p>
              <a:pPr algn="ctr"/>
              <a:r>
                <a:rPr lang="en-US" sz="1200" b="1" dirty="0" smtClean="0"/>
                <a:t>Complexity = 18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52372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Expect higher complexity as we explore 2 resistor configurations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With two resistors, we are exploring different architectures that have more components and more connections, possibly with more intricate topology.</a:t>
            </a:r>
          </a:p>
          <a:p>
            <a:endParaRPr lang="en-US" sz="2000" dirty="0"/>
          </a:p>
          <a:p>
            <a:r>
              <a:rPr lang="en-US" sz="2000" dirty="0" smtClean="0"/>
              <a:t>This hints at increased complexity. It is expected to bring about robustness/adaptability, performance gains and lesser propensity to failure.</a:t>
            </a:r>
          </a:p>
          <a:p>
            <a:endParaRPr lang="en-US" sz="2000" dirty="0"/>
          </a:p>
          <a:p>
            <a:r>
              <a:rPr lang="en-US" sz="2000" dirty="0" smtClean="0"/>
              <a:t>There would still be some architectures performing worse than some of Level 1 architecture and have to be pruned off.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22537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406</Words>
  <Application>Microsoft Office PowerPoint</Application>
  <PresentationFormat>On-screen Show (4:3)</PresentationFormat>
  <Paragraphs>50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Complexity profile of enumerated architectures</vt:lpstr>
      <vt:lpstr>Complexity bands in enumerated architectures:</vt:lpstr>
      <vt:lpstr>Complexity – Bode plot for feasible architectures</vt:lpstr>
      <vt:lpstr>Complexity – Bode plot for feasible architectures</vt:lpstr>
      <vt:lpstr>Expect higher complexity as we explore 2 resistor configurations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kaushik</dc:creator>
  <cp:lastModifiedBy>kaushik</cp:lastModifiedBy>
  <cp:revision>31</cp:revision>
  <dcterms:created xsi:type="dcterms:W3CDTF">2011-03-12T20:22:22Z</dcterms:created>
  <dcterms:modified xsi:type="dcterms:W3CDTF">2011-03-13T03:03:37Z</dcterms:modified>
</cp:coreProperties>
</file>