
<file path=[Content_Types].xml><?xml version="1.0" encoding="utf-8"?>
<Types xmlns="http://schemas.openxmlformats.org/package/2006/content-types">
  <Override PartName="/ppt/slideLayouts/slideLayout4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8.xml" ContentType="application/vnd.openxmlformats-officedocument.presentationml.slide+xml"/>
  <Override PartName="/ppt/slideLayouts/slideLayout77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96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Layouts/slideLayout144.xml" ContentType="application/vnd.openxmlformats-officedocument.presentationml.slideLayout+xml"/>
  <Override PartName="/ppt/slideLayouts/slideLayout153.xml" ContentType="application/vnd.openxmlformats-officedocument.presentationml.slideLayout+xml"/>
  <Override PartName="/ppt/notesMasters/notesMaster1.xml" ContentType="application/vnd.openxmlformats-officedocument.presentationml.notesMaster+xml"/>
  <Default Extension="vml" ContentType="application/vnd.openxmlformats-officedocument.vmlDrawing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slideLayouts/slideLayout24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34.xml" ContentType="application/vnd.openxmlformats-officedocument.presentationml.slideLayout+xml"/>
  <Override PartName="/ppt/slideLayouts/slideLayout149.xml" ContentType="application/vnd.openxmlformats-officedocument.presentationml.slideLayout+xml"/>
  <Override PartName="/ppt/embeddings/oleObject1.bin" ContentType="application/vnd.openxmlformats-officedocument.oleObject"/>
  <Override PartName="/ppt/slideLayouts/slideLayout43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7.xml" ContentType="application/vnd.openxmlformats-officedocument.theme+xml"/>
  <Default Extension="jpeg" ContentType="image/jpeg"/>
  <Override PartName="/ppt/slideLayouts/slideLayout100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72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2.xml" ContentType="application/vnd.openxmlformats-officedocument.theme+xml"/>
  <Override PartName="/ppt/slides/slide23.xml" ContentType="application/vnd.openxmlformats-officedocument.presentationml.slide+xml"/>
  <Override PartName="/ppt/slideLayouts/slideLayout49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68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s/slide19.xml" ContentType="application/vnd.openxmlformats-officedocument.presentationml.slide+xml"/>
  <Override PartName="/ppt/slideLayouts/slideLayout78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Layouts/slideLayout145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notesSlides/notesSlide3.xml" ContentType="application/vnd.openxmlformats-officedocument.presentationml.notesSlide+xml"/>
  <Default Extension="emf" ContentType="image/x-emf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8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14.xml" ContentType="application/vnd.openxmlformats-officedocument.presentationml.slide+xml"/>
  <Override PartName="/ppt/slideLayouts/slideLayout73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3.xml" ContentType="application/vnd.openxmlformats-officedocument.theme+xml"/>
  <Override PartName="/ppt/slides/slide24.xml" ContentType="application/vnd.openxmlformats-officedocument.presentationml.slide+xml"/>
  <Default Extension="bin" ContentType="application/vnd.openxmlformats-officedocument.presentationml.printerSettings"/>
  <Override PartName="/ppt/slideLayouts/slideLayout83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5.xml" ContentType="application/vnd.openxmlformats-officedocument.presentationml.slide+xml"/>
  <Default Extension="xml" ContentType="application/xml"/>
  <Override PartName="/ppt/slideLayouts/slideLayout6.xml" ContentType="application/vnd.openxmlformats-officedocument.presentationml.slideLayout+xml"/>
  <Override PartName="/ppt/slideMasters/slideMaster3.xml" ContentType="application/vnd.openxmlformats-officedocument.presentationml.slideMaster+xml"/>
  <Override PartName="/ppt/tableStyles.xml" ContentType="application/vnd.openxmlformats-officedocument.presentationml.tableStyles+xml"/>
  <Override PartName="/ppt/slideLayouts/slideLayout69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app.xml" ContentType="application/vnd.openxmlformats-officedocument.extended-properties+xml"/>
  <Override PartName="/ppt/slideLayouts/slideLayout136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46.xml" ContentType="application/vnd.openxmlformats-officedocument.presentationml.slideLayout+xml"/>
  <Override PartName="/docProps/core.xml" ContentType="application/vnd.openxmlformats-package.core-properties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Default Extension="xlsx" ContentType="application/vnd.openxmlformats-officedocument.spreadsheetml.sheet"/>
  <Override PartName="/ppt/slideLayouts/slideLayout55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s/slide15.xml" ContentType="application/vnd.openxmlformats-officedocument.presentationml.slide+xml"/>
  <Override PartName="/ppt/slideLayouts/slideLayout74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4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Layouts/slideLayout108.xml" ContentType="application/vnd.openxmlformats-officedocument.presentationml.slideLayout+xml"/>
  <Override PartName="/ppt/slideLayouts/slideLayout141.xml" ContentType="application/vnd.openxmlformats-officedocument.presentationml.slideLayout+xml"/>
  <Default Extension="png" ContentType="image/png"/>
  <Override PartName="/ppt/slideLayouts/slideLayout150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27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10.xml" ContentType="application/vnd.openxmlformats-officedocument.presentationml.slide+xml"/>
  <Override PartName="/ppt/slideLayouts/slideLayout37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46.xml" ContentType="application/vnd.openxmlformats-officedocument.presentationml.slideLayout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Layouts/slideLayout5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6.xml" ContentType="application/vnd.openxmlformats-officedocument.presentationml.slide+xml"/>
  <Override PartName="/ppt/slideLayouts/slideLayout7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113.xml" ContentType="application/vnd.openxmlformats-officedocument.presentationml.slideLayout+xml"/>
  <Override PartName="/ppt/theme/theme15.xml" ContentType="application/vnd.openxmlformats-officedocument.theme+xml"/>
  <Override PartName="/ppt/slideLayouts/slideLayout123.xml" ContentType="application/vnd.openxmlformats-officedocument.presentationml.slideLayout+xml"/>
  <Override PartName="/ppt/slideLayouts/slideLayout85.xml" ContentType="application/vnd.openxmlformats-officedocument.presentationml.slideLayout+xml"/>
  <Default Extension="rels" ContentType="application/vnd.openxmlformats-package.relationships+xml"/>
  <Override PartName="/ppt/slideLayouts/slideLayout132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109.xml" ContentType="application/vnd.openxmlformats-officedocument.presentationml.slideLayout+xml"/>
  <Override PartName="/ppt/slideLayouts/slideLayout142.xml" ContentType="application/vnd.openxmlformats-officedocument.presentationml.slideLayout+xml"/>
  <Default Extension="wmf" ContentType="image/x-wmf"/>
  <Override PartName="/ppt/slideLayouts/slideLayout151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8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2.xml" ContentType="application/vnd.openxmlformats-officedocument.presentationml.slideLayout+xml"/>
  <Override PartName="/ppt/slideLayouts/slideLayout138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32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s/slide11.xml" ContentType="application/vnd.openxmlformats-officedocument.presentationml.slide+xml"/>
  <Override PartName="/ppt/slideLayouts/slideLayout70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10.xml" ContentType="application/vnd.openxmlformats-officedocument.theme+xml"/>
  <Override PartName="/ppt/slides/slide21.xml" ContentType="application/vnd.openxmlformats-officedocument.presentationml.slide+xml"/>
  <Override PartName="/ppt/slideLayouts/slideLayout47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Masters/slideMaster11.xml" ContentType="application/vnd.openxmlformats-officedocument.presentationml.slideMaster+xml"/>
  <Override PartName="/ppt/slides/slide2.xml" ContentType="application/vnd.openxmlformats-officedocument.presentationml.slide+xml"/>
  <Override PartName="/ppt/slideLayouts/slideLayout5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s/slide17.xml" ContentType="application/vnd.openxmlformats-officedocument.presentationml.slide+xml"/>
  <Override PartName="/ppt/slideLayouts/slideLayout76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9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143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39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6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71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11.xml" ContentType="application/vnd.openxmlformats-officedocument.theme+xml"/>
  <Override PartName="/ppt/slides/slide22.xml" ContentType="application/vnd.openxmlformats-officedocument.presentationml.slide+xml"/>
  <Override PartName="/ppt/slideLayouts/slideLayout48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Masters/slideMaster12.xml" ContentType="application/vnd.openxmlformats-officedocument.presentationml.slideMaster+xml"/>
  <Override PartName="/ppt/slides/slide3.xml" ContentType="application/vnd.openxmlformats-officedocument.presentationml.slide+xml"/>
  <Override PartName="/ppt/slideLayouts/slideLayout90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Masters/slideMaster1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  <p:sldMasterId id="2147483658" r:id="rId11"/>
    <p:sldMasterId id="2147483659" r:id="rId12"/>
    <p:sldMasterId id="2147483660" r:id="rId13"/>
    <p:sldMasterId id="2147483661" r:id="rId14"/>
  </p:sldMasterIdLst>
  <p:notesMasterIdLst>
    <p:notesMasterId r:id="rId39"/>
  </p:notesMasterIdLst>
  <p:sldIdLst>
    <p:sldId id="256" r:id="rId15"/>
    <p:sldId id="274" r:id="rId16"/>
    <p:sldId id="257" r:id="rId17"/>
    <p:sldId id="258" r:id="rId18"/>
    <p:sldId id="259" r:id="rId19"/>
    <p:sldId id="260" r:id="rId20"/>
    <p:sldId id="261" r:id="rId21"/>
    <p:sldId id="262" r:id="rId22"/>
    <p:sldId id="266" r:id="rId23"/>
    <p:sldId id="267" r:id="rId24"/>
    <p:sldId id="268" r:id="rId25"/>
    <p:sldId id="277" r:id="rId26"/>
    <p:sldId id="293" r:id="rId27"/>
    <p:sldId id="289" r:id="rId28"/>
    <p:sldId id="278" r:id="rId29"/>
    <p:sldId id="280" r:id="rId30"/>
    <p:sldId id="281" r:id="rId31"/>
    <p:sldId id="282" r:id="rId32"/>
    <p:sldId id="283" r:id="rId33"/>
    <p:sldId id="284" r:id="rId34"/>
    <p:sldId id="285" r:id="rId35"/>
    <p:sldId id="292" r:id="rId36"/>
    <p:sldId id="290" r:id="rId37"/>
    <p:sldId id="291" r:id="rId38"/>
  </p:sldIdLst>
  <p:sldSz cx="13004800" cy="97536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CMR12" pitchFamily="34" charset="0"/>
        <a:ea typeface="ヒラギノ角ゴ ProN W3" charset="0"/>
        <a:cs typeface="ヒラギノ角ゴ ProN W3" charset="0"/>
        <a:sym typeface="CMR12" pitchFamily="34" charset="0"/>
      </a:defRPr>
    </a:lvl1pPr>
    <a:lvl2pPr marL="4572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CMR12" pitchFamily="34" charset="0"/>
        <a:ea typeface="ヒラギノ角ゴ ProN W3" charset="0"/>
        <a:cs typeface="ヒラギノ角ゴ ProN W3" charset="0"/>
        <a:sym typeface="CMR12" pitchFamily="34" charset="0"/>
      </a:defRPr>
    </a:lvl2pPr>
    <a:lvl3pPr marL="9144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CMR12" pitchFamily="34" charset="0"/>
        <a:ea typeface="ヒラギノ角ゴ ProN W3" charset="0"/>
        <a:cs typeface="ヒラギノ角ゴ ProN W3" charset="0"/>
        <a:sym typeface="CMR12" pitchFamily="34" charset="0"/>
      </a:defRPr>
    </a:lvl3pPr>
    <a:lvl4pPr marL="13716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CMR12" pitchFamily="34" charset="0"/>
        <a:ea typeface="ヒラギノ角ゴ ProN W3" charset="0"/>
        <a:cs typeface="ヒラギノ角ゴ ProN W3" charset="0"/>
        <a:sym typeface="CMR12" pitchFamily="34" charset="0"/>
      </a:defRPr>
    </a:lvl4pPr>
    <a:lvl5pPr marL="18288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CMR12" pitchFamily="34" charset="0"/>
        <a:ea typeface="ヒラギノ角ゴ ProN W3" charset="0"/>
        <a:cs typeface="ヒラギノ角ゴ ProN W3" charset="0"/>
        <a:sym typeface="CMR12" pitchFamily="34" charset="0"/>
      </a:defRPr>
    </a:lvl5pPr>
    <a:lvl6pPr marL="2286000" algn="l" defTabSz="914400" rtl="0" eaLnBrk="1" latinLnBrk="0" hangingPunct="1">
      <a:defRPr sz="4200" kern="1200">
        <a:solidFill>
          <a:srgbClr val="000000"/>
        </a:solidFill>
        <a:latin typeface="CMR12" pitchFamily="34" charset="0"/>
        <a:ea typeface="ヒラギノ角ゴ ProN W3" charset="0"/>
        <a:cs typeface="ヒラギノ角ゴ ProN W3" charset="0"/>
        <a:sym typeface="CMR12" pitchFamily="34" charset="0"/>
      </a:defRPr>
    </a:lvl6pPr>
    <a:lvl7pPr marL="2743200" algn="l" defTabSz="914400" rtl="0" eaLnBrk="1" latinLnBrk="0" hangingPunct="1">
      <a:defRPr sz="4200" kern="1200">
        <a:solidFill>
          <a:srgbClr val="000000"/>
        </a:solidFill>
        <a:latin typeface="CMR12" pitchFamily="34" charset="0"/>
        <a:ea typeface="ヒラギノ角ゴ ProN W3" charset="0"/>
        <a:cs typeface="ヒラギノ角ゴ ProN W3" charset="0"/>
        <a:sym typeface="CMR12" pitchFamily="34" charset="0"/>
      </a:defRPr>
    </a:lvl7pPr>
    <a:lvl8pPr marL="3200400" algn="l" defTabSz="914400" rtl="0" eaLnBrk="1" latinLnBrk="0" hangingPunct="1">
      <a:defRPr sz="4200" kern="1200">
        <a:solidFill>
          <a:srgbClr val="000000"/>
        </a:solidFill>
        <a:latin typeface="CMR12" pitchFamily="34" charset="0"/>
        <a:ea typeface="ヒラギノ角ゴ ProN W3" charset="0"/>
        <a:cs typeface="ヒラギノ角ゴ ProN W3" charset="0"/>
        <a:sym typeface="CMR12" pitchFamily="34" charset="0"/>
      </a:defRPr>
    </a:lvl8pPr>
    <a:lvl9pPr marL="3657600" algn="l" defTabSz="914400" rtl="0" eaLnBrk="1" latinLnBrk="0" hangingPunct="1">
      <a:defRPr sz="4200" kern="1200">
        <a:solidFill>
          <a:srgbClr val="000000"/>
        </a:solidFill>
        <a:latin typeface="CMR12" pitchFamily="34" charset="0"/>
        <a:ea typeface="ヒラギノ角ゴ ProN W3" charset="0"/>
        <a:cs typeface="ヒラギノ角ゴ ProN W3" charset="0"/>
        <a:sym typeface="CMR12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753" autoAdjust="0"/>
  </p:normalViewPr>
  <p:slideViewPr>
    <p:cSldViewPr>
      <p:cViewPr varScale="1">
        <p:scale>
          <a:sx n="79" d="100"/>
          <a:sy n="79" d="100"/>
        </p:scale>
        <p:origin x="-776" y="-104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6.xml"/><Relationship Id="rId21" Type="http://schemas.openxmlformats.org/officeDocument/2006/relationships/slide" Target="slides/slide7.xml"/><Relationship Id="rId22" Type="http://schemas.openxmlformats.org/officeDocument/2006/relationships/slide" Target="slides/slide8.xml"/><Relationship Id="rId23" Type="http://schemas.openxmlformats.org/officeDocument/2006/relationships/slide" Target="slides/slide9.xml"/><Relationship Id="rId24" Type="http://schemas.openxmlformats.org/officeDocument/2006/relationships/slide" Target="slides/slide10.xml"/><Relationship Id="rId25" Type="http://schemas.openxmlformats.org/officeDocument/2006/relationships/slide" Target="slides/slide11.xml"/><Relationship Id="rId26" Type="http://schemas.openxmlformats.org/officeDocument/2006/relationships/slide" Target="slides/slide12.xml"/><Relationship Id="rId27" Type="http://schemas.openxmlformats.org/officeDocument/2006/relationships/slide" Target="slides/slide13.xml"/><Relationship Id="rId28" Type="http://schemas.openxmlformats.org/officeDocument/2006/relationships/slide" Target="slides/slide14.xml"/><Relationship Id="rId29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16.xml"/><Relationship Id="rId31" Type="http://schemas.openxmlformats.org/officeDocument/2006/relationships/slide" Target="slides/slide17.xml"/><Relationship Id="rId32" Type="http://schemas.openxmlformats.org/officeDocument/2006/relationships/slide" Target="slides/slide18.xml"/><Relationship Id="rId9" Type="http://schemas.openxmlformats.org/officeDocument/2006/relationships/slideMaster" Target="slideMasters/slideMaster9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33" Type="http://schemas.openxmlformats.org/officeDocument/2006/relationships/slide" Target="slides/slide19.xml"/><Relationship Id="rId34" Type="http://schemas.openxmlformats.org/officeDocument/2006/relationships/slide" Target="slides/slide20.xml"/><Relationship Id="rId35" Type="http://schemas.openxmlformats.org/officeDocument/2006/relationships/slide" Target="slides/slide21.xml"/><Relationship Id="rId36" Type="http://schemas.openxmlformats.org/officeDocument/2006/relationships/slide" Target="slides/slide22.xml"/><Relationship Id="rId10" Type="http://schemas.openxmlformats.org/officeDocument/2006/relationships/slideMaster" Target="slideMasters/slideMaster10.xml"/><Relationship Id="rId11" Type="http://schemas.openxmlformats.org/officeDocument/2006/relationships/slideMaster" Target="slideMasters/slideMaster11.xml"/><Relationship Id="rId12" Type="http://schemas.openxmlformats.org/officeDocument/2006/relationships/slideMaster" Target="slideMasters/slideMaster12.xml"/><Relationship Id="rId13" Type="http://schemas.openxmlformats.org/officeDocument/2006/relationships/slideMaster" Target="slideMasters/slideMaster13.xml"/><Relationship Id="rId14" Type="http://schemas.openxmlformats.org/officeDocument/2006/relationships/slideMaster" Target="slideMasters/slideMaster14.xml"/><Relationship Id="rId15" Type="http://schemas.openxmlformats.org/officeDocument/2006/relationships/slide" Target="slides/slide1.xml"/><Relationship Id="rId16" Type="http://schemas.openxmlformats.org/officeDocument/2006/relationships/slide" Target="slides/slide2.xml"/><Relationship Id="rId17" Type="http://schemas.openxmlformats.org/officeDocument/2006/relationships/slide" Target="slides/slide3.xml"/><Relationship Id="rId18" Type="http://schemas.openxmlformats.org/officeDocument/2006/relationships/slide" Target="slides/slide4.xml"/><Relationship Id="rId19" Type="http://schemas.openxmlformats.org/officeDocument/2006/relationships/slide" Target="slides/slide5.xml"/><Relationship Id="rId37" Type="http://schemas.openxmlformats.org/officeDocument/2006/relationships/slide" Target="slides/slide23.xml"/><Relationship Id="rId38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Relationship Id="rId2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ECF383-FBC7-464F-9164-B57B6AA66DB6}" type="datetimeFigureOut">
              <a:rPr lang="en-US" smtClean="0"/>
              <a:t>7/15/11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1EC585-8CF8-E648-919C-F8C1FE0B95C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EC585-8CF8-E648-919C-F8C1FE0B95C6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EC585-8CF8-E648-919C-F8C1FE0B95C6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The functional dependency structure can represent a disconnected graph.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B1626-D179-2A41-AD9A-05D93BD0D88D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573046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B1626-D179-2A41-AD9A-05D93BD0D88D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64984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B1626-D179-2A41-AD9A-05D93BD0D88D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58193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090DD6-7758-4C72-82DF-3E3D0E66CC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6FE6B-CB6F-4DAD-BE60-89BA8ECB63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D2AD47-8FC9-4AB5-9E43-A005BA3DCB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3C5CCE-0129-4673-BB35-A37FF26BA0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23E70-C682-42DC-AEE8-7096084D98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23E71-6054-44F6-B077-45C1704425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C3B0D-C36E-4410-9C59-53F6FC831A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7F934D-8D49-4CB1-9FDC-F1D0BE9CB3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9FCCDB-FCFF-459F-A03D-01A9D6F697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7BC03-5AEA-485C-8FD5-404A3C0112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749947-2B5B-4526-97CA-11D46BBE89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750207-2F42-4DD4-B0F9-6A135B7B91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044700"/>
            <a:ext cx="2616200" cy="4432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044700"/>
            <a:ext cx="7696200" cy="4432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5F1586-3176-409F-A3E7-4C584090E8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66268-BC09-42B7-BB1D-A61FB396B6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F5897B-84E6-49FE-9D36-6C15AE491F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0841A-D840-4A78-BDFC-9328A3FDB9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558570-3DEB-49AF-AF54-0610EEE762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18482-5583-4BAC-95B0-D0E4B5F077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0C0315-D65C-40BE-AE41-C16968586F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A5744-4CB2-44D6-9726-8365DB9A02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46144-C174-4D3B-A766-EF60C241B9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6FDF81-518E-4FB3-9731-ED6F5EB614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CMR12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55B0B-AF73-4667-98E8-CE241CD509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1D4E5-A358-46A9-8B0E-D153EE135A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82F00C-3AD6-44BF-BEE4-EAA998D6B0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6A8891-B971-45FE-B9EE-9341F9F7E6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47C8F8-0EF7-42D9-B905-352171E654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CC794-982A-402F-BB34-1C1E63292E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85D2B3-14BC-49B8-9A6C-D4C2B48D8F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5CBCE-D588-4950-82C2-4C674748ED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E2DB62-6A2E-4398-8F15-874A370146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C69BC-ACE7-4F1E-A5B5-099420BC34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79E6E8-805E-4CBD-8519-9E2073DD90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56DE4F-E76E-4455-8AA8-BABA9C75B4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0C3FF-7AEB-487A-AAD6-67207044F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CMR12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F60AE-9A22-4A2B-9EED-1278CFABC5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14738F-D660-411A-8D38-D39EA9815F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F052B8-6C99-429B-82D5-D613BF8515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44C75-F51F-47DC-B9E7-4CEF4428B3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6551F6-6041-43F1-BB49-694CBC0FD0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9CEB7-8FF6-47F3-B78B-DD85A1B477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72400" y="2768600"/>
            <a:ext cx="1905000" cy="6743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29800" y="2768600"/>
            <a:ext cx="1905000" cy="6743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ADB886-5727-4206-8858-AFCB31AF41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4F3D75-72B8-4E79-A64F-7E7CCBBC2B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52DE53-50AF-40F7-BF3C-BC53808F1F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D7BE9-1391-4147-9AD4-3BDA393CBD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A3283-BBB8-4235-935F-2F4CB6B356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47DEFB-6EA5-4B43-918A-E47C3BCCD5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CMR12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64A672-474E-4C49-87FA-ACA7D9652D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0A5DBF-CA99-46AD-9D60-82BDFD1EC2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9258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9258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B2E57-AAA9-45BA-B9AA-15F257A134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577E0B-3BA8-4125-9D8A-BE4F95FCBB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F7ED1-86F9-46DC-9179-07CD2CE006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2DAAD2-EE1F-4115-A081-8A6F1E518B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863780-A6BB-492D-8F07-9AE3F777F3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D7961-2D63-4574-86E8-5B61859E80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AA5F2F-5057-4347-8702-7D7EFEBD45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C6EBB-AB1B-4528-A60A-8AA04319C0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CFD549-C131-4B67-92A6-CE3B04FA45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0E439-B882-4FB0-9572-112C04A8BF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CMR12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51F4B3-EA79-455A-83CB-729368B218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84E2CC-4B23-44FB-A22C-3C29D07F0F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7147A-E533-4E98-87F2-21AF584C7D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EE53FC-D38D-4F95-BA0A-9ECD6EFDD3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9ABA74-94C3-4FF8-975E-6874D02E0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28F675-EC83-4041-B63A-6352A5B24E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36E876-7ADC-4BBA-B935-AB5F476C9B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8756B-55D6-448F-8A8E-447EDB73F4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CMR12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19310A-C671-4B42-8F5E-A303824B24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8CC48-C72D-44E2-BAAB-AD79E304D4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C436C-348E-4E91-8431-9E5FBB10E8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774DF9-E6DD-4D03-880A-472A5F3B5C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886D1-4615-4498-BFA5-F966631C4D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27B06-5C7D-4197-9A1C-9709E4759D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419880-9F39-4C6E-A6E8-6D12BEC4C9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B11DDB-48D4-43F4-85B7-A4412252AA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5FDE1F-8875-4216-9C65-B8B68F7AAB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11340-F1C4-4BB8-91F6-CD0E179450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41A6B-5E16-4B65-A551-0AE857CCE7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63EB7-2DC3-4D37-BFD4-118B7B77B9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FEC75-996D-42B4-BA5E-E778961FCE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FFC64B-3C83-44DD-A079-CED0E288A0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4357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5C8CCE-9313-42FC-8AD4-43990E1DDD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A4437-B88D-40C2-82AE-59CB9C14A3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EF4CC-CF13-4DBA-AF97-21EA5C197B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5B5C0-2E31-451C-8116-BFB098604E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DD16FD-9410-45EC-A317-2B2170FCDB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771DD-A1E4-4E0A-8CAB-48AB590AA5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A90A90-1D0F-4D7E-9A6D-F90DBD1AB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5029200"/>
            <a:ext cx="5156200" cy="144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44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B389D-3F09-495E-9F34-0AE91AF0E1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6091F-6C2E-475D-BD8F-AABB8D28C4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4CE48-9B45-4F30-9A86-FDE6D59EE9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CMR12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728B7-A200-44FE-AD31-6FB37FF70D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F7B8A-021F-4FD4-BED2-82D1BC13F7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0930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093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3A204-3E81-4B8B-9D03-E0C6ACE55A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36FF3-D8A5-4316-B2F4-6E19BFD326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E45D3C-252C-4579-A8DC-6A2FF6F8D5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CA46F6-D1B7-4565-98B8-5446F57182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F4E8D-D1E6-4CED-856B-6B8F01B308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71572-692C-43D7-BD17-03290477FF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A6D236-147B-4798-B3D7-DDA60970FA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AFC8B-B367-411E-8981-16FEADB410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0F926E-ABD5-4991-8B14-FFEC815F09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D1EC84-7F8A-4892-AF1A-A40FFD49E9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95EB6A-91C2-480D-BDF5-0956FBC748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1E958-FFD1-4273-B59B-2F0D8ED4DC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9563D-0369-4D5B-85C2-1DF6F5E4F2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81C7AD-12A7-4C25-9E2C-7B8DE7ADF5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A86C9-9662-41D6-83A5-F41C2CCBCD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A313C-2E01-4DFA-B335-804FFAA79A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23CD73-75A0-41C2-A4E2-AB961503A7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0DD4B0-4FD0-4B70-9EBA-AF4AA38AB7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9C6BE0-F7BA-4244-890E-2C4956CE7E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C8A81A-B612-4E48-8942-962FCF9388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C3D51-00D6-438B-8B79-E07560A012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7C1E80-2F84-4601-9915-EE09BD066A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25AF5-DDE9-4D08-A08B-2A72B5EE23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CF7E7D-04A2-4CD4-AB41-DB52BB5A28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9812D-C7D6-4F36-93C5-8C85068EB0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E20C0-FA53-4B59-AB68-2B77936165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F5E9EA-2566-4E33-8DA9-4C2A0DDDB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113C32-69CB-4D56-8053-B7069CBE04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F9F06-CDB3-4255-8976-F7A1C255A2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AC021-5C83-48F8-BC3A-17DADAFD43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873622-24A8-4B08-8054-B5569A9DBF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367C9A-DE33-48DC-9F0B-C1053FB0B0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8584A3-7235-49AC-AEA4-01B3C6EE7B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A51CA-010D-47F0-8375-8ACA41F966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CMR12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5E4A4-591D-4657-B7FB-CB8E70CEF8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A6619E-0A4F-48D1-B656-7A4AE91363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409700"/>
            <a:ext cx="1466850" cy="668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409700"/>
            <a:ext cx="4248150" cy="668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6F387-5ABA-4F24-A510-4BF262C7F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0DE46-6987-4C4D-B1D4-A23E9E761C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27850-5A5D-43F5-B41D-C478E06917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C01692-B315-42F5-B8BA-43514A4E04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4396B5-05F5-4F23-8E5D-6EBF62D3D4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67192-2D07-4B02-9D55-84CC1BB84D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2706AC-5541-4A26-AD74-F50F1453C2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42B23-2A7E-48B3-A0B0-7688B5EF88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33BB67-B33C-4A20-8AE1-9C6755A583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5CDAF-0D28-427C-B3F5-733FE0CA0E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CMR12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A7812-6376-40E5-9B0C-E109FCD11D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E44D9-F31C-4045-8AA3-5D1FE9917F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409700"/>
            <a:ext cx="1466850" cy="668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409700"/>
            <a:ext cx="4248150" cy="668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82856-D760-49C7-B834-7788C11E1E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B474EC-EDFA-41EA-BADE-8939442528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CMR12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C056C-F0F9-437B-9034-D448DB26CE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AC79CC-637F-4A3F-8E51-87056974E6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13E30-EDA1-4BA5-BB6D-6DA52260EA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FA1C97-FB2C-44C3-8903-E0AF8B47DA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E8615-DF3E-4C62-93C8-37054CA326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50DF96-A138-48B7-8D2C-B79B99D5B4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F18D0B-17F7-4927-B0E9-E99EB52B40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53D6B9-5CBD-448F-82DB-B74130CDA6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3A9AC5-E857-481B-AB2F-CD422E9629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36C9F6-8BDE-4264-90EA-B3743C9946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54000"/>
            <a:ext cx="2925762" cy="845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54000"/>
            <a:ext cx="8624888" cy="845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122534-16B7-4E90-8E16-1E88B23B19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1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0.xml"/><Relationship Id="rId12" Type="http://schemas.openxmlformats.org/officeDocument/2006/relationships/theme" Target="../theme/theme10.xml"/><Relationship Id="rId1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6.xml"/><Relationship Id="rId8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09.xml"/></Relationships>
</file>

<file path=ppt/slideMasters/_rels/slideMaster1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1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17.xml"/><Relationship Id="rId8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0.xml"/></Relationships>
</file>

<file path=ppt/slideMasters/_rels/slideMaster1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32.xml"/><Relationship Id="rId12" Type="http://schemas.openxmlformats.org/officeDocument/2006/relationships/theme" Target="../theme/theme12.xml"/><Relationship Id="rId1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28.xml"/><Relationship Id="rId8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31.xml"/></Relationships>
</file>

<file path=ppt/slideMasters/_rels/slideMaster1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43.xml"/><Relationship Id="rId12" Type="http://schemas.openxmlformats.org/officeDocument/2006/relationships/theme" Target="../theme/theme13.xml"/><Relationship Id="rId1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34.xml"/><Relationship Id="rId3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39.xml"/><Relationship Id="rId8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2.xml"/></Relationships>
</file>

<file path=ppt/slideMasters/_rels/slideMaster1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54.xml"/><Relationship Id="rId12" Type="http://schemas.openxmlformats.org/officeDocument/2006/relationships/theme" Target="../theme/theme14.xml"/><Relationship Id="rId1" Type="http://schemas.openxmlformats.org/officeDocument/2006/relationships/slideLayout" Target="../slideLayouts/slideLayout144.xml"/><Relationship Id="rId2" Type="http://schemas.openxmlformats.org/officeDocument/2006/relationships/slideLayout" Target="../slideLayouts/slideLayout145.xml"/><Relationship Id="rId3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0.xml"/><Relationship Id="rId8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53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1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9.xml"/><Relationship Id="rId4" Type="http://schemas.openxmlformats.org/officeDocument/2006/relationships/slideLayout" Target="../slideLayouts/slideLayout70.xml"/><Relationship Id="rId5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3.xml"/><Relationship Id="rId8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1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9.xml"/><Relationship Id="rId3" Type="http://schemas.openxmlformats.org/officeDocument/2006/relationships/slideLayout" Target="../slideLayouts/slideLayout80.xml"/><Relationship Id="rId4" Type="http://schemas.openxmlformats.org/officeDocument/2006/relationships/slideLayout" Target="../slideLayouts/slideLayout81.xml"/><Relationship Id="rId5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4.xml"/><Relationship Id="rId8" Type="http://schemas.openxmlformats.org/officeDocument/2006/relationships/slideLayout" Target="../slideLayouts/slideLayout85.xml"/><Relationship Id="rId9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9.xml"/><Relationship Id="rId12" Type="http://schemas.openxmlformats.org/officeDocument/2006/relationships/theme" Target="../theme/theme9.xml"/><Relationship Id="rId1" Type="http://schemas.openxmlformats.org/officeDocument/2006/relationships/slideLayout" Target="../slideLayouts/slideLayout89.xml"/><Relationship Id="rId2" Type="http://schemas.openxmlformats.org/officeDocument/2006/relationships/slideLayout" Target="../slideLayouts/slideLayout90.xml"/><Relationship Id="rId3" Type="http://schemas.openxmlformats.org/officeDocument/2006/relationships/slideLayout" Target="../slideLayouts/slideLayout91.xml"/><Relationship Id="rId4" Type="http://schemas.openxmlformats.org/officeDocument/2006/relationships/slideLayout" Target="../slideLayouts/slideLayout92.xml"/><Relationship Id="rId5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5.xml"/><Relationship Id="rId8" Type="http://schemas.openxmlformats.org/officeDocument/2006/relationships/slideLayout" Target="../slideLayouts/slideLayout96.xml"/><Relationship Id="rId9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rotWithShape="0">
          <a:gsLst>
            <a:gs pos="0">
              <a:srgbClr val="FFFFFF"/>
            </a:gs>
            <a:gs pos="100000">
              <a:srgbClr val="656565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5029200"/>
            <a:ext cx="10464800" cy="1447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MR12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CMR12" pitchFamily="34" charset="0"/>
              </a:rPr>
              <a:t>Second level</a:t>
            </a:r>
          </a:p>
          <a:p>
            <a:pPr lvl="2"/>
            <a:r>
              <a:rPr lang="en-US" smtClean="0">
                <a:sym typeface="CMR12" pitchFamily="34" charset="0"/>
              </a:rPr>
              <a:t>Third level</a:t>
            </a:r>
          </a:p>
          <a:p>
            <a:pPr lvl="3"/>
            <a:r>
              <a:rPr lang="en-US" smtClean="0">
                <a:sym typeface="CMR12" pitchFamily="34" charset="0"/>
              </a:rPr>
              <a:t>Fourth level</a:t>
            </a:r>
          </a:p>
          <a:p>
            <a:pPr lvl="4"/>
            <a:r>
              <a:rPr lang="en-US" smtClean="0">
                <a:sym typeface="CMR12" pitchFamily="34" charset="0"/>
              </a:rPr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044700"/>
            <a:ext cx="10464800" cy="1244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MR12" pitchFamily="34" charset="0"/>
              </a:rPr>
              <a:t>Click to edit Master title style</a:t>
            </a:r>
          </a:p>
        </p:txBody>
      </p:sp>
      <p:sp>
        <p:nvSpPr>
          <p:cNvPr id="2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6324600" y="9258300"/>
            <a:ext cx="342900" cy="368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chemeClr val="tx1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</a:lstStyle>
          <a:p>
            <a:pPr>
              <a:defRPr/>
            </a:pPr>
            <a:fld id="{45E98EDF-763F-41D6-9EAB-D13996DFBA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CMR12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9pPr>
    </p:titleStyle>
    <p:body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rotWithShape="0">
          <a:gsLst>
            <a:gs pos="0">
              <a:srgbClr val="999999"/>
            </a:gs>
            <a:gs pos="100000">
              <a:srgbClr val="E6E6E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1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6324600" y="9258300"/>
            <a:ext cx="342900" cy="368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chemeClr val="tx1"/>
                </a:solidFill>
                <a:latin typeface="+mn-lt"/>
                <a:ea typeface="Gill Sans" charset="0"/>
                <a:cs typeface="Gill Sans" charset="0"/>
                <a:sym typeface="Gill Sans" charset="0"/>
              </a:defRPr>
            </a:lvl1pPr>
          </a:lstStyle>
          <a:p>
            <a:pPr>
              <a:defRPr/>
            </a:pPr>
            <a:fld id="{6A9AFAD3-EEAE-454A-B24F-E020009BE8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rotWithShape="0">
          <a:gsLst>
            <a:gs pos="0">
              <a:srgbClr val="999999"/>
            </a:gs>
            <a:gs pos="100000">
              <a:srgbClr val="E6E6E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MR12" pitchFamily="34" charset="0"/>
              </a:rPr>
              <a:t>Click to edit Master title style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MR12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CMR12" pitchFamily="34" charset="0"/>
              </a:rPr>
              <a:t>Second level</a:t>
            </a:r>
          </a:p>
          <a:p>
            <a:pPr lvl="2"/>
            <a:r>
              <a:rPr lang="en-US" smtClean="0">
                <a:sym typeface="CMR12" pitchFamily="34" charset="0"/>
              </a:rPr>
              <a:t>Third level</a:t>
            </a:r>
          </a:p>
          <a:p>
            <a:pPr lvl="3"/>
            <a:r>
              <a:rPr lang="en-US" smtClean="0">
                <a:sym typeface="CMR12" pitchFamily="34" charset="0"/>
              </a:rPr>
              <a:t>Fourth level</a:t>
            </a:r>
          </a:p>
          <a:p>
            <a:pPr lvl="4"/>
            <a:r>
              <a:rPr lang="en-US" smtClean="0">
                <a:sym typeface="CMR12" pitchFamily="34" charset="0"/>
              </a:rPr>
              <a:t>Fifth level</a:t>
            </a:r>
          </a:p>
        </p:txBody>
      </p:sp>
      <p:sp>
        <p:nvSpPr>
          <p:cNvPr id="2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6324600" y="9258300"/>
            <a:ext cx="342900" cy="368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chemeClr val="tx1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</a:lstStyle>
          <a:p>
            <a:pPr>
              <a:defRPr/>
            </a:pPr>
            <a:fld id="{8E6E1604-A05D-4368-8FC0-CC73342912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j-lt"/>
          <a:ea typeface="+mj-ea"/>
          <a:cs typeface="+mj-cs"/>
          <a:sym typeface="CMR12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rotWithShape="0">
          <a:gsLst>
            <a:gs pos="0">
              <a:srgbClr val="999999"/>
            </a:gs>
            <a:gs pos="100000">
              <a:srgbClr val="E6E6E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MR12" pitchFamily="34" charset="0"/>
              </a:rPr>
              <a:t>Click to edit Master title style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MR12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CMR12" pitchFamily="34" charset="0"/>
              </a:rPr>
              <a:t>Second level</a:t>
            </a:r>
          </a:p>
          <a:p>
            <a:pPr lvl="2"/>
            <a:r>
              <a:rPr lang="en-US" smtClean="0">
                <a:sym typeface="CMR12" pitchFamily="34" charset="0"/>
              </a:rPr>
              <a:t>Third level</a:t>
            </a:r>
          </a:p>
          <a:p>
            <a:pPr lvl="3"/>
            <a:r>
              <a:rPr lang="en-US" smtClean="0">
                <a:sym typeface="CMR12" pitchFamily="34" charset="0"/>
              </a:rPr>
              <a:t>Fourth level</a:t>
            </a:r>
          </a:p>
          <a:p>
            <a:pPr lvl="4"/>
            <a:r>
              <a:rPr lang="en-US" smtClean="0">
                <a:sym typeface="CMR12" pitchFamily="34" charset="0"/>
              </a:rPr>
              <a:t>Fifth level</a:t>
            </a:r>
          </a:p>
        </p:txBody>
      </p:sp>
      <p:sp>
        <p:nvSpPr>
          <p:cNvPr id="2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6324600" y="9258300"/>
            <a:ext cx="342900" cy="368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chemeClr val="tx1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</a:lstStyle>
          <a:p>
            <a:pPr>
              <a:defRPr/>
            </a:pPr>
            <a:fld id="{76C883E1-7C86-4D89-8C8B-86F458D9CE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001F67"/>
          </a:solidFill>
          <a:latin typeface="+mj-lt"/>
          <a:ea typeface="+mj-ea"/>
          <a:cs typeface="+mj-cs"/>
          <a:sym typeface="CMR12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001F67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001F67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001F67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001F67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rgbClr val="001F67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rgbClr val="001F67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rgbClr val="001F67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rgbClr val="001F67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rotWithShape="0">
          <a:gsLst>
            <a:gs pos="0">
              <a:srgbClr val="999999"/>
            </a:gs>
            <a:gs pos="100000">
              <a:srgbClr val="E6E6E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MR12" pitchFamily="34" charset="0"/>
              </a:rPr>
              <a:t>Click to edit Master title style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72400" y="2768600"/>
            <a:ext cx="3962400" cy="674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MR12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CMR12" pitchFamily="34" charset="0"/>
              </a:rPr>
              <a:t>Second level</a:t>
            </a:r>
          </a:p>
          <a:p>
            <a:pPr lvl="2"/>
            <a:r>
              <a:rPr lang="en-US" smtClean="0">
                <a:sym typeface="CMR12" pitchFamily="34" charset="0"/>
              </a:rPr>
              <a:t>Third level</a:t>
            </a:r>
          </a:p>
          <a:p>
            <a:pPr lvl="3"/>
            <a:r>
              <a:rPr lang="en-US" smtClean="0">
                <a:sym typeface="CMR12" pitchFamily="34" charset="0"/>
              </a:rPr>
              <a:t>Fourth level</a:t>
            </a:r>
          </a:p>
          <a:p>
            <a:pPr lvl="4"/>
            <a:r>
              <a:rPr lang="en-US" smtClean="0">
                <a:sym typeface="CMR12" pitchFamily="34" charset="0"/>
              </a:rPr>
              <a:t>Fifth level</a:t>
            </a:r>
          </a:p>
        </p:txBody>
      </p:sp>
      <p:sp>
        <p:nvSpPr>
          <p:cNvPr id="2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6324600" y="9258300"/>
            <a:ext cx="342900" cy="368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chemeClr val="tx1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</a:lstStyle>
          <a:p>
            <a:pPr>
              <a:defRPr/>
            </a:pPr>
            <a:fld id="{D3F91DF2-8DB0-4F0F-B217-9D34C772D6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j-lt"/>
          <a:ea typeface="+mj-ea"/>
          <a:cs typeface="+mj-cs"/>
          <a:sym typeface="CMR12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rotWithShape="0">
          <a:gsLst>
            <a:gs pos="0">
              <a:srgbClr val="999999"/>
            </a:gs>
            <a:gs pos="100000">
              <a:srgbClr val="E6E6E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MR12" pitchFamily="34" charset="0"/>
              </a:rPr>
              <a:t>Click to edit Master title style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MR12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CMR12" pitchFamily="34" charset="0"/>
              </a:rPr>
              <a:t>Second level</a:t>
            </a:r>
          </a:p>
          <a:p>
            <a:pPr lvl="2"/>
            <a:r>
              <a:rPr lang="en-US" smtClean="0">
                <a:sym typeface="CMR12" pitchFamily="34" charset="0"/>
              </a:rPr>
              <a:t>Third level</a:t>
            </a:r>
          </a:p>
          <a:p>
            <a:pPr lvl="3"/>
            <a:r>
              <a:rPr lang="en-US" smtClean="0">
                <a:sym typeface="CMR12" pitchFamily="34" charset="0"/>
              </a:rPr>
              <a:t>Fourth level</a:t>
            </a:r>
          </a:p>
          <a:p>
            <a:pPr lvl="4"/>
            <a:r>
              <a:rPr lang="en-US" smtClean="0">
                <a:sym typeface="CMR12" pitchFamily="34" charset="0"/>
              </a:rPr>
              <a:t>Fifth level</a:t>
            </a:r>
          </a:p>
        </p:txBody>
      </p:sp>
      <p:sp>
        <p:nvSpPr>
          <p:cNvPr id="2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6324600" y="9258300"/>
            <a:ext cx="342900" cy="368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chemeClr val="tx1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</a:lstStyle>
          <a:p>
            <a:pPr>
              <a:defRPr/>
            </a:pPr>
            <a:fld id="{9C7190FA-AC1E-437B-BD0F-E31618333B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j-lt"/>
          <a:ea typeface="+mj-ea"/>
          <a:cs typeface="+mj-cs"/>
          <a:sym typeface="CMR12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Lucida Grande" charset="0"/>
        <a:buChar char="‣"/>
        <a:defRPr sz="32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rotWithShape="0">
          <a:gsLst>
            <a:gs pos="0">
              <a:srgbClr val="999999"/>
            </a:gs>
            <a:gs pos="100000">
              <a:srgbClr val="E6E6E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MR12" pitchFamily="34" charset="0"/>
              </a:rPr>
              <a:t>Click to edit Master title style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MR12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CMR12" pitchFamily="34" charset="0"/>
              </a:rPr>
              <a:t>Second level</a:t>
            </a:r>
          </a:p>
          <a:p>
            <a:pPr lvl="2"/>
            <a:r>
              <a:rPr lang="en-US" smtClean="0">
                <a:sym typeface="CMR12" pitchFamily="34" charset="0"/>
              </a:rPr>
              <a:t>Third level</a:t>
            </a:r>
          </a:p>
          <a:p>
            <a:pPr lvl="3"/>
            <a:r>
              <a:rPr lang="en-US" smtClean="0">
                <a:sym typeface="CMR12" pitchFamily="34" charset="0"/>
              </a:rPr>
              <a:t>Fourth level</a:t>
            </a:r>
          </a:p>
          <a:p>
            <a:pPr lvl="4"/>
            <a:r>
              <a:rPr lang="en-US" smtClean="0">
                <a:sym typeface="CMR12" pitchFamily="34" charset="0"/>
              </a:rPr>
              <a:t>Fifth level</a:t>
            </a:r>
          </a:p>
        </p:txBody>
      </p:sp>
      <p:sp>
        <p:nvSpPr>
          <p:cNvPr id="2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6324600" y="9258300"/>
            <a:ext cx="342900" cy="368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chemeClr val="tx1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</a:lstStyle>
          <a:p>
            <a:pPr>
              <a:defRPr/>
            </a:pPr>
            <a:fld id="{C07CBB87-D238-4457-846A-8F178E1739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001F67"/>
          </a:solidFill>
          <a:latin typeface="+mj-lt"/>
          <a:ea typeface="+mj-ea"/>
          <a:cs typeface="+mj-cs"/>
          <a:sym typeface="CMR12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001F67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001F67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001F67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001F67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rgbClr val="001F67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rgbClr val="001F67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rgbClr val="001F67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rgbClr val="001F67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9pPr>
    </p:titleStyle>
    <p:bodyStyle>
      <a:lvl1pPr marL="838200" indent="-571500" algn="l" rtl="0" eaLnBrk="0" fontAlgn="base" hangingPunct="0">
        <a:spcBef>
          <a:spcPts val="1000"/>
        </a:spcBef>
        <a:spcAft>
          <a:spcPct val="0"/>
        </a:spcAft>
        <a:buSzPct val="175000"/>
        <a:buFont typeface="Lucida Grande" charset="0"/>
        <a:buChar char="‣"/>
        <a:defRPr sz="36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1pPr>
      <a:lvl2pPr marL="1282700" indent="-571500" algn="l" rtl="0" eaLnBrk="0" fontAlgn="base" hangingPunct="0">
        <a:spcBef>
          <a:spcPts val="1000"/>
        </a:spcBef>
        <a:spcAft>
          <a:spcPct val="0"/>
        </a:spcAft>
        <a:buSzPct val="175000"/>
        <a:buFont typeface="Lucida Grande" charset="0"/>
        <a:buChar char="‣"/>
        <a:defRPr sz="36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2pPr>
      <a:lvl3pPr marL="1727200" indent="-571500" algn="l" rtl="0" eaLnBrk="0" fontAlgn="base" hangingPunct="0">
        <a:spcBef>
          <a:spcPts val="1000"/>
        </a:spcBef>
        <a:spcAft>
          <a:spcPct val="0"/>
        </a:spcAft>
        <a:buSzPct val="175000"/>
        <a:buFont typeface="Lucida Grande" charset="0"/>
        <a:buChar char="‣"/>
        <a:defRPr sz="36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3pPr>
      <a:lvl4pPr marL="2171700" indent="-571500" algn="l" rtl="0" eaLnBrk="0" fontAlgn="base" hangingPunct="0">
        <a:spcBef>
          <a:spcPts val="1000"/>
        </a:spcBef>
        <a:spcAft>
          <a:spcPct val="0"/>
        </a:spcAft>
        <a:buSzPct val="175000"/>
        <a:buFont typeface="Lucida Grande" charset="0"/>
        <a:buChar char="‣"/>
        <a:defRPr sz="36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4pPr>
      <a:lvl5pPr marL="2616200" indent="-571500" algn="l" rtl="0" eaLnBrk="0" fontAlgn="base" hangingPunct="0">
        <a:spcBef>
          <a:spcPts val="1000"/>
        </a:spcBef>
        <a:spcAft>
          <a:spcPct val="0"/>
        </a:spcAft>
        <a:buSzPct val="175000"/>
        <a:buFont typeface="Lucida Grande" charset="0"/>
        <a:buChar char="‣"/>
        <a:defRPr sz="36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5pPr>
      <a:lvl6pPr marL="3073400" indent="-571500" algn="l" rtl="0" fontAlgn="base">
        <a:spcBef>
          <a:spcPts val="1000"/>
        </a:spcBef>
        <a:spcAft>
          <a:spcPct val="0"/>
        </a:spcAft>
        <a:buSzPct val="175000"/>
        <a:buFont typeface="Lucida Grande" charset="0"/>
        <a:buChar char="‣"/>
        <a:defRPr sz="36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6pPr>
      <a:lvl7pPr marL="3530600" indent="-571500" algn="l" rtl="0" fontAlgn="base">
        <a:spcBef>
          <a:spcPts val="1000"/>
        </a:spcBef>
        <a:spcAft>
          <a:spcPct val="0"/>
        </a:spcAft>
        <a:buSzPct val="175000"/>
        <a:buFont typeface="Lucida Grande" charset="0"/>
        <a:buChar char="‣"/>
        <a:defRPr sz="36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7pPr>
      <a:lvl8pPr marL="3987800" indent="-571500" algn="l" rtl="0" fontAlgn="base">
        <a:spcBef>
          <a:spcPts val="1000"/>
        </a:spcBef>
        <a:spcAft>
          <a:spcPct val="0"/>
        </a:spcAft>
        <a:buSzPct val="175000"/>
        <a:buFont typeface="Lucida Grande" charset="0"/>
        <a:buChar char="‣"/>
        <a:defRPr sz="36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8pPr>
      <a:lvl9pPr marL="4445000" indent="-571500" algn="l" rtl="0" fontAlgn="base">
        <a:spcBef>
          <a:spcPts val="1000"/>
        </a:spcBef>
        <a:spcAft>
          <a:spcPct val="0"/>
        </a:spcAft>
        <a:buSzPct val="175000"/>
        <a:buFont typeface="Lucida Grande" charset="0"/>
        <a:buChar char="‣"/>
        <a:defRPr sz="36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rotWithShape="0">
          <a:gsLst>
            <a:gs pos="0">
              <a:srgbClr val="999999"/>
            </a:gs>
            <a:gs pos="100000">
              <a:srgbClr val="E6E6E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971800"/>
            <a:ext cx="10464800" cy="3810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MR12" pitchFamily="34" charset="0"/>
              </a:rPr>
              <a:t>Click to edit Master title style</a:t>
            </a:r>
          </a:p>
        </p:txBody>
      </p:sp>
      <p:sp>
        <p:nvSpPr>
          <p:cNvPr id="2" name="Text Box 2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6324600" y="9258300"/>
            <a:ext cx="342900" cy="368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chemeClr val="tx1"/>
                </a:solidFill>
                <a:latin typeface="+mn-lt"/>
                <a:ea typeface="Gill Sans" charset="0"/>
                <a:cs typeface="Gill Sans" charset="0"/>
                <a:sym typeface="Gill Sans" charset="0"/>
              </a:defRPr>
            </a:lvl1pPr>
          </a:lstStyle>
          <a:p>
            <a:pPr>
              <a:defRPr/>
            </a:pPr>
            <a:fld id="{490EE12F-8613-4FAC-9E57-E5310EFF0F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1445"/>
          </a:solidFill>
          <a:latin typeface="+mj-lt"/>
          <a:ea typeface="+mj-ea"/>
          <a:cs typeface="+mj-cs"/>
          <a:sym typeface="CMR12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1445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1445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1445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1445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rgbClr val="001445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rgbClr val="001445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rgbClr val="001445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rgbClr val="001445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9pPr>
    </p:titleStyle>
    <p:body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rotWithShape="0">
          <a:gsLst>
            <a:gs pos="0">
              <a:srgbClr val="999999"/>
            </a:gs>
            <a:gs pos="100000">
              <a:srgbClr val="E6E6E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1270000"/>
            <a:ext cx="10464800" cy="7213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MR12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CMR12" pitchFamily="34" charset="0"/>
              </a:rPr>
              <a:t>Second level</a:t>
            </a:r>
          </a:p>
          <a:p>
            <a:pPr lvl="2"/>
            <a:r>
              <a:rPr lang="en-US" smtClean="0">
                <a:sym typeface="CMR12" pitchFamily="34" charset="0"/>
              </a:rPr>
              <a:t>Third level</a:t>
            </a:r>
          </a:p>
          <a:p>
            <a:pPr lvl="3"/>
            <a:r>
              <a:rPr lang="en-US" smtClean="0">
                <a:sym typeface="CMR12" pitchFamily="34" charset="0"/>
              </a:rPr>
              <a:t>Fourth level</a:t>
            </a:r>
          </a:p>
          <a:p>
            <a:pPr lvl="4"/>
            <a:r>
              <a:rPr lang="en-US" smtClean="0">
                <a:sym typeface="CMR12" pitchFamily="34" charset="0"/>
              </a:rPr>
              <a:t>Fifth level</a:t>
            </a:r>
          </a:p>
        </p:txBody>
      </p:sp>
      <p:sp>
        <p:nvSpPr>
          <p:cNvPr id="2" name="Text Box 2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6324600" y="9258300"/>
            <a:ext cx="342900" cy="368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chemeClr val="tx1"/>
                </a:solidFill>
                <a:latin typeface="+mj-lt"/>
                <a:ea typeface="Gill Sans" charset="0"/>
                <a:cs typeface="Gill Sans" charset="0"/>
                <a:sym typeface="Gill Sans" charset="0"/>
              </a:defRPr>
            </a:lvl1pPr>
          </a:lstStyle>
          <a:p>
            <a:pPr>
              <a:defRPr/>
            </a:pPr>
            <a:fld id="{02CC53B2-C13B-47F7-9D8C-A1C75EF8C5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Lucida Grande" charset="0"/>
        <a:buChar char="‣"/>
        <a:defRPr sz="4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1pPr>
      <a:lvl2pPr marL="1282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Lucida Grande" charset="0"/>
        <a:buChar char="‣"/>
        <a:defRPr sz="4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2pPr>
      <a:lvl3pPr marL="1727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Lucida Grande" charset="0"/>
        <a:buChar char="‣"/>
        <a:defRPr sz="4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3pPr>
      <a:lvl4pPr marL="2171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Lucida Grande" charset="0"/>
        <a:buChar char="‣"/>
        <a:defRPr sz="4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4pPr>
      <a:lvl5pPr marL="2616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Lucida Grande" charset="0"/>
        <a:buChar char="‣"/>
        <a:defRPr sz="42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5pPr>
      <a:lvl6pPr marL="3073400" indent="-571500" algn="l" rtl="0" fontAlgn="base">
        <a:spcBef>
          <a:spcPts val="4800"/>
        </a:spcBef>
        <a:spcAft>
          <a:spcPct val="0"/>
        </a:spcAft>
        <a:buSzPct val="171000"/>
        <a:buFont typeface="Lucida Grande" charset="0"/>
        <a:buChar char="‣"/>
        <a:defRPr sz="42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6pPr>
      <a:lvl7pPr marL="3530600" indent="-571500" algn="l" rtl="0" fontAlgn="base">
        <a:spcBef>
          <a:spcPts val="4800"/>
        </a:spcBef>
        <a:spcAft>
          <a:spcPct val="0"/>
        </a:spcAft>
        <a:buSzPct val="171000"/>
        <a:buFont typeface="Lucida Grande" charset="0"/>
        <a:buChar char="‣"/>
        <a:defRPr sz="42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7pPr>
      <a:lvl8pPr marL="3987800" indent="-571500" algn="l" rtl="0" fontAlgn="base">
        <a:spcBef>
          <a:spcPts val="4800"/>
        </a:spcBef>
        <a:spcAft>
          <a:spcPct val="0"/>
        </a:spcAft>
        <a:buSzPct val="171000"/>
        <a:buFont typeface="Lucida Grande" charset="0"/>
        <a:buChar char="‣"/>
        <a:defRPr sz="42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8pPr>
      <a:lvl9pPr marL="4445000" indent="-571500" algn="l" rtl="0" fontAlgn="base">
        <a:spcBef>
          <a:spcPts val="4800"/>
        </a:spcBef>
        <a:spcAft>
          <a:spcPct val="0"/>
        </a:spcAft>
        <a:buSzPct val="171000"/>
        <a:buFont typeface="Lucida Grande" charset="0"/>
        <a:buChar char="‣"/>
        <a:defRPr sz="42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rotWithShape="0">
          <a:gsLst>
            <a:gs pos="0">
              <a:srgbClr val="999999"/>
            </a:gs>
            <a:gs pos="100000">
              <a:srgbClr val="E6E6E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MR12" pitchFamily="34" charset="0"/>
              </a:rPr>
              <a:t>Click to edit Master title style</a:t>
            </a:r>
          </a:p>
        </p:txBody>
      </p:sp>
      <p:sp>
        <p:nvSpPr>
          <p:cNvPr id="2" name="Text Box 2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6324600" y="9258300"/>
            <a:ext cx="342900" cy="368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chemeClr val="tx1"/>
                </a:solidFill>
                <a:latin typeface="+mn-lt"/>
                <a:ea typeface="Gill Sans" charset="0"/>
                <a:cs typeface="Gill Sans" charset="0"/>
                <a:sym typeface="Gill Sans" charset="0"/>
              </a:defRPr>
            </a:lvl1pPr>
          </a:lstStyle>
          <a:p>
            <a:pPr>
              <a:defRPr/>
            </a:pPr>
            <a:fld id="{9AB7CB99-96BB-4E37-A128-462D50353E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j-lt"/>
          <a:ea typeface="+mj-ea"/>
          <a:cs typeface="+mj-cs"/>
          <a:sym typeface="CMR12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9pPr>
    </p:titleStyle>
    <p:body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rotWithShape="0">
          <a:gsLst>
            <a:gs pos="0">
              <a:srgbClr val="999999"/>
            </a:gs>
            <a:gs pos="100000">
              <a:srgbClr val="E6E6E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MR12" pitchFamily="34" charset="0"/>
              </a:rPr>
              <a:t>Click to edit Master title style</a:t>
            </a:r>
          </a:p>
        </p:txBody>
      </p:sp>
      <p:sp>
        <p:nvSpPr>
          <p:cNvPr id="2" name="Text Box 2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6324600" y="9258300"/>
            <a:ext cx="342900" cy="368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chemeClr val="tx1"/>
                </a:solidFill>
                <a:latin typeface="+mn-lt"/>
                <a:ea typeface="Gill Sans" charset="0"/>
                <a:cs typeface="Gill Sans" charset="0"/>
                <a:sym typeface="Gill Sans" charset="0"/>
              </a:defRPr>
            </a:lvl1pPr>
          </a:lstStyle>
          <a:p>
            <a:pPr>
              <a:defRPr/>
            </a:pPr>
            <a:fld id="{3350684E-807F-47D7-9228-BF29BBD48C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j-lt"/>
          <a:ea typeface="+mj-ea"/>
          <a:cs typeface="+mj-cs"/>
          <a:sym typeface="CMR12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9pPr>
    </p:titleStyle>
    <p:body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rotWithShape="0">
          <a:gsLst>
            <a:gs pos="0">
              <a:srgbClr val="999999"/>
            </a:gs>
            <a:gs pos="100000">
              <a:srgbClr val="E6E6E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787900"/>
            <a:ext cx="58674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MR12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CMR12" pitchFamily="34" charset="0"/>
              </a:rPr>
              <a:t>Second level</a:t>
            </a:r>
          </a:p>
          <a:p>
            <a:pPr lvl="2"/>
            <a:r>
              <a:rPr lang="en-US" smtClean="0">
                <a:sym typeface="CMR12" pitchFamily="34" charset="0"/>
              </a:rPr>
              <a:t>Third level</a:t>
            </a:r>
          </a:p>
          <a:p>
            <a:pPr lvl="3"/>
            <a:r>
              <a:rPr lang="en-US" smtClean="0">
                <a:sym typeface="CMR12" pitchFamily="34" charset="0"/>
              </a:rPr>
              <a:t>Fourth level</a:t>
            </a:r>
          </a:p>
          <a:p>
            <a:pPr lvl="4"/>
            <a:r>
              <a:rPr lang="en-US" smtClean="0">
                <a:sym typeface="CMR12" pitchFamily="34" charset="0"/>
              </a:rPr>
              <a:t>Fifth level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409700"/>
            <a:ext cx="58674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MR12" pitchFamily="34" charset="0"/>
              </a:rPr>
              <a:t>Click to edit Master title style</a:t>
            </a:r>
          </a:p>
        </p:txBody>
      </p:sp>
      <p:sp>
        <p:nvSpPr>
          <p:cNvPr id="2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6324600" y="9258300"/>
            <a:ext cx="342900" cy="368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chemeClr val="tx1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</a:lstStyle>
          <a:p>
            <a:pPr>
              <a:defRPr/>
            </a:pPr>
            <a:fld id="{7353BB45-2C7C-4F7F-815A-B51768A933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j-lt"/>
          <a:ea typeface="+mj-ea"/>
          <a:cs typeface="+mj-cs"/>
          <a:sym typeface="CMR12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9pPr>
    </p:titleStyle>
    <p:bodyStyle>
      <a:lvl1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rotWithShape="0">
          <a:gsLst>
            <a:gs pos="0">
              <a:srgbClr val="999999"/>
            </a:gs>
            <a:gs pos="100000">
              <a:srgbClr val="E6E6E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787900"/>
            <a:ext cx="58674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MR12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CMR12" pitchFamily="34" charset="0"/>
              </a:rPr>
              <a:t>Second level</a:t>
            </a:r>
          </a:p>
          <a:p>
            <a:pPr lvl="2"/>
            <a:r>
              <a:rPr lang="en-US" smtClean="0">
                <a:sym typeface="CMR12" pitchFamily="34" charset="0"/>
              </a:rPr>
              <a:t>Third level</a:t>
            </a:r>
          </a:p>
          <a:p>
            <a:pPr lvl="3"/>
            <a:r>
              <a:rPr lang="en-US" smtClean="0">
                <a:sym typeface="CMR12" pitchFamily="34" charset="0"/>
              </a:rPr>
              <a:t>Fourth level</a:t>
            </a:r>
          </a:p>
          <a:p>
            <a:pPr lvl="4"/>
            <a:r>
              <a:rPr lang="en-US" smtClean="0">
                <a:sym typeface="CMR12" pitchFamily="34" charset="0"/>
              </a:rPr>
              <a:t>Fifth level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409700"/>
            <a:ext cx="58674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MR12" pitchFamily="34" charset="0"/>
              </a:rPr>
              <a:t>Click to edit Master title style</a:t>
            </a:r>
          </a:p>
        </p:txBody>
      </p:sp>
      <p:sp>
        <p:nvSpPr>
          <p:cNvPr id="2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6324600" y="9258300"/>
            <a:ext cx="342900" cy="368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chemeClr val="tx1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</a:lstStyle>
          <a:p>
            <a:pPr>
              <a:defRPr/>
            </a:pPr>
            <a:fld id="{7EE3FAD2-5EA1-44A4-80A2-47F7332884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j-lt"/>
          <a:ea typeface="+mj-ea"/>
          <a:cs typeface="+mj-cs"/>
          <a:sym typeface="CMR12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9pPr>
    </p:titleStyle>
    <p:bodyStyle>
      <a:lvl1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CMR12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CMR12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rotWithShape="0">
          <a:gsLst>
            <a:gs pos="0">
              <a:srgbClr val="999999"/>
            </a:gs>
            <a:gs pos="100000">
              <a:srgbClr val="E6E6E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MR12" pitchFamily="34" charset="0"/>
              </a:rPr>
              <a:t>Click to edit Master title style</a:t>
            </a:r>
          </a:p>
        </p:txBody>
      </p:sp>
      <p:sp>
        <p:nvSpPr>
          <p:cNvPr id="2" name="Text Box 2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6324600" y="9258300"/>
            <a:ext cx="342900" cy="368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chemeClr val="tx1"/>
                </a:solidFill>
                <a:latin typeface="+mn-lt"/>
                <a:ea typeface="Gill Sans" charset="0"/>
                <a:cs typeface="Gill Sans" charset="0"/>
                <a:sym typeface="Gill Sans" charset="0"/>
              </a:defRPr>
            </a:lvl1pPr>
          </a:lstStyle>
          <a:p>
            <a:pPr>
              <a:defRPr/>
            </a:pPr>
            <a:fld id="{D8F1EEA7-B910-4670-99E8-8255B44C0C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j-lt"/>
          <a:ea typeface="+mj-ea"/>
          <a:cs typeface="+mj-cs"/>
          <a:sym typeface="CMR12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MR12" charset="0"/>
          <a:ea typeface="ヒラギノ角ゴ ProN W3" charset="0"/>
          <a:cs typeface="ヒラギノ角ゴ ProN W3" charset="0"/>
          <a:sym typeface="CMR12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Sheet1.xlsx"/><Relationship Id="rId4" Type="http://schemas.openxmlformats.org/officeDocument/2006/relationships/image" Target="../media/image20.png"/><Relationship Id="rId5" Type="http://schemas.openxmlformats.org/officeDocument/2006/relationships/oleObject" Target="../embeddings/oleObject1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85C8E9BA-BFBA-4644-8F8F-2D3A32FBF5C1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5363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Lucida Grande" charset="0"/>
                <a:cs typeface="Lucida Grande" charset="0"/>
              </a:rPr>
              <a:t>Dynamic Complexity</a:t>
            </a:r>
            <a:endParaRPr lang="en-US" smtClean="0"/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err="1" smtClean="0">
                <a:ea typeface="Lucida Grande" charset="0"/>
                <a:cs typeface="Lucida Grande" charset="0"/>
              </a:rPr>
              <a:t>Sujit</a:t>
            </a:r>
            <a:r>
              <a:rPr lang="en-US" dirty="0" smtClean="0">
                <a:ea typeface="Lucida Grande" charset="0"/>
                <a:cs typeface="Lucida Grande" charset="0"/>
              </a:rPr>
              <a:t> Nair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ECD21EC3-7E1A-4BC8-9FEA-724783DA2272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5603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Lucida Grande" charset="0"/>
                <a:cs typeface="Lucida Grande" charset="0"/>
              </a:rPr>
              <a:t>Time Scale Complexity</a:t>
            </a:r>
            <a:endParaRPr lang="en-US" smtClean="0"/>
          </a:p>
        </p:txBody>
      </p:sp>
      <p:sp>
        <p:nvSpPr>
          <p:cNvPr id="256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0" y="2222500"/>
            <a:ext cx="10464800" cy="1308100"/>
          </a:xfrm>
        </p:spPr>
        <p:txBody>
          <a:bodyPr/>
          <a:lstStyle/>
          <a:p>
            <a:pPr eaLnBrk="1" hangingPunct="1"/>
            <a:r>
              <a:rPr lang="en-US" smtClean="0">
                <a:ea typeface="Lucida Grande" charset="0"/>
                <a:cs typeface="Lucida Grande" charset="0"/>
              </a:rPr>
              <a:t>Driver: Quantify time scale separation (important in simulation, error analysis)</a:t>
            </a:r>
            <a:endParaRPr lang="en-US" smtClean="0"/>
          </a:p>
        </p:txBody>
      </p:sp>
      <p:sp>
        <p:nvSpPr>
          <p:cNvPr id="25605" name="AutoShape 3"/>
          <p:cNvSpPr>
            <a:spLocks/>
          </p:cNvSpPr>
          <p:nvPr/>
        </p:nvSpPr>
        <p:spPr bwMode="auto">
          <a:xfrm>
            <a:off x="2070100" y="4508500"/>
            <a:ext cx="1676400" cy="444500"/>
          </a:xfrm>
          <a:prstGeom prst="rightArrow">
            <a:avLst>
              <a:gd name="adj1" fmla="val 32000"/>
              <a:gd name="adj2" fmla="val 125714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5606" name="Rectangle 4"/>
          <p:cNvSpPr>
            <a:spLocks/>
          </p:cNvSpPr>
          <p:nvPr/>
        </p:nvSpPr>
        <p:spPr bwMode="auto">
          <a:xfrm>
            <a:off x="3784600" y="4102100"/>
            <a:ext cx="4533900" cy="127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5607" name="Rectangle 5"/>
          <p:cNvSpPr>
            <a:spLocks/>
          </p:cNvSpPr>
          <p:nvPr/>
        </p:nvSpPr>
        <p:spPr bwMode="auto">
          <a:xfrm>
            <a:off x="1270000" y="6629400"/>
            <a:ext cx="10464800" cy="1308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spcBef>
                <a:spcPts val="1000"/>
              </a:spcBef>
            </a:pPr>
            <a:r>
              <a:rPr lang="en-US" sz="3600">
                <a:solidFill>
                  <a:schemeClr val="tx1"/>
                </a:solidFill>
                <a:ea typeface="Lucida Grande" charset="0"/>
                <a:cs typeface="Lucida Grande" charset="0"/>
              </a:rPr>
              <a:t>Example: A system consisting of a mixture of highly oscillatory modes and slow modes</a:t>
            </a:r>
          </a:p>
          <a:p>
            <a:pPr algn="l">
              <a:spcBef>
                <a:spcPts val="1000"/>
              </a:spcBef>
            </a:pPr>
            <a:endParaRPr lang="en-US" sz="3600">
              <a:solidFill>
                <a:schemeClr val="tx1"/>
              </a:solidFill>
              <a:ea typeface="Lucida Grande" charset="0"/>
              <a:cs typeface="Lucida Grande" charset="0"/>
            </a:endParaRPr>
          </a:p>
        </p:txBody>
      </p:sp>
      <p:sp>
        <p:nvSpPr>
          <p:cNvPr id="25608" name="AutoShape 6"/>
          <p:cNvSpPr>
            <a:spLocks/>
          </p:cNvSpPr>
          <p:nvPr/>
        </p:nvSpPr>
        <p:spPr bwMode="auto">
          <a:xfrm>
            <a:off x="8318500" y="4508500"/>
            <a:ext cx="1676400" cy="444500"/>
          </a:xfrm>
          <a:prstGeom prst="rightArrow">
            <a:avLst>
              <a:gd name="adj1" fmla="val 32000"/>
              <a:gd name="adj2" fmla="val 125714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2560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1900" y="4279900"/>
            <a:ext cx="1181100" cy="317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561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4572000"/>
            <a:ext cx="4152900" cy="317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561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23500" y="4572000"/>
            <a:ext cx="787400" cy="33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39DE181-AA45-4038-9A68-21A0C024A65F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6627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Lucida Grande" charset="0"/>
                <a:cs typeface="Lucida Grande" charset="0"/>
              </a:rPr>
              <a:t>Overall Dynamic Complexity</a:t>
            </a:r>
            <a:endParaRPr lang="en-US" smtClean="0"/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0" y="2222500"/>
            <a:ext cx="10464800" cy="1308100"/>
          </a:xfrm>
        </p:spPr>
        <p:txBody>
          <a:bodyPr/>
          <a:lstStyle/>
          <a:p>
            <a:pPr eaLnBrk="1" hangingPunct="1"/>
            <a:r>
              <a:rPr lang="en-US" smtClean="0">
                <a:ea typeface="Lucida Grande" charset="0"/>
                <a:cs typeface="Lucida Grande" charset="0"/>
              </a:rPr>
              <a:t>Q: What should one use? </a:t>
            </a:r>
            <a:endParaRPr lang="en-US" smtClean="0"/>
          </a:p>
        </p:txBody>
      </p:sp>
      <p:sp>
        <p:nvSpPr>
          <p:cNvPr id="26629" name="Rectangle 3"/>
          <p:cNvSpPr>
            <a:spLocks/>
          </p:cNvSpPr>
          <p:nvPr/>
        </p:nvSpPr>
        <p:spPr bwMode="auto">
          <a:xfrm>
            <a:off x="1270000" y="3492500"/>
            <a:ext cx="10464800" cy="2349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spcBef>
                <a:spcPts val="1000"/>
              </a:spcBef>
            </a:pPr>
            <a:r>
              <a:rPr lang="en-US" sz="3600">
                <a:solidFill>
                  <a:schemeClr val="tx1"/>
                </a:solidFill>
                <a:ea typeface="Lucida Grande" charset="0"/>
                <a:cs typeface="Lucida Grande" charset="0"/>
              </a:rPr>
              <a:t>A: No right answer in general. </a:t>
            </a:r>
          </a:p>
          <a:p>
            <a:pPr algn="l">
              <a:spcBef>
                <a:spcPts val="1000"/>
              </a:spcBef>
            </a:pPr>
            <a:r>
              <a:rPr lang="en-US" sz="3600">
                <a:solidFill>
                  <a:schemeClr val="tx1"/>
                </a:solidFill>
                <a:ea typeface="Lucida Grande" charset="0"/>
                <a:cs typeface="Lucida Grande" charset="0"/>
              </a:rPr>
              <a:t>Depending upon problem at hand, take a weighted average</a:t>
            </a:r>
          </a:p>
          <a:p>
            <a:pPr algn="l">
              <a:spcBef>
                <a:spcPts val="1000"/>
              </a:spcBef>
            </a:pPr>
            <a:endParaRPr lang="en-US" sz="3600">
              <a:solidFill>
                <a:schemeClr val="tx1"/>
              </a:solidFill>
              <a:ea typeface="Lucida Grande" charset="0"/>
              <a:cs typeface="Lucida Grande" charset="0"/>
            </a:endParaRPr>
          </a:p>
          <a:p>
            <a:pPr algn="l">
              <a:spcBef>
                <a:spcPts val="1000"/>
              </a:spcBef>
            </a:pPr>
            <a:endParaRPr lang="en-US" sz="3600">
              <a:solidFill>
                <a:schemeClr val="tx1"/>
              </a:solidFill>
              <a:ea typeface="Lucida Grande" charset="0"/>
              <a:cs typeface="Lucida Grande" charset="0"/>
            </a:endParaRPr>
          </a:p>
        </p:txBody>
      </p:sp>
      <p:sp>
        <p:nvSpPr>
          <p:cNvPr id="26630" name="Rectangle 4"/>
          <p:cNvSpPr>
            <a:spLocks/>
          </p:cNvSpPr>
          <p:nvPr/>
        </p:nvSpPr>
        <p:spPr bwMode="auto">
          <a:xfrm>
            <a:off x="1270000" y="5765800"/>
            <a:ext cx="10464800" cy="2349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spcBef>
                <a:spcPts val="1000"/>
              </a:spcBef>
            </a:pPr>
            <a:r>
              <a:rPr lang="en-US" sz="3600">
                <a:solidFill>
                  <a:schemeClr val="tx1"/>
                </a:solidFill>
                <a:ea typeface="Lucida Grande" charset="0"/>
                <a:cs typeface="Lucida Grande" charset="0"/>
              </a:rPr>
              <a:t>Example: For a F-22 aircraft running MPC controller, weigh the computational complexity more compared to HVAC system running MPC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00661A4E-11C5-4359-8EAA-9474B563DC6F}" type="slidenum">
              <a:rPr lang="en-US" smtClean="0"/>
              <a:pPr/>
              <a:t>12</a:t>
            </a:fld>
            <a:endParaRPr lang="en-US" smtClean="0"/>
          </a:p>
        </p:txBody>
      </p:sp>
      <p:graphicFrame>
        <p:nvGraphicFramePr>
          <p:cNvPr id="28674" name="Group 2"/>
          <p:cNvGraphicFramePr>
            <a:graphicFrameLocks noGrp="1"/>
          </p:cNvGraphicFramePr>
          <p:nvPr/>
        </p:nvGraphicFramePr>
        <p:xfrm>
          <a:off x="0" y="201613"/>
          <a:ext cx="11832268" cy="9635830"/>
        </p:xfrm>
        <a:graphic>
          <a:graphicData uri="http://schemas.openxmlformats.org/drawingml/2006/table">
            <a:tbl>
              <a:tblPr/>
              <a:tblGrid>
                <a:gridCol w="1625598"/>
                <a:gridCol w="1447800"/>
                <a:gridCol w="1447800"/>
                <a:gridCol w="1447800"/>
                <a:gridCol w="1062673"/>
                <a:gridCol w="1600200"/>
                <a:gridCol w="1600200"/>
                <a:gridCol w="1600197"/>
              </a:tblGrid>
              <a:tr h="11561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Complexity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  <a:defRPr/>
                      </a:pP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Lucida Grande" charset="0"/>
                          <a:cs typeface="Arial" pitchFamily="34" charset="0"/>
                        </a:rPr>
                        <a:t>1 SP</a:t>
                      </a:r>
                      <a:r>
                        <a:rPr lang="en-US" sz="1800" b="1" baseline="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Lucida Grande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Lucida Grande" charset="0"/>
                          <a:cs typeface="Arial" pitchFamily="34" charset="0"/>
                        </a:rPr>
                        <a:t>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  <a:defRPr/>
                      </a:pP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Lucida Grande" charset="0"/>
                          <a:cs typeface="Arial" pitchFamily="34" charset="0"/>
                        </a:rPr>
                        <a:t>1 SP T</a:t>
                      </a:r>
                      <a:r>
                        <a:rPr lang="en-US" sz="1800" b="1" baseline="0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Lucida Grande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charset="0"/>
                        </a:rPr>
                        <a:t>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  <a:defRPr/>
                      </a:pP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Lucida Grande" charset="0"/>
                          <a:cs typeface="Arial" pitchFamily="34" charset="0"/>
                        </a:rPr>
                        <a:t>2 SP 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  <a:defRPr/>
                      </a:pP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Lucida Grande" charset="0"/>
                          <a:cs typeface="Arial" pitchFamily="34" charset="0"/>
                        </a:rPr>
                        <a:t>2.5 SP 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  <a:defRPr/>
                      </a:pP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Lucida Grande" charset="0"/>
                          <a:cs typeface="Arial" pitchFamily="34" charset="0"/>
                        </a:rPr>
                        <a:t>3 SP 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  <a:defRPr/>
                      </a:pP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Lucida Grande" charset="0"/>
                          <a:cs typeface="Arial" pitchFamily="34" charset="0"/>
                        </a:rPr>
                        <a:t>5 SP 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  <a:defRPr/>
                      </a:pP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ea typeface="Lucida Grande" charset="0"/>
                          <a:cs typeface="Arial" pitchFamily="34" charset="0"/>
                        </a:rPr>
                        <a:t>12 SP 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  <a:defRPr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</a:tr>
              <a:tr h="429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</a:tr>
              <a:tr h="19668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Computational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3.2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3071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9.7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11.75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19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24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572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</a:tr>
              <a:tr h="86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Dimensional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11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11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15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19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20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29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57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</a:tr>
              <a:tr h="16966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Nonlinear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1.5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Inf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4.6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6.4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7.8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14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35.9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</a:tr>
              <a:tr h="6888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Failure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 NA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 NA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 NA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 NA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 NA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 NA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 NA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</a:tr>
              <a:tr h="6998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Coupling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(normalized)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</a:tr>
              <a:tr h="16966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Time scale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91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100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129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225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185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161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234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</a:tr>
              <a:tr h="4312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39DE181-AA45-4038-9A68-21A0C024A65F}" type="slidenum">
              <a:rPr lang="en-US" smtClean="0"/>
              <a:pPr/>
              <a:t>13</a:t>
            </a:fld>
            <a:endParaRPr lang="en-US" dirty="0" smtClean="0"/>
          </a:p>
        </p:txBody>
      </p:sp>
      <p:sp>
        <p:nvSpPr>
          <p:cNvPr id="26627" name="Rectangle 1"/>
          <p:cNvSpPr>
            <a:spLocks noGrp="1" noChangeArrowheads="1"/>
          </p:cNvSpPr>
          <p:nvPr>
            <p:ph type="title"/>
          </p:nvPr>
        </p:nvSpPr>
        <p:spPr>
          <a:xfrm>
            <a:off x="1320800" y="-304800"/>
            <a:ext cx="10464800" cy="243840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Lucida Grande" charset="0"/>
                <a:cs typeface="Lucida Grande" charset="0"/>
              </a:rPr>
              <a:t>Turbofa</a:t>
            </a:r>
            <a:r>
              <a:rPr lang="en-US" dirty="0" smtClean="0">
                <a:ea typeface="Lucida Grande" charset="0"/>
                <a:cs typeface="Lucida Grande" charset="0"/>
              </a:rPr>
              <a:t>n Dynamic Complexity</a:t>
            </a:r>
            <a:endParaRPr lang="en-US" dirty="0" smtClean="0"/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168400" y="1676400"/>
            <a:ext cx="10464800" cy="67056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ea typeface="Lucida Grande" charset="0"/>
                <a:cs typeface="Lucida Grande" charset="0"/>
              </a:rPr>
              <a:t>Turbofan with aero-elasticity significantly more complex from computational perspective</a:t>
            </a:r>
          </a:p>
          <a:p>
            <a:pPr lvl="1" eaLnBrk="1" hangingPunct="1"/>
            <a:r>
              <a:rPr lang="en-US" sz="2400" dirty="0" smtClean="0">
                <a:ea typeface="Lucida Grande" charset="0"/>
                <a:cs typeface="Lucida Grande" charset="0"/>
              </a:rPr>
              <a:t>Otherwise, computational complexity is directly correlated with dimensional complexity</a:t>
            </a:r>
          </a:p>
          <a:p>
            <a:pPr lvl="1" eaLnBrk="1" hangingPunct="1"/>
            <a:r>
              <a:rPr lang="en-US" sz="2400" dirty="0" smtClean="0">
                <a:ea typeface="Lucida Grande" charset="0"/>
                <a:cs typeface="Lucida Grande" charset="0"/>
              </a:rPr>
              <a:t>Similar conclusion true for nonlinear complexity</a:t>
            </a:r>
          </a:p>
          <a:p>
            <a:pPr eaLnBrk="1" hangingPunct="1"/>
            <a:r>
              <a:rPr lang="en-US" sz="2400" dirty="0" smtClean="0">
                <a:ea typeface="Lucida Grande" charset="0"/>
                <a:cs typeface="Lucida Grande" charset="0"/>
              </a:rPr>
              <a:t>Virtual prototyping gets more expensive as one moves to the right of the table</a:t>
            </a:r>
          </a:p>
          <a:p>
            <a:pPr eaLnBrk="1" hangingPunct="1"/>
            <a:r>
              <a:rPr lang="en-US" sz="2400" dirty="0" smtClean="0">
                <a:ea typeface="Lucida Grande" charset="0"/>
                <a:cs typeface="Lucida Grande" charset="0"/>
              </a:rPr>
              <a:t>Coupling complexity cannot distinguish between these architectures. They are all coupled and one cannot hope to systematically decouple the dynamics of these architectures</a:t>
            </a:r>
          </a:p>
          <a:p>
            <a:pPr eaLnBrk="1" hangingPunct="1"/>
            <a:r>
              <a:rPr lang="en-US" sz="2400" dirty="0" smtClean="0">
                <a:ea typeface="Lucida Grande" charset="0"/>
                <a:cs typeface="Lucida Grande" charset="0"/>
              </a:rPr>
              <a:t>Time scale complexity metric for these architectures remains non-intuitive without any pattern.  </a:t>
            </a:r>
          </a:p>
          <a:p>
            <a:pPr eaLnBrk="1" hangingPunct="1"/>
            <a:endParaRPr lang="en-US" sz="2400" dirty="0" smtClean="0">
              <a:ea typeface="Lucida Grande" charset="0"/>
              <a:cs typeface="Lucida Grande" charset="0"/>
            </a:endParaRPr>
          </a:p>
          <a:p>
            <a:pPr eaLnBrk="1" hangingPunct="1"/>
            <a:endParaRPr lang="en-US" sz="24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406400" y="784860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dirty="0" smtClean="0">
                <a:solidFill>
                  <a:srgbClr val="FF0000"/>
                </a:solidFill>
              </a:rPr>
              <a:t>Overall, most dynamic complexity metrics have a positive correlation with system dimension, in sync with commonly held belief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4600" y="5334000"/>
            <a:ext cx="10464800" cy="2438400"/>
          </a:xfrm>
        </p:spPr>
        <p:txBody>
          <a:bodyPr/>
          <a:lstStyle/>
          <a:p>
            <a:pPr algn="l"/>
            <a:r>
              <a:rPr lang="en-US" dirty="0" smtClean="0"/>
              <a:t>Main driver: When analytical or black box model not available for systems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50C3FF-7AEB-487A-AAD6-67207044FF6E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320800" y="9906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0" cap="none" spc="0" normalizeH="0" baseline="0" noProof="0" smtClean="0">
                <a:ln>
                  <a:noFill/>
                </a:ln>
                <a:solidFill>
                  <a:srgbClr val="001F67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CMR12" pitchFamily="34" charset="0"/>
              </a:rPr>
              <a:t>Data driven dynamic complexity</a:t>
            </a: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rgbClr val="001F67"/>
              </a:solidFill>
              <a:effectLst/>
              <a:uLnTx/>
              <a:uFillTx/>
              <a:latin typeface="+mj-lt"/>
              <a:ea typeface="+mj-ea"/>
              <a:cs typeface="+mj-cs"/>
              <a:sym typeface="CMR12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244600" y="3429000"/>
            <a:ext cx="10464800" cy="1447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Lucida Grande" charset="0"/>
                <a:cs typeface="Lucida Grande" charset="0"/>
                <a:sym typeface="CMR12" pitchFamily="34" charset="0"/>
              </a:rPr>
              <a:t>Kaushik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Lucida Grande" charset="0"/>
                <a:cs typeface="Lucida Grande" charset="0"/>
                <a:sym typeface="CMR12" pitchFamily="34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Lucida Grande" charset="0"/>
                <a:cs typeface="Lucida Grande" charset="0"/>
                <a:sym typeface="CMR12" pitchFamily="34" charset="0"/>
              </a:rPr>
              <a:t>Sinha</a:t>
            </a:r>
            <a:endParaRPr kumimoji="0" lang="en-US" sz="3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MR12" pitchFamily="34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650240" y="390597"/>
            <a:ext cx="11704320" cy="1137446"/>
          </a:xfrm>
        </p:spPr>
        <p:txBody>
          <a:bodyPr/>
          <a:lstStyle/>
          <a:p>
            <a:r>
              <a:rPr lang="en-US" sz="4600" dirty="0" smtClean="0">
                <a:ea typeface="ＭＳ Ｐゴシック" pitchFamily="34" charset="-128"/>
              </a:rPr>
              <a:t>System Representation:</a:t>
            </a:r>
          </a:p>
        </p:txBody>
      </p:sp>
      <p:graphicFrame>
        <p:nvGraphicFramePr>
          <p:cNvPr id="2150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02069356"/>
              </p:ext>
            </p:extLst>
          </p:nvPr>
        </p:nvGraphicFramePr>
        <p:xfrm>
          <a:off x="433494" y="2926081"/>
          <a:ext cx="5100321" cy="4520515"/>
        </p:xfrm>
        <a:graphic>
          <a:graphicData uri="http://schemas.openxmlformats.org/presentationml/2006/ole">
            <p:oleObj spid="_x0000_s193538" name="Worksheet" r:id="rId3" imgW="7607300" imgH="6743700" progId="Excel.Sheet.12">
              <p:embed/>
            </p:oleObj>
          </a:graphicData>
        </a:graphic>
      </p:graphicFrame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7654" y="1528043"/>
            <a:ext cx="6876907" cy="2590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10294" y="6284396"/>
            <a:ext cx="7402369" cy="3316804"/>
          </a:xfrm>
          <a:prstGeom prst="rect">
            <a:avLst/>
          </a:prstGeom>
          <a:noFill/>
        </p:spPr>
        <p:txBody>
          <a:bodyPr wrap="square" lIns="130046" tIns="65023" rIns="130046" bIns="65023" rtlCol="0">
            <a:spAutoFit/>
          </a:bodyPr>
          <a:lstStyle/>
          <a:p>
            <a:pPr marL="406394" indent="-406394">
              <a:buFont typeface="Arial"/>
              <a:buChar char="•"/>
            </a:pPr>
            <a:r>
              <a:rPr lang="en-US" sz="2300" dirty="0" smtClean="0"/>
              <a:t>The system matrix above represents connectivity of physical elements using matrix A(</a:t>
            </a:r>
            <a:r>
              <a:rPr lang="en-US" sz="2300" dirty="0" err="1" smtClean="0"/>
              <a:t>nxn</a:t>
            </a:r>
            <a:r>
              <a:rPr lang="en-US" sz="2300" dirty="0" smtClean="0"/>
              <a:t>) (i.e., DSM) ; </a:t>
            </a:r>
          </a:p>
          <a:p>
            <a:pPr marL="406394" indent="-406394">
              <a:buFont typeface="Arial"/>
              <a:buChar char="•"/>
            </a:pPr>
            <a:endParaRPr lang="en-US" sz="2300" dirty="0"/>
          </a:p>
          <a:p>
            <a:pPr marL="406394" indent="-406394">
              <a:buFont typeface="Arial"/>
              <a:buChar char="•"/>
            </a:pPr>
            <a:r>
              <a:rPr lang="en-US" sz="2300" dirty="0" smtClean="0"/>
              <a:t>Connectivity/Dependencies/Correlations among engineering attributes (e.g., TSFC, noise, spool speed, </a:t>
            </a:r>
            <a:r>
              <a:rPr lang="en-US" sz="2300" dirty="0" err="1" smtClean="0"/>
              <a:t>etc</a:t>
            </a:r>
            <a:r>
              <a:rPr lang="en-US" sz="2300" dirty="0" smtClean="0"/>
              <a:t>) using matrix B(</a:t>
            </a:r>
            <a:r>
              <a:rPr lang="en-US" sz="2300" dirty="0" err="1" smtClean="0"/>
              <a:t>mxm</a:t>
            </a:r>
            <a:r>
              <a:rPr lang="en-US" sz="2300" dirty="0" smtClean="0"/>
              <a:t>) (i.e., N^2 diagram);</a:t>
            </a:r>
          </a:p>
          <a:p>
            <a:pPr marL="406394" indent="-406394">
              <a:buFont typeface="Arial"/>
              <a:buChar char="•"/>
            </a:pPr>
            <a:endParaRPr lang="en-US" sz="2300" dirty="0"/>
          </a:p>
          <a:p>
            <a:pPr marL="406394" indent="-406394">
              <a:buFont typeface="Arial"/>
              <a:buChar char="•"/>
            </a:pPr>
            <a:r>
              <a:rPr lang="en-US" sz="2300" dirty="0" smtClean="0"/>
              <a:t>Physical Component to engineering attribute relationships using matrix O (</a:t>
            </a:r>
            <a:r>
              <a:rPr lang="en-US" sz="2300" dirty="0" err="1" smtClean="0"/>
              <a:t>mxn</a:t>
            </a:r>
            <a:r>
              <a:rPr lang="en-US" sz="2300" dirty="0" smtClean="0"/>
              <a:t>).</a:t>
            </a:r>
            <a:endParaRPr lang="en-US" sz="2300" dirty="0"/>
          </a:p>
        </p:txBody>
      </p:sp>
      <p:grpSp>
        <p:nvGrpSpPr>
          <p:cNvPr id="2" name="Group 9"/>
          <p:cNvGrpSpPr/>
          <p:nvPr/>
        </p:nvGrpSpPr>
        <p:grpSpPr>
          <a:xfrm>
            <a:off x="5743787" y="4226560"/>
            <a:ext cx="4675857" cy="1950720"/>
            <a:chOff x="4572000" y="2438400"/>
            <a:chExt cx="2297112" cy="685800"/>
          </a:xfrm>
        </p:grpSpPr>
        <p:graphicFrame>
          <p:nvGraphicFramePr>
            <p:cNvPr id="4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67745317"/>
                </p:ext>
              </p:extLst>
            </p:nvPr>
          </p:nvGraphicFramePr>
          <p:xfrm>
            <a:off x="4572000" y="2438400"/>
            <a:ext cx="2297112" cy="685800"/>
          </p:xfrm>
          <a:graphic>
            <a:graphicData uri="http://schemas.openxmlformats.org/presentationml/2006/ole">
              <p:oleObj spid="_x0000_s193539" name="Equation" r:id="rId5" imgW="1701720" imgH="507960" progId="Equation.3">
                <p:embed/>
              </p:oleObj>
            </a:graphicData>
          </a:graphic>
        </p:graphicFrame>
        <p:cxnSp>
          <p:nvCxnSpPr>
            <p:cNvPr id="7" name="Straight Connector 6"/>
            <p:cNvCxnSpPr/>
            <p:nvPr/>
          </p:nvCxnSpPr>
          <p:spPr>
            <a:xfrm>
              <a:off x="5080376" y="2783055"/>
              <a:ext cx="905280" cy="0"/>
            </a:xfrm>
            <a:prstGeom prst="line">
              <a:avLst/>
            </a:prstGeom>
            <a:ln w="3175" cmpd="sng">
              <a:solidFill>
                <a:schemeClr val="tx1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5512748" y="2553385"/>
              <a:ext cx="13511" cy="570815"/>
            </a:xfrm>
            <a:prstGeom prst="line">
              <a:avLst/>
            </a:prstGeom>
            <a:ln w="3175" cmpd="sng">
              <a:solidFill>
                <a:srgbClr val="000000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Oval 5"/>
          <p:cNvSpPr/>
          <p:nvPr/>
        </p:nvSpPr>
        <p:spPr>
          <a:xfrm>
            <a:off x="6719147" y="4334933"/>
            <a:ext cx="866987" cy="866987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046" tIns="65023" rIns="130046" bIns="65023"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859066" y="5193887"/>
            <a:ext cx="866987" cy="866987"/>
          </a:xfrm>
          <a:prstGeom prst="ellipse">
            <a:avLst/>
          </a:prstGeom>
          <a:noFill/>
          <a:ln w="28575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046" tIns="65023" rIns="130046" bIns="65023"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5816600" y="9234311"/>
            <a:ext cx="1373293" cy="519289"/>
          </a:xfrm>
          <a:prstGeom prst="rect">
            <a:avLst/>
          </a:prstGeom>
        </p:spPr>
        <p:txBody>
          <a:bodyPr vert="horz" lIns="130046" tIns="65023" rIns="130046" bIns="65023" anchor="ctr"/>
          <a:lstStyle/>
          <a:p>
            <a:fld id="{9A192927-7F6A-4C8F-BC1A-6B163F95EC54}" type="slidenum">
              <a:rPr lang="en-US" sz="1800" smtClean="0">
                <a:latin typeface="Gill Sans"/>
                <a:cs typeface="Gill Sans"/>
              </a:rPr>
              <a:pPr/>
              <a:t>15</a:t>
            </a:fld>
            <a:endParaRPr lang="en-US" sz="1800" dirty="0">
              <a:latin typeface="Gill Sans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6343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600" dirty="0" smtClean="0"/>
              <a:t>Dynamic Complexity: Structure and Uncertainty</a:t>
            </a:r>
            <a:endParaRPr lang="en-US" sz="4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240" y="2275840"/>
            <a:ext cx="11704320" cy="6935893"/>
          </a:xfrm>
        </p:spPr>
        <p:txBody>
          <a:bodyPr>
            <a:normAutofit fontScale="92500" lnSpcReduction="10000"/>
          </a:bodyPr>
          <a:lstStyle/>
          <a:p>
            <a:pPr marL="406394" indent="-406394">
              <a:buFont typeface="Arial"/>
              <a:buChar char="•"/>
            </a:pPr>
            <a:r>
              <a:rPr lang="en-US" sz="2600" dirty="0"/>
              <a:t>Functional dependency structure =&gt; </a:t>
            </a:r>
            <a:r>
              <a:rPr lang="en-US" sz="2600" dirty="0" smtClean="0"/>
              <a:t>generated </a:t>
            </a:r>
            <a:r>
              <a:rPr lang="en-US" sz="2600" dirty="0"/>
              <a:t>from correlation structure of functional responses</a:t>
            </a:r>
            <a:r>
              <a:rPr lang="en-US" sz="2600" dirty="0" smtClean="0"/>
              <a:t>.</a:t>
            </a:r>
          </a:p>
          <a:p>
            <a:pPr marL="406394" indent="-406394">
              <a:buFont typeface="Arial"/>
              <a:buChar char="•"/>
            </a:pPr>
            <a:endParaRPr lang="en-US" sz="2000" dirty="0"/>
          </a:p>
          <a:p>
            <a:pPr marL="406394" indent="-406394">
              <a:buFont typeface="Arial"/>
              <a:buChar char="•"/>
            </a:pPr>
            <a:r>
              <a:rPr lang="en-US" sz="2600" dirty="0" smtClean="0"/>
              <a:t>Once the dependency structure is generated, next step would be to estimate the uncertainty involved in the dependency structure.</a:t>
            </a:r>
          </a:p>
          <a:p>
            <a:pPr marL="406394" indent="-406394">
              <a:buFont typeface="Arial"/>
              <a:buChar char="•"/>
            </a:pPr>
            <a:endParaRPr lang="en-US" sz="2600" dirty="0"/>
          </a:p>
          <a:p>
            <a:pPr marL="406394" indent="-406394">
              <a:buFont typeface="Arial"/>
              <a:buChar char="•"/>
            </a:pPr>
            <a:r>
              <a:rPr lang="en-US" sz="2600" dirty="0" smtClean="0"/>
              <a:t>Uncertainty is estimated using the notion of information entropy (i.e., </a:t>
            </a:r>
            <a:r>
              <a:rPr lang="en-US" sz="2600" dirty="0"/>
              <a:t>S</a:t>
            </a:r>
            <a:r>
              <a:rPr lang="en-US" sz="2600" dirty="0" smtClean="0"/>
              <a:t>hannon entropy). </a:t>
            </a:r>
          </a:p>
          <a:p>
            <a:pPr marL="406394" indent="-406394">
              <a:buFont typeface="Arial"/>
              <a:buChar char="•"/>
            </a:pPr>
            <a:endParaRPr lang="en-US" sz="2600" dirty="0"/>
          </a:p>
          <a:p>
            <a:pPr marL="406394" indent="-406394">
              <a:buFont typeface="Arial"/>
              <a:buChar char="•"/>
            </a:pPr>
            <a:r>
              <a:rPr lang="en-US" sz="2600" dirty="0" smtClean="0"/>
              <a:t>This entropic measure works on an underlying probability distribution and achieves a maximum for uniform distribution (i.e., maximum randomness). </a:t>
            </a:r>
            <a:endParaRPr lang="en-US" sz="2000" dirty="0" smtClean="0"/>
          </a:p>
          <a:p>
            <a:pPr marL="406394" indent="-406394">
              <a:buFont typeface="Arial"/>
              <a:buChar char="•"/>
            </a:pPr>
            <a:endParaRPr lang="en-US" sz="2000" dirty="0"/>
          </a:p>
          <a:p>
            <a:pPr marL="406394" indent="-406394">
              <a:buFont typeface="Arial"/>
              <a:buChar char="•"/>
            </a:pPr>
            <a:r>
              <a:rPr lang="en-US" sz="2600" dirty="0"/>
              <a:t>Plot x-y scatter plots for each pair of functional responses.</a:t>
            </a:r>
          </a:p>
          <a:p>
            <a:pPr marL="0" indent="0">
              <a:buNone/>
            </a:pPr>
            <a:r>
              <a:rPr lang="en-US" sz="2600" dirty="0" smtClean="0"/>
              <a:t>	1</a:t>
            </a:r>
            <a:r>
              <a:rPr lang="en-US" sz="2600" dirty="0"/>
              <a:t>.  Minimal scatter – relation is “deterministic”, dependency structure </a:t>
            </a:r>
            <a:endParaRPr lang="en-US" sz="2600" dirty="0" smtClean="0"/>
          </a:p>
          <a:p>
            <a:pPr marL="0" indent="0">
              <a:buNone/>
            </a:pPr>
            <a:r>
              <a:rPr lang="en-US" sz="2600" dirty="0"/>
              <a:t>	</a:t>
            </a:r>
            <a:r>
              <a:rPr lang="en-US" sz="2600" dirty="0" smtClean="0"/>
              <a:t>     dominates</a:t>
            </a:r>
            <a:r>
              <a:rPr lang="en-US" sz="2600" dirty="0"/>
              <a:t>.</a:t>
            </a:r>
          </a:p>
          <a:p>
            <a:pPr marL="0" indent="0">
              <a:buNone/>
            </a:pPr>
            <a:r>
              <a:rPr lang="en-US" sz="2600" dirty="0" smtClean="0"/>
              <a:t>	2</a:t>
            </a:r>
            <a:r>
              <a:rPr lang="en-US" sz="2600" dirty="0"/>
              <a:t>.  Large scatter – uncertainty dominates, entropy dominates</a:t>
            </a:r>
            <a:r>
              <a:rPr lang="en-US" sz="2600" dirty="0" smtClean="0"/>
              <a:t>.</a:t>
            </a:r>
            <a:endParaRPr lang="en-US" sz="2600" dirty="0"/>
          </a:p>
          <a:p>
            <a:endParaRPr lang="en-US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5816600" y="9234311"/>
            <a:ext cx="1373293" cy="519289"/>
          </a:xfrm>
          <a:prstGeom prst="rect">
            <a:avLst/>
          </a:prstGeom>
        </p:spPr>
        <p:txBody>
          <a:bodyPr vert="horz" lIns="130046" tIns="65023" rIns="130046" bIns="65023" anchor="ctr"/>
          <a:lstStyle/>
          <a:p>
            <a:fld id="{9A192927-7F6A-4C8F-BC1A-6B163F95EC54}" type="slidenum">
              <a:rPr lang="en-US" sz="1800" smtClean="0">
                <a:latin typeface="Gill Sans"/>
                <a:cs typeface="Gill Sans"/>
              </a:rPr>
              <a:pPr/>
              <a:t>16</a:t>
            </a:fld>
            <a:endParaRPr lang="en-US" sz="1800" dirty="0">
              <a:latin typeface="Gill Sans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219650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47" y="390596"/>
            <a:ext cx="12571307" cy="1451750"/>
          </a:xfrm>
        </p:spPr>
        <p:txBody>
          <a:bodyPr>
            <a:noAutofit/>
          </a:bodyPr>
          <a:lstStyle/>
          <a:p>
            <a:r>
              <a:rPr lang="en-US" sz="4600" dirty="0" smtClean="0"/>
              <a:t>Dynamical Complexity – functional dependency structure and uncertainty</a:t>
            </a:r>
            <a:endParaRPr lang="en-US" sz="4600" dirty="0"/>
          </a:p>
        </p:txBody>
      </p:sp>
      <p:sp>
        <p:nvSpPr>
          <p:cNvPr id="5" name="TextBox 4"/>
          <p:cNvSpPr txBox="1"/>
          <p:nvPr/>
        </p:nvSpPr>
        <p:spPr>
          <a:xfrm>
            <a:off x="711200" y="3124200"/>
            <a:ext cx="12029440" cy="3085971"/>
          </a:xfrm>
          <a:prstGeom prst="rect">
            <a:avLst/>
          </a:prstGeom>
          <a:solidFill>
            <a:schemeClr val="bg1"/>
          </a:solidFill>
        </p:spPr>
        <p:txBody>
          <a:bodyPr wrap="square" lIns="130046" tIns="65023" rIns="130046" bIns="65023" rtlCol="0">
            <a:spAutoFit/>
          </a:bodyPr>
          <a:lstStyle/>
          <a:p>
            <a:pPr marL="406394" indent="-406394">
              <a:buFont typeface="Arial"/>
              <a:buChar char="•"/>
            </a:pPr>
            <a:r>
              <a:rPr lang="en-US" sz="2400" dirty="0" smtClean="0"/>
              <a:t>Dynamic Complexity = f(functional dependency structure)*g(uncertainty in functional relationships).</a:t>
            </a:r>
          </a:p>
          <a:p>
            <a:pPr marL="406394" indent="-406394">
              <a:buFont typeface="Arial"/>
              <a:buChar char="•"/>
            </a:pPr>
            <a:endParaRPr lang="en-US" sz="2400" dirty="0"/>
          </a:p>
          <a:p>
            <a:pPr marL="406394" indent="-406394">
              <a:buFont typeface="Arial"/>
              <a:buChar char="•"/>
            </a:pPr>
            <a:r>
              <a:rPr lang="en-US" sz="2400" dirty="0"/>
              <a:t>F</a:t>
            </a:r>
            <a:r>
              <a:rPr lang="en-US" sz="2400" dirty="0" smtClean="0"/>
              <a:t>unctional dependency structure =&gt; generate from correlation structure of functional responses.</a:t>
            </a:r>
          </a:p>
          <a:p>
            <a:pPr marL="406394" indent="-406394">
              <a:buFont typeface="Arial"/>
              <a:buChar char="•"/>
            </a:pPr>
            <a:endParaRPr lang="en-US" sz="2400" dirty="0"/>
          </a:p>
          <a:p>
            <a:pPr marL="406394" indent="-406394">
              <a:buFont typeface="Arial"/>
              <a:buChar char="•"/>
            </a:pPr>
            <a:r>
              <a:rPr lang="en-US" sz="2400" dirty="0"/>
              <a:t>No explicit mathematical model is assumed in this method. It is </a:t>
            </a:r>
            <a:r>
              <a:rPr lang="en-US" sz="2400" dirty="0" smtClean="0"/>
              <a:t>data</a:t>
            </a:r>
            <a:r>
              <a:rPr lang="en-US" sz="2400" dirty="0"/>
              <a:t>-driven, where data may be generated from simulation or observation(i.e., experiment)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5816600" y="9234311"/>
            <a:ext cx="1373293" cy="519289"/>
          </a:xfrm>
          <a:prstGeom prst="rect">
            <a:avLst/>
          </a:prstGeom>
        </p:spPr>
        <p:txBody>
          <a:bodyPr vert="horz" lIns="130046" tIns="65023" rIns="130046" bIns="65023" anchor="ctr"/>
          <a:lstStyle/>
          <a:p>
            <a:fld id="{9A192927-7F6A-4C8F-BC1A-6B163F95EC54}" type="slidenum">
              <a:rPr lang="en-US" sz="1800" smtClean="0">
                <a:latin typeface="Gill Sans"/>
                <a:cs typeface="Gill Sans"/>
              </a:rPr>
              <a:pPr/>
              <a:t>17</a:t>
            </a:fld>
            <a:endParaRPr lang="en-US" sz="1800" dirty="0">
              <a:latin typeface="Gill Sans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866735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390596"/>
            <a:ext cx="11704320" cy="1235004"/>
          </a:xfrm>
        </p:spPr>
        <p:txBody>
          <a:bodyPr>
            <a:normAutofit/>
          </a:bodyPr>
          <a:lstStyle/>
          <a:p>
            <a:r>
              <a:rPr lang="en-US" sz="4600" dirty="0" smtClean="0"/>
              <a:t>Functional dependency structure:</a:t>
            </a:r>
            <a:endParaRPr lang="en-US" sz="4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240" y="1842347"/>
            <a:ext cx="11704320" cy="7261013"/>
          </a:xfrm>
        </p:spPr>
        <p:txBody>
          <a:bodyPr>
            <a:normAutofit fontScale="92500"/>
          </a:bodyPr>
          <a:lstStyle/>
          <a:p>
            <a:r>
              <a:rPr lang="en-US" sz="2600" b="1" dirty="0">
                <a:solidFill>
                  <a:srgbClr val="FF0000"/>
                </a:solidFill>
              </a:rPr>
              <a:t>Generate dependency structure from correlation structure amongst </a:t>
            </a:r>
            <a:r>
              <a:rPr lang="en-US" sz="2600" b="1" dirty="0" smtClean="0">
                <a:solidFill>
                  <a:srgbClr val="FF0000"/>
                </a:solidFill>
              </a:rPr>
              <a:t>responses -</a:t>
            </a:r>
          </a:p>
          <a:p>
            <a:pPr marL="0" indent="0">
              <a:buNone/>
            </a:pPr>
            <a:r>
              <a:rPr lang="en-US" sz="2600" dirty="0" smtClean="0"/>
              <a:t>	1.   INPUT: Identify main functional responses (m) and compute them for (s) 	      “states” of the system. The states could march over time or be points in 	      the mission space. This is a (</a:t>
            </a:r>
            <a:r>
              <a:rPr lang="en-US" sz="2600" dirty="0" err="1" smtClean="0"/>
              <a:t>sxm</a:t>
            </a:r>
            <a:r>
              <a:rPr lang="en-US" sz="2600" dirty="0" smtClean="0"/>
              <a:t>) data matrix.</a:t>
            </a:r>
            <a:endParaRPr lang="en-US" sz="2600" dirty="0"/>
          </a:p>
          <a:p>
            <a:pPr marL="0" indent="0">
              <a:buNone/>
            </a:pPr>
            <a:r>
              <a:rPr lang="en-US" sz="2600" dirty="0" smtClean="0"/>
              <a:t>	2.   Extract the correlation structure from the data in step </a:t>
            </a:r>
            <a:r>
              <a:rPr lang="en-US" sz="2600" dirty="0"/>
              <a:t>1</a:t>
            </a:r>
            <a:r>
              <a:rPr lang="en-US" sz="2600" dirty="0" smtClean="0"/>
              <a:t>.</a:t>
            </a:r>
          </a:p>
          <a:p>
            <a:pPr marL="0" indent="0">
              <a:buNone/>
            </a:pPr>
            <a:r>
              <a:rPr lang="en-US" sz="2600" dirty="0"/>
              <a:t>	</a:t>
            </a:r>
            <a:r>
              <a:rPr lang="en-US" sz="2600" dirty="0" smtClean="0"/>
              <a:t>3.  We get a </a:t>
            </a:r>
            <a:r>
              <a:rPr lang="en-US" sz="2600" dirty="0"/>
              <a:t>matrix of </a:t>
            </a:r>
            <a:r>
              <a:rPr lang="en-US" sz="2600" dirty="0" smtClean="0"/>
              <a:t>p</a:t>
            </a:r>
            <a:r>
              <a:rPr lang="en-US" sz="2600" dirty="0"/>
              <a:t>-</a:t>
            </a:r>
            <a:r>
              <a:rPr lang="en-US" sz="2600" dirty="0" smtClean="0"/>
              <a:t> values </a:t>
            </a:r>
            <a:r>
              <a:rPr lang="en-US" sz="2600" dirty="0"/>
              <a:t>for </a:t>
            </a:r>
            <a:r>
              <a:rPr lang="en-US" sz="2600" dirty="0" smtClean="0"/>
              <a:t>testing the </a:t>
            </a:r>
            <a:r>
              <a:rPr lang="en-US" sz="2600" dirty="0"/>
              <a:t>hypothesis of no correlation.  </a:t>
            </a:r>
            <a:r>
              <a:rPr lang="en-US" sz="2600" dirty="0" smtClean="0"/>
              <a:t>	     Each </a:t>
            </a:r>
            <a:r>
              <a:rPr lang="en-US" sz="2600" dirty="0"/>
              <a:t>p-value is the </a:t>
            </a:r>
            <a:r>
              <a:rPr lang="en-US" sz="2600" dirty="0" smtClean="0"/>
              <a:t>probability of </a:t>
            </a:r>
            <a:r>
              <a:rPr lang="en-US" sz="2600" dirty="0"/>
              <a:t>getting a correlation as large as the </a:t>
            </a:r>
            <a:r>
              <a:rPr lang="en-US" sz="2600" dirty="0" smtClean="0"/>
              <a:t>	     observed </a:t>
            </a:r>
            <a:r>
              <a:rPr lang="en-US" sz="2600" dirty="0"/>
              <a:t>value by </a:t>
            </a:r>
            <a:r>
              <a:rPr lang="en-US" sz="2600" dirty="0" smtClean="0"/>
              <a:t>random chance</a:t>
            </a:r>
            <a:r>
              <a:rPr lang="en-US" sz="2600" dirty="0"/>
              <a:t>, when the true correlation is zero.  If p</a:t>
            </a:r>
            <a:r>
              <a:rPr lang="en-US" sz="2600" dirty="0" smtClean="0"/>
              <a:t>	    (</a:t>
            </a:r>
            <a:r>
              <a:rPr lang="en-US" sz="2600" dirty="0" err="1"/>
              <a:t>i,j</a:t>
            </a:r>
            <a:r>
              <a:rPr lang="en-US" sz="2600" dirty="0"/>
              <a:t>) is small, </a:t>
            </a:r>
            <a:r>
              <a:rPr lang="en-US" sz="2600" dirty="0" smtClean="0"/>
              <a:t>say less </a:t>
            </a:r>
            <a:r>
              <a:rPr lang="en-US" sz="2600" dirty="0"/>
              <a:t>than 0.05, then the correlation </a:t>
            </a:r>
            <a:r>
              <a:rPr lang="en-US" sz="2600" dirty="0" smtClean="0"/>
              <a:t>r(</a:t>
            </a:r>
            <a:r>
              <a:rPr lang="en-US" sz="2600" dirty="0" err="1"/>
              <a:t>i,j</a:t>
            </a:r>
            <a:r>
              <a:rPr lang="en-US" sz="2600" dirty="0"/>
              <a:t>) is significant</a:t>
            </a:r>
            <a:r>
              <a:rPr lang="en-US" sz="2600" dirty="0" smtClean="0"/>
              <a:t>.</a:t>
            </a:r>
          </a:p>
          <a:p>
            <a:pPr marL="0" indent="0">
              <a:buNone/>
            </a:pPr>
            <a:r>
              <a:rPr lang="en-US" sz="2600" dirty="0"/>
              <a:t>	</a:t>
            </a:r>
            <a:r>
              <a:rPr lang="en-US" sz="2600" dirty="0" smtClean="0"/>
              <a:t>4. Populate the functional dependency matrix, B with 0’s and 1’s.  If r(</a:t>
            </a:r>
            <a:r>
              <a:rPr lang="en-US" sz="2600" dirty="0" err="1"/>
              <a:t>i</a:t>
            </a:r>
            <a:r>
              <a:rPr lang="en-US" sz="2600" dirty="0" err="1" smtClean="0"/>
              <a:t>,j</a:t>
            </a:r>
            <a:r>
              <a:rPr lang="en-US" sz="2600" dirty="0" smtClean="0"/>
              <a:t>) is 	    significant (from step 3), assign B(</a:t>
            </a:r>
            <a:r>
              <a:rPr lang="en-US" sz="2600" dirty="0" err="1"/>
              <a:t>i</a:t>
            </a:r>
            <a:r>
              <a:rPr lang="en-US" sz="2600" dirty="0" err="1" smtClean="0"/>
              <a:t>,j</a:t>
            </a:r>
            <a:r>
              <a:rPr lang="en-US" sz="2600" dirty="0" smtClean="0"/>
              <a:t>) = 1, otherwise B(</a:t>
            </a:r>
            <a:r>
              <a:rPr lang="en-US" sz="2600" dirty="0" err="1"/>
              <a:t>i</a:t>
            </a:r>
            <a:r>
              <a:rPr lang="en-US" sz="2600" dirty="0" err="1" smtClean="0"/>
              <a:t>,j</a:t>
            </a:r>
            <a:r>
              <a:rPr lang="en-US" sz="2600" dirty="0" smtClean="0"/>
              <a:t>) =0.</a:t>
            </a:r>
            <a:endParaRPr lang="en-US" sz="2600" dirty="0"/>
          </a:p>
          <a:p>
            <a:endParaRPr lang="en-US" sz="2600" dirty="0" smtClean="0"/>
          </a:p>
          <a:p>
            <a:r>
              <a:rPr lang="en-US" sz="2600" b="1" dirty="0" smtClean="0">
                <a:solidFill>
                  <a:srgbClr val="1422FC"/>
                </a:solidFill>
              </a:rPr>
              <a:t>f(functional dependency structure) = f(B) = E(B) &lt;- sum of singular values of B matrix</a:t>
            </a:r>
            <a:r>
              <a:rPr lang="en-US" sz="2600" dirty="0" smtClean="0"/>
              <a:t>: a higher value indicates higher complexity due to underlying correlation structure amongst system functional responses (application similar to in compressed sensing literature where the idea is to reconstruct the matrix B).</a:t>
            </a:r>
            <a:endParaRPr lang="en-US" sz="2600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5816600" y="9234311"/>
            <a:ext cx="1373293" cy="519289"/>
          </a:xfrm>
          <a:prstGeom prst="rect">
            <a:avLst/>
          </a:prstGeom>
        </p:spPr>
        <p:txBody>
          <a:bodyPr vert="horz" lIns="130046" tIns="65023" rIns="130046" bIns="65023" anchor="ctr"/>
          <a:lstStyle/>
          <a:p>
            <a:fld id="{9A192927-7F6A-4C8F-BC1A-6B163F95EC54}" type="slidenum">
              <a:rPr lang="en-US" sz="1800" smtClean="0">
                <a:latin typeface="Gill Sans"/>
                <a:cs typeface="Gill Sans"/>
              </a:rPr>
              <a:pPr/>
              <a:t>18</a:t>
            </a:fld>
            <a:endParaRPr lang="en-US" sz="1800" dirty="0">
              <a:latin typeface="Gill Sans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9413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390596"/>
            <a:ext cx="11704320" cy="1018257"/>
          </a:xfrm>
        </p:spPr>
        <p:txBody>
          <a:bodyPr>
            <a:normAutofit/>
          </a:bodyPr>
          <a:lstStyle/>
          <a:p>
            <a:r>
              <a:rPr lang="en-US" sz="4600" dirty="0" smtClean="0"/>
              <a:t>Uncertainty in dependency structure</a:t>
            </a:r>
            <a:endParaRPr lang="en-US" sz="4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240" y="1733973"/>
            <a:ext cx="9753600" cy="7802880"/>
          </a:xfrm>
        </p:spPr>
        <p:txBody>
          <a:bodyPr>
            <a:normAutofit lnSpcReduction="10000"/>
          </a:bodyPr>
          <a:lstStyle/>
          <a:p>
            <a:r>
              <a:rPr lang="en-US" sz="2600" dirty="0" smtClean="0"/>
              <a:t>Plot x-y scatter plots for each pair of functional responses.</a:t>
            </a:r>
            <a:endParaRPr lang="en-US" sz="2600" dirty="0"/>
          </a:p>
          <a:p>
            <a:pPr marL="0" indent="0">
              <a:buNone/>
            </a:pPr>
            <a:r>
              <a:rPr lang="en-US" sz="2600" dirty="0" smtClean="0"/>
              <a:t>	1.  Minimal scatter – relation is “deterministic”, dependency 	     structure dominates.</a:t>
            </a:r>
            <a:endParaRPr lang="en-US" sz="2600" dirty="0"/>
          </a:p>
          <a:p>
            <a:pPr marL="0" indent="0">
              <a:buNone/>
            </a:pPr>
            <a:r>
              <a:rPr lang="en-US" sz="2600" dirty="0" smtClean="0"/>
              <a:t>	2.  Large scatter – uncertainty dominates, entropy dominates.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600" dirty="0" smtClean="0"/>
              <a:t>Create a 2D image of the scatter plot. 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600" dirty="0" smtClean="0"/>
              <a:t>Extract entropy content from this image. Higher entropy reveals larger uncertainty.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600" dirty="0" smtClean="0"/>
              <a:t>Consider each pair of functional responses and build an “entropy matrix” (</a:t>
            </a:r>
            <a:r>
              <a:rPr lang="en-US" sz="2600" dirty="0" err="1" smtClean="0"/>
              <a:t>nxn</a:t>
            </a:r>
            <a:r>
              <a:rPr lang="en-US" sz="2600" dirty="0" smtClean="0"/>
              <a:t>). Each entry is a normalized entropy measure ( ≤ 1).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600" dirty="0" smtClean="0"/>
              <a:t>Total entropy = sum(sum(</a:t>
            </a:r>
            <a:r>
              <a:rPr lang="en-US" sz="2600" dirty="0" err="1" smtClean="0"/>
              <a:t>entropy_matrix</a:t>
            </a:r>
            <a:r>
              <a:rPr lang="en-US" sz="2600" dirty="0" smtClean="0"/>
              <a:t>));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600" dirty="0" smtClean="0"/>
              <a:t>Normalized entropy = total entropy/(n*(n-1)) </a:t>
            </a:r>
            <a:r>
              <a:rPr lang="en-US" sz="2600" dirty="0"/>
              <a:t>≤ 1</a:t>
            </a:r>
            <a:r>
              <a:rPr lang="en-US" sz="2600" dirty="0" smtClean="0"/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6782" y="1517227"/>
            <a:ext cx="2908018" cy="1706880"/>
          </a:xfrm>
          <a:prstGeom prst="rect">
            <a:avLst/>
          </a:prstGeom>
        </p:spPr>
      </p:pic>
      <p:pic>
        <p:nvPicPr>
          <p:cNvPr id="6" name="Content Placeholder 6"/>
          <p:cNvPicPr>
            <a:picLocks noChangeAspect="1"/>
          </p:cNvPicPr>
          <p:nvPr/>
        </p:nvPicPr>
        <p:blipFill>
          <a:blip r:embed="rId4"/>
          <a:srcRect t="5975" b="5975"/>
          <a:stretch>
            <a:fillRect/>
          </a:stretch>
        </p:blipFill>
        <p:spPr>
          <a:xfrm>
            <a:off x="10085805" y="3576321"/>
            <a:ext cx="2847470" cy="1565999"/>
          </a:xfrm>
          <a:prstGeom prst="rect">
            <a:avLst/>
          </a:prstGeom>
        </p:spPr>
      </p:pic>
      <p:sp>
        <p:nvSpPr>
          <p:cNvPr id="8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5816600" y="9234311"/>
            <a:ext cx="1373293" cy="519289"/>
          </a:xfrm>
          <a:prstGeom prst="rect">
            <a:avLst/>
          </a:prstGeom>
        </p:spPr>
        <p:txBody>
          <a:bodyPr vert="horz" lIns="130046" tIns="65023" rIns="130046" bIns="65023" anchor="ctr"/>
          <a:lstStyle/>
          <a:p>
            <a:fld id="{9A192927-7F6A-4C8F-BC1A-6B163F95EC54}" type="slidenum">
              <a:rPr lang="en-US" sz="1800" smtClean="0">
                <a:latin typeface="Gill Sans"/>
                <a:cs typeface="Gill Sans"/>
              </a:rPr>
              <a:pPr/>
              <a:t>19</a:t>
            </a:fld>
            <a:endParaRPr lang="en-US" sz="1800" dirty="0">
              <a:latin typeface="Gill Sans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9973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1"/>
          <p:cNvSpPr txBox="1">
            <a:spLocks noChangeArrowheads="1"/>
          </p:cNvSpPr>
          <p:nvPr/>
        </p:nvSpPr>
        <p:spPr bwMode="auto">
          <a:xfrm>
            <a:off x="5991225" y="9258300"/>
            <a:ext cx="238125" cy="469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fld id="{C4E0EE63-6AF6-4F73-A9C7-D956F5C00243}" type="slidenum">
              <a:rPr lang="en-US" sz="2400">
                <a:solidFill>
                  <a:schemeClr val="tx1"/>
                </a:solidFill>
                <a:ea typeface="Hoefler Text"/>
                <a:cs typeface="Hoefler Text"/>
              </a:rPr>
              <a:pPr/>
              <a:t>2</a:t>
            </a:fld>
            <a:endParaRPr lang="en-US" sz="2400">
              <a:solidFill>
                <a:schemeClr val="tx1"/>
              </a:solidFill>
              <a:ea typeface="Hoefler Text"/>
              <a:cs typeface="Hoefler Text"/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11200" y="1638300"/>
            <a:ext cx="4217988" cy="5715000"/>
          </a:xfrm>
        </p:spPr>
        <p:txBody>
          <a:bodyPr rIns="40639"/>
          <a:lstStyle/>
          <a:p>
            <a:pPr marL="325438" indent="-285750" eaLnBrk="1" hangingPunct="1">
              <a:buClr>
                <a:srgbClr val="5A88DA"/>
              </a:buCl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  <a:sym typeface="Arial" pitchFamily="34" charset="0"/>
              </a:rPr>
              <a:t>SOW:</a:t>
            </a:r>
            <a:endParaRPr lang="en-US" sz="2400" dirty="0" smtClean="0">
              <a:latin typeface="Arial" pitchFamily="34" charset="0"/>
              <a:sym typeface="Arial" pitchFamily="34" charset="0"/>
            </a:endParaRPr>
          </a:p>
          <a:p>
            <a:pPr marL="792163" lvl="1" indent="-457200" eaLnBrk="1" hangingPunct="1">
              <a:spcBef>
                <a:spcPts val="500"/>
              </a:spcBef>
              <a:buClr>
                <a:srgbClr val="969696"/>
              </a:buClr>
              <a:buFont typeface="Wingdings" pitchFamily="2" charset="2"/>
              <a:buChar char="§"/>
            </a:pPr>
            <a:r>
              <a:rPr lang="en-US" sz="1800" dirty="0" smtClean="0">
                <a:latin typeface="Arial" pitchFamily="34" charset="0"/>
                <a:cs typeface="Arial" pitchFamily="34" charset="0"/>
                <a:sym typeface="Arial" pitchFamily="34" charset="0"/>
              </a:rPr>
              <a:t>UTRC shall develop a method (or methods) for determining stability boundaries associated with system dynamic events, as well as the likelihood of experiencing non-stable operating conditions for a given architecture and load configuration.</a:t>
            </a:r>
            <a:endParaRPr lang="en-US" sz="1800" dirty="0" smtClean="0">
              <a:latin typeface="Arial" pitchFamily="34" charset="0"/>
              <a:sym typeface="Arial" pitchFamily="34" charset="0"/>
            </a:endParaRPr>
          </a:p>
          <a:p>
            <a:pPr marL="792163" lvl="1" indent="-457200" eaLnBrk="1" hangingPunct="1">
              <a:spcBef>
                <a:spcPts val="500"/>
              </a:spcBef>
              <a:buClr>
                <a:srgbClr val="5A88DA"/>
              </a:buCl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  <a:sym typeface="Arial" pitchFamily="34" charset="0"/>
              </a:rPr>
              <a:t>Duration: </a:t>
            </a:r>
            <a:endParaRPr lang="en-US" sz="2400" dirty="0" smtClean="0">
              <a:latin typeface="Arial" pitchFamily="34" charset="0"/>
              <a:sym typeface="Arial" pitchFamily="34" charset="0"/>
            </a:endParaRPr>
          </a:p>
          <a:p>
            <a:pPr marL="792163" lvl="1" indent="-457200" eaLnBrk="1" hangingPunct="1">
              <a:spcBef>
                <a:spcPts val="500"/>
              </a:spcBef>
              <a:buClr>
                <a:srgbClr val="969696"/>
              </a:buClr>
              <a:buFont typeface="Wingdings" pitchFamily="2" charset="2"/>
              <a:buChar char="§"/>
            </a:pPr>
            <a:r>
              <a:rPr lang="en-US" sz="1800" dirty="0" smtClean="0">
                <a:latin typeface="Arial" pitchFamily="34" charset="0"/>
                <a:cs typeface="Arial" pitchFamily="34" charset="0"/>
                <a:sym typeface="Arial" pitchFamily="34" charset="0"/>
              </a:rPr>
              <a:t>Oct 2010 - Sept 2011 (11 months)</a:t>
            </a:r>
            <a:endParaRPr lang="en-US" sz="1800" dirty="0" smtClean="0">
              <a:latin typeface="Arial" pitchFamily="34" charset="0"/>
              <a:sym typeface="Arial" pitchFamily="34" charset="0"/>
            </a:endParaRPr>
          </a:p>
          <a:p>
            <a:pPr marL="325438" indent="-285750" eaLnBrk="1" hangingPunct="1">
              <a:spcBef>
                <a:spcPts val="500"/>
              </a:spcBef>
              <a:buClr>
                <a:srgbClr val="5A88DA"/>
              </a:buCl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  <a:sym typeface="Arial" pitchFamily="34" charset="0"/>
              </a:rPr>
              <a:t>Deliverable: </a:t>
            </a:r>
            <a:endParaRPr lang="en-US" sz="2400" dirty="0" smtClean="0">
              <a:latin typeface="Arial" pitchFamily="34" charset="0"/>
              <a:sym typeface="Arial" pitchFamily="34" charset="0"/>
            </a:endParaRPr>
          </a:p>
          <a:p>
            <a:pPr marL="792163" lvl="1" indent="-457200" eaLnBrk="1" hangingPunct="1">
              <a:spcBef>
                <a:spcPts val="500"/>
              </a:spcBef>
              <a:buClr>
                <a:srgbClr val="969696"/>
              </a:buClr>
              <a:buFont typeface="Wingdings" pitchFamily="2" charset="2"/>
              <a:buChar char="§"/>
            </a:pPr>
            <a:r>
              <a:rPr lang="en-US" sz="1800" dirty="0" smtClean="0">
                <a:latin typeface="Arial" pitchFamily="34" charset="0"/>
                <a:cs typeface="Arial" pitchFamily="34" charset="0"/>
                <a:sym typeface="Arial" pitchFamily="34" charset="0"/>
              </a:rPr>
              <a:t>Completed analysis capabilities to support improved complex system design.</a:t>
            </a:r>
            <a:endParaRPr lang="en-US" sz="1800" dirty="0" smtClean="0">
              <a:latin typeface="Arial" pitchFamily="34" charset="0"/>
              <a:sym typeface="Arial" pitchFamily="34" charset="0"/>
            </a:endParaRPr>
          </a:p>
        </p:txBody>
      </p:sp>
      <p:sp>
        <p:nvSpPr>
          <p:cNvPr id="17412" name="Rectangle 3"/>
          <p:cNvSpPr>
            <a:spLocks/>
          </p:cNvSpPr>
          <p:nvPr/>
        </p:nvSpPr>
        <p:spPr bwMode="auto">
          <a:xfrm>
            <a:off x="1217613" y="495300"/>
            <a:ext cx="8696325" cy="1022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 anchor="ctr"/>
          <a:lstStyle/>
          <a:p>
            <a:pPr marL="39688" algn="l"/>
            <a:r>
              <a:rPr lang="en-US" sz="2400" b="1">
                <a:latin typeface="Arial" pitchFamily="34" charset="0"/>
                <a:cs typeface="Arial" pitchFamily="34" charset="0"/>
                <a:sym typeface="Arial" pitchFamily="34" charset="0"/>
              </a:rPr>
              <a:t>Subtask 3.4b: Stability/system dynamics assessment</a:t>
            </a:r>
          </a:p>
        </p:txBody>
      </p:sp>
      <p:sp>
        <p:nvSpPr>
          <p:cNvPr id="17413" name="Rectangle 4"/>
          <p:cNvSpPr>
            <a:spLocks/>
          </p:cNvSpPr>
          <p:nvPr/>
        </p:nvSpPr>
        <p:spPr bwMode="auto">
          <a:xfrm>
            <a:off x="6289675" y="1560513"/>
            <a:ext cx="4708525" cy="689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/>
          <a:lstStyle/>
          <a:p>
            <a:pPr marL="325438" indent="-285750" algn="l">
              <a:spcBef>
                <a:spcPts val="350"/>
              </a:spcBef>
              <a:buClr>
                <a:srgbClr val="5A88DA"/>
              </a:buClr>
              <a:buSzPct val="100000"/>
              <a:buFont typeface="Wingdings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Method:</a:t>
            </a:r>
          </a:p>
          <a:p>
            <a:pPr marL="325438" indent="-285750" algn="l">
              <a:spcBef>
                <a:spcPts val="275"/>
              </a:spcBef>
              <a:buClr>
                <a:srgbClr val="969696"/>
              </a:buClr>
              <a:buSzPct val="100000"/>
              <a:buFont typeface="Wingdings" pitchFamily="2" charset="2"/>
              <a:buChar char="§"/>
            </a:pPr>
            <a:r>
              <a:rPr 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UTRC will develop an algorithm to assess the risk of detrimental dynamical system behavior based on information used to construct DSM.</a:t>
            </a:r>
          </a:p>
          <a:p>
            <a:pPr marL="325438" indent="-285750" algn="l">
              <a:spcBef>
                <a:spcPts val="275"/>
              </a:spcBef>
              <a:buClr>
                <a:srgbClr val="969696"/>
              </a:buClr>
              <a:buSzPct val="100000"/>
              <a:buFont typeface="Wingdings" pitchFamily="2" charset="2"/>
              <a:buChar char="§"/>
            </a:pPr>
            <a:r>
              <a:rPr 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The algorithm should account  for features such as:</a:t>
            </a:r>
          </a:p>
          <a:p>
            <a:pPr marL="325438" indent="-285750" algn="l">
              <a:spcBef>
                <a:spcPts val="275"/>
              </a:spcBef>
              <a:buClr>
                <a:srgbClr val="969696"/>
              </a:buClr>
              <a:buSzPct val="100000"/>
              <a:buFont typeface="Wingdings" pitchFamily="2" charset="2"/>
              <a:buChar char="§"/>
            </a:pPr>
            <a:r>
              <a:rPr 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Strong couplings</a:t>
            </a:r>
          </a:p>
          <a:p>
            <a:pPr marL="325438" indent="-285750" algn="l">
              <a:spcBef>
                <a:spcPts val="275"/>
              </a:spcBef>
              <a:buClr>
                <a:srgbClr val="969696"/>
              </a:buClr>
              <a:buSzPct val="100000"/>
              <a:buFont typeface="Wingdings" pitchFamily="2" charset="2"/>
              <a:buChar char="§"/>
            </a:pPr>
            <a:r>
              <a:rPr 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Characteristic time scales </a:t>
            </a:r>
          </a:p>
          <a:p>
            <a:pPr marL="325438" indent="-285750" algn="l">
              <a:spcBef>
                <a:spcPts val="275"/>
              </a:spcBef>
              <a:buClr>
                <a:srgbClr val="969696"/>
              </a:buClr>
              <a:buSzPct val="100000"/>
              <a:buFont typeface="Wingdings" pitchFamily="2" charset="2"/>
              <a:buChar char="§"/>
            </a:pPr>
            <a:r>
              <a:rPr 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Positive/negative feedbacks</a:t>
            </a:r>
          </a:p>
          <a:p>
            <a:pPr marL="325438" indent="-285750" algn="l">
              <a:spcBef>
                <a:spcPts val="275"/>
              </a:spcBef>
              <a:buClr>
                <a:srgbClr val="969696"/>
              </a:buClr>
              <a:buSzPct val="100000"/>
              <a:buFont typeface="Wingdings" pitchFamily="2" charset="2"/>
              <a:buChar char="§"/>
            </a:pPr>
            <a:r>
              <a:rPr 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Symmetries</a:t>
            </a:r>
          </a:p>
          <a:p>
            <a:pPr marL="325438" indent="-285750" algn="l">
              <a:spcBef>
                <a:spcPts val="275"/>
              </a:spcBef>
              <a:buClr>
                <a:srgbClr val="969696"/>
              </a:buClr>
              <a:buSzPct val="100000"/>
              <a:buFont typeface="Wingdings" pitchFamily="2" charset="2"/>
              <a:buChar char="§"/>
            </a:pPr>
            <a:r>
              <a:rPr 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Delays</a:t>
            </a:r>
          </a:p>
          <a:p>
            <a:pPr marL="325438" indent="-285750" algn="l">
              <a:spcBef>
                <a:spcPts val="275"/>
              </a:spcBef>
              <a:buClr>
                <a:srgbClr val="969696"/>
              </a:buClr>
              <a:buSzPct val="100000"/>
              <a:buFont typeface="Wingdings" pitchFamily="2" charset="2"/>
              <a:buChar char="§"/>
            </a:pPr>
            <a:r>
              <a:rPr 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Active and constant power loads</a:t>
            </a:r>
          </a:p>
          <a:p>
            <a:pPr marL="325438" indent="-285750" algn="l">
              <a:spcBef>
                <a:spcPts val="275"/>
              </a:spcBef>
              <a:buClr>
                <a:srgbClr val="969696"/>
              </a:buClr>
              <a:buSzPct val="100000"/>
              <a:buFont typeface="Wingdings" pitchFamily="2" charset="2"/>
              <a:buChar char="§"/>
            </a:pPr>
            <a:r>
              <a:rPr 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The algorithm will provide a measure of the risk that complexity increases during the product development stage; this can be used to complement a complexity metric, or augment it. </a:t>
            </a:r>
          </a:p>
          <a:p>
            <a:pPr marL="325438" indent="-285750" algn="l">
              <a:spcBef>
                <a:spcPts val="275"/>
              </a:spcBef>
              <a:buClr>
                <a:srgbClr val="969696"/>
              </a:buClr>
              <a:buSzPct val="100000"/>
              <a:buFont typeface="Wingdings" pitchFamily="2" charset="2"/>
              <a:buChar char="§"/>
            </a:pPr>
            <a:r>
              <a:rPr 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UTRC will test algorithm on examples with known stability issues.</a:t>
            </a:r>
          </a:p>
        </p:txBody>
      </p:sp>
      <p:sp>
        <p:nvSpPr>
          <p:cNvPr id="17414" name="Line 5"/>
          <p:cNvSpPr>
            <a:spLocks noChangeShapeType="1"/>
          </p:cNvSpPr>
          <p:nvPr/>
        </p:nvSpPr>
        <p:spPr bwMode="auto">
          <a:xfrm flipH="1">
            <a:off x="5665788" y="1385888"/>
            <a:ext cx="0" cy="6157912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600" dirty="0" smtClean="0"/>
              <a:t>Example: Entropy evolution as system moves from non-chaotic to chaotic region </a:t>
            </a:r>
            <a:endParaRPr lang="en-US" sz="4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240" y="2275840"/>
            <a:ext cx="11704320" cy="7261013"/>
          </a:xfrm>
        </p:spPr>
        <p:txBody>
          <a:bodyPr>
            <a:normAutofit fontScale="92500" lnSpcReduction="20000"/>
          </a:bodyPr>
          <a:lstStyle/>
          <a:p>
            <a:r>
              <a:rPr lang="en-US" sz="2600" dirty="0"/>
              <a:t>D</a:t>
            </a:r>
            <a:r>
              <a:rPr lang="en-US" sz="2600" dirty="0" smtClean="0"/>
              <a:t>amped, driven pendulum (non-chaotic region) – damped, driven pendulum in chaotic region.</a:t>
            </a:r>
          </a:p>
          <a:p>
            <a:endParaRPr lang="en-US" sz="2000" dirty="0"/>
          </a:p>
          <a:p>
            <a:r>
              <a:rPr lang="en-US" sz="2600" dirty="0" smtClean="0"/>
              <a:t> Non-chaotic region:</a:t>
            </a:r>
          </a:p>
          <a:p>
            <a:endParaRPr lang="en-US" sz="2600" dirty="0"/>
          </a:p>
          <a:p>
            <a:endParaRPr lang="en-US" sz="2600" dirty="0" smtClean="0"/>
          </a:p>
          <a:p>
            <a:endParaRPr lang="en-US" sz="2600" dirty="0"/>
          </a:p>
          <a:p>
            <a:endParaRPr lang="en-US" sz="2600" dirty="0" smtClean="0"/>
          </a:p>
          <a:p>
            <a:r>
              <a:rPr lang="en-US" sz="2600" dirty="0" smtClean="0"/>
              <a:t>Chaotic region: </a:t>
            </a:r>
          </a:p>
          <a:p>
            <a:endParaRPr lang="en-US" sz="2600" dirty="0"/>
          </a:p>
          <a:p>
            <a:endParaRPr lang="en-US" sz="2600" dirty="0" smtClean="0"/>
          </a:p>
          <a:p>
            <a:endParaRPr lang="en-US" sz="2600" dirty="0"/>
          </a:p>
          <a:p>
            <a:endParaRPr lang="en-US" sz="2600" dirty="0" smtClean="0"/>
          </a:p>
          <a:p>
            <a:endParaRPr lang="en-US" sz="2600" dirty="0"/>
          </a:p>
          <a:p>
            <a:endParaRPr lang="en-US" sz="2600" dirty="0" smtClean="0">
              <a:solidFill>
                <a:srgbClr val="0000FF"/>
              </a:solidFill>
            </a:endParaRPr>
          </a:p>
          <a:p>
            <a:r>
              <a:rPr lang="en-US" sz="2600" dirty="0" smtClean="0">
                <a:solidFill>
                  <a:srgbClr val="0000FF"/>
                </a:solidFill>
              </a:rPr>
              <a:t>The information entropy increases by a factor of 2.8 as the same system with it moves from a non-chaotic to chaotic region.</a:t>
            </a:r>
            <a:endParaRPr lang="en-US" sz="2600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61013" y="4226560"/>
            <a:ext cx="4118187" cy="1423978"/>
          </a:xfrm>
          <a:prstGeom prst="rect">
            <a:avLst/>
          </a:prstGeom>
          <a:noFill/>
        </p:spPr>
        <p:txBody>
          <a:bodyPr wrap="square" lIns="130046" tIns="65023" rIns="130046" bIns="65023" rtlCol="0">
            <a:spAutoFit/>
          </a:bodyPr>
          <a:lstStyle/>
          <a:p>
            <a:r>
              <a:rPr lang="en-US" dirty="0" smtClean="0"/>
              <a:t>Normalized entropy = 0.054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8187" y="3793067"/>
            <a:ext cx="2817707" cy="21132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8187" y="6177280"/>
            <a:ext cx="2745458" cy="205909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261013" y="6610773"/>
            <a:ext cx="4118187" cy="1423978"/>
          </a:xfrm>
          <a:prstGeom prst="rect">
            <a:avLst/>
          </a:prstGeom>
          <a:noFill/>
        </p:spPr>
        <p:txBody>
          <a:bodyPr wrap="square" lIns="130046" tIns="65023" rIns="130046" bIns="65023" rtlCol="0">
            <a:spAutoFit/>
          </a:bodyPr>
          <a:lstStyle/>
          <a:p>
            <a:r>
              <a:rPr lang="en-US" dirty="0" smtClean="0"/>
              <a:t>Normalized entropy = 0.146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660053" y="4118187"/>
            <a:ext cx="1842347" cy="393954"/>
          </a:xfrm>
          <a:prstGeom prst="rect">
            <a:avLst/>
          </a:prstGeom>
          <a:noFill/>
        </p:spPr>
        <p:txBody>
          <a:bodyPr wrap="square" lIns="130046" tIns="65023" rIns="130046" bIns="65023" rtlCol="0">
            <a:spAutoFit/>
          </a:bodyPr>
          <a:lstStyle/>
          <a:p>
            <a:r>
              <a:rPr lang="en-US" sz="1700" dirty="0" smtClean="0"/>
              <a:t>Poincare Section</a:t>
            </a:r>
            <a:endParaRPr lang="en-US" sz="1700" dirty="0"/>
          </a:p>
        </p:txBody>
      </p:sp>
      <p:sp>
        <p:nvSpPr>
          <p:cNvPr id="12" name="TextBox 11"/>
          <p:cNvSpPr txBox="1"/>
          <p:nvPr/>
        </p:nvSpPr>
        <p:spPr>
          <a:xfrm>
            <a:off x="4551680" y="6502401"/>
            <a:ext cx="1842347" cy="393954"/>
          </a:xfrm>
          <a:prstGeom prst="rect">
            <a:avLst/>
          </a:prstGeom>
          <a:noFill/>
        </p:spPr>
        <p:txBody>
          <a:bodyPr wrap="square" lIns="130046" tIns="65023" rIns="130046" bIns="65023" rtlCol="0">
            <a:spAutoFit/>
          </a:bodyPr>
          <a:lstStyle/>
          <a:p>
            <a:r>
              <a:rPr lang="en-US" sz="1700" dirty="0" smtClean="0"/>
              <a:t>Poincare Section</a:t>
            </a:r>
            <a:endParaRPr lang="en-US" sz="1700" dirty="0"/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5816600" y="9234311"/>
            <a:ext cx="1373293" cy="519289"/>
          </a:xfrm>
          <a:prstGeom prst="rect">
            <a:avLst/>
          </a:prstGeom>
        </p:spPr>
        <p:txBody>
          <a:bodyPr vert="horz" lIns="130046" tIns="65023" rIns="130046" bIns="65023" anchor="ctr"/>
          <a:lstStyle/>
          <a:p>
            <a:fld id="{9A192927-7F6A-4C8F-BC1A-6B163F95EC54}" type="slidenum">
              <a:rPr lang="en-US" sz="1800" smtClean="0">
                <a:latin typeface="Gill Sans"/>
                <a:cs typeface="Gill Sans"/>
              </a:rPr>
              <a:pPr/>
              <a:t>20</a:t>
            </a:fld>
            <a:endParaRPr lang="en-US" sz="1800" dirty="0">
              <a:latin typeface="Gill Sans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516451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4600" y="381000"/>
            <a:ext cx="10464800" cy="1320800"/>
          </a:xfrm>
        </p:spPr>
        <p:txBody>
          <a:bodyPr>
            <a:normAutofit/>
          </a:bodyPr>
          <a:lstStyle/>
          <a:p>
            <a:r>
              <a:rPr lang="en-US" sz="4600" dirty="0" smtClean="0"/>
              <a:t>Examples: turbofan vs. turbojet</a:t>
            </a:r>
            <a:endParaRPr lang="en-US" sz="4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000" y="2133600"/>
            <a:ext cx="11704320" cy="653965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sz="3300" b="1" dirty="0" smtClean="0"/>
          </a:p>
          <a:p>
            <a:endParaRPr lang="en-US" sz="3300" b="1" dirty="0" smtClean="0"/>
          </a:p>
          <a:p>
            <a:pPr>
              <a:buNone/>
            </a:pPr>
            <a:endParaRPr lang="en-US" sz="3300" b="1" dirty="0" smtClean="0"/>
          </a:p>
          <a:p>
            <a:r>
              <a:rPr lang="en-US" sz="3300" b="1" dirty="0" smtClean="0"/>
              <a:t>Turbojet </a:t>
            </a:r>
            <a:r>
              <a:rPr lang="en-US" sz="3300" b="1" dirty="0" smtClean="0"/>
              <a:t>model: </a:t>
            </a:r>
            <a:r>
              <a:rPr lang="en-US" sz="3300" dirty="0"/>
              <a:t>n = </a:t>
            </a:r>
            <a:r>
              <a:rPr lang="en-US" sz="3300" dirty="0" smtClean="0"/>
              <a:t>14 </a:t>
            </a:r>
            <a:r>
              <a:rPr lang="en-US" sz="3300" dirty="0"/>
              <a:t>responses; #interactions = </a:t>
            </a:r>
            <a:r>
              <a:rPr lang="en-US" sz="3300" dirty="0" smtClean="0"/>
              <a:t>134; </a:t>
            </a:r>
            <a:r>
              <a:rPr lang="en-US" sz="3300" dirty="0"/>
              <a:t>interaction density = </a:t>
            </a:r>
            <a:r>
              <a:rPr lang="en-US" sz="3300" dirty="0" smtClean="0"/>
              <a:t>0.74;</a:t>
            </a:r>
          </a:p>
          <a:p>
            <a:pPr marL="0" indent="0">
              <a:buNone/>
            </a:pPr>
            <a:r>
              <a:rPr lang="en-US" sz="3300" dirty="0"/>
              <a:t>	</a:t>
            </a:r>
            <a:r>
              <a:rPr lang="en-US" sz="3300" dirty="0" smtClean="0"/>
              <a:t>	</a:t>
            </a:r>
            <a:r>
              <a:rPr lang="en-US" sz="3300" b="1" dirty="0" smtClean="0"/>
              <a:t>dynamic complexity = 23.16*61.3 = 1419.7.</a:t>
            </a:r>
            <a:endParaRPr lang="en-US" sz="3300" b="1" dirty="0"/>
          </a:p>
          <a:p>
            <a:pPr marL="0" indent="0">
              <a:buNone/>
            </a:pPr>
            <a:r>
              <a:rPr lang="en-US" sz="3300" dirty="0"/>
              <a:t>	</a:t>
            </a:r>
            <a:r>
              <a:rPr lang="en-US" sz="3300" dirty="0" smtClean="0"/>
              <a:t>	E(B)</a:t>
            </a:r>
            <a:r>
              <a:rPr lang="en-US" sz="3300" dirty="0"/>
              <a:t>/n = </a:t>
            </a:r>
            <a:r>
              <a:rPr lang="en-US" sz="3300" dirty="0" smtClean="0"/>
              <a:t>1.65; normalized entropy </a:t>
            </a:r>
            <a:r>
              <a:rPr lang="en-US" sz="3300" dirty="0"/>
              <a:t>= </a:t>
            </a:r>
            <a:r>
              <a:rPr lang="en-US" sz="3300" dirty="0" smtClean="0"/>
              <a:t>0.337; </a:t>
            </a:r>
            <a:endParaRPr lang="en-US" sz="3300" dirty="0"/>
          </a:p>
          <a:p>
            <a:pPr marL="0" indent="0">
              <a:buNone/>
            </a:pPr>
            <a:r>
              <a:rPr lang="en-US" sz="3300" dirty="0"/>
              <a:t>		</a:t>
            </a:r>
            <a:r>
              <a:rPr lang="en-US" sz="3300" b="1" dirty="0" smtClean="0"/>
              <a:t>normalized </a:t>
            </a:r>
            <a:r>
              <a:rPr lang="en-US" sz="3300" b="1" dirty="0"/>
              <a:t>dynamic complexity = </a:t>
            </a:r>
            <a:r>
              <a:rPr lang="en-US" sz="3300" b="1" dirty="0" smtClean="0"/>
              <a:t>0.56</a:t>
            </a:r>
          </a:p>
          <a:p>
            <a:pPr marL="0" indent="0">
              <a:buNone/>
            </a:pPr>
            <a:endParaRPr lang="en-US" sz="3300" b="1" dirty="0"/>
          </a:p>
          <a:p>
            <a:r>
              <a:rPr lang="en-US" sz="3300" b="1" dirty="0"/>
              <a:t>Turbofan model</a:t>
            </a:r>
            <a:r>
              <a:rPr lang="en-US" sz="3300" dirty="0"/>
              <a:t>: n = 19 responses; #interactions = 268; interaction density = </a:t>
            </a:r>
            <a:r>
              <a:rPr lang="en-US" sz="3300" dirty="0" smtClean="0"/>
              <a:t>0.78</a:t>
            </a:r>
          </a:p>
          <a:p>
            <a:pPr marL="0" indent="0">
              <a:buNone/>
            </a:pPr>
            <a:r>
              <a:rPr lang="en-US" sz="3300" dirty="0"/>
              <a:t>	</a:t>
            </a:r>
            <a:r>
              <a:rPr lang="en-US" sz="3300" dirty="0" smtClean="0"/>
              <a:t>	 </a:t>
            </a:r>
            <a:r>
              <a:rPr lang="en-US" sz="3300" b="1" dirty="0" smtClean="0"/>
              <a:t>dynamic complexity = 34.48*128.57 = 4433.2</a:t>
            </a:r>
            <a:endParaRPr lang="en-US" sz="3300" b="1" dirty="0"/>
          </a:p>
          <a:p>
            <a:pPr marL="0" indent="0">
              <a:buNone/>
            </a:pPr>
            <a:r>
              <a:rPr lang="en-US" sz="3300" dirty="0"/>
              <a:t>		 </a:t>
            </a:r>
            <a:r>
              <a:rPr lang="en-US" sz="3300" dirty="0" smtClean="0"/>
              <a:t>E(B)</a:t>
            </a:r>
            <a:r>
              <a:rPr lang="en-US" sz="3300" dirty="0"/>
              <a:t>/n = 1.82; </a:t>
            </a:r>
            <a:r>
              <a:rPr lang="en-US" sz="3300" dirty="0" smtClean="0"/>
              <a:t>normalized entropy </a:t>
            </a:r>
            <a:r>
              <a:rPr lang="en-US" sz="3300" dirty="0"/>
              <a:t>= </a:t>
            </a:r>
            <a:r>
              <a:rPr lang="en-US" sz="3300" dirty="0" smtClean="0"/>
              <a:t>0.38; </a:t>
            </a:r>
            <a:endParaRPr lang="en-US" sz="3300" dirty="0"/>
          </a:p>
          <a:p>
            <a:pPr marL="0" indent="0">
              <a:buNone/>
            </a:pPr>
            <a:r>
              <a:rPr lang="en-US" sz="3300" dirty="0"/>
              <a:t>		 </a:t>
            </a:r>
            <a:r>
              <a:rPr lang="en-US" sz="3300" b="1" dirty="0" smtClean="0"/>
              <a:t>normalized </a:t>
            </a:r>
            <a:r>
              <a:rPr lang="en-US" sz="3300" b="1" dirty="0"/>
              <a:t>dynamic complexity = </a:t>
            </a:r>
            <a:r>
              <a:rPr lang="en-US" sz="3300" b="1" dirty="0" smtClean="0"/>
              <a:t>0.69</a:t>
            </a:r>
            <a:endParaRPr lang="en-US" sz="3300" b="1" dirty="0"/>
          </a:p>
          <a:p>
            <a:pPr marL="0" indent="0">
              <a:buNone/>
            </a:pPr>
            <a:endParaRPr lang="en-US" sz="3300" dirty="0" smtClean="0"/>
          </a:p>
          <a:p>
            <a:r>
              <a:rPr lang="en-US" sz="3300" dirty="0" smtClean="0"/>
              <a:t>Turbofan has &gt; 3 times higher dynamic complexity and ~23% higher normalized dynamical complexity than a turbojet engine.  </a:t>
            </a:r>
          </a:p>
          <a:p>
            <a:pPr marL="0" indent="0">
              <a:buNone/>
            </a:pPr>
            <a:endParaRPr lang="en-US" sz="3300" dirty="0" smtClean="0"/>
          </a:p>
          <a:p>
            <a:pPr marL="0" indent="0">
              <a:buNone/>
            </a:pPr>
            <a:endParaRPr lang="en-US" sz="2700" dirty="0" smtClean="0"/>
          </a:p>
          <a:p>
            <a:pPr marL="0" indent="0">
              <a:buNone/>
            </a:pPr>
            <a:endParaRPr lang="en-US" sz="2700" dirty="0"/>
          </a:p>
          <a:p>
            <a:endParaRPr lang="en-US" sz="2600" b="1" dirty="0"/>
          </a:p>
          <a:p>
            <a:endParaRPr lang="en-US" sz="2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9320107" y="9040143"/>
            <a:ext cx="3034453" cy="519289"/>
          </a:xfrm>
          <a:prstGeom prst="rect">
            <a:avLst/>
          </a:prstGeom>
        </p:spPr>
        <p:txBody>
          <a:bodyPr lIns="130046" tIns="65023" rIns="130046" bIns="65023"/>
          <a:lstStyle/>
          <a:p>
            <a:fld id="{9A192927-7F6A-4C8F-BC1A-6B163F95EC54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5816600" y="9234311"/>
            <a:ext cx="1373293" cy="519289"/>
          </a:xfrm>
          <a:prstGeom prst="rect">
            <a:avLst/>
          </a:prstGeom>
        </p:spPr>
        <p:txBody>
          <a:bodyPr vert="horz" lIns="130046" tIns="65023" rIns="130046" bIns="65023" anchor="ctr"/>
          <a:lstStyle/>
          <a:p>
            <a:fld id="{9A192927-7F6A-4C8F-BC1A-6B163F95EC54}" type="slidenum">
              <a:rPr lang="en-US" sz="1800" smtClean="0">
                <a:latin typeface="Gill Sans"/>
                <a:cs typeface="Gill Sans"/>
              </a:rPr>
              <a:pPr/>
              <a:t>21</a:t>
            </a:fld>
            <a:endParaRPr lang="en-US" sz="1800" dirty="0">
              <a:latin typeface="Gill Sans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322655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0800" y="3429000"/>
            <a:ext cx="10464800" cy="2438400"/>
          </a:xfrm>
        </p:spPr>
        <p:txBody>
          <a:bodyPr/>
          <a:lstStyle/>
          <a:p>
            <a:r>
              <a:rPr lang="en-US" dirty="0" smtClean="0"/>
              <a:t>Backup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50C3FF-7AEB-487A-AAD6-67207044FF6E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0B646F5-E62F-43E9-9EDF-C321FD1090A5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2765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Lucida Grande" charset="0"/>
                <a:cs typeface="Lucida Grande" charset="0"/>
              </a:rPr>
              <a:t>Higher order filters</a:t>
            </a:r>
            <a:endParaRPr lang="en-US" smtClean="0"/>
          </a:p>
        </p:txBody>
      </p:sp>
      <p:graphicFrame>
        <p:nvGraphicFramePr>
          <p:cNvPr id="25602" name="Group 2"/>
          <p:cNvGraphicFramePr>
            <a:graphicFrameLocks noGrp="1"/>
          </p:cNvGraphicFramePr>
          <p:nvPr/>
        </p:nvGraphicFramePr>
        <p:xfrm>
          <a:off x="1905000" y="2971800"/>
          <a:ext cx="9842500" cy="5549904"/>
        </p:xfrm>
        <a:graphic>
          <a:graphicData uri="http://schemas.openxmlformats.org/drawingml/2006/table">
            <a:tbl>
              <a:tblPr/>
              <a:tblGrid>
                <a:gridCol w="2824163"/>
                <a:gridCol w="7018337"/>
              </a:tblGrid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Complexity metrics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n-th order Butterworth filter (high/low/band)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Computational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 O(n^3) = computation cost for matrix exponential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Dimensional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 n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Nonlinear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 0 (filter is linear) 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Failure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  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Coupling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 1 ( system has distinct eigenvalues )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</a:tr>
              <a:tr h="839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Time scale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 (0, 0, 0.82, 0.38, 0.62, 0.40, 0.53, 0.40, 0.39, 0.39, …)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Lucida Grande" charset="0"/>
                        <a:cs typeface="Lucida Grande" charset="0"/>
                        <a:sym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  <a:tab pos="5588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The n-th element = time scale complexity for order n </a:t>
                      </a: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0DC"/>
                    </a:solidFill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5000"/>
                        <a:buFont typeface="Lucida Grande" charset="0"/>
                        <a:buNone/>
                        <a:tabLst>
                          <a:tab pos="558800" algn="l"/>
                        </a:tabLst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8E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21901662-EE57-4156-B0CE-F70218CAC755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28675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Lucida Grande" charset="0"/>
                <a:cs typeface="Lucida Grande" charset="0"/>
              </a:rPr>
              <a:t>Higher order filters</a:t>
            </a:r>
            <a:endParaRPr lang="en-US" smtClean="0"/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7200" y="3001963"/>
            <a:ext cx="6997700" cy="5248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352180C-F510-445D-81D6-1C62DEF7E43E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8435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Lucida Grande" charset="0"/>
                <a:cs typeface="Lucida Grande" charset="0"/>
              </a:rPr>
              <a:t>Computational Complexity</a:t>
            </a:r>
            <a:endParaRPr lang="en-US" smtClean="0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0" y="2222500"/>
            <a:ext cx="10464800" cy="1308100"/>
          </a:xfrm>
        </p:spPr>
        <p:txBody>
          <a:bodyPr/>
          <a:lstStyle/>
          <a:p>
            <a:pPr eaLnBrk="1" hangingPunct="1"/>
            <a:r>
              <a:rPr lang="en-US" smtClean="0">
                <a:ea typeface="Lucida Grande" charset="0"/>
                <a:cs typeface="Lucida Grande" charset="0"/>
              </a:rPr>
              <a:t>Driver: Time it takes for a dynamic simulation to converge</a:t>
            </a:r>
            <a:endParaRPr lang="en-US" smtClean="0"/>
          </a:p>
        </p:txBody>
      </p:sp>
      <p:sp>
        <p:nvSpPr>
          <p:cNvPr id="18437" name="AutoShape 3"/>
          <p:cNvSpPr>
            <a:spLocks/>
          </p:cNvSpPr>
          <p:nvPr/>
        </p:nvSpPr>
        <p:spPr bwMode="auto">
          <a:xfrm>
            <a:off x="2070100" y="4508500"/>
            <a:ext cx="1676400" cy="444500"/>
          </a:xfrm>
          <a:prstGeom prst="rightArrow">
            <a:avLst>
              <a:gd name="adj1" fmla="val 32000"/>
              <a:gd name="adj2" fmla="val 125714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8438" name="Rectangle 4"/>
          <p:cNvSpPr>
            <a:spLocks/>
          </p:cNvSpPr>
          <p:nvPr/>
        </p:nvSpPr>
        <p:spPr bwMode="auto">
          <a:xfrm>
            <a:off x="3784600" y="4102100"/>
            <a:ext cx="4533900" cy="127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8439" name="Rectangle 5"/>
          <p:cNvSpPr>
            <a:spLocks/>
          </p:cNvSpPr>
          <p:nvPr/>
        </p:nvSpPr>
        <p:spPr bwMode="auto">
          <a:xfrm>
            <a:off x="1270000" y="6629400"/>
            <a:ext cx="10464800" cy="1308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spcBef>
                <a:spcPts val="1000"/>
              </a:spcBef>
            </a:pPr>
            <a:r>
              <a:rPr lang="en-US" sz="3600">
                <a:solidFill>
                  <a:schemeClr val="tx1"/>
                </a:solidFill>
                <a:ea typeface="Lucida Grande" charset="0"/>
                <a:cs typeface="Lucida Grande" charset="0"/>
              </a:rPr>
              <a:t>Example: For simulating linear systems</a:t>
            </a:r>
          </a:p>
          <a:p>
            <a:pPr algn="l">
              <a:spcBef>
                <a:spcPts val="1000"/>
              </a:spcBef>
            </a:pPr>
            <a:endParaRPr lang="en-US" sz="3600">
              <a:solidFill>
                <a:schemeClr val="tx1"/>
              </a:solidFill>
              <a:ea typeface="Lucida Grande" charset="0"/>
              <a:cs typeface="Lucida Grande" charset="0"/>
            </a:endParaRPr>
          </a:p>
        </p:txBody>
      </p:sp>
      <p:sp>
        <p:nvSpPr>
          <p:cNvPr id="18440" name="AutoShape 6"/>
          <p:cNvSpPr>
            <a:spLocks/>
          </p:cNvSpPr>
          <p:nvPr/>
        </p:nvSpPr>
        <p:spPr bwMode="auto">
          <a:xfrm>
            <a:off x="8318500" y="4508500"/>
            <a:ext cx="1676400" cy="444500"/>
          </a:xfrm>
          <a:prstGeom prst="rightArrow">
            <a:avLst>
              <a:gd name="adj1" fmla="val 32000"/>
              <a:gd name="adj2" fmla="val 125714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8441" name="Rectangle 7"/>
          <p:cNvSpPr>
            <a:spLocks/>
          </p:cNvSpPr>
          <p:nvPr/>
        </p:nvSpPr>
        <p:spPr bwMode="auto">
          <a:xfrm>
            <a:off x="1452563" y="4457700"/>
            <a:ext cx="403225" cy="584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>
                <a:solidFill>
                  <a:schemeClr val="tx1"/>
                </a:solidFill>
                <a:ea typeface="CMR12" pitchFamily="34" charset="0"/>
                <a:cs typeface="CMR12" pitchFamily="34" charset="0"/>
              </a:rPr>
              <a:t>n</a:t>
            </a:r>
          </a:p>
        </p:txBody>
      </p:sp>
      <p:sp>
        <p:nvSpPr>
          <p:cNvPr id="18442" name="Rectangle 8"/>
          <p:cNvSpPr>
            <a:spLocks/>
          </p:cNvSpPr>
          <p:nvPr/>
        </p:nvSpPr>
        <p:spPr bwMode="auto">
          <a:xfrm>
            <a:off x="10148888" y="4445000"/>
            <a:ext cx="968375" cy="584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>
                <a:solidFill>
                  <a:schemeClr val="tx1"/>
                </a:solidFill>
                <a:ea typeface="CMR12" pitchFamily="34" charset="0"/>
                <a:cs typeface="CMR12" pitchFamily="34" charset="0"/>
              </a:rPr>
              <a:t>f(n)</a:t>
            </a:r>
          </a:p>
        </p:txBody>
      </p:sp>
      <p:pic>
        <p:nvPicPr>
          <p:cNvPr id="1844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7440613"/>
            <a:ext cx="2108200" cy="4714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06EA27E4-47CC-4924-B919-E2137BA9DD48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9459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Lucida Grande" charset="0"/>
                <a:cs typeface="Lucida Grande" charset="0"/>
              </a:rPr>
              <a:t>Storage Complexity</a:t>
            </a:r>
            <a:endParaRPr lang="en-US" smtClean="0"/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0" y="2222500"/>
            <a:ext cx="10464800" cy="1308100"/>
          </a:xfrm>
        </p:spPr>
        <p:txBody>
          <a:bodyPr/>
          <a:lstStyle/>
          <a:p>
            <a:pPr eaLnBrk="1" hangingPunct="1"/>
            <a:r>
              <a:rPr lang="en-US" smtClean="0">
                <a:ea typeface="Lucida Grande" charset="0"/>
                <a:cs typeface="Lucida Grande" charset="0"/>
              </a:rPr>
              <a:t>Driver: Memory storage requirement for embedded systems</a:t>
            </a:r>
            <a:endParaRPr lang="en-US" smtClean="0"/>
          </a:p>
        </p:txBody>
      </p:sp>
      <p:sp>
        <p:nvSpPr>
          <p:cNvPr id="19461" name="AutoShape 3"/>
          <p:cNvSpPr>
            <a:spLocks/>
          </p:cNvSpPr>
          <p:nvPr/>
        </p:nvSpPr>
        <p:spPr bwMode="auto">
          <a:xfrm>
            <a:off x="2070100" y="4508500"/>
            <a:ext cx="1676400" cy="444500"/>
          </a:xfrm>
          <a:prstGeom prst="rightArrow">
            <a:avLst>
              <a:gd name="adj1" fmla="val 32000"/>
              <a:gd name="adj2" fmla="val 125714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9462" name="Rectangle 4"/>
          <p:cNvSpPr>
            <a:spLocks/>
          </p:cNvSpPr>
          <p:nvPr/>
        </p:nvSpPr>
        <p:spPr bwMode="auto">
          <a:xfrm>
            <a:off x="3784600" y="4102100"/>
            <a:ext cx="4533900" cy="127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9463" name="Rectangle 5"/>
          <p:cNvSpPr>
            <a:spLocks/>
          </p:cNvSpPr>
          <p:nvPr/>
        </p:nvSpPr>
        <p:spPr bwMode="auto">
          <a:xfrm>
            <a:off x="1270000" y="6629400"/>
            <a:ext cx="10464800" cy="1308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spcBef>
                <a:spcPts val="1000"/>
              </a:spcBef>
            </a:pPr>
            <a:r>
              <a:rPr lang="en-US" sz="3600">
                <a:solidFill>
                  <a:schemeClr val="tx1"/>
                </a:solidFill>
                <a:ea typeface="Lucida Grande" charset="0"/>
                <a:cs typeface="Lucida Grande" charset="0"/>
              </a:rPr>
              <a:t>Example: Matrix matrix multiplication </a:t>
            </a:r>
          </a:p>
          <a:p>
            <a:pPr algn="l">
              <a:spcBef>
                <a:spcPts val="1000"/>
              </a:spcBef>
            </a:pPr>
            <a:endParaRPr lang="en-US" sz="3600">
              <a:solidFill>
                <a:schemeClr val="tx1"/>
              </a:solidFill>
              <a:ea typeface="Lucida Grande" charset="0"/>
              <a:cs typeface="Lucida Grande" charset="0"/>
            </a:endParaRPr>
          </a:p>
        </p:txBody>
      </p:sp>
      <p:sp>
        <p:nvSpPr>
          <p:cNvPr id="19464" name="AutoShape 6"/>
          <p:cNvSpPr>
            <a:spLocks/>
          </p:cNvSpPr>
          <p:nvPr/>
        </p:nvSpPr>
        <p:spPr bwMode="auto">
          <a:xfrm>
            <a:off x="8318500" y="4508500"/>
            <a:ext cx="1676400" cy="444500"/>
          </a:xfrm>
          <a:prstGeom prst="rightArrow">
            <a:avLst>
              <a:gd name="adj1" fmla="val 32000"/>
              <a:gd name="adj2" fmla="val 125714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9465" name="Rectangle 7"/>
          <p:cNvSpPr>
            <a:spLocks/>
          </p:cNvSpPr>
          <p:nvPr/>
        </p:nvSpPr>
        <p:spPr bwMode="auto">
          <a:xfrm>
            <a:off x="1036638" y="4133850"/>
            <a:ext cx="1233487" cy="1231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>
                <a:solidFill>
                  <a:schemeClr val="tx1"/>
                </a:solidFill>
                <a:ea typeface="CMR12" pitchFamily="34" charset="0"/>
                <a:cs typeface="CMR12" pitchFamily="34" charset="0"/>
              </a:rPr>
              <a:t>n</a:t>
            </a:r>
          </a:p>
          <a:p>
            <a:r>
              <a:rPr lang="en-US">
                <a:solidFill>
                  <a:schemeClr val="tx1"/>
                </a:solidFill>
                <a:ea typeface="CMR12" pitchFamily="34" charset="0"/>
                <a:cs typeface="CMR12" pitchFamily="34" charset="0"/>
              </a:rPr>
              <a:t>Task</a:t>
            </a:r>
          </a:p>
        </p:txBody>
      </p:sp>
      <p:sp>
        <p:nvSpPr>
          <p:cNvPr id="19466" name="Rectangle 8"/>
          <p:cNvSpPr>
            <a:spLocks/>
          </p:cNvSpPr>
          <p:nvPr/>
        </p:nvSpPr>
        <p:spPr bwMode="auto">
          <a:xfrm>
            <a:off x="10148888" y="4445000"/>
            <a:ext cx="968375" cy="584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>
                <a:solidFill>
                  <a:schemeClr val="tx1"/>
                </a:solidFill>
                <a:ea typeface="CMR12" pitchFamily="34" charset="0"/>
                <a:cs typeface="CMR12" pitchFamily="34" charset="0"/>
              </a:rPr>
              <a:t>f(n)</a:t>
            </a:r>
          </a:p>
        </p:txBody>
      </p:sp>
      <p:pic>
        <p:nvPicPr>
          <p:cNvPr id="1946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7516813"/>
            <a:ext cx="2108200" cy="4714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2412F316-E7F2-49B6-9827-F0A2F7DE1E65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0483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Lucida Grande" charset="0"/>
                <a:cs typeface="Lucida Grande" charset="0"/>
              </a:rPr>
              <a:t>Dimensional Complexity</a:t>
            </a:r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0" y="2222500"/>
            <a:ext cx="10464800" cy="1308100"/>
          </a:xfrm>
        </p:spPr>
        <p:txBody>
          <a:bodyPr/>
          <a:lstStyle/>
          <a:p>
            <a:pPr eaLnBrk="1" hangingPunct="1"/>
            <a:r>
              <a:rPr lang="en-US" smtClean="0">
                <a:ea typeface="Lucida Grande" charset="0"/>
                <a:cs typeface="Lucida Grande" charset="0"/>
              </a:rPr>
              <a:t>Driver: Coding complexity</a:t>
            </a:r>
            <a:endParaRPr lang="en-US" smtClean="0"/>
          </a:p>
        </p:txBody>
      </p:sp>
      <p:sp>
        <p:nvSpPr>
          <p:cNvPr id="20485" name="AutoShape 3"/>
          <p:cNvSpPr>
            <a:spLocks/>
          </p:cNvSpPr>
          <p:nvPr/>
        </p:nvSpPr>
        <p:spPr bwMode="auto">
          <a:xfrm>
            <a:off x="2070100" y="4508500"/>
            <a:ext cx="1676400" cy="444500"/>
          </a:xfrm>
          <a:prstGeom prst="rightArrow">
            <a:avLst>
              <a:gd name="adj1" fmla="val 32000"/>
              <a:gd name="adj2" fmla="val 125714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486" name="Rectangle 4"/>
          <p:cNvSpPr>
            <a:spLocks/>
          </p:cNvSpPr>
          <p:nvPr/>
        </p:nvSpPr>
        <p:spPr bwMode="auto">
          <a:xfrm>
            <a:off x="3784600" y="4102100"/>
            <a:ext cx="4533900" cy="127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487" name="AutoShape 5"/>
          <p:cNvSpPr>
            <a:spLocks/>
          </p:cNvSpPr>
          <p:nvPr/>
        </p:nvSpPr>
        <p:spPr bwMode="auto">
          <a:xfrm>
            <a:off x="8318500" y="4508500"/>
            <a:ext cx="1676400" cy="444500"/>
          </a:xfrm>
          <a:prstGeom prst="rightArrow">
            <a:avLst>
              <a:gd name="adj1" fmla="val 32000"/>
              <a:gd name="adj2" fmla="val 125714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488" name="Rectangle 6"/>
          <p:cNvSpPr>
            <a:spLocks/>
          </p:cNvSpPr>
          <p:nvPr/>
        </p:nvSpPr>
        <p:spPr bwMode="auto">
          <a:xfrm>
            <a:off x="10355263" y="4445000"/>
            <a:ext cx="403225" cy="584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>
                <a:solidFill>
                  <a:schemeClr val="tx1"/>
                </a:solidFill>
                <a:ea typeface="CMR12" pitchFamily="34" charset="0"/>
                <a:cs typeface="CMR12" pitchFamily="34" charset="0"/>
              </a:rPr>
              <a:t>n</a:t>
            </a:r>
          </a:p>
        </p:txBody>
      </p:sp>
      <p:pic>
        <p:nvPicPr>
          <p:cNvPr id="2048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4178300"/>
            <a:ext cx="1358900" cy="812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E9BF9FD3-717E-4B77-9C63-2590ABDC3322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1507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Lucida Grande" charset="0"/>
                <a:cs typeface="Lucida Grande" charset="0"/>
              </a:rPr>
              <a:t>Nonlinear Complexity</a:t>
            </a:r>
            <a:endParaRPr lang="en-US" smtClean="0"/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0" y="2222500"/>
            <a:ext cx="10464800" cy="1308100"/>
          </a:xfrm>
        </p:spPr>
        <p:txBody>
          <a:bodyPr/>
          <a:lstStyle/>
          <a:p>
            <a:pPr eaLnBrk="1" hangingPunct="1"/>
            <a:r>
              <a:rPr lang="en-US" smtClean="0">
                <a:ea typeface="Lucida Grande" charset="0"/>
                <a:cs typeface="Lucida Grande" charset="0"/>
              </a:rPr>
              <a:t>Driver: Quantify the nonlinearity of a system</a:t>
            </a:r>
            <a:endParaRPr lang="en-US" smtClean="0"/>
          </a:p>
        </p:txBody>
      </p:sp>
      <p:sp>
        <p:nvSpPr>
          <p:cNvPr id="21509" name="AutoShape 3"/>
          <p:cNvSpPr>
            <a:spLocks/>
          </p:cNvSpPr>
          <p:nvPr/>
        </p:nvSpPr>
        <p:spPr bwMode="auto">
          <a:xfrm>
            <a:off x="2070100" y="4508500"/>
            <a:ext cx="1676400" cy="444500"/>
          </a:xfrm>
          <a:prstGeom prst="rightArrow">
            <a:avLst>
              <a:gd name="adj1" fmla="val 32000"/>
              <a:gd name="adj2" fmla="val 125714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510" name="Rectangle 4"/>
          <p:cNvSpPr>
            <a:spLocks/>
          </p:cNvSpPr>
          <p:nvPr/>
        </p:nvSpPr>
        <p:spPr bwMode="auto">
          <a:xfrm>
            <a:off x="3784600" y="4102100"/>
            <a:ext cx="4533900" cy="127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511" name="Rectangle 5"/>
          <p:cNvSpPr>
            <a:spLocks/>
          </p:cNvSpPr>
          <p:nvPr/>
        </p:nvSpPr>
        <p:spPr bwMode="auto">
          <a:xfrm>
            <a:off x="1270000" y="6629400"/>
            <a:ext cx="10464800" cy="1308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spcBef>
                <a:spcPts val="1000"/>
              </a:spcBef>
            </a:pPr>
            <a:r>
              <a:rPr lang="en-US" sz="3600">
                <a:solidFill>
                  <a:schemeClr val="tx1"/>
                </a:solidFill>
                <a:ea typeface="Lucida Grande" charset="0"/>
                <a:cs typeface="Lucida Grande" charset="0"/>
              </a:rPr>
              <a:t>Example: Ratio of Lipschitz constant of nonlinearity to operator norm of linear part</a:t>
            </a:r>
          </a:p>
          <a:p>
            <a:pPr algn="l">
              <a:spcBef>
                <a:spcPts val="1000"/>
              </a:spcBef>
            </a:pPr>
            <a:endParaRPr lang="en-US" sz="3600">
              <a:solidFill>
                <a:schemeClr val="tx1"/>
              </a:solidFill>
              <a:ea typeface="Lucida Grande" charset="0"/>
              <a:cs typeface="Lucida Grande" charset="0"/>
            </a:endParaRPr>
          </a:p>
        </p:txBody>
      </p:sp>
      <p:sp>
        <p:nvSpPr>
          <p:cNvPr id="21512" name="AutoShape 6"/>
          <p:cNvSpPr>
            <a:spLocks/>
          </p:cNvSpPr>
          <p:nvPr/>
        </p:nvSpPr>
        <p:spPr bwMode="auto">
          <a:xfrm>
            <a:off x="8318500" y="4508500"/>
            <a:ext cx="1676400" cy="444500"/>
          </a:xfrm>
          <a:prstGeom prst="rightArrow">
            <a:avLst>
              <a:gd name="adj1" fmla="val 32000"/>
              <a:gd name="adj2" fmla="val 125714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2151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4178300"/>
            <a:ext cx="1358900" cy="812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151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1100" y="4584700"/>
            <a:ext cx="2120900" cy="317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1515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34600" y="4254500"/>
            <a:ext cx="1238250" cy="736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82EFDCB9-854F-4C2E-8124-05461BBDDA9A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253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Lucida Grande" charset="0"/>
                <a:cs typeface="Lucida Grande" charset="0"/>
              </a:rPr>
              <a:t>Failure Complexity</a:t>
            </a:r>
            <a:endParaRPr lang="en-US" smtClean="0"/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0" y="2222500"/>
            <a:ext cx="10464800" cy="1308100"/>
          </a:xfrm>
        </p:spPr>
        <p:txBody>
          <a:bodyPr/>
          <a:lstStyle/>
          <a:p>
            <a:pPr eaLnBrk="1" hangingPunct="1"/>
            <a:r>
              <a:rPr lang="en-US" smtClean="0">
                <a:ea typeface="Lucida Grande" charset="0"/>
                <a:cs typeface="Lucida Grande" charset="0"/>
              </a:rPr>
              <a:t>Driver: Quantify chances of failure</a:t>
            </a:r>
            <a:endParaRPr lang="en-US" smtClean="0"/>
          </a:p>
        </p:txBody>
      </p:sp>
      <p:sp>
        <p:nvSpPr>
          <p:cNvPr id="22533" name="AutoShape 3"/>
          <p:cNvSpPr>
            <a:spLocks/>
          </p:cNvSpPr>
          <p:nvPr/>
        </p:nvSpPr>
        <p:spPr bwMode="auto">
          <a:xfrm>
            <a:off x="2070100" y="4508500"/>
            <a:ext cx="1676400" cy="444500"/>
          </a:xfrm>
          <a:prstGeom prst="rightArrow">
            <a:avLst>
              <a:gd name="adj1" fmla="val 32000"/>
              <a:gd name="adj2" fmla="val 125714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534" name="Rectangle 4"/>
          <p:cNvSpPr>
            <a:spLocks/>
          </p:cNvSpPr>
          <p:nvPr/>
        </p:nvSpPr>
        <p:spPr bwMode="auto">
          <a:xfrm>
            <a:off x="3784600" y="4102100"/>
            <a:ext cx="4533900" cy="127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535" name="Rectangle 5"/>
          <p:cNvSpPr>
            <a:spLocks/>
          </p:cNvSpPr>
          <p:nvPr/>
        </p:nvSpPr>
        <p:spPr bwMode="auto">
          <a:xfrm>
            <a:off x="1270000" y="6629400"/>
            <a:ext cx="10464800" cy="1308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spcBef>
                <a:spcPts val="1000"/>
              </a:spcBef>
            </a:pPr>
            <a:r>
              <a:rPr lang="en-US" sz="3600">
                <a:solidFill>
                  <a:schemeClr val="tx1"/>
                </a:solidFill>
                <a:ea typeface="Lucida Grande" charset="0"/>
                <a:cs typeface="Lucida Grande" charset="0"/>
              </a:rPr>
              <a:t>Example: Chances of high pass filter not meeting the cutoff frequency requirement</a:t>
            </a:r>
          </a:p>
          <a:p>
            <a:pPr algn="l">
              <a:spcBef>
                <a:spcPts val="1000"/>
              </a:spcBef>
            </a:pPr>
            <a:endParaRPr lang="en-US" sz="3600">
              <a:solidFill>
                <a:schemeClr val="tx1"/>
              </a:solidFill>
              <a:ea typeface="Lucida Grande" charset="0"/>
              <a:cs typeface="Lucida Grande" charset="0"/>
            </a:endParaRPr>
          </a:p>
        </p:txBody>
      </p:sp>
      <p:sp>
        <p:nvSpPr>
          <p:cNvPr id="22536" name="AutoShape 6"/>
          <p:cNvSpPr>
            <a:spLocks/>
          </p:cNvSpPr>
          <p:nvPr/>
        </p:nvSpPr>
        <p:spPr bwMode="auto">
          <a:xfrm>
            <a:off x="8318500" y="4508500"/>
            <a:ext cx="1676400" cy="444500"/>
          </a:xfrm>
          <a:prstGeom prst="rightArrow">
            <a:avLst>
              <a:gd name="adj1" fmla="val 32000"/>
              <a:gd name="adj2" fmla="val 125714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2253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6500" y="3771900"/>
            <a:ext cx="3454400" cy="596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253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6800" y="4241800"/>
            <a:ext cx="2273300" cy="279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69574AC-A312-485C-9D9C-40A28CA39351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3555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Lucida Grande" charset="0"/>
                <a:cs typeface="Lucida Grande" charset="0"/>
              </a:rPr>
              <a:t>Diagnostic Complexity</a:t>
            </a:r>
            <a:endParaRPr lang="en-US" smtClean="0"/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0" y="2222500"/>
            <a:ext cx="10464800" cy="1308100"/>
          </a:xfrm>
        </p:spPr>
        <p:txBody>
          <a:bodyPr/>
          <a:lstStyle/>
          <a:p>
            <a:pPr eaLnBrk="1" hangingPunct="1"/>
            <a:r>
              <a:rPr lang="en-US" smtClean="0">
                <a:ea typeface="Lucida Grande" charset="0"/>
                <a:cs typeface="Lucida Grande" charset="0"/>
              </a:rPr>
              <a:t>Driver: Quantify time spent on diagnosis</a:t>
            </a:r>
            <a:endParaRPr lang="en-US" smtClean="0"/>
          </a:p>
        </p:txBody>
      </p:sp>
      <p:sp>
        <p:nvSpPr>
          <p:cNvPr id="23557" name="AutoShape 3"/>
          <p:cNvSpPr>
            <a:spLocks/>
          </p:cNvSpPr>
          <p:nvPr/>
        </p:nvSpPr>
        <p:spPr bwMode="auto">
          <a:xfrm>
            <a:off x="2070100" y="4508500"/>
            <a:ext cx="1676400" cy="444500"/>
          </a:xfrm>
          <a:prstGeom prst="rightArrow">
            <a:avLst>
              <a:gd name="adj1" fmla="val 32000"/>
              <a:gd name="adj2" fmla="val 125714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3558" name="Rectangle 4"/>
          <p:cNvSpPr>
            <a:spLocks/>
          </p:cNvSpPr>
          <p:nvPr/>
        </p:nvSpPr>
        <p:spPr bwMode="auto">
          <a:xfrm>
            <a:off x="3784600" y="4102100"/>
            <a:ext cx="4533900" cy="127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3559" name="Rectangle 5"/>
          <p:cNvSpPr>
            <a:spLocks/>
          </p:cNvSpPr>
          <p:nvPr/>
        </p:nvSpPr>
        <p:spPr bwMode="auto">
          <a:xfrm>
            <a:off x="1270000" y="6629400"/>
            <a:ext cx="10464800" cy="1308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spcBef>
                <a:spcPts val="1000"/>
              </a:spcBef>
            </a:pPr>
            <a:r>
              <a:rPr lang="en-US" sz="3600">
                <a:solidFill>
                  <a:schemeClr val="tx1"/>
                </a:solidFill>
                <a:ea typeface="Lucida Grande" charset="0"/>
                <a:cs typeface="Lucida Grande" charset="0"/>
              </a:rPr>
              <a:t>Example: How many types of link failures leads to network failure?</a:t>
            </a:r>
          </a:p>
        </p:txBody>
      </p:sp>
      <p:sp>
        <p:nvSpPr>
          <p:cNvPr id="23560" name="AutoShape 6"/>
          <p:cNvSpPr>
            <a:spLocks/>
          </p:cNvSpPr>
          <p:nvPr/>
        </p:nvSpPr>
        <p:spPr bwMode="auto">
          <a:xfrm>
            <a:off x="8318500" y="4508500"/>
            <a:ext cx="1676400" cy="444500"/>
          </a:xfrm>
          <a:prstGeom prst="rightArrow">
            <a:avLst>
              <a:gd name="adj1" fmla="val 32000"/>
              <a:gd name="adj2" fmla="val 125714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2356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3300" y="3797300"/>
            <a:ext cx="2273300" cy="647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356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0900" y="4191000"/>
            <a:ext cx="3632200" cy="215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C147BB1-5839-4DD9-BE67-991F2450D501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4579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Lucida Grande" charset="0"/>
                <a:cs typeface="Lucida Grande" charset="0"/>
              </a:rPr>
              <a:t>Coupling Complexity</a:t>
            </a:r>
            <a:endParaRPr lang="en-US" smtClean="0"/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0" y="2222500"/>
            <a:ext cx="10464800" cy="1308100"/>
          </a:xfrm>
        </p:spPr>
        <p:txBody>
          <a:bodyPr/>
          <a:lstStyle/>
          <a:p>
            <a:pPr eaLnBrk="1" hangingPunct="1"/>
            <a:r>
              <a:rPr lang="en-US" smtClean="0">
                <a:ea typeface="Lucida Grande" charset="0"/>
                <a:cs typeface="Lucida Grande" charset="0"/>
              </a:rPr>
              <a:t>Driver: Quantify the intrinsic coupling of subsystems</a:t>
            </a:r>
            <a:endParaRPr lang="en-US" smtClean="0"/>
          </a:p>
        </p:txBody>
      </p:sp>
      <p:sp>
        <p:nvSpPr>
          <p:cNvPr id="24581" name="AutoShape 3"/>
          <p:cNvSpPr>
            <a:spLocks/>
          </p:cNvSpPr>
          <p:nvPr/>
        </p:nvSpPr>
        <p:spPr bwMode="auto">
          <a:xfrm>
            <a:off x="2070100" y="4508500"/>
            <a:ext cx="1676400" cy="444500"/>
          </a:xfrm>
          <a:prstGeom prst="rightArrow">
            <a:avLst>
              <a:gd name="adj1" fmla="val 32000"/>
              <a:gd name="adj2" fmla="val 125714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4582" name="Rectangle 4"/>
          <p:cNvSpPr>
            <a:spLocks/>
          </p:cNvSpPr>
          <p:nvPr/>
        </p:nvSpPr>
        <p:spPr bwMode="auto">
          <a:xfrm>
            <a:off x="3784600" y="4102100"/>
            <a:ext cx="4533900" cy="127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4583" name="Rectangle 5"/>
          <p:cNvSpPr>
            <a:spLocks/>
          </p:cNvSpPr>
          <p:nvPr/>
        </p:nvSpPr>
        <p:spPr bwMode="auto">
          <a:xfrm>
            <a:off x="1270000" y="6350000"/>
            <a:ext cx="10464800" cy="1308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spcBef>
                <a:spcPts val="1000"/>
              </a:spcBef>
            </a:pPr>
            <a:r>
              <a:rPr lang="en-US" sz="3600">
                <a:solidFill>
                  <a:schemeClr val="tx1"/>
                </a:solidFill>
                <a:ea typeface="Lucida Grande" charset="0"/>
                <a:cs typeface="Lucida Grande" charset="0"/>
              </a:rPr>
              <a:t>Example: A (50,50) organization is less “coupled” than a (99,1) organization in large </a:t>
            </a:r>
            <a:r>
              <a:rPr lang="en-US" sz="3600">
                <a:solidFill>
                  <a:schemeClr val="tx1"/>
                </a:solidFill>
                <a:latin typeface="cmmi10" pitchFamily="34" charset="0"/>
                <a:ea typeface="Lucida Grande" charset="0"/>
                <a:cs typeface="Lucida Grande" charset="0"/>
                <a:sym typeface="cmmi10" pitchFamily="34" charset="0"/>
              </a:rPr>
              <a:t>p </a:t>
            </a:r>
            <a:r>
              <a:rPr lang="en-US" sz="3600">
                <a:solidFill>
                  <a:schemeClr val="tx1"/>
                </a:solidFill>
                <a:latin typeface="cmr10" pitchFamily="34" charset="0"/>
                <a:ea typeface="cmr10" pitchFamily="34" charset="0"/>
                <a:cs typeface="cmr10" pitchFamily="34" charset="0"/>
                <a:sym typeface="cmr10" pitchFamily="34" charset="0"/>
              </a:rPr>
              <a:t>case</a:t>
            </a:r>
          </a:p>
        </p:txBody>
      </p:sp>
      <p:sp>
        <p:nvSpPr>
          <p:cNvPr id="24584" name="AutoShape 6"/>
          <p:cNvSpPr>
            <a:spLocks/>
          </p:cNvSpPr>
          <p:nvPr/>
        </p:nvSpPr>
        <p:spPr bwMode="auto">
          <a:xfrm>
            <a:off x="8318500" y="4508500"/>
            <a:ext cx="1676400" cy="444500"/>
          </a:xfrm>
          <a:prstGeom prst="rightArrow">
            <a:avLst>
              <a:gd name="adj1" fmla="val 32000"/>
              <a:gd name="adj2" fmla="val 125714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2458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3937000"/>
            <a:ext cx="1397000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458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7800" y="4356100"/>
            <a:ext cx="4127500" cy="279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458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21200" y="4686300"/>
            <a:ext cx="3009900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4588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147300" y="4572000"/>
            <a:ext cx="546100" cy="33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4589" name="Rectangle 11"/>
          <p:cNvSpPr>
            <a:spLocks/>
          </p:cNvSpPr>
          <p:nvPr/>
        </p:nvSpPr>
        <p:spPr bwMode="auto">
          <a:xfrm>
            <a:off x="1270000" y="7734300"/>
            <a:ext cx="10464800" cy="1308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spcBef>
                <a:spcPts val="1000"/>
              </a:spcBef>
            </a:pPr>
            <a:r>
              <a:rPr lang="en-US" sz="3600">
                <a:solidFill>
                  <a:schemeClr val="tx1"/>
                </a:solidFill>
                <a:ea typeface="Lucida Grande" charset="0"/>
                <a:cs typeface="Lucida Grande" charset="0"/>
              </a:rPr>
              <a:t>Example: A (50,50) organization is as “coupled” as a (99,1) organization in </a:t>
            </a:r>
            <a:r>
              <a:rPr lang="en-US" sz="3600">
                <a:solidFill>
                  <a:schemeClr val="tx1"/>
                </a:solidFill>
                <a:latin typeface="cmmi10" pitchFamily="34" charset="0"/>
                <a:ea typeface="cmmi10" pitchFamily="34" charset="0"/>
                <a:cs typeface="cmmi10" pitchFamily="34" charset="0"/>
                <a:sym typeface="cmmi10" pitchFamily="34" charset="0"/>
              </a:rPr>
              <a:t>p</a:t>
            </a:r>
            <a:r>
              <a:rPr lang="en-US" sz="3600">
                <a:solidFill>
                  <a:schemeClr val="tx1"/>
                </a:solidFill>
                <a:latin typeface="cmr10" pitchFamily="34" charset="0"/>
                <a:ea typeface="Lucida Grande" charset="0"/>
                <a:cs typeface="Lucida Grande" charset="0"/>
                <a:sym typeface="cmr10" pitchFamily="34" charset="0"/>
              </a:rPr>
              <a:t>=1 case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itle &amp; Subtitle">
  <a:themeElements>
    <a:clrScheme name="Title &amp; Subtit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CMR12"/>
        <a:ea typeface="ヒラギノ角ゴ ProN W3"/>
        <a:cs typeface="ヒラギノ角ゴ ProN W3"/>
      </a:majorFont>
      <a:minorFont>
        <a:latin typeface="CMR12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Title &amp; Bullets - Left">
  <a:themeElements>
    <a:clrScheme name="Title &amp; Bullets - Lef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Left">
      <a:majorFont>
        <a:latin typeface="CMR12"/>
        <a:ea typeface="ヒラギノ角ゴ ProN W3"/>
        <a:cs typeface="ヒラギノ角ゴ ProN W3"/>
      </a:majorFont>
      <a:minorFont>
        <a:latin typeface="CMR12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lnDef>
  </a:objectDefaults>
  <a:extraClrSchemeLst>
    <a:extraClrScheme>
      <a:clrScheme name="Title &amp; Bullets - Lef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Title &amp; Bullets - 2 Column">
  <a:themeElements>
    <a:clrScheme name="Title &amp; Bullets - 2 Colum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2 Column">
      <a:majorFont>
        <a:latin typeface="CMR12"/>
        <a:ea typeface="ヒラギノ角ゴ ProN W3"/>
        <a:cs typeface="ヒラギノ角ゴ ProN W3"/>
      </a:majorFont>
      <a:minorFont>
        <a:latin typeface="CMR12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lnDef>
  </a:objectDefaults>
  <a:extraClrSchemeLst>
    <a:extraClrScheme>
      <a:clrScheme name="Title &amp; Bullets - 2 Colum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Title &amp; Bullets - Right">
  <a:themeElements>
    <a:clrScheme name="Title &amp; Bullets - Righ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Right">
      <a:majorFont>
        <a:latin typeface="CMR12"/>
        <a:ea typeface="ヒラギノ角ゴ ProN W3"/>
        <a:cs typeface="ヒラギノ角ゴ ProN W3"/>
      </a:majorFont>
      <a:minorFont>
        <a:latin typeface="CMR12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lnDef>
  </a:objectDefaults>
  <a:extraClrSchemeLst>
    <a:extraClrScheme>
      <a:clrScheme name="Title &amp; Bullets - Rig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Title, Bullets &amp; Photo">
  <a:themeElements>
    <a:clrScheme name="Title, Bullets &amp; Phot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, Bullets &amp; Photo">
      <a:majorFont>
        <a:latin typeface="CMR12"/>
        <a:ea typeface="ヒラギノ角ゴ ProN W3"/>
        <a:cs typeface="ヒラギノ角ゴ ProN W3"/>
      </a:majorFont>
      <a:minorFont>
        <a:latin typeface="CMR12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lnDef>
  </a:objectDefaults>
  <a:extraClrSchemeLst>
    <a:extraClrScheme>
      <a:clrScheme name="Title, Bullets &amp; Ph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itle &amp; Bullets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FFFFF"/>
      </a:accent1>
      <a:accent2>
        <a:srgbClr val="333399"/>
      </a:accent2>
      <a:accent3>
        <a:srgbClr val="FFFFFF"/>
      </a:accent3>
      <a:accent4>
        <a:srgbClr val="000000"/>
      </a:accent4>
      <a:accent5>
        <a:srgbClr val="FFFFF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CMR12"/>
        <a:ea typeface="ヒラギノ角ゴ ProN W3"/>
        <a:cs typeface="ヒラギノ角ゴ ProN W3"/>
      </a:majorFont>
      <a:minorFont>
        <a:latin typeface="CMR12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itle - Center">
  <a:themeElements>
    <a:clrScheme name="Title - Cen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Center">
      <a:majorFont>
        <a:latin typeface="CMR12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lnDef>
  </a:objectDefaults>
  <a:extraClrSchemeLst>
    <a:extraClrScheme>
      <a:clrScheme name="Title - Cen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Bullets">
  <a:themeElements>
    <a:clrScheme name="Bullet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llets">
      <a:majorFont>
        <a:latin typeface="Gill Sans"/>
        <a:ea typeface="ヒラギノ角ゴ ProN W3"/>
        <a:cs typeface="ヒラギノ角ゴ ProN W3"/>
      </a:majorFont>
      <a:minorFont>
        <a:latin typeface="CMR12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Photo - Horizontal">
  <a:themeElements>
    <a:clrScheme name="Photo - Horizont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">
      <a:majorFont>
        <a:latin typeface="CMR12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lnDef>
  </a:objectDefaults>
  <a:extraClrSchemeLst>
    <a:extraClrScheme>
      <a:clrScheme name="Photo - Horizont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Photo - Horizontal Reflection">
  <a:themeElements>
    <a:clrScheme name="Photo - Horizontal Reflec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 Reflection">
      <a:majorFont>
        <a:latin typeface="CMR12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lnDef>
  </a:objectDefaults>
  <a:extraClrSchemeLst>
    <a:extraClrScheme>
      <a:clrScheme name="Photo - Horizont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Photo - Vertical">
  <a:themeElements>
    <a:clrScheme name="Photo - Vertic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">
      <a:majorFont>
        <a:latin typeface="CMR12"/>
        <a:ea typeface="ヒラギノ角ゴ ProN W3"/>
        <a:cs typeface="ヒラギノ角ゴ ProN W3"/>
      </a:majorFont>
      <a:minorFont>
        <a:latin typeface="CMR12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lnDef>
  </a:objectDefaults>
  <a:extraClrSchemeLst>
    <a:extraClrScheme>
      <a:clrScheme name="Photo - Vertic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Photo - Vertical Reflection">
  <a:themeElements>
    <a:clrScheme name="Photo - Vertical Reflec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 Reflection">
      <a:majorFont>
        <a:latin typeface="CMR12"/>
        <a:ea typeface="ヒラギノ角ゴ ProN W3"/>
        <a:cs typeface="ヒラギノ角ゴ ProN W3"/>
      </a:majorFont>
      <a:minorFont>
        <a:latin typeface="CMR12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lnDef>
  </a:objectDefaults>
  <a:extraClrSchemeLst>
    <a:extraClrScheme>
      <a:clrScheme name="Photo - Vertic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Title - Top">
  <a:themeElements>
    <a:clrScheme name="Title - To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Top">
      <a:majorFont>
        <a:latin typeface="CMR12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MR12" charset="0"/>
            <a:ea typeface="ヒラギノ角ゴ ProN W3" charset="0"/>
            <a:cs typeface="ヒラギノ角ゴ ProN W3" charset="0"/>
            <a:sym typeface="CMR12" charset="0"/>
          </a:defRPr>
        </a:defPPr>
      </a:lstStyle>
    </a:lnDef>
  </a:objectDefaults>
  <a:extraClrSchemeLst>
    <a:extraClrScheme>
      <a:clrScheme name="Title - To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6573</TotalTime>
  <Pages>0</Pages>
  <Words>1649</Words>
  <Characters>0</Characters>
  <Application>Microsoft Macintosh PowerPoint</Application>
  <PresentationFormat>Custom</PresentationFormat>
  <Lines>0</Lines>
  <Paragraphs>257</Paragraphs>
  <Slides>24</Slides>
  <Notes>5</Notes>
  <HiddenSlides>0</HiddenSlides>
  <MMClips>0</MMClips>
  <ScaleCrop>false</ScaleCrop>
  <HeadingPairs>
    <vt:vector size="6" baseType="variant">
      <vt:variant>
        <vt:lpstr>Design Template</vt:lpstr>
      </vt:variant>
      <vt:variant>
        <vt:i4>14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40" baseType="lpstr">
      <vt:lpstr>Title &amp; Subtitle</vt:lpstr>
      <vt:lpstr>Title &amp; Bullets</vt:lpstr>
      <vt:lpstr>Title - Center</vt:lpstr>
      <vt:lpstr>Bullets</vt:lpstr>
      <vt:lpstr>Photo - Horizontal</vt:lpstr>
      <vt:lpstr>Photo - Horizontal Reflection</vt:lpstr>
      <vt:lpstr>Photo - Vertical</vt:lpstr>
      <vt:lpstr>Photo - Vertical Reflection</vt:lpstr>
      <vt:lpstr>Title - Top</vt:lpstr>
      <vt:lpstr>Blank</vt:lpstr>
      <vt:lpstr>Title &amp; Bullets - Left</vt:lpstr>
      <vt:lpstr>Title &amp; Bullets - 2 Column</vt:lpstr>
      <vt:lpstr>Title &amp; Bullets - Right</vt:lpstr>
      <vt:lpstr>Title, Bullets &amp; Photo</vt:lpstr>
      <vt:lpstr>Worksheet</vt:lpstr>
      <vt:lpstr>Microsoft Equation</vt:lpstr>
      <vt:lpstr>Dynamic Complexity</vt:lpstr>
      <vt:lpstr>Slide 2</vt:lpstr>
      <vt:lpstr>Computational Complexity</vt:lpstr>
      <vt:lpstr>Storage Complexity</vt:lpstr>
      <vt:lpstr>Dimensional Complexity</vt:lpstr>
      <vt:lpstr>Nonlinear Complexity</vt:lpstr>
      <vt:lpstr>Failure Complexity</vt:lpstr>
      <vt:lpstr>Diagnostic Complexity</vt:lpstr>
      <vt:lpstr>Coupling Complexity</vt:lpstr>
      <vt:lpstr>Time Scale Complexity</vt:lpstr>
      <vt:lpstr>Overall Dynamic Complexity</vt:lpstr>
      <vt:lpstr>Slide 12</vt:lpstr>
      <vt:lpstr>Turbofan Dynamic Complexity</vt:lpstr>
      <vt:lpstr>Main driver: When analytical or black box model not available for systems</vt:lpstr>
      <vt:lpstr>System Representation:</vt:lpstr>
      <vt:lpstr>Dynamic Complexity: Structure and Uncertainty</vt:lpstr>
      <vt:lpstr>Dynamical Complexity – functional dependency structure and uncertainty</vt:lpstr>
      <vt:lpstr>Functional dependency structure:</vt:lpstr>
      <vt:lpstr>Uncertainty in dependency structure</vt:lpstr>
      <vt:lpstr>Example: Entropy evolution as system moves from non-chaotic to chaotic region </vt:lpstr>
      <vt:lpstr>Examples: turbofan vs. turbojet</vt:lpstr>
      <vt:lpstr>Backup</vt:lpstr>
      <vt:lpstr>Higher order filters</vt:lpstr>
      <vt:lpstr>Higher order filters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Dynamic Complexity</dc:title>
  <dc:subject/>
  <dc:creator/>
  <cp:keywords/>
  <dc:description/>
  <cp:lastModifiedBy>Sujit Nair</cp:lastModifiedBy>
  <cp:revision>95</cp:revision>
  <dcterms:created xsi:type="dcterms:W3CDTF">2011-07-15T03:11:53Z</dcterms:created>
  <dcterms:modified xsi:type="dcterms:W3CDTF">2011-07-19T16:45:14Z</dcterms:modified>
</cp:coreProperties>
</file>