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Default Extension="pict" ContentType="image/pict"/>
  <Override PartName="/ppt/notesSlides/notesSlide4.xml" ContentType="application/vnd.openxmlformats-officedocument.presentationml.notesSlide+xml"/>
  <Override PartName="/ppt/slides/slide9.xml" ContentType="application/vnd.openxmlformats-officedocument.presentationml.slide+xml"/>
  <Default Extension="emf" ContentType="image/x-emf"/>
  <Override PartName="/ppt/slides/slide14.xml" ContentType="application/vnd.openxmlformats-officedocument.presentationml.slide+xml"/>
  <Default Extension="rels" ContentType="application/vnd.openxmlformats-package.relationships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Default Extension="jpeg" ContentType="image/jpeg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slides/slide22.xml" ContentType="application/vnd.openxmlformats-officedocument.presentationml.slide+xml"/>
  <Override PartName="/ppt/slides/slide30.xml" ContentType="application/vnd.openxmlformats-officedocument.presentationml.slide+xml"/>
  <Override PartName="/ppt/embeddings/Microsoft_Equation3.bin" ContentType="application/vnd.openxmlformats-officedocument.oleObject"/>
  <Override PartName="/docProps/app.xml" ContentType="application/vnd.openxmlformats-officedocument.extended-properties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6.xml" ContentType="application/vnd.openxmlformats-officedocument.presentationml.slide+xml"/>
  <Override PartName="/ppt/embeddings/oleObject1.bin" ContentType="application/vnd.openxmlformats-officedocument.oleObject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2.xml" ContentType="application/vnd.openxmlformats-officedocument.presentationml.slide+xml"/>
  <Override PartName="/ppt/embeddings/Microsoft_Equation4.bin" ContentType="application/vnd.openxmlformats-officedocument.oleObject"/>
  <Default Extension="png" ContentType="image/png"/>
  <Override PartName="/ppt/slideLayouts/slideLayout2.xml" ContentType="application/vnd.openxmlformats-officedocument.presentationml.slideLayout+xml"/>
  <Override PartName="/ppt/theme/theme3.xml" ContentType="application/vnd.openxmlformats-officedocument.them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1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Default Extension="vml" ContentType="application/vnd.openxmlformats-officedocument.vmlDrawing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commentAuthors.xml" ContentType="application/vnd.openxmlformats-officedocument.presentationml.commentAuthors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32.xml" ContentType="application/vnd.openxmlformats-officedocument.presentationml.slide+xml"/>
  <Override PartName="/ppt/embeddings/Microsoft_Equation1.bin" ContentType="application/vnd.openxmlformats-officedocument.oleObject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4.xml" ContentType="application/vnd.openxmlformats-officedocument.presentationml.slide+xml"/>
  <Override PartName="/ppt/slides/slide29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Masters/slideMaster1.xml" ContentType="application/vnd.openxmlformats-officedocument.presentationml.slideMaster+xml"/>
  <Override PartName="/ppt/embeddings/Microsoft_Equation2.bin" ContentType="application/vnd.openxmlformats-officedocument.oleObject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259" r:id="rId2"/>
    <p:sldId id="260" r:id="rId3"/>
    <p:sldId id="282" r:id="rId4"/>
    <p:sldId id="302" r:id="rId5"/>
    <p:sldId id="277" r:id="rId6"/>
    <p:sldId id="303" r:id="rId7"/>
    <p:sldId id="279" r:id="rId8"/>
    <p:sldId id="304" r:id="rId9"/>
    <p:sldId id="311" r:id="rId10"/>
    <p:sldId id="295" r:id="rId11"/>
    <p:sldId id="284" r:id="rId12"/>
    <p:sldId id="285" r:id="rId13"/>
    <p:sldId id="286" r:id="rId14"/>
    <p:sldId id="287" r:id="rId15"/>
    <p:sldId id="288" r:id="rId16"/>
    <p:sldId id="289" r:id="rId17"/>
    <p:sldId id="299" r:id="rId18"/>
    <p:sldId id="309" r:id="rId19"/>
    <p:sldId id="313" r:id="rId20"/>
    <p:sldId id="293" r:id="rId21"/>
    <p:sldId id="290" r:id="rId22"/>
    <p:sldId id="291" r:id="rId23"/>
    <p:sldId id="296" r:id="rId24"/>
    <p:sldId id="292" r:id="rId25"/>
    <p:sldId id="294" r:id="rId26"/>
    <p:sldId id="275" r:id="rId27"/>
    <p:sldId id="276" r:id="rId28"/>
    <p:sldId id="300" r:id="rId29"/>
    <p:sldId id="306" r:id="rId30"/>
    <p:sldId id="307" r:id="rId31"/>
    <p:sldId id="301" r:id="rId32"/>
    <p:sldId id="308" r:id="rId33"/>
    <p:sldId id="298" r:id="rId34"/>
  </p:sldIdLst>
  <p:sldSz cx="9144000" cy="6858000" type="screen4x3"/>
  <p:notesSz cx="7315200" cy="9601200"/>
  <p:custDataLst>
    <p:tags r:id="rId38"/>
  </p:custDataLst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65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65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65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65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65" charset="0"/>
        <a:ea typeface="+mn-ea"/>
        <a:cs typeface="+mn-cs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pitchFamily="-65" charset="0"/>
        <a:ea typeface="+mn-ea"/>
        <a:cs typeface="+mn-cs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pitchFamily="-65" charset="0"/>
        <a:ea typeface="+mn-ea"/>
        <a:cs typeface="+mn-cs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pitchFamily="-65" charset="0"/>
        <a:ea typeface="+mn-ea"/>
        <a:cs typeface="+mn-cs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pitchFamily="-65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mAuthor id="0" name="E26428" initials="LP" lastIdx="17" clrIdx="0"/>
</p:cmAuthorLst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/>
  <p:clrMru>
    <a:srgbClr val="174587"/>
    <a:srgbClr val="0075DD"/>
    <a:srgbClr val="E8A333"/>
    <a:srgbClr val="44577C"/>
    <a:srgbClr val="4F81BD"/>
    <a:srgbClr val="91A09D"/>
    <a:srgbClr val="76908C"/>
    <a:srgbClr val="000000"/>
    <a:srgbClr val="4E4E4E"/>
    <a:srgbClr val="0A419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457" autoAdjust="0"/>
    <p:restoredTop sz="88575" autoAdjust="0"/>
  </p:normalViewPr>
  <p:slideViewPr>
    <p:cSldViewPr snapToGrid="0" showGuides="1">
      <p:cViewPr varScale="1">
        <p:scale>
          <a:sx n="146" d="100"/>
          <a:sy n="146" d="100"/>
        </p:scale>
        <p:origin x="-1384" y="-104"/>
      </p:cViewPr>
      <p:guideLst>
        <p:guide orient="horz" pos="1207"/>
        <p:guide pos="277"/>
      </p:guideLst>
    </p:cSldViewPr>
  </p:slideViewPr>
  <p:outlineViewPr>
    <p:cViewPr>
      <p:scale>
        <a:sx n="33" d="100"/>
        <a:sy n="33" d="100"/>
      </p:scale>
      <p:origin x="0" y="1624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notesMaster" Target="notesMasters/notesMaster1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printerSettings" Target="printerSettings/printerSettings1.bin"/><Relationship Id="rId38" Type="http://schemas.openxmlformats.org/officeDocument/2006/relationships/tags" Target="tags/tag1.xml"/><Relationship Id="rId39" Type="http://schemas.openxmlformats.org/officeDocument/2006/relationships/commentAuthors" Target="commentAuthors.xml"/><Relationship Id="rId40" Type="http://schemas.openxmlformats.org/officeDocument/2006/relationships/presProps" Target="presProps.xml"/><Relationship Id="rId41" Type="http://schemas.openxmlformats.org/officeDocument/2006/relationships/viewProps" Target="viewProps.xml"/><Relationship Id="rId42" Type="http://schemas.openxmlformats.org/officeDocument/2006/relationships/theme" Target="theme/theme1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ict"/><Relationship Id="rId4" Type="http://schemas.openxmlformats.org/officeDocument/2006/relationships/image" Target="../media/image16.pict"/><Relationship Id="rId1" Type="http://schemas.openxmlformats.org/officeDocument/2006/relationships/image" Target="../media/image13.pict"/><Relationship Id="rId2" Type="http://schemas.openxmlformats.org/officeDocument/2006/relationships/image" Target="../media/image14.pict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A1D716-24D4-5E4E-A8C1-F953489EDBB1}" type="datetimeFigureOut">
              <a:rPr lang="en-US" smtClean="0"/>
              <a:pPr/>
              <a:t>1/11/11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65B831-52CE-EF42-8EE7-75F6221E432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Calibri" pitchFamily="-65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pitchFamily="-65" charset="0"/>
              </a:defRPr>
            </a:lvl1pPr>
          </a:lstStyle>
          <a:p>
            <a:fld id="{EDD8B026-26FF-7545-AB19-912D0D0B60BD}" type="datetimeFigureOut">
              <a:rPr lang="en-US"/>
              <a:pPr/>
              <a:t>1/11/11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Calibri" pitchFamily="-65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pitchFamily="-65" charset="0"/>
              </a:defRPr>
            </a:lvl1pPr>
          </a:lstStyle>
          <a:p>
            <a:fld id="{0FE6934C-9CFB-7B48-A6D0-7C600C119AB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65" charset="-128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65" charset="-128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65" charset="-128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65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sum-of-squares tools</a:t>
            </a:r>
            <a:r>
              <a:rPr lang="en-US" baseline="0" dirty="0" smtClean="0"/>
              <a:t> (</a:t>
            </a:r>
            <a:r>
              <a:rPr lang="en-US" dirty="0" err="1" smtClean="0"/>
              <a:t>CalTech</a:t>
            </a:r>
            <a:r>
              <a:rPr lang="en-US" dirty="0" smtClean="0"/>
              <a:t> control theory group)</a:t>
            </a:r>
            <a:r>
              <a:rPr lang="en-US" baseline="0" dirty="0" smtClean="0"/>
              <a:t> - N</a:t>
            </a:r>
            <a:r>
              <a:rPr lang="en-US" dirty="0" smtClean="0"/>
              <a:t>umerical approach, rather than symbolic, for proving</a:t>
            </a:r>
            <a:r>
              <a:rPr lang="en-US" baseline="0" dirty="0" smtClean="0"/>
              <a:t> </a:t>
            </a:r>
            <a:r>
              <a:rPr lang="en-US" dirty="0" smtClean="0"/>
              <a:t>theorems over the </a:t>
            </a:r>
            <a:r>
              <a:rPr lang="en-US" dirty="0" err="1" smtClean="0"/>
              <a:t>reals</a:t>
            </a:r>
            <a:r>
              <a:rPr lang="en-US" dirty="0" smtClean="0"/>
              <a:t>-</a:t>
            </a:r>
            <a:r>
              <a:rPr lang="en-US" baseline="0" dirty="0" smtClean="0"/>
              <a:t> </a:t>
            </a:r>
            <a:r>
              <a:rPr lang="en-US" dirty="0" smtClean="0"/>
              <a:t>use convex</a:t>
            </a:r>
            <a:r>
              <a:rPr lang="en-US" baseline="0" dirty="0" smtClean="0"/>
              <a:t> </a:t>
            </a:r>
            <a:r>
              <a:rPr lang="en-US" dirty="0" smtClean="0"/>
              <a:t>optimization</a:t>
            </a:r>
            <a:r>
              <a:rPr lang="en-US" baseline="0" dirty="0" smtClean="0"/>
              <a:t> - </a:t>
            </a:r>
            <a:r>
              <a:rPr lang="en-US" dirty="0" smtClean="0"/>
              <a:t> popular for finding</a:t>
            </a:r>
            <a:r>
              <a:rPr lang="en-US" baseline="0" dirty="0" smtClean="0"/>
              <a:t> </a:t>
            </a:r>
            <a:r>
              <a:rPr lang="en-US" dirty="0" err="1" smtClean="0"/>
              <a:t>Lyapunov</a:t>
            </a:r>
            <a:r>
              <a:rPr lang="en-US" dirty="0" smtClean="0"/>
              <a:t> functions of control systems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E6934C-9CFB-7B48-A6D0-7C600C119AB3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sum-of-squares tools</a:t>
            </a:r>
            <a:r>
              <a:rPr lang="en-US" baseline="0" dirty="0" smtClean="0"/>
              <a:t> (</a:t>
            </a:r>
            <a:r>
              <a:rPr lang="en-US" dirty="0" err="1" smtClean="0"/>
              <a:t>CalTech</a:t>
            </a:r>
            <a:r>
              <a:rPr lang="en-US" dirty="0" smtClean="0"/>
              <a:t> control theory group)</a:t>
            </a:r>
            <a:r>
              <a:rPr lang="en-US" baseline="0" dirty="0" smtClean="0"/>
              <a:t> - N</a:t>
            </a:r>
            <a:r>
              <a:rPr lang="en-US" dirty="0" smtClean="0"/>
              <a:t>umerical approach, rather than symbolic, for proving</a:t>
            </a:r>
            <a:r>
              <a:rPr lang="en-US" baseline="0" dirty="0" smtClean="0"/>
              <a:t> </a:t>
            </a:r>
            <a:r>
              <a:rPr lang="en-US" dirty="0" smtClean="0"/>
              <a:t>theorems over the </a:t>
            </a:r>
            <a:r>
              <a:rPr lang="en-US" dirty="0" err="1" smtClean="0"/>
              <a:t>reals</a:t>
            </a:r>
            <a:r>
              <a:rPr lang="en-US" dirty="0" smtClean="0"/>
              <a:t>-</a:t>
            </a:r>
            <a:r>
              <a:rPr lang="en-US" baseline="0" dirty="0" smtClean="0"/>
              <a:t> </a:t>
            </a:r>
            <a:r>
              <a:rPr lang="en-US" dirty="0" smtClean="0"/>
              <a:t>use convex</a:t>
            </a:r>
            <a:r>
              <a:rPr lang="en-US" baseline="0" dirty="0" smtClean="0"/>
              <a:t> </a:t>
            </a:r>
            <a:r>
              <a:rPr lang="en-US" dirty="0" smtClean="0"/>
              <a:t>optimization</a:t>
            </a:r>
            <a:r>
              <a:rPr lang="en-US" baseline="0" dirty="0" smtClean="0"/>
              <a:t> - </a:t>
            </a:r>
            <a:r>
              <a:rPr lang="en-US" dirty="0" smtClean="0"/>
              <a:t> popular for finding</a:t>
            </a:r>
            <a:r>
              <a:rPr lang="en-US" baseline="0" dirty="0" smtClean="0"/>
              <a:t> </a:t>
            </a:r>
            <a:r>
              <a:rPr lang="en-US" dirty="0" err="1" smtClean="0"/>
              <a:t>Lyapunov</a:t>
            </a:r>
            <a:r>
              <a:rPr lang="en-US" dirty="0" smtClean="0"/>
              <a:t> functions of control systems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E6934C-9CFB-7B48-A6D0-7C600C119AB3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B7DD59-6AD4-C24F-AB71-DD0D96EE0E32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74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1474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855D272-2CCA-314B-8890-70C4F7319830}" type="slidenum">
              <a:rPr lang="en-US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9" descr="ICS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33477" y="363538"/>
            <a:ext cx="3110523" cy="1552575"/>
          </a:xfrm>
          <a:prstGeom prst="rect">
            <a:avLst/>
          </a:prstGeom>
        </p:spPr>
      </p:pic>
      <p:pic>
        <p:nvPicPr>
          <p:cNvPr id="31" name="Picture 30" descr="Pat Lincoln.jpg"/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  <a:lum bright="10000" contrast="10000"/>
          </a:blip>
          <a:srcRect l="35236" t="6680" r="18755" b="11213"/>
          <a:stretch>
            <a:fillRect/>
          </a:stretch>
        </p:blipFill>
        <p:spPr>
          <a:xfrm>
            <a:off x="4513263" y="270177"/>
            <a:ext cx="1406526" cy="164593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 cstate="screen">
            <a:lum bright="10000" contrast="20000"/>
          </a:blip>
          <a:srcRect/>
          <a:stretch>
            <a:fillRect/>
          </a:stretch>
        </p:blipFill>
        <p:spPr>
          <a:xfrm>
            <a:off x="-7950" y="390782"/>
            <a:ext cx="4397070" cy="1514162"/>
          </a:xfrm>
          <a:prstGeom prst="rect">
            <a:avLst/>
          </a:prstGeom>
        </p:spPr>
      </p:pic>
      <p:sp>
        <p:nvSpPr>
          <p:cNvPr id="33" name="Title 32"/>
          <p:cNvSpPr>
            <a:spLocks noGrp="1"/>
          </p:cNvSpPr>
          <p:nvPr>
            <p:ph type="title"/>
          </p:nvPr>
        </p:nvSpPr>
        <p:spPr>
          <a:xfrm>
            <a:off x="382588" y="2436556"/>
            <a:ext cx="8229600" cy="114300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8" name="Rectangle 37"/>
          <p:cNvSpPr/>
          <p:nvPr userDrawn="1"/>
        </p:nvSpPr>
        <p:spPr>
          <a:xfrm>
            <a:off x="4513263" y="1"/>
            <a:ext cx="1405466" cy="412749"/>
          </a:xfrm>
          <a:prstGeom prst="rect">
            <a:avLst/>
          </a:prstGeom>
          <a:solidFill>
            <a:srgbClr val="E8A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9" name="Rectangle 38"/>
          <p:cNvSpPr/>
          <p:nvPr userDrawn="1"/>
        </p:nvSpPr>
        <p:spPr>
          <a:xfrm>
            <a:off x="6034088" y="1"/>
            <a:ext cx="3109911" cy="412749"/>
          </a:xfrm>
          <a:prstGeom prst="rect">
            <a:avLst/>
          </a:prstGeom>
          <a:solidFill>
            <a:srgbClr val="76908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0" y="0"/>
            <a:ext cx="4387850" cy="409575"/>
          </a:xfrm>
          <a:prstGeom prst="rect">
            <a:avLst/>
          </a:prstGeom>
          <a:solidFill>
            <a:srgbClr val="71717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sri international_wht.ai"/>
          <p:cNvPicPr>
            <a:picLocks noChangeAspect="1"/>
          </p:cNvPicPr>
          <p:nvPr userDrawn="1"/>
        </p:nvPicPr>
        <p:blipFill>
          <a:blip r:embed="rId5" cstate="screen"/>
          <a:stretch>
            <a:fillRect/>
          </a:stretch>
        </p:blipFill>
        <p:spPr>
          <a:xfrm>
            <a:off x="211666" y="-110501"/>
            <a:ext cx="2482102" cy="670051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lum bright="10000" contrast="20000"/>
            <a:alphaModFix/>
          </a:blip>
          <a:srcRect l="534"/>
          <a:stretch>
            <a:fillRect/>
          </a:stretch>
        </p:blipFill>
        <p:spPr>
          <a:xfrm>
            <a:off x="0" y="0"/>
            <a:ext cx="4392246" cy="1501262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385608" y="2872709"/>
            <a:ext cx="7772400" cy="717435"/>
          </a:xfrm>
          <a:ln>
            <a:noFill/>
          </a:ln>
        </p:spPr>
        <p:txBody>
          <a:bodyPr anchor="t">
            <a:normAutofit/>
          </a:bodyPr>
          <a:lstStyle>
            <a:lvl1pPr algn="l">
              <a:defRPr sz="3200" b="0" cap="none">
                <a:solidFill>
                  <a:srgbClr val="1E56A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4509030" y="0"/>
            <a:ext cx="1405466" cy="407988"/>
          </a:xfrm>
          <a:prstGeom prst="rect">
            <a:avLst/>
          </a:prstGeom>
          <a:solidFill>
            <a:srgbClr val="E8A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6034088" y="0"/>
            <a:ext cx="3109911" cy="407988"/>
          </a:xfrm>
          <a:prstGeom prst="rect">
            <a:avLst/>
          </a:prstGeom>
          <a:solidFill>
            <a:srgbClr val="76908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44577C"/>
              </a:buClr>
              <a:defRPr>
                <a:solidFill>
                  <a:srgbClr val="000000"/>
                </a:solidFill>
              </a:defRPr>
            </a:lvl1pPr>
            <a:lvl2pPr>
              <a:buClr>
                <a:srgbClr val="44577C"/>
              </a:buClr>
              <a:defRPr>
                <a:solidFill>
                  <a:srgbClr val="000000"/>
                </a:solidFill>
              </a:defRPr>
            </a:lvl2pPr>
            <a:lvl3pPr>
              <a:buClr>
                <a:srgbClr val="44577C"/>
              </a:buClr>
              <a:defRPr>
                <a:solidFill>
                  <a:srgbClr val="000000"/>
                </a:solidFill>
              </a:defRPr>
            </a:lvl3pPr>
            <a:lvl4pPr>
              <a:buClr>
                <a:srgbClr val="44577C"/>
              </a:buClr>
              <a:defRPr>
                <a:solidFill>
                  <a:srgbClr val="000000"/>
                </a:solidFill>
              </a:defRPr>
            </a:lvl4pPr>
            <a:lvl5pPr>
              <a:buClr>
                <a:srgbClr val="44577C"/>
              </a:buCl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286FE33-7CC4-FA4C-BF26-2AD52AA43E22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4509030" y="0"/>
            <a:ext cx="1405466" cy="407988"/>
          </a:xfrm>
          <a:prstGeom prst="rect">
            <a:avLst/>
          </a:prstGeom>
          <a:solidFill>
            <a:srgbClr val="E8A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6034088" y="0"/>
            <a:ext cx="3109911" cy="407988"/>
          </a:xfrm>
          <a:prstGeom prst="rect">
            <a:avLst/>
          </a:prstGeom>
          <a:solidFill>
            <a:srgbClr val="76908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4379310" cy="407988"/>
          </a:xfrm>
          <a:prstGeom prst="rect">
            <a:avLst/>
          </a:prstGeom>
          <a:solidFill>
            <a:srgbClr val="0A419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44577C"/>
              </a:buClr>
              <a:defRPr>
                <a:solidFill>
                  <a:srgbClr val="000000"/>
                </a:solidFill>
              </a:defRPr>
            </a:lvl1pPr>
            <a:lvl2pPr>
              <a:buClr>
                <a:srgbClr val="44577C"/>
              </a:buClr>
              <a:defRPr>
                <a:solidFill>
                  <a:srgbClr val="000000"/>
                </a:solidFill>
              </a:defRPr>
            </a:lvl2pPr>
            <a:lvl3pPr>
              <a:buClr>
                <a:srgbClr val="44577C"/>
              </a:buClr>
              <a:defRPr>
                <a:solidFill>
                  <a:srgbClr val="000000"/>
                </a:solidFill>
              </a:defRPr>
            </a:lvl3pPr>
            <a:lvl4pPr>
              <a:buClr>
                <a:srgbClr val="44577C"/>
              </a:buClr>
              <a:defRPr>
                <a:solidFill>
                  <a:srgbClr val="000000"/>
                </a:solidFill>
              </a:defRPr>
            </a:lvl4pPr>
            <a:lvl5pPr>
              <a:buClr>
                <a:srgbClr val="44577C"/>
              </a:buCl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286FE33-7CC4-FA4C-BF26-2AD52AA43E22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4509030" y="0"/>
            <a:ext cx="1405466" cy="407988"/>
          </a:xfrm>
          <a:prstGeom prst="rect">
            <a:avLst/>
          </a:prstGeom>
          <a:solidFill>
            <a:srgbClr val="E8A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6034088" y="0"/>
            <a:ext cx="3109911" cy="407988"/>
          </a:xfrm>
          <a:prstGeom prst="rect">
            <a:avLst/>
          </a:prstGeom>
          <a:solidFill>
            <a:srgbClr val="76908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0" y="0"/>
            <a:ext cx="4379310" cy="407988"/>
          </a:xfrm>
          <a:prstGeom prst="rect">
            <a:avLst/>
          </a:prstGeom>
          <a:solidFill>
            <a:srgbClr val="0A419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2250" y="1600200"/>
            <a:ext cx="4038600" cy="4525963"/>
          </a:xfrm>
        </p:spPr>
        <p:txBody>
          <a:bodyPr>
            <a:normAutofit/>
          </a:bodyPr>
          <a:lstStyle>
            <a:lvl1pPr>
              <a:defRPr sz="20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600">
                <a:solidFill>
                  <a:srgbClr val="000000"/>
                </a:solidFill>
              </a:defRPr>
            </a:lvl3pPr>
            <a:lvl4pPr>
              <a:defRPr sz="1400">
                <a:solidFill>
                  <a:srgbClr val="000000"/>
                </a:solidFill>
              </a:defRPr>
            </a:lvl4pPr>
            <a:lvl5pPr>
              <a:defRPr sz="1400">
                <a:solidFill>
                  <a:srgbClr val="00000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3250" y="1600200"/>
            <a:ext cx="4038600" cy="4525963"/>
          </a:xfrm>
        </p:spPr>
        <p:txBody>
          <a:bodyPr>
            <a:normAutofit/>
          </a:bodyPr>
          <a:lstStyle>
            <a:lvl1pPr>
              <a:defRPr sz="20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600">
                <a:solidFill>
                  <a:srgbClr val="000000"/>
                </a:solidFill>
              </a:defRPr>
            </a:lvl3pPr>
            <a:lvl4pPr>
              <a:defRPr sz="1400">
                <a:solidFill>
                  <a:srgbClr val="000000"/>
                </a:solidFill>
              </a:defRPr>
            </a:lvl4pPr>
            <a:lvl5pPr>
              <a:defRPr sz="1400">
                <a:solidFill>
                  <a:srgbClr val="00000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2D4E545-8550-1F4C-87FE-68D69155DA61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4509030" y="0"/>
            <a:ext cx="1405466" cy="407988"/>
          </a:xfrm>
          <a:prstGeom prst="rect">
            <a:avLst/>
          </a:prstGeom>
          <a:solidFill>
            <a:srgbClr val="E8A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6034088" y="0"/>
            <a:ext cx="3109911" cy="407988"/>
          </a:xfrm>
          <a:prstGeom prst="rect">
            <a:avLst/>
          </a:prstGeom>
          <a:solidFill>
            <a:srgbClr val="76908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0" y="0"/>
            <a:ext cx="4379310" cy="407988"/>
          </a:xfrm>
          <a:prstGeom prst="rect">
            <a:avLst/>
          </a:prstGeom>
          <a:solidFill>
            <a:srgbClr val="0A419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E05E294-9D3F-AF49-9CD2-D723A19B1CEC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4509030" y="0"/>
            <a:ext cx="1405466" cy="407988"/>
          </a:xfrm>
          <a:prstGeom prst="rect">
            <a:avLst/>
          </a:prstGeom>
          <a:solidFill>
            <a:srgbClr val="E8A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6034088" y="0"/>
            <a:ext cx="3109911" cy="407988"/>
          </a:xfrm>
          <a:prstGeom prst="rect">
            <a:avLst/>
          </a:prstGeom>
          <a:solidFill>
            <a:srgbClr val="76908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4379310" cy="407988"/>
          </a:xfrm>
          <a:prstGeom prst="rect">
            <a:avLst/>
          </a:prstGeom>
          <a:solidFill>
            <a:srgbClr val="0A419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FC14899-6511-1B40-B675-C28D8AF1315D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4509030" y="0"/>
            <a:ext cx="1405466" cy="407988"/>
          </a:xfrm>
          <a:prstGeom prst="rect">
            <a:avLst/>
          </a:prstGeom>
          <a:solidFill>
            <a:srgbClr val="E8A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6034088" y="0"/>
            <a:ext cx="3109911" cy="407988"/>
          </a:xfrm>
          <a:prstGeom prst="rect">
            <a:avLst/>
          </a:prstGeom>
          <a:solidFill>
            <a:srgbClr val="76908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0" y="0"/>
            <a:ext cx="4379310" cy="407988"/>
          </a:xfrm>
          <a:prstGeom prst="rect">
            <a:avLst/>
          </a:prstGeom>
          <a:solidFill>
            <a:srgbClr val="0A419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6339054" y="0"/>
            <a:ext cx="2812380" cy="1538936"/>
          </a:xfrm>
          <a:prstGeom prst="rect">
            <a:avLst/>
          </a:prstGeom>
          <a:solidFill>
            <a:srgbClr val="0A4191"/>
          </a:solidFill>
        </p:spPr>
      </p:pic>
      <p:pic>
        <p:nvPicPr>
          <p:cNvPr id="5" name="Picture 7" descr="SRIlogoWhite.gif"/>
          <p:cNvPicPr>
            <a:picLocks noChangeAspect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523038" y="779463"/>
            <a:ext cx="6572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396606" y="1462781"/>
            <a:ext cx="6273384" cy="519001"/>
          </a:xfrm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3200">
                <a:solidFill>
                  <a:srgbClr val="1E56A6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6340930" y="1534709"/>
            <a:ext cx="2803070" cy="377297"/>
          </a:xfrm>
          <a:prstGeom prst="rect">
            <a:avLst/>
          </a:prstGeom>
          <a:solidFill>
            <a:srgbClr val="76908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6451943" y="2142392"/>
            <a:ext cx="2534051" cy="4576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00"/>
              </a:lnSpc>
              <a:spcBef>
                <a:spcPts val="0"/>
              </a:spcBef>
            </a:pPr>
            <a:r>
              <a:rPr lang="en-US" sz="1400" i="1" dirty="0" smtClean="0">
                <a:solidFill>
                  <a:srgbClr val="000000"/>
                </a:solidFill>
                <a:latin typeface="Calibri"/>
                <a:cs typeface="Calibri"/>
              </a:rPr>
              <a:t>Headquarters: Silicon Valley</a:t>
            </a:r>
          </a:p>
          <a:p>
            <a:pPr>
              <a:lnSpc>
                <a:spcPts val="800"/>
              </a:lnSpc>
              <a:spcBef>
                <a:spcPts val="0"/>
              </a:spcBef>
            </a:pPr>
            <a:endParaRPr lang="en-US" sz="12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>
              <a:lnSpc>
                <a:spcPts val="1400"/>
              </a:lnSpc>
              <a:spcBef>
                <a:spcPts val="0"/>
              </a:spcBef>
            </a:pPr>
            <a:r>
              <a:rPr lang="en-US" sz="1200" b="1" dirty="0" smtClean="0">
                <a:solidFill>
                  <a:srgbClr val="000000"/>
                </a:solidFill>
                <a:latin typeface="Calibri"/>
                <a:cs typeface="Calibri"/>
              </a:rPr>
              <a:t>SRI International</a:t>
            </a:r>
          </a:p>
          <a:p>
            <a:pPr>
              <a:lnSpc>
                <a:spcPts val="1400"/>
              </a:lnSpc>
              <a:spcBef>
                <a:spcPts val="0"/>
              </a:spcBef>
            </a:pPr>
            <a:r>
              <a:rPr lang="en-US" sz="1200" dirty="0" smtClean="0">
                <a:solidFill>
                  <a:srgbClr val="000000"/>
                </a:solidFill>
                <a:latin typeface="Calibri"/>
                <a:cs typeface="Calibri"/>
              </a:rPr>
              <a:t>333 Ravenswood Avenue</a:t>
            </a:r>
          </a:p>
          <a:p>
            <a:pPr>
              <a:lnSpc>
                <a:spcPts val="1400"/>
              </a:lnSpc>
              <a:spcBef>
                <a:spcPts val="0"/>
              </a:spcBef>
            </a:pPr>
            <a:r>
              <a:rPr lang="en-US" sz="1200" dirty="0" smtClean="0">
                <a:solidFill>
                  <a:srgbClr val="000000"/>
                </a:solidFill>
                <a:latin typeface="Calibri"/>
                <a:cs typeface="Calibri"/>
              </a:rPr>
              <a:t>Menlo Park, CA 94025-3493</a:t>
            </a:r>
          </a:p>
          <a:p>
            <a:pPr>
              <a:lnSpc>
                <a:spcPts val="1400"/>
              </a:lnSpc>
              <a:spcBef>
                <a:spcPts val="0"/>
              </a:spcBef>
            </a:pPr>
            <a:r>
              <a:rPr lang="en-US" sz="1200" dirty="0" smtClean="0">
                <a:solidFill>
                  <a:srgbClr val="000000"/>
                </a:solidFill>
                <a:latin typeface="Calibri"/>
                <a:cs typeface="Calibri"/>
              </a:rPr>
              <a:t>650.859.2000</a:t>
            </a:r>
            <a:br>
              <a:rPr lang="en-US" sz="1200" dirty="0" smtClean="0">
                <a:solidFill>
                  <a:srgbClr val="000000"/>
                </a:solidFill>
                <a:latin typeface="Calibri"/>
                <a:cs typeface="Calibri"/>
              </a:rPr>
            </a:br>
            <a:endParaRPr lang="en-US" sz="12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>
              <a:lnSpc>
                <a:spcPts val="1400"/>
              </a:lnSpc>
              <a:spcBef>
                <a:spcPts val="0"/>
              </a:spcBef>
            </a:pPr>
            <a:endParaRPr lang="en-US" sz="12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>
              <a:lnSpc>
                <a:spcPts val="800"/>
              </a:lnSpc>
              <a:spcBef>
                <a:spcPts val="0"/>
              </a:spcBef>
            </a:pPr>
            <a:r>
              <a:rPr lang="en-US" sz="1400" i="1" dirty="0" smtClean="0">
                <a:solidFill>
                  <a:srgbClr val="000000"/>
                </a:solidFill>
                <a:latin typeface="Calibri"/>
                <a:cs typeface="Calibri"/>
              </a:rPr>
              <a:t>Washington, D.C. </a:t>
            </a:r>
          </a:p>
          <a:p>
            <a:pPr>
              <a:lnSpc>
                <a:spcPts val="800"/>
              </a:lnSpc>
              <a:spcBef>
                <a:spcPts val="0"/>
              </a:spcBef>
            </a:pPr>
            <a:endParaRPr lang="en-US" sz="800" i="1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>
              <a:lnSpc>
                <a:spcPts val="1400"/>
              </a:lnSpc>
              <a:spcBef>
                <a:spcPts val="0"/>
              </a:spcBef>
            </a:pPr>
            <a:r>
              <a:rPr lang="en-US" sz="1200" b="1" dirty="0" smtClean="0">
                <a:solidFill>
                  <a:srgbClr val="000000"/>
                </a:solidFill>
                <a:latin typeface="Calibri"/>
                <a:cs typeface="Calibri"/>
              </a:rPr>
              <a:t>SRI International</a:t>
            </a:r>
          </a:p>
          <a:p>
            <a:pPr>
              <a:lnSpc>
                <a:spcPts val="1400"/>
              </a:lnSpc>
              <a:spcBef>
                <a:spcPts val="0"/>
              </a:spcBef>
            </a:pPr>
            <a:r>
              <a:rPr lang="en-US" sz="1200" dirty="0" smtClean="0">
                <a:solidFill>
                  <a:srgbClr val="000000"/>
                </a:solidFill>
                <a:latin typeface="Calibri"/>
                <a:cs typeface="Calibri"/>
              </a:rPr>
              <a:t>1100 Wilson Blvd., Suite 2800</a:t>
            </a:r>
          </a:p>
          <a:p>
            <a:pPr>
              <a:lnSpc>
                <a:spcPts val="1400"/>
              </a:lnSpc>
              <a:spcBef>
                <a:spcPts val="0"/>
              </a:spcBef>
            </a:pPr>
            <a:r>
              <a:rPr lang="en-US" sz="1200" dirty="0" smtClean="0">
                <a:solidFill>
                  <a:srgbClr val="000000"/>
                </a:solidFill>
                <a:latin typeface="Calibri"/>
                <a:cs typeface="Calibri"/>
              </a:rPr>
              <a:t>Arlington, VA 22209-3915</a:t>
            </a:r>
          </a:p>
          <a:p>
            <a:pPr>
              <a:lnSpc>
                <a:spcPts val="1400"/>
              </a:lnSpc>
              <a:spcBef>
                <a:spcPts val="0"/>
              </a:spcBef>
            </a:pPr>
            <a:r>
              <a:rPr lang="en-US" sz="1200" dirty="0" smtClean="0">
                <a:solidFill>
                  <a:srgbClr val="000000"/>
                </a:solidFill>
                <a:latin typeface="Calibri"/>
                <a:cs typeface="Calibri"/>
              </a:rPr>
              <a:t>703.524.2053</a:t>
            </a:r>
          </a:p>
          <a:p>
            <a:pPr>
              <a:lnSpc>
                <a:spcPts val="1400"/>
              </a:lnSpc>
              <a:spcBef>
                <a:spcPts val="0"/>
              </a:spcBef>
            </a:pPr>
            <a:r>
              <a:rPr lang="en-US" sz="1200" dirty="0" smtClean="0">
                <a:solidFill>
                  <a:srgbClr val="000000"/>
                </a:solidFill>
                <a:latin typeface="Calibri"/>
                <a:cs typeface="Calibri"/>
              </a:rPr>
              <a:t/>
            </a:r>
            <a:br>
              <a:rPr lang="en-US" sz="1200" dirty="0" smtClean="0">
                <a:solidFill>
                  <a:srgbClr val="000000"/>
                </a:solidFill>
                <a:latin typeface="Calibri"/>
                <a:cs typeface="Calibri"/>
              </a:rPr>
            </a:br>
            <a:endParaRPr lang="en-US" sz="12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>
              <a:lnSpc>
                <a:spcPts val="800"/>
              </a:lnSpc>
              <a:spcBef>
                <a:spcPts val="0"/>
              </a:spcBef>
            </a:pPr>
            <a:r>
              <a:rPr lang="en-US" sz="1400" i="1" dirty="0" smtClean="0">
                <a:solidFill>
                  <a:srgbClr val="000000"/>
                </a:solidFill>
                <a:latin typeface="Calibri"/>
                <a:cs typeface="Calibri"/>
              </a:rPr>
              <a:t>Princeton, New Jersey</a:t>
            </a:r>
          </a:p>
          <a:p>
            <a:pPr>
              <a:lnSpc>
                <a:spcPts val="800"/>
              </a:lnSpc>
              <a:spcBef>
                <a:spcPts val="0"/>
              </a:spcBef>
            </a:pPr>
            <a:endParaRPr lang="en-US" sz="800" i="1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>
              <a:lnSpc>
                <a:spcPts val="1400"/>
              </a:lnSpc>
              <a:spcBef>
                <a:spcPts val="0"/>
              </a:spcBef>
            </a:pPr>
            <a:r>
              <a:rPr lang="en-US" sz="1200" b="1" dirty="0" smtClean="0">
                <a:solidFill>
                  <a:srgbClr val="000000"/>
                </a:solidFill>
                <a:latin typeface="Calibri"/>
                <a:cs typeface="Calibri"/>
              </a:rPr>
              <a:t>SRI International Sarnoff</a:t>
            </a:r>
          </a:p>
          <a:p>
            <a:pPr>
              <a:lnSpc>
                <a:spcPts val="1400"/>
              </a:lnSpc>
              <a:spcBef>
                <a:spcPts val="0"/>
              </a:spcBef>
            </a:pPr>
            <a:r>
              <a:rPr lang="en-US" sz="1200" dirty="0" smtClean="0">
                <a:solidFill>
                  <a:srgbClr val="000000"/>
                </a:solidFill>
                <a:latin typeface="Calibri"/>
                <a:cs typeface="Calibri"/>
              </a:rPr>
              <a:t>201 Washington Road</a:t>
            </a:r>
          </a:p>
          <a:p>
            <a:pPr>
              <a:lnSpc>
                <a:spcPts val="1400"/>
              </a:lnSpc>
              <a:spcBef>
                <a:spcPts val="0"/>
              </a:spcBef>
            </a:pPr>
            <a:r>
              <a:rPr lang="en-US" sz="1200" dirty="0" smtClean="0">
                <a:solidFill>
                  <a:srgbClr val="000000"/>
                </a:solidFill>
                <a:latin typeface="Calibri"/>
                <a:cs typeface="Calibri"/>
              </a:rPr>
              <a:t>Princeton, NJ 08540</a:t>
            </a:r>
          </a:p>
          <a:p>
            <a:pPr>
              <a:lnSpc>
                <a:spcPts val="1400"/>
              </a:lnSpc>
              <a:spcBef>
                <a:spcPts val="0"/>
              </a:spcBef>
            </a:pPr>
            <a:r>
              <a:rPr lang="en-US" sz="1200" dirty="0" smtClean="0">
                <a:solidFill>
                  <a:srgbClr val="000000"/>
                </a:solidFill>
                <a:latin typeface="Calibri"/>
                <a:cs typeface="Calibri"/>
              </a:rPr>
              <a:t>609.734.2553</a:t>
            </a:r>
          </a:p>
          <a:p>
            <a:pPr>
              <a:lnSpc>
                <a:spcPts val="1400"/>
              </a:lnSpc>
              <a:spcBef>
                <a:spcPts val="0"/>
              </a:spcBef>
            </a:pPr>
            <a:endParaRPr lang="en-US" sz="12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>
              <a:lnSpc>
                <a:spcPts val="1400"/>
              </a:lnSpc>
              <a:spcBef>
                <a:spcPts val="0"/>
              </a:spcBef>
            </a:pPr>
            <a:r>
              <a:rPr lang="en-US" sz="1400" i="1" kern="1200" dirty="0" smtClean="0">
                <a:solidFill>
                  <a:srgbClr val="000000"/>
                </a:solidFill>
                <a:latin typeface="Calibri"/>
                <a:ea typeface="+mn-ea"/>
                <a:cs typeface="Calibri"/>
              </a:rPr>
              <a:t>Additional U.S. and </a:t>
            </a:r>
            <a:br>
              <a:rPr lang="en-US" sz="1400" i="1" kern="1200" dirty="0" smtClean="0">
                <a:solidFill>
                  <a:srgbClr val="000000"/>
                </a:solidFill>
                <a:latin typeface="Calibri"/>
                <a:ea typeface="+mn-ea"/>
                <a:cs typeface="Calibri"/>
              </a:rPr>
            </a:br>
            <a:r>
              <a:rPr lang="en-US" sz="1400" i="1" kern="1200" dirty="0" smtClean="0">
                <a:solidFill>
                  <a:srgbClr val="000000"/>
                </a:solidFill>
                <a:latin typeface="Calibri"/>
                <a:ea typeface="+mn-ea"/>
                <a:cs typeface="Calibri"/>
              </a:rPr>
              <a:t>international locations</a:t>
            </a:r>
            <a:endParaRPr lang="en-US" sz="14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>
              <a:lnSpc>
                <a:spcPts val="1400"/>
              </a:lnSpc>
              <a:spcBef>
                <a:spcPts val="0"/>
              </a:spcBef>
            </a:pPr>
            <a:endParaRPr lang="en-US" sz="12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>
              <a:lnSpc>
                <a:spcPts val="1400"/>
              </a:lnSpc>
              <a:spcBef>
                <a:spcPts val="0"/>
              </a:spcBef>
            </a:pPr>
            <a:r>
              <a:rPr lang="en-US" sz="1400" b="1" dirty="0" smtClean="0">
                <a:solidFill>
                  <a:srgbClr val="000000"/>
                </a:solidFill>
                <a:latin typeface="Calibri"/>
                <a:cs typeface="Calibri"/>
              </a:rPr>
              <a:t>www.sri.com</a:t>
            </a:r>
            <a:endParaRPr lang="en-US" sz="1400" b="1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382588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82588" y="1436688"/>
            <a:ext cx="8229600" cy="468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48663" y="6553201"/>
            <a:ext cx="795337" cy="30480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Calibri" pitchFamily="-65" charset="0"/>
              </a:defRPr>
            </a:lvl1pPr>
          </a:lstStyle>
          <a:p>
            <a:fld id="{B6B458F9-9C5A-D94F-A853-7378C04DD7C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67" r:id="rId2"/>
    <p:sldLayoutId id="2147483673" r:id="rId3"/>
    <p:sldLayoutId id="2147483668" r:id="rId4"/>
    <p:sldLayoutId id="2147483669" r:id="rId5"/>
    <p:sldLayoutId id="2147483670" r:id="rId6"/>
    <p:sldLayoutId id="2147483671" r:id="rId7"/>
    <p:sldLayoutId id="2147483676" r:id="rId8"/>
  </p:sldLayoutIdLst>
  <p:txStyles>
    <p:titleStyle>
      <a:lvl1pPr algn="l" defTabSz="457200" rtl="0" fontAlgn="base">
        <a:lnSpc>
          <a:spcPct val="80000"/>
        </a:lnSpc>
        <a:spcBef>
          <a:spcPct val="0"/>
        </a:spcBef>
        <a:spcAft>
          <a:spcPct val="0"/>
        </a:spcAft>
        <a:defRPr sz="2800" kern="1200">
          <a:solidFill>
            <a:srgbClr val="000000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800">
          <a:solidFill>
            <a:srgbClr val="404040"/>
          </a:solidFill>
          <a:latin typeface="Calibri" pitchFamily="-65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2800">
          <a:solidFill>
            <a:srgbClr val="404040"/>
          </a:solidFill>
          <a:latin typeface="Calibri" pitchFamily="-65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2800">
          <a:solidFill>
            <a:srgbClr val="404040"/>
          </a:solidFill>
          <a:latin typeface="Calibri" pitchFamily="-65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2800">
          <a:solidFill>
            <a:srgbClr val="404040"/>
          </a:solidFill>
          <a:latin typeface="Calibri" pitchFamily="-65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800">
          <a:solidFill>
            <a:srgbClr val="404040"/>
          </a:solidFill>
          <a:latin typeface="Calibri" pitchFamily="-65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800">
          <a:solidFill>
            <a:srgbClr val="404040"/>
          </a:solidFill>
          <a:latin typeface="Calibri" pitchFamily="-65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800">
          <a:solidFill>
            <a:srgbClr val="404040"/>
          </a:solidFill>
          <a:latin typeface="Calibri" pitchFamily="-65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800">
          <a:solidFill>
            <a:srgbClr val="404040"/>
          </a:solidFill>
          <a:latin typeface="Calibri" pitchFamily="-65" charset="0"/>
        </a:defRPr>
      </a:lvl9pPr>
    </p:titleStyle>
    <p:bodyStyle>
      <a:lvl1pPr marL="230188" indent="-230188" algn="l" defTabSz="457200" rtl="0" fontAlgn="base">
        <a:spcBef>
          <a:spcPct val="20000"/>
        </a:spcBef>
        <a:spcAft>
          <a:spcPct val="0"/>
        </a:spcAft>
        <a:buClr>
          <a:srgbClr val="E8A333"/>
        </a:buClr>
        <a:buFont typeface="Arial" pitchFamily="-65" charset="0"/>
        <a:buChar char="•"/>
        <a:defRPr sz="2000" kern="1200">
          <a:solidFill>
            <a:srgbClr val="000000"/>
          </a:solidFill>
          <a:latin typeface="+mn-lt"/>
          <a:ea typeface="+mn-ea"/>
          <a:cs typeface="+mn-cs"/>
        </a:defRPr>
      </a:lvl1pPr>
      <a:lvl2pPr marL="460375" indent="-230188" algn="l" defTabSz="457200" rtl="0" fontAlgn="base">
        <a:spcBef>
          <a:spcPct val="20000"/>
        </a:spcBef>
        <a:spcAft>
          <a:spcPct val="0"/>
        </a:spcAft>
        <a:buClr>
          <a:srgbClr val="E8A333"/>
        </a:buClr>
        <a:buFont typeface="Arial" pitchFamily="-65" charset="0"/>
        <a:buChar char="–"/>
        <a:defRPr kern="1200">
          <a:solidFill>
            <a:srgbClr val="000000"/>
          </a:solidFill>
          <a:latin typeface="+mn-lt"/>
          <a:ea typeface="ＭＳ Ｐゴシック" pitchFamily="-65" charset="-128"/>
          <a:cs typeface="+mn-cs"/>
        </a:defRPr>
      </a:lvl2pPr>
      <a:lvl3pPr marL="627063" indent="-166688" algn="l" defTabSz="457200" rtl="0" fontAlgn="base">
        <a:spcBef>
          <a:spcPct val="20000"/>
        </a:spcBef>
        <a:spcAft>
          <a:spcPct val="0"/>
        </a:spcAft>
        <a:buClr>
          <a:srgbClr val="E8A333"/>
        </a:buClr>
        <a:buFont typeface="Arial" pitchFamily="-65" charset="0"/>
        <a:buChar char="•"/>
        <a:defRPr sz="1600" kern="1200">
          <a:solidFill>
            <a:srgbClr val="000000"/>
          </a:solidFill>
          <a:latin typeface="+mn-lt"/>
          <a:ea typeface="ＭＳ Ｐゴシック" pitchFamily="-65" charset="-128"/>
          <a:cs typeface="+mn-cs"/>
        </a:defRPr>
      </a:lvl3pPr>
      <a:lvl4pPr marL="798513" indent="-171450" algn="l" defTabSz="457200" rtl="0" fontAlgn="base">
        <a:spcBef>
          <a:spcPct val="20000"/>
        </a:spcBef>
        <a:spcAft>
          <a:spcPct val="0"/>
        </a:spcAft>
        <a:buClr>
          <a:srgbClr val="E8A333"/>
        </a:buClr>
        <a:buFont typeface="Arial" pitchFamily="-65" charset="0"/>
        <a:buChar char="–"/>
        <a:defRPr sz="1400" kern="1200">
          <a:solidFill>
            <a:srgbClr val="000000"/>
          </a:solidFill>
          <a:latin typeface="+mn-lt"/>
          <a:ea typeface="ＭＳ Ｐゴシック" pitchFamily="-65" charset="-128"/>
          <a:cs typeface="+mn-cs"/>
        </a:defRPr>
      </a:lvl4pPr>
      <a:lvl5pPr marL="971550" indent="-173038" algn="l" defTabSz="457200" rtl="0" fontAlgn="base">
        <a:spcBef>
          <a:spcPct val="20000"/>
        </a:spcBef>
        <a:spcAft>
          <a:spcPct val="0"/>
        </a:spcAft>
        <a:buClr>
          <a:srgbClr val="E8A333"/>
        </a:buClr>
        <a:buFont typeface="Arial" pitchFamily="-65" charset="0"/>
        <a:buChar char="»"/>
        <a:defRPr sz="1400" kern="1200">
          <a:solidFill>
            <a:srgbClr val="000000"/>
          </a:solidFill>
          <a:latin typeface="+mn-lt"/>
          <a:ea typeface="ＭＳ Ｐゴシック" pitchFamily="-65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5.xml"/><Relationship Id="rId3" Type="http://schemas.openxmlformats.org/officeDocument/2006/relationships/oleObject" Target="../embeddings/oleObject1.bin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4" Type="http://schemas.openxmlformats.org/officeDocument/2006/relationships/oleObject" Target="../embeddings/Microsoft_Equation1.bin"/><Relationship Id="rId5" Type="http://schemas.openxmlformats.org/officeDocument/2006/relationships/oleObject" Target="../embeddings/Microsoft_Equation2.bin"/><Relationship Id="rId6" Type="http://schemas.openxmlformats.org/officeDocument/2006/relationships/oleObject" Target="../embeddings/Microsoft_Equation3.bin"/><Relationship Id="rId7" Type="http://schemas.openxmlformats.org/officeDocument/2006/relationships/oleObject" Target="../embeddings/Microsoft_Equation4.bin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png"/><Relationship Id="rId3" Type="http://schemas.openxmlformats.org/officeDocument/2006/relationships/image" Target="../media/image11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4"/>
          <p:cNvSpPr txBox="1">
            <a:spLocks/>
          </p:cNvSpPr>
          <p:nvPr/>
        </p:nvSpPr>
        <p:spPr>
          <a:xfrm>
            <a:off x="339494" y="2547774"/>
            <a:ext cx="7795180" cy="1107529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small" spc="0" normalizeH="0" baseline="0" noProof="0" dirty="0" smtClean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Promise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: Military-Relevant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Models and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Case Studies </a:t>
            </a:r>
            <a:r>
              <a:rPr lang="en-US" sz="2800" dirty="0" smtClean="0">
                <a:solidFill>
                  <a:srgbClr val="4F81BD"/>
                </a:solidFill>
                <a:latin typeface="+mj-lt"/>
                <a:ea typeface="+mj-ea"/>
                <a:cs typeface="+mj-cs"/>
              </a:rPr>
              <a:t>and Findings on Compositionality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4F81BD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itle 2"/>
          <p:cNvSpPr txBox="1">
            <a:spLocks/>
          </p:cNvSpPr>
          <p:nvPr/>
        </p:nvSpPr>
        <p:spPr>
          <a:xfrm>
            <a:off x="335205" y="3873236"/>
            <a:ext cx="8162469" cy="267688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rmAutofit fontScale="25000" lnSpcReduction="20000"/>
          </a:bodyPr>
          <a:lstStyle/>
          <a:p>
            <a:pPr marL="0" marR="0" lvl="0" indent="0" algn="l" defTabSz="457200" rtl="0" eaLnBrk="1" fontAlgn="auto" latinLnBrk="0" hangingPunct="1">
              <a:lnSpc>
                <a:spcPts val="24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600" dirty="0" smtClean="0">
                <a:latin typeface="+mj-lt"/>
                <a:ea typeface="+mj-ea"/>
                <a:cs typeface="+mj-cs"/>
              </a:rPr>
              <a:t>DARPA META PI Meeting – Jan 12-13, 2011</a:t>
            </a:r>
            <a:endParaRPr kumimoji="0" lang="en-US" sz="7200" b="0" i="0" u="none" strike="noStrike" kern="1200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1" fontAlgn="auto" latinLnBrk="0" hangingPunct="1">
              <a:lnSpc>
                <a:spcPts val="24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600" b="0" i="0" u="none" strike="noStrike" kern="1200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>
              <a:lnSpc>
                <a:spcPts val="2400"/>
              </a:lnSpc>
              <a:spcBef>
                <a:spcPct val="0"/>
              </a:spcBef>
            </a:pPr>
            <a:r>
              <a:rPr lang="en-US" sz="6400" dirty="0" smtClean="0"/>
              <a:t>Grit Denker, Linda </a:t>
            </a:r>
            <a:r>
              <a:rPr lang="en-US" sz="6400" dirty="0" err="1" smtClean="0"/>
              <a:t>Briesemeister</a:t>
            </a:r>
            <a:r>
              <a:rPr lang="en-US" sz="6400" dirty="0" smtClean="0"/>
              <a:t>, Daniel </a:t>
            </a:r>
            <a:r>
              <a:rPr lang="en-US" sz="6400" dirty="0" err="1" smtClean="0"/>
              <a:t>Elenius</a:t>
            </a:r>
            <a:r>
              <a:rPr lang="en-US" sz="6400" dirty="0" smtClean="0"/>
              <a:t>, </a:t>
            </a:r>
            <a:r>
              <a:rPr lang="en-US" sz="6400" dirty="0" err="1" smtClean="0"/>
              <a:t>Shalini</a:t>
            </a:r>
            <a:r>
              <a:rPr lang="en-US" sz="6400" dirty="0" smtClean="0"/>
              <a:t> </a:t>
            </a:r>
            <a:r>
              <a:rPr lang="en-US" sz="6400" dirty="0" err="1" smtClean="0"/>
              <a:t>Ghosh</a:t>
            </a:r>
            <a:r>
              <a:rPr lang="en-US" sz="6400" dirty="0" smtClean="0"/>
              <a:t>, </a:t>
            </a:r>
            <a:r>
              <a:rPr lang="en-US" sz="6400" dirty="0" err="1" smtClean="0"/>
              <a:t>Minyoung</a:t>
            </a:r>
            <a:r>
              <a:rPr lang="en-US" sz="6400" dirty="0" smtClean="0"/>
              <a:t> Kim, Mark-Oliver </a:t>
            </a:r>
            <a:r>
              <a:rPr lang="en-US" sz="6400" dirty="0" err="1" smtClean="0"/>
              <a:t>Stehr</a:t>
            </a:r>
            <a:r>
              <a:rPr lang="en-US" sz="6400" dirty="0" smtClean="0"/>
              <a:t>, </a:t>
            </a:r>
            <a:r>
              <a:rPr lang="en-US" sz="6400" dirty="0" err="1" smtClean="0"/>
              <a:t>Ashish</a:t>
            </a:r>
            <a:r>
              <a:rPr lang="en-US" sz="6400" dirty="0" smtClean="0"/>
              <a:t> </a:t>
            </a:r>
            <a:r>
              <a:rPr lang="en-US" sz="6400" dirty="0" err="1" smtClean="0"/>
              <a:t>Tiwari</a:t>
            </a:r>
            <a:r>
              <a:rPr lang="en-US" sz="6400" dirty="0" smtClean="0"/>
              <a:t> (SRI International)</a:t>
            </a:r>
          </a:p>
          <a:p>
            <a:pPr>
              <a:lnSpc>
                <a:spcPts val="2400"/>
              </a:lnSpc>
              <a:spcBef>
                <a:spcPct val="0"/>
              </a:spcBef>
            </a:pPr>
            <a:r>
              <a:rPr lang="en-US" sz="6400" dirty="0" err="1" smtClean="0"/>
              <a:t>Devesh</a:t>
            </a:r>
            <a:r>
              <a:rPr lang="en-US" sz="6400" dirty="0" smtClean="0"/>
              <a:t> Bhatt, </a:t>
            </a:r>
            <a:r>
              <a:rPr lang="en-US" sz="6400" dirty="0" err="1" smtClean="0"/>
              <a:t>Siamak</a:t>
            </a:r>
            <a:r>
              <a:rPr lang="en-US" sz="6400" dirty="0" smtClean="0"/>
              <a:t> </a:t>
            </a:r>
            <a:r>
              <a:rPr lang="en-US" sz="6400" dirty="0" err="1" smtClean="0"/>
              <a:t>Nikbin</a:t>
            </a:r>
            <a:r>
              <a:rPr lang="en-US" sz="6400" dirty="0" smtClean="0"/>
              <a:t>, </a:t>
            </a:r>
            <a:r>
              <a:rPr lang="en-US" sz="6400" dirty="0" err="1" smtClean="0"/>
              <a:t>Haftay</a:t>
            </a:r>
            <a:r>
              <a:rPr lang="en-US" sz="6400" dirty="0" smtClean="0"/>
              <a:t> </a:t>
            </a:r>
            <a:r>
              <a:rPr lang="en-US" sz="6400" dirty="0" err="1" smtClean="0"/>
              <a:t>Hailu</a:t>
            </a:r>
            <a:r>
              <a:rPr lang="en-US" sz="6400" dirty="0" smtClean="0"/>
              <a:t> (Honeywell Aerospace Advanced Technology)</a:t>
            </a:r>
          </a:p>
          <a:p>
            <a:pPr>
              <a:lnSpc>
                <a:spcPts val="2400"/>
              </a:lnSpc>
              <a:spcBef>
                <a:spcPct val="0"/>
              </a:spcBef>
            </a:pPr>
            <a:r>
              <a:rPr lang="en-US" sz="6400" dirty="0" err="1" smtClean="0"/>
              <a:t>Xenofon</a:t>
            </a:r>
            <a:r>
              <a:rPr lang="en-US" sz="6400" dirty="0" smtClean="0"/>
              <a:t> </a:t>
            </a:r>
            <a:r>
              <a:rPr lang="en-US" sz="6400" dirty="0" err="1" smtClean="0"/>
              <a:t>Koutsoukos</a:t>
            </a:r>
            <a:r>
              <a:rPr lang="en-US" sz="6400" dirty="0" smtClean="0"/>
              <a:t> (Vanderbilt University)</a:t>
            </a:r>
          </a:p>
          <a:p>
            <a:pPr>
              <a:lnSpc>
                <a:spcPts val="2400"/>
              </a:lnSpc>
              <a:spcBef>
                <a:spcPct val="0"/>
              </a:spcBef>
            </a:pPr>
            <a:r>
              <a:rPr lang="en-US" sz="6400" dirty="0" smtClean="0"/>
              <a:t>Guenther Bauer, Martin Schwarz, </a:t>
            </a:r>
            <a:r>
              <a:rPr lang="en-US" sz="6400" dirty="0" err="1" smtClean="0"/>
              <a:t>Wilfried</a:t>
            </a:r>
            <a:r>
              <a:rPr lang="en-US" sz="6400" dirty="0" smtClean="0"/>
              <a:t> Steiner (</a:t>
            </a:r>
            <a:r>
              <a:rPr lang="en-US" sz="6400" dirty="0" err="1" smtClean="0"/>
              <a:t>TTTech</a:t>
            </a:r>
            <a:r>
              <a:rPr lang="en-US" sz="6400" dirty="0" smtClean="0"/>
              <a:t> </a:t>
            </a:r>
            <a:r>
              <a:rPr lang="en-US" sz="6400" dirty="0" err="1" smtClean="0"/>
              <a:t>Computertechnik</a:t>
            </a:r>
            <a:r>
              <a:rPr lang="en-US" sz="6400" dirty="0" smtClean="0"/>
              <a:t> AG)</a:t>
            </a:r>
            <a:endParaRPr lang="en-US" sz="7200" dirty="0" smtClean="0"/>
          </a:p>
          <a:p>
            <a:pPr marL="230188" lvl="0" indent="-230188">
              <a:spcBef>
                <a:spcPct val="20000"/>
              </a:spcBef>
              <a:buClr>
                <a:schemeClr val="accent1"/>
              </a:buClr>
              <a:defRPr/>
            </a:pPr>
            <a:endParaRPr lang="en-US" sz="9600" dirty="0" smtClean="0"/>
          </a:p>
          <a:p>
            <a:pPr marL="230188" lvl="0" indent="-230188">
              <a:spcBef>
                <a:spcPct val="20000"/>
              </a:spcBef>
              <a:buClr>
                <a:schemeClr val="accent1"/>
              </a:buClr>
              <a:defRPr/>
            </a:pPr>
            <a:endParaRPr lang="en-US" sz="4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en-US" sz="4000" b="0" i="0" u="none" strike="noStrike" kern="1200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Findings on Compositionality</a:t>
            </a:r>
            <a:endParaRPr lang="en-US" dirty="0"/>
          </a:p>
        </p:txBody>
      </p:sp>
      <p:sp>
        <p:nvSpPr>
          <p:cNvPr id="3" name="Text Placeholder 3"/>
          <p:cNvSpPr txBox="1">
            <a:spLocks/>
          </p:cNvSpPr>
          <p:nvPr/>
        </p:nvSpPr>
        <p:spPr bwMode="auto">
          <a:xfrm>
            <a:off x="380697" y="3681511"/>
            <a:ext cx="6715689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30188" marR="0" lvl="0" indent="-230188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E8A333"/>
              </a:buClr>
              <a:buSzTx/>
              <a:buFont typeface="Arial" pitchFamily="-65" charset="0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Compositional </a:t>
            </a:r>
            <a:r>
              <a:rPr lang="en-US" sz="2800" dirty="0" smtClean="0">
                <a:solidFill>
                  <a:srgbClr val="4F81BD"/>
                </a:solidFill>
                <a:latin typeface="+mn-lt"/>
              </a:rPr>
              <a:t>Reasoning on PI Controllers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4F81BD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>
                <a:solidFill>
                  <a:srgbClr val="4F81BD"/>
                </a:solidFill>
              </a:rPr>
              <a:t>Motivation</a:t>
            </a:r>
            <a:endParaRPr lang="en-US" sz="2400" dirty="0">
              <a:solidFill>
                <a:srgbClr val="4F81BD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174587"/>
              </a:buClr>
            </a:pPr>
            <a:r>
              <a:rPr lang="en-US" dirty="0" smtClean="0"/>
              <a:t>All complex cyber-physical systems (CPS) will have a controller module.</a:t>
            </a:r>
          </a:p>
          <a:p>
            <a:pPr>
              <a:buClr>
                <a:srgbClr val="174587"/>
              </a:buClr>
            </a:pPr>
            <a:r>
              <a:rPr lang="en-US" dirty="0" smtClean="0"/>
              <a:t>PI (proportional-integral) controllers are the most often used feedback controllers in industrial control systems.</a:t>
            </a:r>
          </a:p>
          <a:p>
            <a:pPr lvl="1">
              <a:buClr>
                <a:srgbClr val="174587"/>
              </a:buClr>
            </a:pPr>
            <a:r>
              <a:rPr lang="en-US" dirty="0" smtClean="0"/>
              <a:t>Motor controller in the CAC case study is a PI controller.</a:t>
            </a:r>
          </a:p>
          <a:p>
            <a:pPr>
              <a:buClr>
                <a:srgbClr val="174587"/>
              </a:buClr>
              <a:buNone/>
            </a:pPr>
            <a:endParaRPr lang="en-US" dirty="0" smtClean="0"/>
          </a:p>
          <a:p>
            <a:pPr>
              <a:buClr>
                <a:srgbClr val="174587"/>
              </a:buClr>
              <a:buNone/>
            </a:pPr>
            <a:r>
              <a:rPr lang="en-US" dirty="0" smtClean="0"/>
              <a:t>Motivating Question</a:t>
            </a:r>
          </a:p>
          <a:p>
            <a:pPr>
              <a:buClr>
                <a:srgbClr val="174587"/>
              </a:buClr>
            </a:pPr>
            <a:r>
              <a:rPr lang="en-US" dirty="0" smtClean="0"/>
              <a:t>If a PI controller were available as a component module in a library, how would we reason about it and determine if its composition with other components results in a safe system?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>
                <a:solidFill>
                  <a:srgbClr val="4F81BD"/>
                </a:solidFill>
              </a:rPr>
              <a:t>PI Controller as a Component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2588" y="1436689"/>
            <a:ext cx="3178477" cy="511095"/>
          </a:xfrm>
        </p:spPr>
        <p:txBody>
          <a:bodyPr/>
          <a:lstStyle/>
          <a:p>
            <a:r>
              <a:rPr lang="en-US" dirty="0" smtClean="0"/>
              <a:t>A typical control system: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grpSp>
        <p:nvGrpSpPr>
          <p:cNvPr id="60" name="Group 59"/>
          <p:cNvGrpSpPr/>
          <p:nvPr/>
        </p:nvGrpSpPr>
        <p:grpSpPr>
          <a:xfrm>
            <a:off x="3423770" y="1553078"/>
            <a:ext cx="2522780" cy="1312823"/>
            <a:chOff x="3406608" y="1553078"/>
            <a:chExt cx="2522780" cy="1312823"/>
          </a:xfrm>
        </p:grpSpPr>
        <p:sp>
          <p:nvSpPr>
            <p:cNvPr id="4" name="Rectangle 3"/>
            <p:cNvSpPr/>
            <p:nvPr/>
          </p:nvSpPr>
          <p:spPr>
            <a:xfrm>
              <a:off x="3809910" y="1553078"/>
              <a:ext cx="1699015" cy="377544"/>
            </a:xfrm>
            <a:prstGeom prst="rect">
              <a:avLst/>
            </a:prstGeom>
            <a:gradFill>
              <a:gsLst>
                <a:gs pos="0">
                  <a:srgbClr val="0075DD"/>
                </a:gs>
                <a:gs pos="100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PI Controller</a:t>
              </a:r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>
              <a:off x="3801330" y="2488357"/>
              <a:ext cx="1716175" cy="377544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Plant</a:t>
              </a:r>
              <a:endParaRPr lang="en-US" dirty="0"/>
            </a:p>
          </p:txBody>
        </p:sp>
        <p:cxnSp>
          <p:nvCxnSpPr>
            <p:cNvPr id="44" name="Elbow Connector 43"/>
            <p:cNvCxnSpPr>
              <a:stCxn id="4" idx="3"/>
              <a:endCxn id="5" idx="3"/>
            </p:cNvCxnSpPr>
            <p:nvPr/>
          </p:nvCxnSpPr>
          <p:spPr>
            <a:xfrm>
              <a:off x="5508925" y="1741850"/>
              <a:ext cx="8580" cy="935279"/>
            </a:xfrm>
            <a:prstGeom prst="bentConnector3">
              <a:avLst>
                <a:gd name="adj1" fmla="val 2764336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Rounded Rectangle 17"/>
            <p:cNvSpPr/>
            <p:nvPr/>
          </p:nvSpPr>
          <p:spPr>
            <a:xfrm>
              <a:off x="5575515" y="2074442"/>
              <a:ext cx="353873" cy="274577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U</a:t>
              </a:r>
              <a:endParaRPr lang="en-US" dirty="0"/>
            </a:p>
          </p:txBody>
        </p:sp>
        <p:cxnSp>
          <p:nvCxnSpPr>
            <p:cNvPr id="46" name="Elbow Connector 45"/>
            <p:cNvCxnSpPr>
              <a:stCxn id="5" idx="1"/>
              <a:endCxn id="4" idx="1"/>
            </p:cNvCxnSpPr>
            <p:nvPr/>
          </p:nvCxnSpPr>
          <p:spPr>
            <a:xfrm rot="10800000" flipH="1">
              <a:off x="3801330" y="1741851"/>
              <a:ext cx="8580" cy="935279"/>
            </a:xfrm>
            <a:prstGeom prst="bentConnector3">
              <a:avLst>
                <a:gd name="adj1" fmla="val -2664336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Rounded Rectangle 16"/>
            <p:cNvSpPr/>
            <p:nvPr/>
          </p:nvSpPr>
          <p:spPr>
            <a:xfrm>
              <a:off x="3406608" y="2076492"/>
              <a:ext cx="343235" cy="274577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X</a:t>
              </a:r>
              <a:endParaRPr lang="en-US" dirty="0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3404553" y="3097576"/>
            <a:ext cx="2531364" cy="1904912"/>
            <a:chOff x="6133273" y="2925965"/>
            <a:chExt cx="2531364" cy="1904912"/>
          </a:xfrm>
        </p:grpSpPr>
        <p:sp>
          <p:nvSpPr>
            <p:cNvPr id="21" name="Rectangle 20"/>
            <p:cNvSpPr/>
            <p:nvPr/>
          </p:nvSpPr>
          <p:spPr>
            <a:xfrm>
              <a:off x="6547211" y="2925965"/>
              <a:ext cx="1699015" cy="377544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PI Controller</a:t>
              </a:r>
              <a:endParaRPr lang="en-US" dirty="0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6538631" y="4453333"/>
              <a:ext cx="1716175" cy="377544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Plant</a:t>
              </a:r>
              <a:endParaRPr lang="en-US" dirty="0"/>
            </a:p>
          </p:txBody>
        </p:sp>
        <p:sp>
          <p:nvSpPr>
            <p:cNvPr id="29" name="Rounded Rectangle 28"/>
            <p:cNvSpPr/>
            <p:nvPr/>
          </p:nvSpPr>
          <p:spPr>
            <a:xfrm>
              <a:off x="6133273" y="3979327"/>
              <a:ext cx="343235" cy="274577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X</a:t>
              </a:r>
              <a:endParaRPr lang="en-US" dirty="0"/>
            </a:p>
          </p:txBody>
        </p:sp>
        <p:sp>
          <p:nvSpPr>
            <p:cNvPr id="30" name="Rounded Rectangle 29"/>
            <p:cNvSpPr/>
            <p:nvPr/>
          </p:nvSpPr>
          <p:spPr>
            <a:xfrm>
              <a:off x="8310764" y="3977278"/>
              <a:ext cx="353873" cy="274577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U</a:t>
              </a:r>
              <a:endParaRPr lang="en-US" dirty="0"/>
            </a:p>
          </p:txBody>
        </p:sp>
        <p:cxnSp>
          <p:nvCxnSpPr>
            <p:cNvPr id="48" name="Shape 47"/>
            <p:cNvCxnSpPr>
              <a:stCxn id="25" idx="0"/>
              <a:endCxn id="21" idx="1"/>
            </p:cNvCxnSpPr>
            <p:nvPr/>
          </p:nvCxnSpPr>
          <p:spPr>
            <a:xfrm rot="5400000" flipH="1" flipV="1">
              <a:off x="6259758" y="3161926"/>
              <a:ext cx="334642" cy="240264"/>
            </a:xfrm>
            <a:prstGeom prst="bentConnector2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Rounded Rectangle 24"/>
            <p:cNvSpPr/>
            <p:nvPr/>
          </p:nvSpPr>
          <p:spPr>
            <a:xfrm>
              <a:off x="6135329" y="3449379"/>
              <a:ext cx="343235" cy="274577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X</a:t>
              </a:r>
              <a:endParaRPr lang="en-US" dirty="0"/>
            </a:p>
          </p:txBody>
        </p:sp>
        <p:cxnSp>
          <p:nvCxnSpPr>
            <p:cNvPr id="52" name="Elbow Connector 51"/>
            <p:cNvCxnSpPr>
              <a:stCxn id="21" idx="3"/>
              <a:endCxn id="26" idx="0"/>
            </p:cNvCxnSpPr>
            <p:nvPr/>
          </p:nvCxnSpPr>
          <p:spPr>
            <a:xfrm>
              <a:off x="8246226" y="3114737"/>
              <a:ext cx="234947" cy="332591"/>
            </a:xfrm>
            <a:prstGeom prst="bentConnector2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ounded Rectangle 25"/>
            <p:cNvSpPr/>
            <p:nvPr/>
          </p:nvSpPr>
          <p:spPr>
            <a:xfrm>
              <a:off x="8304236" y="3447328"/>
              <a:ext cx="353873" cy="274577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U</a:t>
              </a:r>
              <a:endParaRPr lang="en-US" dirty="0"/>
            </a:p>
          </p:txBody>
        </p:sp>
        <p:cxnSp>
          <p:nvCxnSpPr>
            <p:cNvPr id="55" name="Shape 54"/>
            <p:cNvCxnSpPr>
              <a:stCxn id="30" idx="2"/>
              <a:endCxn id="22" idx="3"/>
            </p:cNvCxnSpPr>
            <p:nvPr/>
          </p:nvCxnSpPr>
          <p:spPr>
            <a:xfrm rot="5400000">
              <a:off x="8176129" y="4330533"/>
              <a:ext cx="390250" cy="232895"/>
            </a:xfrm>
            <a:prstGeom prst="bentConnector2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hape 56"/>
            <p:cNvCxnSpPr>
              <a:stCxn id="22" idx="1"/>
              <a:endCxn id="29" idx="2"/>
            </p:cNvCxnSpPr>
            <p:nvPr/>
          </p:nvCxnSpPr>
          <p:spPr>
            <a:xfrm rot="10800000">
              <a:off x="6304891" y="4253905"/>
              <a:ext cx="233740" cy="388201"/>
            </a:xfrm>
            <a:prstGeom prst="bentConnector2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Content Placeholder 2"/>
          <p:cNvSpPr txBox="1">
            <a:spLocks/>
          </p:cNvSpPr>
          <p:nvPr/>
        </p:nvSpPr>
        <p:spPr bwMode="auto">
          <a:xfrm>
            <a:off x="371949" y="2927654"/>
            <a:ext cx="8148865" cy="3610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30188" marR="0" lvl="0" indent="-230188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174587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 compositional view:</a:t>
            </a:r>
          </a:p>
          <a:p>
            <a:pPr marL="230188" marR="0" lvl="0" indent="-230188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174587"/>
              </a:buClr>
              <a:buSzTx/>
              <a:buFont typeface="Arial" pitchFamily="-65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30188" marR="0" lvl="0" indent="-230188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174587"/>
              </a:buClr>
              <a:buSzTx/>
              <a:buFont typeface="Arial" pitchFamily="-65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30188" marR="0" lvl="0" indent="-230188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174587"/>
              </a:buClr>
              <a:buSzTx/>
              <a:buFont typeface="Arial" pitchFamily="-65" charset="0"/>
              <a:buChar char="•"/>
              <a:tabLst/>
              <a:defRPr/>
            </a:pPr>
            <a:endParaRPr lang="en-US" sz="2000" dirty="0" smtClean="0">
              <a:solidFill>
                <a:srgbClr val="000000"/>
              </a:solidFill>
              <a:latin typeface="+mn-lt"/>
            </a:endParaRPr>
          </a:p>
          <a:p>
            <a:pPr marL="230188" marR="0" lvl="0" indent="-230188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174587"/>
              </a:buClr>
              <a:buSzTx/>
              <a:buFont typeface="Arial" pitchFamily="-65" charset="0"/>
              <a:buChar char="•"/>
              <a:tabLst/>
              <a:defRPr/>
            </a:pPr>
            <a:endParaRPr lang="en-US" sz="2000" dirty="0" smtClean="0">
              <a:solidFill>
                <a:srgbClr val="000000"/>
              </a:solidFill>
              <a:latin typeface="+mn-lt"/>
            </a:endParaRPr>
          </a:p>
          <a:p>
            <a:pPr marL="230188" marR="0" lvl="0" indent="-230188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174587"/>
              </a:buClr>
              <a:buSzTx/>
              <a:buFont typeface="Arial" pitchFamily="-65" charset="0"/>
              <a:buChar char="•"/>
              <a:tabLst/>
              <a:defRPr/>
            </a:pPr>
            <a:endParaRPr lang="en-US" sz="2000" dirty="0" smtClean="0">
              <a:solidFill>
                <a:srgbClr val="000000"/>
              </a:solidFill>
              <a:latin typeface="+mn-lt"/>
            </a:endParaRPr>
          </a:p>
          <a:p>
            <a:pPr marL="230188" marR="0" lvl="0" indent="-230188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174587"/>
              </a:buClr>
              <a:buSzTx/>
              <a:buFont typeface="Arial" pitchFamily="-65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PI controller takes </a:t>
            </a:r>
            <a:r>
              <a:rPr lang="en-US" sz="2000" noProof="0" dirty="0" err="1" smtClean="0">
                <a:solidFill>
                  <a:srgbClr val="000000"/>
                </a:solidFill>
                <a:latin typeface="+mn-lt"/>
              </a:rPr>
              <a:t>x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as input, produces </a:t>
            </a:r>
            <a:r>
              <a:rPr lang="en-US" sz="2000" noProof="0" dirty="0" err="1" smtClean="0">
                <a:solidFill>
                  <a:srgbClr val="000000"/>
                </a:solidFill>
                <a:latin typeface="+mn-lt"/>
              </a:rPr>
              <a:t>u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as output</a:t>
            </a:r>
          </a:p>
          <a:p>
            <a:pPr marL="230188" marR="0" lvl="0" indent="-230188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174587"/>
              </a:buClr>
              <a:buSzTx/>
              <a:buFont typeface="Arial" pitchFamily="-65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Plant takes </a:t>
            </a:r>
            <a:r>
              <a:rPr lang="en-US" sz="2000" noProof="0" dirty="0" err="1" smtClean="0">
                <a:solidFill>
                  <a:srgbClr val="000000"/>
                </a:solidFill>
                <a:latin typeface="+mn-lt"/>
              </a:rPr>
              <a:t>u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as input, produces</a:t>
            </a:r>
            <a:r>
              <a:rPr lang="en-US" sz="2000" noProof="0" dirty="0" smtClean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2000" noProof="0" dirty="0" err="1" smtClean="0">
                <a:solidFill>
                  <a:srgbClr val="000000"/>
                </a:solidFill>
                <a:latin typeface="+mn-lt"/>
              </a:rPr>
              <a:t>x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as output</a:t>
            </a:r>
          </a:p>
          <a:p>
            <a:pPr marL="230188" marR="0" lvl="0" indent="-230188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174587"/>
              </a:buClr>
              <a:buSzTx/>
              <a:buFont typeface="Arial" pitchFamily="-65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How to reason compositionally?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>
                <a:solidFill>
                  <a:srgbClr val="4F81BD"/>
                </a:solidFill>
              </a:rPr>
              <a:t>Assume-Guarantee Reasoning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174587"/>
              </a:buClr>
            </a:pPr>
            <a:r>
              <a:rPr lang="en-US" dirty="0" smtClean="0"/>
              <a:t>Assume-Guarantee is a classical approach for performing compositional reasoning.</a:t>
            </a:r>
          </a:p>
          <a:p>
            <a:pPr>
              <a:buClr>
                <a:srgbClr val="174587"/>
              </a:buClr>
              <a:buNone/>
            </a:pPr>
            <a:endParaRPr lang="en-US" dirty="0" smtClean="0"/>
          </a:p>
          <a:p>
            <a:pPr>
              <a:buClr>
                <a:srgbClr val="174587"/>
              </a:buClr>
            </a:pPr>
            <a:r>
              <a:rPr lang="en-US" dirty="0" smtClean="0"/>
              <a:t>Each component comes with contracts:</a:t>
            </a:r>
          </a:p>
          <a:p>
            <a:pPr lvl="1">
              <a:buClr>
                <a:srgbClr val="174587"/>
              </a:buClr>
            </a:pPr>
            <a:r>
              <a:rPr lang="en-US" dirty="0" smtClean="0"/>
              <a:t>Assumptions: What do I assume about my environment?</a:t>
            </a:r>
          </a:p>
          <a:p>
            <a:pPr lvl="1">
              <a:buClr>
                <a:srgbClr val="174587"/>
              </a:buClr>
            </a:pPr>
            <a:r>
              <a:rPr lang="en-US" dirty="0" smtClean="0"/>
              <a:t>Guarantee: If the assumption I make about my environment holds, what guarantee do I give?</a:t>
            </a:r>
          </a:p>
          <a:p>
            <a:pPr>
              <a:buClr>
                <a:srgbClr val="174587"/>
              </a:buClr>
              <a:buNone/>
            </a:pPr>
            <a:endParaRPr lang="en-US" dirty="0" smtClean="0"/>
          </a:p>
          <a:p>
            <a:pPr>
              <a:buClr>
                <a:srgbClr val="174587"/>
              </a:buClr>
            </a:pPr>
            <a:r>
              <a:rPr lang="en-US" dirty="0" smtClean="0"/>
              <a:t>When composing subsystems A and B, one needs to verify that the assumptions made by A are satisfied by the guarantees generated by B, and B's assumptions are satisfied by the guarantees generated by A.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>
                <a:solidFill>
                  <a:srgbClr val="4F81BD"/>
                </a:solidFill>
              </a:rPr>
              <a:t>Assume-Guarantee Pair for PI Controller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174587"/>
              </a:buClr>
            </a:pPr>
            <a:r>
              <a:rPr lang="en-US" dirty="0" smtClean="0"/>
              <a:t>Assumption: The plant responds to the control input.</a:t>
            </a:r>
          </a:p>
          <a:p>
            <a:pPr lvl="1">
              <a:buClr>
                <a:srgbClr val="174587"/>
              </a:buClr>
            </a:pPr>
            <a:r>
              <a:rPr lang="en-US" dirty="0" smtClean="0"/>
              <a:t>Formally, the PI controller assumes that the output </a:t>
            </a:r>
            <a:r>
              <a:rPr lang="en-US" dirty="0" err="1" smtClean="0"/>
              <a:t>x</a:t>
            </a:r>
            <a:r>
              <a:rPr lang="en-US" dirty="0" smtClean="0"/>
              <a:t> of the plant changes in response to the control input </a:t>
            </a:r>
            <a:r>
              <a:rPr lang="en-US" dirty="0" err="1" smtClean="0"/>
              <a:t>u</a:t>
            </a:r>
            <a:r>
              <a:rPr lang="en-US" dirty="0" smtClean="0"/>
              <a:t> as follows</a:t>
            </a:r>
          </a:p>
          <a:p>
            <a:pPr lvl="2">
              <a:buClr>
                <a:srgbClr val="174587"/>
              </a:buClr>
              <a:buNone/>
            </a:pPr>
            <a:r>
              <a:rPr lang="en-US" dirty="0" smtClean="0"/>
              <a:t>		 </a:t>
            </a:r>
            <a:r>
              <a:rPr lang="en-US" dirty="0" err="1" smtClean="0"/>
              <a:t>dx/dt</a:t>
            </a:r>
            <a:r>
              <a:rPr lang="en-US" dirty="0" smtClean="0"/>
              <a:t> = -alpha*</a:t>
            </a:r>
            <a:r>
              <a:rPr lang="en-US" dirty="0" err="1" smtClean="0"/>
              <a:t>u</a:t>
            </a:r>
            <a:endParaRPr lang="en-US" dirty="0" smtClean="0"/>
          </a:p>
          <a:p>
            <a:pPr lvl="1">
              <a:buClr>
                <a:srgbClr val="174587"/>
              </a:buClr>
            </a:pPr>
            <a:r>
              <a:rPr lang="en-US" dirty="0" smtClean="0"/>
              <a:t>where alpha is lower-bounded by a positive number.</a:t>
            </a:r>
          </a:p>
          <a:p>
            <a:pPr>
              <a:buClr>
                <a:srgbClr val="174587"/>
              </a:buClr>
              <a:buNone/>
            </a:pPr>
            <a:endParaRPr lang="en-US" dirty="0" smtClean="0"/>
          </a:p>
          <a:p>
            <a:pPr>
              <a:buClr>
                <a:srgbClr val="174587"/>
              </a:buClr>
            </a:pPr>
            <a:r>
              <a:rPr lang="en-US" dirty="0" smtClean="0"/>
              <a:t>Guarantee: The PI controller guarantees that the error always eventually drops below a fixed constant.  </a:t>
            </a:r>
          </a:p>
          <a:p>
            <a:pPr lvl="1">
              <a:buClr>
                <a:srgbClr val="174587"/>
              </a:buClr>
            </a:pPr>
            <a:r>
              <a:rPr lang="en-US" dirty="0" smtClean="0"/>
              <a:t>Formally, in temporal logic,</a:t>
            </a:r>
          </a:p>
          <a:p>
            <a:pPr lvl="2">
              <a:buClr>
                <a:srgbClr val="174587"/>
              </a:buClr>
              <a:buNone/>
            </a:pPr>
            <a:r>
              <a:rPr lang="en-US" dirty="0" smtClean="0"/>
              <a:t>		 G (F ( error &lt;= 1 ) )</a:t>
            </a:r>
          </a:p>
          <a:p>
            <a:pPr>
              <a:buClr>
                <a:srgbClr val="174587"/>
              </a:buClr>
              <a:buNone/>
            </a:pPr>
            <a:endParaRPr lang="en-US" dirty="0" smtClean="0"/>
          </a:p>
          <a:p>
            <a:pPr>
              <a:buClr>
                <a:srgbClr val="174587"/>
              </a:buClr>
            </a:pPr>
            <a:r>
              <a:rPr lang="en-US" dirty="0" smtClean="0"/>
              <a:t>Compositionality Theorem:</a:t>
            </a:r>
          </a:p>
          <a:p>
            <a:pPr lvl="1">
              <a:buClr>
                <a:srgbClr val="174587"/>
              </a:buClr>
            </a:pPr>
            <a:r>
              <a:rPr lang="en-US" dirty="0" smtClean="0"/>
              <a:t>If the plant satisfies the assumption made by the PI controller, then the PI controller will ensure the composed system satisfies the guarantee.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>
                <a:solidFill>
                  <a:srgbClr val="4F81BD"/>
                </a:solidFill>
              </a:rPr>
              <a:t>Discovering and Proving the Compositionality Theorem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2588" y="1436688"/>
            <a:ext cx="8229600" cy="4972979"/>
          </a:xfrm>
        </p:spPr>
        <p:txBody>
          <a:bodyPr/>
          <a:lstStyle/>
          <a:p>
            <a:pPr>
              <a:buClr>
                <a:srgbClr val="174587"/>
              </a:buClr>
              <a:buNone/>
            </a:pPr>
            <a:r>
              <a:rPr lang="en-US" dirty="0" smtClean="0"/>
              <a:t>The key ideas behind our technical approach are</a:t>
            </a:r>
          </a:p>
          <a:p>
            <a:pPr>
              <a:buClr>
                <a:srgbClr val="174587"/>
              </a:buClr>
            </a:pPr>
            <a:r>
              <a:rPr lang="en-US" dirty="0" smtClean="0">
                <a:solidFill>
                  <a:srgbClr val="4F81BD"/>
                </a:solidFill>
              </a:rPr>
              <a:t>Constraint-based Verification</a:t>
            </a:r>
          </a:p>
          <a:p>
            <a:pPr lvl="1">
              <a:buClr>
                <a:srgbClr val="174587"/>
              </a:buClr>
            </a:pPr>
            <a:r>
              <a:rPr lang="en-US" dirty="0" smtClean="0"/>
              <a:t>We perform verification by discovering "certificates of correctness”.</a:t>
            </a:r>
          </a:p>
          <a:p>
            <a:pPr lvl="1">
              <a:buClr>
                <a:srgbClr val="174587"/>
              </a:buClr>
            </a:pPr>
            <a:r>
              <a:rPr lang="en-US" dirty="0" smtClean="0"/>
              <a:t>These certificates take the form of </a:t>
            </a:r>
          </a:p>
          <a:p>
            <a:pPr lvl="2">
              <a:buClr>
                <a:srgbClr val="174587"/>
              </a:buClr>
            </a:pPr>
            <a:r>
              <a:rPr lang="en-US" dirty="0" err="1" smtClean="0"/>
              <a:t>Lyapunov</a:t>
            </a:r>
            <a:r>
              <a:rPr lang="en-US" dirty="0" smtClean="0"/>
              <a:t> functions for stability verification</a:t>
            </a:r>
          </a:p>
          <a:p>
            <a:pPr lvl="2">
              <a:buClr>
                <a:srgbClr val="174587"/>
              </a:buClr>
            </a:pPr>
            <a:r>
              <a:rPr lang="en-US" dirty="0" smtClean="0"/>
              <a:t>Inductive invariants for safety verification</a:t>
            </a:r>
          </a:p>
          <a:p>
            <a:pPr>
              <a:buClr>
                <a:srgbClr val="174587"/>
              </a:buClr>
            </a:pPr>
            <a:endParaRPr lang="en-US" dirty="0" smtClean="0"/>
          </a:p>
          <a:p>
            <a:pPr>
              <a:buClr>
                <a:srgbClr val="174587"/>
              </a:buClr>
            </a:pPr>
            <a:r>
              <a:rPr lang="en-US" dirty="0" smtClean="0">
                <a:solidFill>
                  <a:srgbClr val="4F81BD"/>
                </a:solidFill>
              </a:rPr>
              <a:t>Real Quantifier Elimination</a:t>
            </a:r>
          </a:p>
          <a:p>
            <a:pPr lvl="1">
              <a:buClr>
                <a:srgbClr val="174587"/>
              </a:buClr>
            </a:pPr>
            <a:r>
              <a:rPr lang="en-US" dirty="0" smtClean="0"/>
              <a:t>The verification engineer fixes a form of the certificate.</a:t>
            </a:r>
          </a:p>
          <a:p>
            <a:pPr lvl="2">
              <a:buClr>
                <a:srgbClr val="174587"/>
              </a:buClr>
              <a:buNone/>
            </a:pPr>
            <a:r>
              <a:rPr lang="en-US" dirty="0" smtClean="0"/>
              <a:t> 		V  :=  </a:t>
            </a:r>
            <a:r>
              <a:rPr lang="en-US" dirty="0" err="1" smtClean="0"/>
              <a:t>c</a:t>
            </a:r>
            <a:r>
              <a:rPr lang="en-US" dirty="0" smtClean="0"/>
              <a:t> * error^2  +  </a:t>
            </a:r>
            <a:r>
              <a:rPr lang="en-US" dirty="0" err="1" smtClean="0"/>
              <a:t>d</a:t>
            </a:r>
            <a:r>
              <a:rPr lang="en-US" dirty="0" smtClean="0"/>
              <a:t> * interr^2</a:t>
            </a:r>
          </a:p>
          <a:p>
            <a:pPr lvl="1">
              <a:buClr>
                <a:srgbClr val="174587"/>
              </a:buClr>
            </a:pPr>
            <a:r>
              <a:rPr lang="en-US" dirty="0" smtClean="0"/>
              <a:t> Suitable values for </a:t>
            </a:r>
            <a:r>
              <a:rPr lang="en-US" dirty="0" err="1" smtClean="0"/>
              <a:t>c</a:t>
            </a:r>
            <a:r>
              <a:rPr lang="en-US" dirty="0" smtClean="0"/>
              <a:t> and </a:t>
            </a:r>
            <a:r>
              <a:rPr lang="en-US" dirty="0" err="1" smtClean="0"/>
              <a:t>d</a:t>
            </a:r>
            <a:r>
              <a:rPr lang="en-US" dirty="0" smtClean="0"/>
              <a:t> are found using modern real quantifier elimination engines</a:t>
            </a:r>
          </a:p>
          <a:p>
            <a:pPr lvl="1">
              <a:buClr>
                <a:srgbClr val="174587"/>
              </a:buClr>
            </a:pPr>
            <a:r>
              <a:rPr lang="en-US" dirty="0" smtClean="0"/>
              <a:t> Examples of such tools include</a:t>
            </a:r>
          </a:p>
          <a:p>
            <a:pPr lvl="2">
              <a:buClr>
                <a:srgbClr val="174587"/>
              </a:buClr>
            </a:pPr>
            <a:r>
              <a:rPr lang="en-US" dirty="0" smtClean="0"/>
              <a:t>Quantifier Elimination by Partial Cylindrical Algebraic Decomposition (</a:t>
            </a:r>
            <a:r>
              <a:rPr lang="en-US" dirty="0" err="1" smtClean="0"/>
              <a:t>qepcad</a:t>
            </a:r>
            <a:r>
              <a:rPr lang="en-US" dirty="0" smtClean="0"/>
              <a:t> - http://</a:t>
            </a:r>
            <a:r>
              <a:rPr lang="en-US" dirty="0" err="1" smtClean="0"/>
              <a:t>www.usna.edu/Users/cs/qepcad/B/QEPCAD.html</a:t>
            </a:r>
            <a:r>
              <a:rPr lang="en-US" dirty="0" smtClean="0"/>
              <a:t>) </a:t>
            </a:r>
          </a:p>
          <a:p>
            <a:pPr lvl="2">
              <a:buClr>
                <a:srgbClr val="174587"/>
              </a:buClr>
            </a:pPr>
            <a:r>
              <a:rPr lang="en-US" dirty="0" smtClean="0"/>
              <a:t>Reduce logic system (</a:t>
            </a:r>
            <a:r>
              <a:rPr lang="en-US" dirty="0" err="1" smtClean="0"/>
              <a:t>redlog</a:t>
            </a:r>
            <a:r>
              <a:rPr lang="en-US" dirty="0" smtClean="0"/>
              <a:t> - http://</a:t>
            </a:r>
            <a:r>
              <a:rPr lang="en-US" dirty="0" err="1" smtClean="0"/>
              <a:t>redlog.dolzmann.de</a:t>
            </a:r>
            <a:r>
              <a:rPr lang="en-US" dirty="0" smtClean="0"/>
              <a:t>/)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>
                <a:solidFill>
                  <a:srgbClr val="4F81BD"/>
                </a:solidFill>
              </a:rPr>
              <a:t>Technical Statement of the Compositionality Theorem for PI Controllers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174587"/>
              </a:buClr>
              <a:buNone/>
            </a:pPr>
            <a:r>
              <a:rPr lang="en-US" dirty="0" smtClean="0"/>
              <a:t>Consider any PI controller that satisfies these two assumptions:</a:t>
            </a:r>
          </a:p>
          <a:p>
            <a:pPr marL="457200" indent="-457200">
              <a:buClr>
                <a:srgbClr val="174587"/>
              </a:buClr>
              <a:buFont typeface="+mj-lt"/>
              <a:buAutoNum type="arabicPeriod"/>
            </a:pPr>
            <a:r>
              <a:rPr lang="en-US" dirty="0" smtClean="0"/>
              <a:t>the proportional gain is larger than the integral gain:</a:t>
            </a:r>
          </a:p>
          <a:p>
            <a:pPr lvl="1">
              <a:buClr>
                <a:srgbClr val="174587"/>
              </a:buClr>
              <a:buNone/>
            </a:pPr>
            <a:r>
              <a:rPr lang="en-US" dirty="0" smtClean="0"/>
              <a:t>		</a:t>
            </a:r>
            <a:r>
              <a:rPr lang="en-US" dirty="0" err="1" smtClean="0"/>
              <a:t>Kp</a:t>
            </a:r>
            <a:r>
              <a:rPr lang="en-US" dirty="0" smtClean="0"/>
              <a:t> &gt;= </a:t>
            </a:r>
            <a:r>
              <a:rPr lang="en-US" dirty="0" err="1" smtClean="0"/>
              <a:t>Ki</a:t>
            </a:r>
            <a:r>
              <a:rPr lang="en-US" dirty="0" smtClean="0"/>
              <a:t> </a:t>
            </a:r>
          </a:p>
          <a:p>
            <a:pPr marL="457200" indent="-457200">
              <a:buClr>
                <a:srgbClr val="174587"/>
              </a:buClr>
              <a:buFont typeface="+mj-lt"/>
              <a:buAutoNum type="arabicPeriod"/>
            </a:pPr>
            <a:r>
              <a:rPr lang="en-US" dirty="0" smtClean="0"/>
              <a:t>the integral of the error term is saturated</a:t>
            </a:r>
          </a:p>
          <a:p>
            <a:pPr>
              <a:buClr>
                <a:srgbClr val="174587"/>
              </a:buClr>
              <a:buNone/>
            </a:pPr>
            <a:endParaRPr lang="en-US" dirty="0" smtClean="0"/>
          </a:p>
          <a:p>
            <a:pPr>
              <a:buClr>
                <a:srgbClr val="174587"/>
              </a:buClr>
              <a:buNone/>
            </a:pPr>
            <a:r>
              <a:rPr lang="en-US" dirty="0" smtClean="0"/>
              <a:t>Then, this controller when composed with any plant that satisfies</a:t>
            </a:r>
          </a:p>
          <a:p>
            <a:pPr lvl="1">
              <a:buClr>
                <a:srgbClr val="174587"/>
              </a:buClr>
              <a:buNone/>
            </a:pPr>
            <a:r>
              <a:rPr lang="en-US" dirty="0" smtClean="0"/>
              <a:t>		</a:t>
            </a:r>
            <a:r>
              <a:rPr lang="en-US" dirty="0" err="1" smtClean="0"/>
              <a:t>dx/dt</a:t>
            </a:r>
            <a:r>
              <a:rPr lang="en-US" dirty="0" smtClean="0"/>
              <a:t> = -alpha*</a:t>
            </a:r>
            <a:r>
              <a:rPr lang="en-US" dirty="0" err="1" smtClean="0"/>
              <a:t>u</a:t>
            </a:r>
            <a:r>
              <a:rPr lang="en-US" dirty="0" smtClean="0"/>
              <a:t> </a:t>
            </a:r>
          </a:p>
          <a:p>
            <a:pPr lvl="1">
              <a:buClr>
                <a:srgbClr val="174587"/>
              </a:buClr>
              <a:buNone/>
            </a:pPr>
            <a:r>
              <a:rPr lang="en-US" dirty="0" smtClean="0"/>
              <a:t>where alpha can non-deterministically vary as long as it is lower-bounded by a positive quantity</a:t>
            </a:r>
          </a:p>
          <a:p>
            <a:pPr>
              <a:buClr>
                <a:srgbClr val="174587"/>
              </a:buClr>
              <a:buNone/>
            </a:pPr>
            <a:r>
              <a:rPr lang="en-US" dirty="0" smtClean="0"/>
              <a:t>will guarantee that the error term will eventually drop below the constant 1.</a:t>
            </a:r>
          </a:p>
          <a:p>
            <a:pPr>
              <a:buClr>
                <a:srgbClr val="174587"/>
              </a:buClr>
              <a:buNone/>
            </a:pPr>
            <a:endParaRPr lang="en-US" dirty="0" smtClean="0"/>
          </a:p>
          <a:p>
            <a:pPr>
              <a:buClr>
                <a:srgbClr val="174587"/>
              </a:buClr>
              <a:buNone/>
            </a:pPr>
            <a:r>
              <a:rPr lang="en-US" dirty="0" smtClean="0"/>
              <a:t>The restrictions on the PI controllers are required; without them the proof fails. </a:t>
            </a:r>
          </a:p>
          <a:p>
            <a:pPr>
              <a:buClr>
                <a:srgbClr val="174587"/>
              </a:buClr>
              <a:buNone/>
            </a:pPr>
            <a:endParaRPr lang="en-US" dirty="0" smtClean="0"/>
          </a:p>
          <a:p>
            <a:pPr>
              <a:buClr>
                <a:srgbClr val="174587"/>
              </a:buClr>
              <a:buFont typeface="Lucida Grande"/>
              <a:buChar char="➪"/>
            </a:pPr>
            <a:r>
              <a:rPr lang="en-US" dirty="0" smtClean="0"/>
              <a:t>Demo</a:t>
            </a:r>
          </a:p>
          <a:p>
            <a:pPr>
              <a:buClr>
                <a:srgbClr val="174587"/>
              </a:buClr>
              <a:buNone/>
            </a:pPr>
            <a:endParaRPr lang="en-US" dirty="0" smtClean="0"/>
          </a:p>
          <a:p>
            <a:pPr>
              <a:buClr>
                <a:srgbClr val="E8A333"/>
              </a:buClr>
              <a:buNone/>
            </a:pPr>
            <a:endParaRPr lang="en-US" dirty="0" smtClean="0"/>
          </a:p>
          <a:p>
            <a:pPr>
              <a:buClr>
                <a:srgbClr val="E8A333"/>
              </a:buCl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Verification Approaches and Tools Overview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 rot="5400000" flipH="1" flipV="1">
            <a:off x="-553390" y="2381104"/>
            <a:ext cx="3844083" cy="8577"/>
          </a:xfrm>
          <a:prstGeom prst="line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1355779" y="4298853"/>
            <a:ext cx="7396718" cy="3432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 rot="16200000">
            <a:off x="454710" y="1412173"/>
            <a:ext cx="182788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Property Complexity</a:t>
            </a:r>
            <a:endParaRPr lang="en-US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6114943" y="4178730"/>
            <a:ext cx="238871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System (Model) Complexity</a:t>
            </a:r>
            <a:endParaRPr lang="en-US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43491" y="5182341"/>
            <a:ext cx="1235146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Partial</a:t>
            </a:r>
            <a:r>
              <a:rPr lang="en-US" sz="1400" dirty="0" smtClean="0"/>
              <a:t> </a:t>
            </a:r>
          </a:p>
          <a:p>
            <a:pPr algn="ctr"/>
            <a:r>
              <a:rPr lang="en-US" sz="1400" dirty="0" smtClean="0"/>
              <a:t>Information</a:t>
            </a:r>
            <a:endParaRPr lang="en-US" sz="1400" dirty="0"/>
          </a:p>
        </p:txBody>
      </p:sp>
      <p:sp>
        <p:nvSpPr>
          <p:cNvPr id="17" name="TextBox 16"/>
          <p:cNvSpPr txBox="1"/>
          <p:nvPr/>
        </p:nvSpPr>
        <p:spPr>
          <a:xfrm>
            <a:off x="205942" y="3732540"/>
            <a:ext cx="1081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smtClean="0"/>
              <a:t>Type Correctness</a:t>
            </a:r>
            <a:endParaRPr lang="en-US" sz="1200" i="1" dirty="0"/>
          </a:p>
        </p:txBody>
      </p:sp>
      <p:sp>
        <p:nvSpPr>
          <p:cNvPr id="18" name="TextBox 17"/>
          <p:cNvSpPr txBox="1"/>
          <p:nvPr/>
        </p:nvSpPr>
        <p:spPr>
          <a:xfrm>
            <a:off x="246790" y="3172762"/>
            <a:ext cx="1081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smtClean="0"/>
              <a:t>Ranges</a:t>
            </a:r>
            <a:endParaRPr lang="en-US" sz="1200" i="1" dirty="0"/>
          </a:p>
        </p:txBody>
      </p:sp>
      <p:sp>
        <p:nvSpPr>
          <p:cNvPr id="19" name="TextBox 18"/>
          <p:cNvSpPr txBox="1"/>
          <p:nvPr/>
        </p:nvSpPr>
        <p:spPr>
          <a:xfrm>
            <a:off x="244734" y="2458529"/>
            <a:ext cx="1081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smtClean="0"/>
              <a:t>Safety/</a:t>
            </a:r>
          </a:p>
          <a:p>
            <a:pPr algn="ctr"/>
            <a:r>
              <a:rPr lang="en-US" sz="1200" i="1" dirty="0" err="1" smtClean="0"/>
              <a:t>Reachability</a:t>
            </a:r>
            <a:endParaRPr lang="en-US" sz="1200" i="1" dirty="0"/>
          </a:p>
        </p:txBody>
      </p:sp>
      <p:sp>
        <p:nvSpPr>
          <p:cNvPr id="20" name="TextBox 19"/>
          <p:cNvSpPr txBox="1"/>
          <p:nvPr/>
        </p:nvSpPr>
        <p:spPr>
          <a:xfrm>
            <a:off x="251259" y="1847256"/>
            <a:ext cx="1081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smtClean="0"/>
              <a:t>Stability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49203" y="1304636"/>
            <a:ext cx="1081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smtClean="0"/>
              <a:t>Probabilistic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47148" y="581806"/>
            <a:ext cx="1081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smtClean="0"/>
              <a:t>Full Correctness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495558" y="4355195"/>
            <a:ext cx="1081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smtClean="0"/>
              <a:t>Finite</a:t>
            </a:r>
          </a:p>
          <a:p>
            <a:pPr algn="ctr"/>
            <a:r>
              <a:rPr lang="en-US" sz="1200" i="1" dirty="0" smtClean="0"/>
              <a:t>State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393674" y="4361726"/>
            <a:ext cx="10811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smtClean="0"/>
              <a:t>Infinite</a:t>
            </a:r>
          </a:p>
          <a:p>
            <a:pPr algn="ctr"/>
            <a:r>
              <a:rPr lang="en-US" sz="1200" i="1" dirty="0" smtClean="0"/>
              <a:t>State</a:t>
            </a:r>
          </a:p>
          <a:p>
            <a:pPr algn="ctr"/>
            <a:r>
              <a:rPr lang="en-US" sz="1200" i="1" dirty="0" smtClean="0"/>
              <a:t>Discrete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283795" y="4368257"/>
            <a:ext cx="1081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smtClean="0"/>
              <a:t>Hybrid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400413" y="4366207"/>
            <a:ext cx="1081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smtClean="0"/>
              <a:t>Stochastic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576280" y="4364157"/>
            <a:ext cx="1081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smtClean="0"/>
              <a:t>Networked </a:t>
            </a:r>
          </a:p>
          <a:p>
            <a:pPr algn="ctr"/>
            <a:r>
              <a:rPr lang="en-US" sz="1200" i="1" dirty="0" smtClean="0"/>
              <a:t>CPS</a:t>
            </a:r>
          </a:p>
        </p:txBody>
      </p:sp>
      <p:cxnSp>
        <p:nvCxnSpPr>
          <p:cNvPr id="42" name="Straight Arrow Connector 41"/>
          <p:cNvCxnSpPr/>
          <p:nvPr/>
        </p:nvCxnSpPr>
        <p:spPr>
          <a:xfrm>
            <a:off x="1791832" y="5088860"/>
            <a:ext cx="4688339" cy="2609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>
            <a:off x="1822457" y="2666384"/>
            <a:ext cx="3796591" cy="12879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 flipH="1">
            <a:off x="2383311" y="2522238"/>
            <a:ext cx="2588258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Model Checkers, Abstractors</a:t>
            </a:r>
            <a:endParaRPr lang="en-US" sz="1200" dirty="0" smtClean="0"/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1835324" y="1965953"/>
            <a:ext cx="3801120" cy="2609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 flipH="1">
            <a:off x="2409408" y="1822145"/>
            <a:ext cx="2548578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Constraint-Based Verification</a:t>
            </a:r>
          </a:p>
        </p:txBody>
      </p:sp>
      <p:cxnSp>
        <p:nvCxnSpPr>
          <p:cNvPr id="47" name="Straight Arrow Connector 46"/>
          <p:cNvCxnSpPr/>
          <p:nvPr/>
        </p:nvCxnSpPr>
        <p:spPr>
          <a:xfrm>
            <a:off x="4114256" y="1444018"/>
            <a:ext cx="1522188" cy="1739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 flipH="1">
            <a:off x="4314314" y="1156846"/>
            <a:ext cx="1113371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Stochastic Model Checkers</a:t>
            </a:r>
          </a:p>
        </p:txBody>
      </p:sp>
      <p:cxnSp>
        <p:nvCxnSpPr>
          <p:cNvPr id="53" name="Straight Arrow Connector 52"/>
          <p:cNvCxnSpPr/>
          <p:nvPr/>
        </p:nvCxnSpPr>
        <p:spPr>
          <a:xfrm>
            <a:off x="1787664" y="3301404"/>
            <a:ext cx="1891682" cy="12879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 flipH="1">
            <a:off x="2078873" y="3096027"/>
            <a:ext cx="1304732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Extended Type Checkers</a:t>
            </a:r>
          </a:p>
        </p:txBody>
      </p:sp>
      <p:cxnSp>
        <p:nvCxnSpPr>
          <p:cNvPr id="55" name="Straight Arrow Connector 54"/>
          <p:cNvCxnSpPr/>
          <p:nvPr/>
        </p:nvCxnSpPr>
        <p:spPr>
          <a:xfrm>
            <a:off x="1796363" y="3953822"/>
            <a:ext cx="1891682" cy="12879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 flipH="1">
            <a:off x="1983192" y="3700432"/>
            <a:ext cx="1435205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Type Checkers,</a:t>
            </a:r>
          </a:p>
          <a:p>
            <a:pPr algn="ctr"/>
            <a:r>
              <a:rPr lang="en-US" sz="1200" dirty="0" smtClean="0"/>
              <a:t>Static Analyzers</a:t>
            </a:r>
          </a:p>
        </p:txBody>
      </p:sp>
      <p:sp>
        <p:nvSpPr>
          <p:cNvPr id="37" name="TextBox 36"/>
          <p:cNvSpPr txBox="1"/>
          <p:nvPr/>
        </p:nvSpPr>
        <p:spPr>
          <a:xfrm flipH="1">
            <a:off x="2687753" y="4971149"/>
            <a:ext cx="2984213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Probabilistic</a:t>
            </a:r>
            <a:r>
              <a:rPr lang="en-US" sz="1200" dirty="0" smtClean="0"/>
              <a:t> Model Checkers &amp; Inference</a:t>
            </a:r>
            <a:endParaRPr lang="en-US" sz="1200" dirty="0" smtClean="0"/>
          </a:p>
        </p:txBody>
      </p:sp>
      <p:cxnSp>
        <p:nvCxnSpPr>
          <p:cNvPr id="56" name="Straight Arrow Connector 55"/>
          <p:cNvCxnSpPr/>
          <p:nvPr/>
        </p:nvCxnSpPr>
        <p:spPr>
          <a:xfrm>
            <a:off x="1826625" y="782901"/>
            <a:ext cx="4688339" cy="2609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 flipH="1">
            <a:off x="3335487" y="656829"/>
            <a:ext cx="1562700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Theorem </a:t>
            </a:r>
            <a:r>
              <a:rPr lang="en-US" sz="1200" dirty="0" err="1" smtClean="0"/>
              <a:t>Provers</a:t>
            </a:r>
            <a:endParaRPr lang="en-US" sz="1200" dirty="0" smtClean="0"/>
          </a:p>
        </p:txBody>
      </p:sp>
      <p:cxnSp>
        <p:nvCxnSpPr>
          <p:cNvPr id="57" name="Straight Arrow Connector 56"/>
          <p:cNvCxnSpPr/>
          <p:nvPr/>
        </p:nvCxnSpPr>
        <p:spPr>
          <a:xfrm>
            <a:off x="1796362" y="5502227"/>
            <a:ext cx="4688339" cy="2609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 flipH="1">
            <a:off x="3557568" y="5384516"/>
            <a:ext cx="1148164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Testing</a:t>
            </a:r>
            <a:endParaRPr lang="en-US" sz="1200" dirty="0" smtClean="0"/>
          </a:p>
        </p:txBody>
      </p:sp>
      <p:cxnSp>
        <p:nvCxnSpPr>
          <p:cNvPr id="59" name="Straight Arrow Connector 58"/>
          <p:cNvCxnSpPr/>
          <p:nvPr/>
        </p:nvCxnSpPr>
        <p:spPr>
          <a:xfrm>
            <a:off x="1796362" y="5954571"/>
            <a:ext cx="1882984" cy="418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 flipH="1">
            <a:off x="2074708" y="5584590"/>
            <a:ext cx="1074045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Infinite Bounded Model Checkers</a:t>
            </a:r>
            <a:endParaRPr lang="en-US" sz="1200" dirty="0" smtClean="0"/>
          </a:p>
        </p:txBody>
      </p:sp>
      <p:cxnSp>
        <p:nvCxnSpPr>
          <p:cNvPr id="62" name="Straight Arrow Connector 61"/>
          <p:cNvCxnSpPr/>
          <p:nvPr/>
        </p:nvCxnSpPr>
        <p:spPr>
          <a:xfrm>
            <a:off x="1792194" y="6602809"/>
            <a:ext cx="1882984" cy="418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 flipH="1">
            <a:off x="2105333" y="6406808"/>
            <a:ext cx="1074045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Code Review</a:t>
            </a:r>
            <a:endParaRPr lang="en-US" sz="1200" dirty="0" smtClean="0"/>
          </a:p>
        </p:txBody>
      </p:sp>
      <p:cxnSp>
        <p:nvCxnSpPr>
          <p:cNvPr id="64" name="Straight Connector 63"/>
          <p:cNvCxnSpPr/>
          <p:nvPr/>
        </p:nvCxnSpPr>
        <p:spPr>
          <a:xfrm rot="5400000">
            <a:off x="1022016" y="5458561"/>
            <a:ext cx="678515" cy="8702"/>
          </a:xfrm>
          <a:prstGeom prst="line">
            <a:avLst/>
          </a:prstGeom>
          <a:ln>
            <a:prstDash val="sysDash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rot="16200000" flipH="1">
            <a:off x="1008966" y="6298008"/>
            <a:ext cx="713311" cy="3"/>
          </a:xfrm>
          <a:prstGeom prst="line">
            <a:avLst/>
          </a:prstGeom>
          <a:ln>
            <a:prstDash val="sysDash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rot="10800000" flipV="1">
            <a:off x="1383018" y="5010570"/>
            <a:ext cx="147868" cy="95692"/>
          </a:xfrm>
          <a:prstGeom prst="line">
            <a:avLst/>
          </a:prstGeom>
          <a:ln>
            <a:prstDash val="sysDash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rot="10800000" flipV="1">
            <a:off x="1374321" y="6645965"/>
            <a:ext cx="147868" cy="95692"/>
          </a:xfrm>
          <a:prstGeom prst="line">
            <a:avLst/>
          </a:prstGeom>
          <a:ln>
            <a:prstDash val="sysDash"/>
            <a:tailEnd type="none"/>
          </a:ln>
          <a:scene3d>
            <a:camera prst="orthographicFront">
              <a:rot lat="0" lon="10799999" rev="10799999"/>
            </a:camera>
            <a:lightRig rig="threePt" dir="t"/>
          </a:scene3d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rot="10800000" flipV="1">
            <a:off x="1217753" y="5871761"/>
            <a:ext cx="147868" cy="95692"/>
          </a:xfrm>
          <a:prstGeom prst="line">
            <a:avLst/>
          </a:prstGeom>
          <a:ln>
            <a:prstDash val="sysDash"/>
            <a:tailEnd type="none"/>
          </a:ln>
          <a:scene3d>
            <a:camera prst="orthographicFront">
              <a:rot lat="0" lon="10799999" rev="10799999"/>
            </a:camera>
            <a:lightRig rig="threePt" dir="t"/>
          </a:scene3d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 rot="10800000" flipV="1">
            <a:off x="1209054" y="5784772"/>
            <a:ext cx="147868" cy="95692"/>
          </a:xfrm>
          <a:prstGeom prst="line">
            <a:avLst/>
          </a:prstGeom>
          <a:ln>
            <a:prstDash val="sysDash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 rot="5400000" flipH="1" flipV="1">
            <a:off x="-553390" y="2381104"/>
            <a:ext cx="3844083" cy="8577"/>
          </a:xfrm>
          <a:prstGeom prst="line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1355779" y="4298853"/>
            <a:ext cx="7396718" cy="3432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 rot="16200000">
            <a:off x="454710" y="1412173"/>
            <a:ext cx="182788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Property Complexity</a:t>
            </a:r>
            <a:endParaRPr lang="en-US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6114943" y="4178730"/>
            <a:ext cx="238871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System (Model) Complexity</a:t>
            </a:r>
            <a:endParaRPr lang="en-US" sz="1400" dirty="0"/>
          </a:p>
        </p:txBody>
      </p:sp>
      <p:cxnSp>
        <p:nvCxnSpPr>
          <p:cNvPr id="14" name="Straight Connector 13"/>
          <p:cNvCxnSpPr/>
          <p:nvPr/>
        </p:nvCxnSpPr>
        <p:spPr>
          <a:xfrm rot="5400000">
            <a:off x="1022016" y="5458561"/>
            <a:ext cx="678515" cy="8702"/>
          </a:xfrm>
          <a:prstGeom prst="line">
            <a:avLst/>
          </a:prstGeom>
          <a:ln>
            <a:prstDash val="sysDash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0886" y="5521598"/>
            <a:ext cx="1235146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Partial</a:t>
            </a:r>
            <a:r>
              <a:rPr lang="en-US" sz="1400" dirty="0" smtClean="0"/>
              <a:t> </a:t>
            </a:r>
          </a:p>
          <a:p>
            <a:pPr algn="ctr"/>
            <a:r>
              <a:rPr lang="en-US" sz="1400" dirty="0" smtClean="0"/>
              <a:t>Information</a:t>
            </a:r>
            <a:endParaRPr lang="en-US" sz="1400" dirty="0"/>
          </a:p>
        </p:txBody>
      </p:sp>
      <p:sp>
        <p:nvSpPr>
          <p:cNvPr id="17" name="TextBox 16"/>
          <p:cNvSpPr txBox="1"/>
          <p:nvPr/>
        </p:nvSpPr>
        <p:spPr>
          <a:xfrm>
            <a:off x="205942" y="3732540"/>
            <a:ext cx="1081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smtClean="0"/>
              <a:t>Type Correctness</a:t>
            </a:r>
            <a:endParaRPr lang="en-US" sz="1200" i="1" dirty="0"/>
          </a:p>
        </p:txBody>
      </p:sp>
      <p:sp>
        <p:nvSpPr>
          <p:cNvPr id="18" name="TextBox 17"/>
          <p:cNvSpPr txBox="1"/>
          <p:nvPr/>
        </p:nvSpPr>
        <p:spPr>
          <a:xfrm>
            <a:off x="246790" y="3172762"/>
            <a:ext cx="1081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smtClean="0"/>
              <a:t>Ranges</a:t>
            </a:r>
            <a:endParaRPr lang="en-US" sz="1200" i="1" dirty="0"/>
          </a:p>
        </p:txBody>
      </p:sp>
      <p:sp>
        <p:nvSpPr>
          <p:cNvPr id="19" name="TextBox 18"/>
          <p:cNvSpPr txBox="1"/>
          <p:nvPr/>
        </p:nvSpPr>
        <p:spPr>
          <a:xfrm>
            <a:off x="244734" y="2458529"/>
            <a:ext cx="1081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smtClean="0"/>
              <a:t>Safety/</a:t>
            </a:r>
          </a:p>
          <a:p>
            <a:pPr algn="ctr"/>
            <a:r>
              <a:rPr lang="en-US" sz="1200" i="1" dirty="0" err="1" smtClean="0"/>
              <a:t>Reachability</a:t>
            </a:r>
            <a:endParaRPr lang="en-US" sz="1200" i="1" dirty="0"/>
          </a:p>
        </p:txBody>
      </p:sp>
      <p:sp>
        <p:nvSpPr>
          <p:cNvPr id="20" name="TextBox 19"/>
          <p:cNvSpPr txBox="1"/>
          <p:nvPr/>
        </p:nvSpPr>
        <p:spPr>
          <a:xfrm>
            <a:off x="251259" y="1847256"/>
            <a:ext cx="1081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smtClean="0"/>
              <a:t>Stability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49203" y="1304636"/>
            <a:ext cx="1081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smtClean="0"/>
              <a:t>Probabilistic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47148" y="581806"/>
            <a:ext cx="1081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smtClean="0"/>
              <a:t>Full Correctness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495558" y="4355195"/>
            <a:ext cx="1081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smtClean="0"/>
              <a:t>Finite</a:t>
            </a:r>
          </a:p>
          <a:p>
            <a:pPr algn="ctr"/>
            <a:r>
              <a:rPr lang="en-US" sz="1200" i="1" dirty="0" smtClean="0"/>
              <a:t>State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393674" y="4361726"/>
            <a:ext cx="10811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smtClean="0"/>
              <a:t>Infinite</a:t>
            </a:r>
          </a:p>
          <a:p>
            <a:pPr algn="ctr"/>
            <a:r>
              <a:rPr lang="en-US" sz="1200" i="1" dirty="0" smtClean="0"/>
              <a:t>State</a:t>
            </a:r>
          </a:p>
          <a:p>
            <a:pPr algn="ctr"/>
            <a:r>
              <a:rPr lang="en-US" sz="1200" i="1" dirty="0" smtClean="0"/>
              <a:t>Discrete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283795" y="4368257"/>
            <a:ext cx="1081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smtClean="0"/>
              <a:t>Hybrid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400413" y="4366207"/>
            <a:ext cx="1081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smtClean="0"/>
              <a:t>Stochastic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576280" y="4364157"/>
            <a:ext cx="1081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smtClean="0"/>
              <a:t>Networked </a:t>
            </a:r>
          </a:p>
          <a:p>
            <a:pPr algn="ctr"/>
            <a:r>
              <a:rPr lang="en-US" sz="1200" i="1" dirty="0" smtClean="0"/>
              <a:t>CPS</a:t>
            </a:r>
          </a:p>
        </p:txBody>
      </p:sp>
      <p:cxnSp>
        <p:nvCxnSpPr>
          <p:cNvPr id="42" name="Straight Arrow Connector 41"/>
          <p:cNvCxnSpPr/>
          <p:nvPr/>
        </p:nvCxnSpPr>
        <p:spPr>
          <a:xfrm>
            <a:off x="1791832" y="5088860"/>
            <a:ext cx="4688339" cy="2609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>
            <a:off x="1822457" y="2666384"/>
            <a:ext cx="3796591" cy="12879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 flipH="1">
            <a:off x="2383311" y="2522238"/>
            <a:ext cx="258825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Model Checkers, Abstractors:</a:t>
            </a:r>
          </a:p>
          <a:p>
            <a:pPr algn="ctr"/>
            <a:r>
              <a:rPr lang="en-US" sz="1200" dirty="0" smtClean="0">
                <a:solidFill>
                  <a:srgbClr val="E8A333"/>
                </a:solidFill>
              </a:rPr>
              <a:t>SAL, </a:t>
            </a:r>
            <a:r>
              <a:rPr lang="en-US" sz="1200" dirty="0" err="1" smtClean="0">
                <a:solidFill>
                  <a:srgbClr val="E8A333"/>
                </a:solidFill>
              </a:rPr>
              <a:t>HybridSAL</a:t>
            </a:r>
            <a:r>
              <a:rPr lang="en-US" sz="1200" dirty="0" smtClean="0">
                <a:solidFill>
                  <a:srgbClr val="E8A333"/>
                </a:solidFill>
              </a:rPr>
              <a:t>, </a:t>
            </a:r>
            <a:r>
              <a:rPr lang="en-US" sz="1200" dirty="0" err="1" smtClean="0">
                <a:solidFill>
                  <a:srgbClr val="E8A333"/>
                </a:solidFill>
              </a:rPr>
              <a:t>PHAVer</a:t>
            </a:r>
            <a:r>
              <a:rPr lang="en-US" sz="1200" dirty="0" smtClean="0">
                <a:solidFill>
                  <a:srgbClr val="E8A333"/>
                </a:solidFill>
              </a:rPr>
              <a:t>, </a:t>
            </a:r>
            <a:r>
              <a:rPr lang="en-US" sz="1200" dirty="0" err="1" smtClean="0">
                <a:solidFill>
                  <a:srgbClr val="E8A333"/>
                </a:solidFill>
              </a:rPr>
              <a:t>Uppal</a:t>
            </a:r>
            <a:endParaRPr lang="en-US" sz="1200" dirty="0" smtClean="0">
              <a:solidFill>
                <a:srgbClr val="E8A333"/>
              </a:solidFill>
            </a:endParaRP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1835324" y="1965953"/>
            <a:ext cx="3801120" cy="2609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 flipH="1">
            <a:off x="2409408" y="1822145"/>
            <a:ext cx="254857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Constraint-Based </a:t>
            </a:r>
            <a:r>
              <a:rPr lang="en-US" sz="1200" dirty="0" smtClean="0"/>
              <a:t>Verification: </a:t>
            </a:r>
          </a:p>
          <a:p>
            <a:pPr algn="ctr"/>
            <a:r>
              <a:rPr lang="en-US" sz="1200" dirty="0" smtClean="0">
                <a:solidFill>
                  <a:srgbClr val="E8A333"/>
                </a:solidFill>
              </a:rPr>
              <a:t>SOS Tools, </a:t>
            </a:r>
            <a:r>
              <a:rPr lang="en-US" sz="1200" dirty="0" err="1" smtClean="0">
                <a:solidFill>
                  <a:srgbClr val="E8A333"/>
                </a:solidFill>
              </a:rPr>
              <a:t>HybridSAL</a:t>
            </a:r>
            <a:endParaRPr lang="en-US" sz="1200" dirty="0" smtClean="0">
              <a:solidFill>
                <a:srgbClr val="E8A333"/>
              </a:solidFill>
            </a:endParaRPr>
          </a:p>
        </p:txBody>
      </p:sp>
      <p:cxnSp>
        <p:nvCxnSpPr>
          <p:cNvPr id="47" name="Straight Arrow Connector 46"/>
          <p:cNvCxnSpPr/>
          <p:nvPr/>
        </p:nvCxnSpPr>
        <p:spPr>
          <a:xfrm>
            <a:off x="4114256" y="1444018"/>
            <a:ext cx="1522188" cy="1739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 flipH="1">
            <a:off x="4314314" y="1078555"/>
            <a:ext cx="1113371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Stochastic Model </a:t>
            </a:r>
            <a:r>
              <a:rPr lang="en-US" sz="1200" dirty="0" smtClean="0"/>
              <a:t>Checkers:</a:t>
            </a:r>
          </a:p>
          <a:p>
            <a:pPr algn="ctr"/>
            <a:r>
              <a:rPr lang="en-US" sz="1200" dirty="0" smtClean="0">
                <a:solidFill>
                  <a:srgbClr val="E8A333"/>
                </a:solidFill>
              </a:rPr>
              <a:t>PRISM</a:t>
            </a:r>
            <a:endParaRPr lang="en-US" sz="1200" dirty="0" smtClean="0">
              <a:solidFill>
                <a:srgbClr val="E8A333"/>
              </a:solidFill>
            </a:endParaRPr>
          </a:p>
        </p:txBody>
      </p:sp>
      <p:cxnSp>
        <p:nvCxnSpPr>
          <p:cNvPr id="53" name="Straight Arrow Connector 52"/>
          <p:cNvCxnSpPr/>
          <p:nvPr/>
        </p:nvCxnSpPr>
        <p:spPr>
          <a:xfrm>
            <a:off x="1787664" y="3301404"/>
            <a:ext cx="1891682" cy="12879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 flipH="1">
            <a:off x="2078873" y="3043833"/>
            <a:ext cx="1304732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Extended Type </a:t>
            </a:r>
            <a:r>
              <a:rPr lang="en-US" sz="1200" dirty="0" smtClean="0"/>
              <a:t>Checkers: </a:t>
            </a:r>
          </a:p>
          <a:p>
            <a:pPr algn="ctr"/>
            <a:r>
              <a:rPr lang="en-US" sz="1200" dirty="0" err="1" smtClean="0">
                <a:solidFill>
                  <a:srgbClr val="E8A333"/>
                </a:solidFill>
              </a:rPr>
              <a:t>HiLiTE</a:t>
            </a:r>
            <a:endParaRPr lang="en-US" sz="1200" dirty="0" smtClean="0">
              <a:solidFill>
                <a:srgbClr val="E8A333"/>
              </a:solidFill>
            </a:endParaRPr>
          </a:p>
        </p:txBody>
      </p:sp>
      <p:cxnSp>
        <p:nvCxnSpPr>
          <p:cNvPr id="55" name="Straight Arrow Connector 54"/>
          <p:cNvCxnSpPr/>
          <p:nvPr/>
        </p:nvCxnSpPr>
        <p:spPr>
          <a:xfrm>
            <a:off x="1796363" y="3953822"/>
            <a:ext cx="1891682" cy="12879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 flipH="1">
            <a:off x="1983192" y="3648238"/>
            <a:ext cx="143520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Type Checkers,</a:t>
            </a:r>
          </a:p>
          <a:p>
            <a:pPr algn="ctr"/>
            <a:r>
              <a:rPr lang="en-US" sz="1200" dirty="0" smtClean="0"/>
              <a:t>Static </a:t>
            </a:r>
            <a:r>
              <a:rPr lang="en-US" sz="1200" dirty="0" smtClean="0"/>
              <a:t>Analyzers:</a:t>
            </a:r>
            <a:br>
              <a:rPr lang="en-US" sz="1200" dirty="0" smtClean="0"/>
            </a:br>
            <a:r>
              <a:rPr lang="en-US" sz="1200" dirty="0" err="1" smtClean="0">
                <a:solidFill>
                  <a:srgbClr val="E8A333"/>
                </a:solidFill>
              </a:rPr>
              <a:t>Astree</a:t>
            </a:r>
            <a:endParaRPr lang="en-US" sz="1200" dirty="0" smtClean="0"/>
          </a:p>
        </p:txBody>
      </p:sp>
      <p:sp>
        <p:nvSpPr>
          <p:cNvPr id="37" name="TextBox 36"/>
          <p:cNvSpPr txBox="1"/>
          <p:nvPr/>
        </p:nvSpPr>
        <p:spPr>
          <a:xfrm flipH="1">
            <a:off x="2687753" y="4971149"/>
            <a:ext cx="2984213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Probabilistic</a:t>
            </a:r>
            <a:r>
              <a:rPr lang="en-US" sz="1200" dirty="0" smtClean="0"/>
              <a:t> Model Checkers &amp; Inference</a:t>
            </a:r>
            <a:endParaRPr lang="en-US" sz="1200" dirty="0" smtClean="0"/>
          </a:p>
        </p:txBody>
      </p:sp>
      <p:cxnSp>
        <p:nvCxnSpPr>
          <p:cNvPr id="56" name="Straight Arrow Connector 55"/>
          <p:cNvCxnSpPr/>
          <p:nvPr/>
        </p:nvCxnSpPr>
        <p:spPr>
          <a:xfrm>
            <a:off x="1826625" y="782901"/>
            <a:ext cx="4688339" cy="2609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 flipH="1">
            <a:off x="3335487" y="656829"/>
            <a:ext cx="15627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Theorem </a:t>
            </a:r>
            <a:r>
              <a:rPr lang="en-US" sz="1200" dirty="0" err="1" smtClean="0"/>
              <a:t>Provers</a:t>
            </a:r>
            <a:r>
              <a:rPr lang="en-US" sz="1200" dirty="0" smtClean="0"/>
              <a:t>:</a:t>
            </a:r>
          </a:p>
          <a:p>
            <a:pPr algn="ctr"/>
            <a:r>
              <a:rPr lang="en-US" sz="1200" dirty="0" smtClean="0">
                <a:solidFill>
                  <a:srgbClr val="E8A333"/>
                </a:solidFill>
              </a:rPr>
              <a:t>PVS, Coq, ACL2</a:t>
            </a:r>
          </a:p>
        </p:txBody>
      </p:sp>
      <p:cxnSp>
        <p:nvCxnSpPr>
          <p:cNvPr id="57" name="Straight Arrow Connector 56"/>
          <p:cNvCxnSpPr/>
          <p:nvPr/>
        </p:nvCxnSpPr>
        <p:spPr>
          <a:xfrm>
            <a:off x="1796362" y="5502227"/>
            <a:ext cx="4688339" cy="2609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 flipH="1">
            <a:off x="3557568" y="5384516"/>
            <a:ext cx="1148164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Testing:</a:t>
            </a:r>
          </a:p>
          <a:p>
            <a:pPr algn="ctr"/>
            <a:r>
              <a:rPr lang="en-US" sz="1200" dirty="0" smtClean="0">
                <a:solidFill>
                  <a:srgbClr val="E8A333"/>
                </a:solidFill>
              </a:rPr>
              <a:t>MATLAB/</a:t>
            </a:r>
            <a:r>
              <a:rPr lang="en-US" sz="1200" dirty="0" err="1" smtClean="0">
                <a:solidFill>
                  <a:srgbClr val="E8A333"/>
                </a:solidFill>
              </a:rPr>
              <a:t>Simulink</a:t>
            </a:r>
            <a:endParaRPr lang="en-US" sz="1200" dirty="0" smtClean="0">
              <a:solidFill>
                <a:srgbClr val="E8A333"/>
              </a:solidFill>
            </a:endParaRPr>
          </a:p>
        </p:txBody>
      </p:sp>
      <p:cxnSp>
        <p:nvCxnSpPr>
          <p:cNvPr id="59" name="Straight Arrow Connector 58"/>
          <p:cNvCxnSpPr/>
          <p:nvPr/>
        </p:nvCxnSpPr>
        <p:spPr>
          <a:xfrm>
            <a:off x="1796362" y="5954571"/>
            <a:ext cx="1882984" cy="418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 flipH="1">
            <a:off x="2074707" y="5584590"/>
            <a:ext cx="1308898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Infinite Bounded Model Checkers: </a:t>
            </a:r>
          </a:p>
          <a:p>
            <a:pPr algn="ctr"/>
            <a:r>
              <a:rPr lang="en-US" sz="1200" dirty="0" smtClean="0">
                <a:solidFill>
                  <a:srgbClr val="E8A333"/>
                </a:solidFill>
              </a:rPr>
              <a:t>SAL</a:t>
            </a:r>
            <a:endParaRPr lang="en-US" sz="1200" dirty="0" smtClean="0">
              <a:solidFill>
                <a:srgbClr val="E8A333"/>
              </a:solidFill>
            </a:endParaRPr>
          </a:p>
        </p:txBody>
      </p:sp>
      <p:cxnSp>
        <p:nvCxnSpPr>
          <p:cNvPr id="62" name="Straight Arrow Connector 61"/>
          <p:cNvCxnSpPr/>
          <p:nvPr/>
        </p:nvCxnSpPr>
        <p:spPr>
          <a:xfrm>
            <a:off x="1792194" y="6602809"/>
            <a:ext cx="1882984" cy="418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 flipH="1">
            <a:off x="2192313" y="6380711"/>
            <a:ext cx="1074045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Code Review</a:t>
            </a:r>
            <a:endParaRPr lang="en-US" sz="1200" dirty="0" smtClean="0"/>
          </a:p>
        </p:txBody>
      </p:sp>
      <p:cxnSp>
        <p:nvCxnSpPr>
          <p:cNvPr id="48" name="Straight Connector 47"/>
          <p:cNvCxnSpPr/>
          <p:nvPr/>
        </p:nvCxnSpPr>
        <p:spPr>
          <a:xfrm rot="16200000" flipH="1">
            <a:off x="1008966" y="6298008"/>
            <a:ext cx="713311" cy="3"/>
          </a:xfrm>
          <a:prstGeom prst="line">
            <a:avLst/>
          </a:prstGeom>
          <a:ln>
            <a:prstDash val="sysDash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rot="10800000" flipV="1">
            <a:off x="1383018" y="5010570"/>
            <a:ext cx="147868" cy="95692"/>
          </a:xfrm>
          <a:prstGeom prst="line">
            <a:avLst/>
          </a:prstGeom>
          <a:ln>
            <a:prstDash val="sysDash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rot="10800000" flipV="1">
            <a:off x="1374321" y="6645965"/>
            <a:ext cx="147868" cy="95692"/>
          </a:xfrm>
          <a:prstGeom prst="line">
            <a:avLst/>
          </a:prstGeom>
          <a:ln>
            <a:prstDash val="sysDash"/>
            <a:tailEnd type="none"/>
          </a:ln>
          <a:scene3d>
            <a:camera prst="orthographicFront">
              <a:rot lat="0" lon="10799999" rev="10799999"/>
            </a:camera>
            <a:lightRig rig="threePt" dir="t"/>
          </a:scene3d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rot="10800000" flipV="1">
            <a:off x="1217753" y="5871761"/>
            <a:ext cx="147868" cy="95692"/>
          </a:xfrm>
          <a:prstGeom prst="line">
            <a:avLst/>
          </a:prstGeom>
          <a:ln>
            <a:prstDash val="sysDash"/>
            <a:tailEnd type="none"/>
          </a:ln>
          <a:scene3d>
            <a:camera prst="orthographicFront">
              <a:rot lat="0" lon="10799999" rev="10799999"/>
            </a:camera>
            <a:lightRig rig="threePt" dir="t"/>
          </a:scene3d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rot="10800000" flipV="1">
            <a:off x="1209054" y="5784772"/>
            <a:ext cx="147868" cy="95692"/>
          </a:xfrm>
          <a:prstGeom prst="line">
            <a:avLst/>
          </a:prstGeom>
          <a:ln>
            <a:prstDash val="sysDash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Overview</a:t>
            </a:r>
            <a:endParaRPr lang="en-US" sz="2400" dirty="0">
              <a:solidFill>
                <a:srgbClr val="4F81BD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174587"/>
              </a:buClr>
            </a:pPr>
            <a:r>
              <a:rPr lang="en-US" dirty="0" smtClean="0"/>
              <a:t>Military-Relevant Models and Case Studies</a:t>
            </a:r>
          </a:p>
          <a:p>
            <a:pPr lvl="1">
              <a:buClr>
                <a:srgbClr val="174587"/>
              </a:buClr>
            </a:pPr>
            <a:r>
              <a:rPr lang="en-US" dirty="0" smtClean="0"/>
              <a:t>Dual Cabin Air Compressor (CAC) Subsystem</a:t>
            </a:r>
          </a:p>
          <a:p>
            <a:pPr lvl="1">
              <a:buClr>
                <a:srgbClr val="174587"/>
              </a:buClr>
            </a:pPr>
            <a:r>
              <a:rPr lang="en-US" dirty="0" smtClean="0"/>
              <a:t>Component Failures, Detection and Relationships</a:t>
            </a:r>
          </a:p>
          <a:p>
            <a:pPr lvl="1">
              <a:buClr>
                <a:srgbClr val="174587"/>
              </a:buClr>
            </a:pPr>
            <a:r>
              <a:rPr lang="en-US" dirty="0" smtClean="0"/>
              <a:t>Compositional Aspects of Verification</a:t>
            </a:r>
            <a:endParaRPr lang="en-US" dirty="0" smtClean="0"/>
          </a:p>
          <a:p>
            <a:pPr>
              <a:buClr>
                <a:srgbClr val="174587"/>
              </a:buClr>
            </a:pPr>
            <a:r>
              <a:rPr lang="en-US" dirty="0" smtClean="0"/>
              <a:t>Findings on Compositionality</a:t>
            </a:r>
          </a:p>
          <a:p>
            <a:pPr lvl="1">
              <a:buClr>
                <a:srgbClr val="174587"/>
              </a:buClr>
            </a:pPr>
            <a:r>
              <a:rPr lang="en-US" dirty="0" smtClean="0"/>
              <a:t>Compositional </a:t>
            </a:r>
            <a:r>
              <a:rPr lang="en-US" dirty="0" smtClean="0"/>
              <a:t>Reasoning on PI Controllers (-&gt; Demo</a:t>
            </a:r>
            <a:r>
              <a:rPr lang="en-US" dirty="0" smtClean="0"/>
              <a:t>)</a:t>
            </a:r>
          </a:p>
          <a:p>
            <a:pPr>
              <a:buClr>
                <a:srgbClr val="174587"/>
              </a:buClr>
            </a:pPr>
            <a:r>
              <a:rPr lang="en-US" dirty="0" smtClean="0"/>
              <a:t>Verification Approaches and Tools </a:t>
            </a:r>
            <a:r>
              <a:rPr lang="en-US" dirty="0" smtClean="0"/>
              <a:t>Overview</a:t>
            </a:r>
          </a:p>
          <a:p>
            <a:pPr>
              <a:buClr>
                <a:srgbClr val="174587"/>
              </a:buClr>
            </a:pPr>
            <a:r>
              <a:rPr lang="en-US" dirty="0" smtClean="0"/>
              <a:t>Findings on </a:t>
            </a:r>
            <a:r>
              <a:rPr lang="en-US" dirty="0" smtClean="0"/>
              <a:t>Compositionality</a:t>
            </a:r>
          </a:p>
          <a:p>
            <a:pPr lvl="1">
              <a:buClr>
                <a:srgbClr val="174587"/>
              </a:buClr>
            </a:pPr>
            <a:r>
              <a:rPr lang="en-US" dirty="0" smtClean="0"/>
              <a:t>Fault Analysis using Probabilistic Inference (-&gt; Demo</a:t>
            </a:r>
            <a:r>
              <a:rPr lang="en-US" dirty="0" smtClean="0"/>
              <a:t>)</a:t>
            </a:r>
            <a:endParaRPr lang="en-US" dirty="0" smtClean="0"/>
          </a:p>
          <a:p>
            <a:pPr>
              <a:buClr>
                <a:srgbClr val="174587"/>
              </a:buClr>
            </a:pPr>
            <a:r>
              <a:rPr lang="en-US" dirty="0" smtClean="0"/>
              <a:t>Integration with Vanderbilt META Language and Design Flow</a:t>
            </a:r>
          </a:p>
          <a:p>
            <a:pPr lvl="1">
              <a:buClr>
                <a:srgbClr val="174587"/>
              </a:buClr>
            </a:pPr>
            <a:r>
              <a:rPr lang="en-US" dirty="0" err="1" smtClean="0"/>
              <a:t>HybridSAL</a:t>
            </a:r>
            <a:r>
              <a:rPr lang="en-US" dirty="0" smtClean="0"/>
              <a:t> Integration</a:t>
            </a:r>
            <a:endParaRPr lang="en-US" dirty="0" smtClean="0"/>
          </a:p>
          <a:p>
            <a:pPr>
              <a:buClr>
                <a:srgbClr val="174587"/>
              </a:buClr>
            </a:pPr>
            <a:r>
              <a:rPr lang="en-US" dirty="0" smtClean="0"/>
              <a:t>Sources </a:t>
            </a:r>
            <a:r>
              <a:rPr lang="en-US" dirty="0" smtClean="0"/>
              <a:t>of Probability</a:t>
            </a:r>
          </a:p>
          <a:p>
            <a:pPr>
              <a:buClr>
                <a:srgbClr val="174587"/>
              </a:buClr>
            </a:pPr>
            <a:r>
              <a:rPr lang="en-US" dirty="0" smtClean="0"/>
              <a:t>Compositionality Challenges 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B03201C1-F0AC-2A43-98B8-8A6829C1D151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Findings on Compositionality</a:t>
            </a:r>
            <a:endParaRPr lang="en-US" dirty="0"/>
          </a:p>
        </p:txBody>
      </p:sp>
      <p:sp>
        <p:nvSpPr>
          <p:cNvPr id="3" name="Text Placeholder 3"/>
          <p:cNvSpPr txBox="1">
            <a:spLocks/>
          </p:cNvSpPr>
          <p:nvPr/>
        </p:nvSpPr>
        <p:spPr bwMode="auto">
          <a:xfrm>
            <a:off x="380697" y="3681511"/>
            <a:ext cx="6715689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30188" marR="0" lvl="0" indent="-230188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E8A333"/>
              </a:buClr>
              <a:buSzTx/>
              <a:buFont typeface="Arial" pitchFamily="-65" charset="0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Fault Analysis Using Probabilistic Inference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4F81BD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174587"/>
              </a:buClr>
            </a:pPr>
            <a:r>
              <a:rPr lang="en-US" b="1" dirty="0" smtClean="0"/>
              <a:t> </a:t>
            </a:r>
            <a:r>
              <a:rPr lang="en-US" dirty="0" smtClean="0"/>
              <a:t>Traditional approach </a:t>
            </a:r>
          </a:p>
          <a:p>
            <a:pPr lvl="1">
              <a:buClr>
                <a:srgbClr val="174587"/>
              </a:buClr>
            </a:pPr>
            <a:r>
              <a:rPr lang="en-US" dirty="0" smtClean="0"/>
              <a:t>Perform both FTA (Fault Tree Analysis) and FMEA (Failure Modes and Effects Analysis), with a failure mode effects summary (FMES) as the interface between FMEA and FTA.</a:t>
            </a:r>
          </a:p>
          <a:p>
            <a:pPr lvl="2">
              <a:buClr>
                <a:srgbClr val="174587"/>
              </a:buClr>
            </a:pPr>
            <a:r>
              <a:rPr lang="en-US" dirty="0" smtClean="0"/>
              <a:t>FTA: is a deductive, top-down method aimed at analyzing the effects of initiating faults and events on a complex system. </a:t>
            </a:r>
          </a:p>
          <a:p>
            <a:pPr lvl="4">
              <a:buClr>
                <a:srgbClr val="174587"/>
              </a:buClr>
            </a:pPr>
            <a:r>
              <a:rPr lang="en-US" dirty="0" smtClean="0"/>
              <a:t>undesired system state is analyzed using boolean logic to combine a series of lower-level events. </a:t>
            </a:r>
          </a:p>
          <a:p>
            <a:pPr lvl="2">
              <a:buClr>
                <a:srgbClr val="174587"/>
              </a:buClr>
            </a:pPr>
            <a:r>
              <a:rPr lang="en-US" dirty="0" smtClean="0"/>
              <a:t>FMEA: is an inductive, bottom-up analysis method aimed at analyzing the effects of single component or function failures on equipment or sub-systems.</a:t>
            </a:r>
          </a:p>
          <a:p>
            <a:pPr>
              <a:buClr>
                <a:srgbClr val="174587"/>
              </a:buClr>
            </a:pPr>
            <a:r>
              <a:rPr lang="en-US" dirty="0" smtClean="0"/>
              <a:t>Newer approaches</a:t>
            </a:r>
          </a:p>
          <a:p>
            <a:pPr lvl="1">
              <a:buClr>
                <a:srgbClr val="174587"/>
              </a:buClr>
            </a:pPr>
            <a:r>
              <a:rPr lang="en-US" dirty="0" smtClean="0"/>
              <a:t>Fault Propagation and Transformation Calculus (FPTC)</a:t>
            </a:r>
          </a:p>
          <a:p>
            <a:pPr lvl="2">
              <a:buClr>
                <a:srgbClr val="174587"/>
              </a:buClr>
            </a:pPr>
            <a:r>
              <a:rPr lang="en-US" dirty="0" smtClean="0"/>
              <a:t>Modular representation and compositional analysis of hw &amp; </a:t>
            </a:r>
            <a:r>
              <a:rPr lang="en-US" dirty="0" err="1" smtClean="0"/>
              <a:t>sw</a:t>
            </a:r>
            <a:r>
              <a:rPr lang="en-US" dirty="0" smtClean="0"/>
              <a:t> components</a:t>
            </a:r>
          </a:p>
          <a:p>
            <a:pPr lvl="1">
              <a:buClr>
                <a:srgbClr val="174587"/>
              </a:buClr>
            </a:pPr>
            <a:r>
              <a:rPr lang="en-US" dirty="0" smtClean="0"/>
              <a:t>Hierarchically Performed Hazard Origin and Propagation Studies (</a:t>
            </a:r>
            <a:r>
              <a:rPr lang="en-US" dirty="0" err="1" smtClean="0"/>
              <a:t>HiP</a:t>
            </a:r>
            <a:r>
              <a:rPr lang="en-US" dirty="0" smtClean="0"/>
              <a:t>-HOPS)</a:t>
            </a:r>
          </a:p>
          <a:p>
            <a:pPr lvl="2">
              <a:buClr>
                <a:srgbClr val="174587"/>
              </a:buClr>
            </a:pPr>
            <a:r>
              <a:rPr lang="en-US" dirty="0" smtClean="0"/>
              <a:t>Manually model system and annotate failures; automatically generate FTA and FMEA</a:t>
            </a:r>
          </a:p>
          <a:p>
            <a:pPr lvl="1">
              <a:buClr>
                <a:srgbClr val="174587"/>
              </a:buClr>
            </a:pPr>
            <a:r>
              <a:rPr lang="en-US" dirty="0" smtClean="0"/>
              <a:t>Probabilistic Failure Propagation and Transformation Analysis (FPTA) using PRISM</a:t>
            </a:r>
          </a:p>
          <a:p>
            <a:pPr lvl="1">
              <a:buClr>
                <a:srgbClr val="174587"/>
              </a:buClr>
            </a:pPr>
            <a:r>
              <a:rPr lang="en-US" dirty="0" smtClean="0"/>
              <a:t>Markov analysis: </a:t>
            </a:r>
            <a:r>
              <a:rPr lang="en-US" i="1" dirty="0" smtClean="0"/>
              <a:t>Probabilistic fault modeling to infer the probability of an undesired event using </a:t>
            </a:r>
            <a:r>
              <a:rPr lang="en-US" i="1" dirty="0" err="1" smtClean="0"/>
              <a:t>SRI’s</a:t>
            </a:r>
            <a:r>
              <a:rPr lang="en-US" i="1" dirty="0" smtClean="0"/>
              <a:t> Probabilistic Consistency Engine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B03201C1-F0AC-2A43-98B8-8A6829C1D151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>
                <a:solidFill>
                  <a:srgbClr val="4F81BD"/>
                </a:solidFill>
              </a:rPr>
              <a:t/>
            </a:r>
            <a:br>
              <a:rPr lang="en-US" dirty="0" smtClean="0">
                <a:solidFill>
                  <a:srgbClr val="4F81BD"/>
                </a:solidFill>
              </a:rPr>
            </a:br>
            <a:r>
              <a:rPr lang="en-US" dirty="0" smtClean="0">
                <a:solidFill>
                  <a:srgbClr val="4F81BD"/>
                </a:solidFill>
              </a:rPr>
              <a:t>Fault Analysis in Avionics</a:t>
            </a:r>
            <a:br>
              <a:rPr lang="en-US" dirty="0" smtClean="0">
                <a:solidFill>
                  <a:srgbClr val="4F81BD"/>
                </a:solidFill>
              </a:rPr>
            </a:b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4F81BD"/>
                </a:solidFill>
              </a:rPr>
              <a:t>Probabilistic Consistency Engine (PCE) Basics </a:t>
            </a:r>
            <a:endParaRPr lang="en-US" sz="2400" dirty="0">
              <a:solidFill>
                <a:srgbClr val="4F81BD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174587"/>
              </a:buClr>
            </a:pPr>
            <a:r>
              <a:rPr lang="en-US" dirty="0" smtClean="0"/>
              <a:t>PCE is a tool developed at SRI for doing probabilistic inference</a:t>
            </a:r>
          </a:p>
          <a:p>
            <a:pPr lvl="1">
              <a:buClr>
                <a:srgbClr val="174587"/>
              </a:buClr>
            </a:pPr>
            <a:r>
              <a:rPr lang="en-US" dirty="0" smtClean="0"/>
              <a:t>Based on the theory of Markov Logic Networks (MLNs)</a:t>
            </a:r>
          </a:p>
          <a:p>
            <a:pPr lvl="1">
              <a:buClr>
                <a:srgbClr val="174587"/>
              </a:buClr>
            </a:pPr>
            <a:r>
              <a:rPr lang="en-US" dirty="0" smtClean="0"/>
              <a:t>It draws on the work of Pedro </a:t>
            </a:r>
            <a:r>
              <a:rPr lang="en-US" dirty="0" err="1" smtClean="0"/>
              <a:t>Domingos</a:t>
            </a:r>
            <a:r>
              <a:rPr lang="en-US" dirty="0" smtClean="0"/>
              <a:t> et al. and the Alchemy system</a:t>
            </a:r>
          </a:p>
          <a:p>
            <a:pPr>
              <a:buClr>
                <a:srgbClr val="174587"/>
              </a:buClr>
            </a:pPr>
            <a:r>
              <a:rPr lang="en-US" dirty="0" smtClean="0"/>
              <a:t>PCE can infer the marginal probabilities of formulas based on probabilistic facts and rules</a:t>
            </a:r>
          </a:p>
          <a:p>
            <a:pPr lvl="1">
              <a:buClr>
                <a:srgbClr val="174587"/>
              </a:buClr>
            </a:pPr>
            <a:r>
              <a:rPr lang="en-US" dirty="0" smtClean="0"/>
              <a:t>Facts and rules are presented in an order-sorted first-order logic</a:t>
            </a:r>
          </a:p>
          <a:p>
            <a:pPr lvl="1">
              <a:buClr>
                <a:srgbClr val="174587"/>
              </a:buClr>
            </a:pPr>
            <a:r>
              <a:rPr lang="en-US" dirty="0" smtClean="0"/>
              <a:t>Each fact and rule can have an associated prior probability/weight</a:t>
            </a:r>
          </a:p>
          <a:p>
            <a:pPr lvl="1">
              <a:buClr>
                <a:srgbClr val="174587"/>
              </a:buClr>
            </a:pPr>
            <a:r>
              <a:rPr lang="en-US" dirty="0" smtClean="0"/>
              <a:t>The PCE input language consists of sorts, </a:t>
            </a:r>
            <a:r>
              <a:rPr lang="en-US" dirty="0" err="1" smtClean="0"/>
              <a:t>subsorts</a:t>
            </a:r>
            <a:r>
              <a:rPr lang="en-US" dirty="0" smtClean="0"/>
              <a:t>, constants, observable/direct predicates and hidden/indirect predicates, and weighted facts and rules</a:t>
            </a:r>
          </a:p>
          <a:p>
            <a:pPr>
              <a:buClr>
                <a:srgbClr val="174587"/>
              </a:buClr>
            </a:pPr>
            <a:r>
              <a:rPr lang="en-US" dirty="0" smtClean="0"/>
              <a:t>Inference is carried out using a scalable sampling-based method</a:t>
            </a:r>
          </a:p>
          <a:p>
            <a:pPr lvl="1">
              <a:buClr>
                <a:srgbClr val="174587"/>
              </a:buClr>
            </a:pPr>
            <a:r>
              <a:rPr lang="en-US" dirty="0" smtClean="0"/>
              <a:t>The MCSAT inference averages the probabilities over a sequence of random models generated using </a:t>
            </a:r>
            <a:r>
              <a:rPr lang="en-US" dirty="0" err="1" smtClean="0"/>
              <a:t>SampleSAT</a:t>
            </a:r>
            <a:endParaRPr lang="en-US" dirty="0" smtClean="0"/>
          </a:p>
          <a:p>
            <a:pPr>
              <a:buClr>
                <a:srgbClr val="174587"/>
              </a:buClr>
            </a:pPr>
            <a:r>
              <a:rPr lang="en-US" dirty="0" smtClean="0"/>
              <a:t>PCE is general enough to capture many other graph-based formalisms for probabilistic reasoning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B03201C1-F0AC-2A43-98B8-8A6829C1D151}" type="slidenum">
              <a:rPr lang="en-US" smtClean="0"/>
              <a:pPr/>
              <a:t>22</a:t>
            </a:fld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F81BD"/>
                </a:solidFill>
              </a:rPr>
              <a:t>Fault Analysis Methodology Using PCE</a:t>
            </a:r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5603318" y="2647290"/>
            <a:ext cx="1815036" cy="716284"/>
            <a:chOff x="1621786" y="1308724"/>
            <a:chExt cx="1815036" cy="716284"/>
          </a:xfrm>
        </p:grpSpPr>
        <p:sp>
          <p:nvSpPr>
            <p:cNvPr id="9" name="Rectangle 8"/>
            <p:cNvSpPr/>
            <p:nvPr/>
          </p:nvSpPr>
          <p:spPr>
            <a:xfrm>
              <a:off x="1780711" y="1308724"/>
              <a:ext cx="1656111" cy="48909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/>
                <a:t>Component Model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1696958" y="1405160"/>
              <a:ext cx="1656111" cy="48909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/>
                <a:t>Component Model</a:t>
              </a:r>
            </a:p>
          </p:txBody>
        </p:sp>
        <p:sp>
          <p:nvSpPr>
            <p:cNvPr id="4" name="Rectangle 3"/>
            <p:cNvSpPr/>
            <p:nvPr/>
          </p:nvSpPr>
          <p:spPr>
            <a:xfrm>
              <a:off x="1621786" y="1535918"/>
              <a:ext cx="1656111" cy="48909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/>
                <a:t>Component Failure Probabilities</a:t>
              </a: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5680541" y="1819076"/>
            <a:ext cx="13815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e.g., from library</a:t>
            </a:r>
            <a:endParaRPr lang="en-US" sz="1100" dirty="0"/>
          </a:p>
        </p:txBody>
      </p:sp>
      <p:sp>
        <p:nvSpPr>
          <p:cNvPr id="6" name="Rectangle 5"/>
          <p:cNvSpPr/>
          <p:nvPr/>
        </p:nvSpPr>
        <p:spPr>
          <a:xfrm>
            <a:off x="1602570" y="2657921"/>
            <a:ext cx="1726811" cy="82578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Component and System-Level Failure Model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2970" y="3524556"/>
            <a:ext cx="28292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1200" dirty="0" smtClean="0"/>
              <a:t> Modeled as (conditional) prob. rules</a:t>
            </a:r>
          </a:p>
          <a:p>
            <a:pPr>
              <a:buFont typeface="Arial"/>
              <a:buChar char="•"/>
            </a:pPr>
            <a:r>
              <a:rPr lang="en-US" sz="1200" dirty="0" smtClean="0"/>
              <a:t> Incl. failure relationships </a:t>
            </a:r>
          </a:p>
          <a:p>
            <a:pPr>
              <a:buFont typeface="Arial"/>
              <a:buChar char="•"/>
            </a:pPr>
            <a:r>
              <a:rPr lang="en-US" sz="1200" dirty="0" smtClean="0"/>
              <a:t> Uses: Subject Matter Expert (SME) knowledge, historic data</a:t>
            </a:r>
            <a:endParaRPr lang="en-US" sz="1200" dirty="0"/>
          </a:p>
        </p:txBody>
      </p:sp>
      <p:sp>
        <p:nvSpPr>
          <p:cNvPr id="11" name="Rectangle 10"/>
          <p:cNvSpPr/>
          <p:nvPr/>
        </p:nvSpPr>
        <p:spPr>
          <a:xfrm>
            <a:off x="3668505" y="2647290"/>
            <a:ext cx="1709651" cy="47602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System Architecture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3644818" y="1504026"/>
            <a:ext cx="1815036" cy="716284"/>
            <a:chOff x="1621786" y="1308724"/>
            <a:chExt cx="1815036" cy="716284"/>
          </a:xfrm>
        </p:grpSpPr>
        <p:sp>
          <p:nvSpPr>
            <p:cNvPr id="15" name="Rectangle 14"/>
            <p:cNvSpPr/>
            <p:nvPr/>
          </p:nvSpPr>
          <p:spPr>
            <a:xfrm>
              <a:off x="1780711" y="1308724"/>
              <a:ext cx="1656111" cy="48909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/>
                <a:t>Component Model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696958" y="1405160"/>
              <a:ext cx="1656111" cy="48909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/>
                <a:t>Component Model</a:t>
              </a: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621786" y="1535918"/>
              <a:ext cx="1656111" cy="48909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/>
                <a:t>Component Model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6501092" y="3522502"/>
            <a:ext cx="27630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1200" dirty="0" smtClean="0"/>
              <a:t> Modeled as facts</a:t>
            </a:r>
          </a:p>
          <a:p>
            <a:pPr>
              <a:buFont typeface="Arial"/>
              <a:buChar char="•"/>
            </a:pPr>
            <a:r>
              <a:rPr lang="en-US" sz="1200" dirty="0" smtClean="0"/>
              <a:t> Needs: SME input, measurements</a:t>
            </a:r>
            <a:endParaRPr lang="en-US" sz="1200" dirty="0"/>
          </a:p>
        </p:txBody>
      </p:sp>
      <p:sp>
        <p:nvSpPr>
          <p:cNvPr id="20" name="Rounded Rectangle 19"/>
          <p:cNvSpPr/>
          <p:nvPr/>
        </p:nvSpPr>
        <p:spPr>
          <a:xfrm>
            <a:off x="3106279" y="3904147"/>
            <a:ext cx="2848852" cy="634960"/>
          </a:xfrm>
          <a:prstGeom prst="roundRect">
            <a:avLst/>
          </a:prstGeom>
          <a:gradFill flip="none" rotWithShape="1">
            <a:gsLst>
              <a:gs pos="0">
                <a:srgbClr val="E8A333"/>
              </a:gs>
              <a:gs pos="100000">
                <a:srgbClr val="FFFFFF"/>
              </a:gs>
            </a:gsLst>
            <a:lin ang="16200000" scaled="0"/>
            <a:tileRect/>
          </a:gradFill>
          <a:ln>
            <a:solidFill>
              <a:srgbClr val="E8A33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Probabilistic Inference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22" name="Straight Arrow Connector 21"/>
          <p:cNvCxnSpPr>
            <a:stCxn id="4" idx="2"/>
            <a:endCxn id="20" idx="0"/>
          </p:cNvCxnSpPr>
          <p:nvPr/>
        </p:nvCxnSpPr>
        <p:spPr>
          <a:xfrm rot="5400000">
            <a:off x="5210754" y="2683526"/>
            <a:ext cx="540573" cy="190066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11" idx="2"/>
            <a:endCxn id="20" idx="0"/>
          </p:cNvCxnSpPr>
          <p:nvPr/>
        </p:nvCxnSpPr>
        <p:spPr>
          <a:xfrm rot="16200000" flipH="1">
            <a:off x="4136604" y="3510045"/>
            <a:ext cx="780829" cy="737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stCxn id="6" idx="2"/>
            <a:endCxn id="20" idx="0"/>
          </p:cNvCxnSpPr>
          <p:nvPr/>
        </p:nvCxnSpPr>
        <p:spPr>
          <a:xfrm rot="16200000" flipH="1">
            <a:off x="3288117" y="2661559"/>
            <a:ext cx="420446" cy="206472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Vertical Scroll 27"/>
          <p:cNvSpPr/>
          <p:nvPr/>
        </p:nvSpPr>
        <p:spPr>
          <a:xfrm>
            <a:off x="3801329" y="4976717"/>
            <a:ext cx="1467331" cy="986762"/>
          </a:xfrm>
          <a:prstGeom prst="verticalScroll">
            <a:avLst/>
          </a:prstGeom>
          <a:gradFill flip="none" rotWithShape="1">
            <a:gsLst>
              <a:gs pos="0">
                <a:srgbClr val="76908C"/>
              </a:gs>
              <a:gs pos="100000">
                <a:srgbClr val="FFFFFF"/>
              </a:gs>
            </a:gsLst>
            <a:lin ang="16200000" scaled="0"/>
            <a:tileRect/>
          </a:gradFill>
          <a:ln>
            <a:solidFill>
              <a:srgbClr val="76908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(</a:t>
            </a:r>
            <a:r>
              <a:rPr lang="en-US" sz="1400" dirty="0" err="1" smtClean="0"/>
              <a:t>Sub)System</a:t>
            </a:r>
            <a:r>
              <a:rPr lang="en-US" sz="1400" dirty="0" smtClean="0"/>
              <a:t> Failure Probability</a:t>
            </a:r>
            <a:endParaRPr lang="en-US" dirty="0"/>
          </a:p>
        </p:txBody>
      </p:sp>
      <p:cxnSp>
        <p:nvCxnSpPr>
          <p:cNvPr id="36" name="Straight Arrow Connector 35"/>
          <p:cNvCxnSpPr>
            <a:stCxn id="20" idx="2"/>
            <a:endCxn id="28" idx="0"/>
          </p:cNvCxnSpPr>
          <p:nvPr/>
        </p:nvCxnSpPr>
        <p:spPr>
          <a:xfrm rot="16200000" flipH="1">
            <a:off x="4314045" y="4755767"/>
            <a:ext cx="437610" cy="429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0" y="6070980"/>
            <a:ext cx="91440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0070C0"/>
                </a:solidFill>
              </a:rPr>
              <a:t>Forward</a:t>
            </a:r>
            <a:r>
              <a:rPr lang="en-US" sz="1600" dirty="0" smtClean="0">
                <a:solidFill>
                  <a:srgbClr val="800000"/>
                </a:solidFill>
              </a:rPr>
              <a:t> </a:t>
            </a:r>
            <a:r>
              <a:rPr lang="en-US" sz="1600" dirty="0" smtClean="0">
                <a:solidFill>
                  <a:srgbClr val="272727"/>
                </a:solidFill>
              </a:rPr>
              <a:t>and</a:t>
            </a:r>
            <a:r>
              <a:rPr lang="en-US" sz="1600" dirty="0" smtClean="0">
                <a:solidFill>
                  <a:srgbClr val="800000"/>
                </a:solidFill>
              </a:rPr>
              <a:t> Reverse </a:t>
            </a:r>
            <a:r>
              <a:rPr lang="en-US" sz="1600" dirty="0" smtClean="0">
                <a:solidFill>
                  <a:schemeClr val="tx1">
                    <a:lumMod val="50000"/>
                  </a:schemeClr>
                </a:solidFill>
              </a:rPr>
              <a:t>Analysis</a:t>
            </a:r>
            <a:r>
              <a:rPr lang="en-US" sz="1600" dirty="0" smtClean="0">
                <a:solidFill>
                  <a:srgbClr val="800000"/>
                </a:solidFill>
              </a:rPr>
              <a:t> </a:t>
            </a:r>
          </a:p>
          <a:p>
            <a:pPr algn="ctr"/>
            <a:r>
              <a:rPr lang="en-US" sz="1600" i="1" dirty="0" smtClean="0">
                <a:solidFill>
                  <a:schemeClr val="accent1"/>
                </a:solidFill>
              </a:rPr>
              <a:t>Infer probability of system failure given component failure probabilities</a:t>
            </a:r>
          </a:p>
          <a:p>
            <a:pPr algn="ctr"/>
            <a:r>
              <a:rPr lang="en-US" sz="1600" i="1" dirty="0" smtClean="0">
                <a:solidFill>
                  <a:srgbClr val="800000"/>
                </a:solidFill>
              </a:rPr>
              <a:t>Infer requirements on component failure probabilities for given system failure threshold</a:t>
            </a:r>
            <a:endParaRPr lang="en-US" sz="1600" i="1" dirty="0">
              <a:solidFill>
                <a:srgbClr val="800000"/>
              </a:solidFill>
            </a:endParaRPr>
          </a:p>
        </p:txBody>
      </p:sp>
      <p:cxnSp>
        <p:nvCxnSpPr>
          <p:cNvPr id="42" name="Straight Arrow Connector 41"/>
          <p:cNvCxnSpPr>
            <a:stCxn id="17" idx="2"/>
            <a:endCxn id="6" idx="0"/>
          </p:cNvCxnSpPr>
          <p:nvPr/>
        </p:nvCxnSpPr>
        <p:spPr>
          <a:xfrm rot="5400000">
            <a:off x="3250620" y="1435666"/>
            <a:ext cx="437611" cy="200689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>
            <a:stCxn id="17" idx="2"/>
            <a:endCxn id="11" idx="0"/>
          </p:cNvCxnSpPr>
          <p:nvPr/>
        </p:nvCxnSpPr>
        <p:spPr>
          <a:xfrm rot="16200000" flipH="1">
            <a:off x="4284612" y="2408571"/>
            <a:ext cx="426980" cy="5045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>
            <a:stCxn id="17" idx="2"/>
            <a:endCxn id="9" idx="0"/>
          </p:cNvCxnSpPr>
          <p:nvPr/>
        </p:nvCxnSpPr>
        <p:spPr>
          <a:xfrm rot="16200000" flipH="1">
            <a:off x="5318096" y="1375087"/>
            <a:ext cx="426980" cy="211742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Shape 49"/>
          <p:cNvCxnSpPr>
            <a:stCxn id="11" idx="1"/>
            <a:endCxn id="6" idx="0"/>
          </p:cNvCxnSpPr>
          <p:nvPr/>
        </p:nvCxnSpPr>
        <p:spPr>
          <a:xfrm rot="10800000">
            <a:off x="2465977" y="2657922"/>
            <a:ext cx="1202529" cy="227383"/>
          </a:xfrm>
          <a:prstGeom prst="bentConnector4">
            <a:avLst>
              <a:gd name="adj1" fmla="val 14100"/>
              <a:gd name="adj2" fmla="val 200535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hape 51"/>
          <p:cNvCxnSpPr>
            <a:stCxn id="28" idx="3"/>
            <a:endCxn id="9" idx="3"/>
          </p:cNvCxnSpPr>
          <p:nvPr/>
        </p:nvCxnSpPr>
        <p:spPr>
          <a:xfrm rot="10800000" flipH="1">
            <a:off x="5145314" y="2891836"/>
            <a:ext cx="2273039" cy="2578263"/>
          </a:xfrm>
          <a:prstGeom prst="bentConnector5">
            <a:avLst>
              <a:gd name="adj1" fmla="val 12971"/>
              <a:gd name="adj2" fmla="val 28676"/>
              <a:gd name="adj3" fmla="val 12478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5472336" y="4711007"/>
            <a:ext cx="339114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>
                <a:solidFill>
                  <a:srgbClr val="272727"/>
                </a:solidFill>
              </a:rPr>
              <a:t>Redo inference with various component failure probabilities </a:t>
            </a:r>
          </a:p>
          <a:p>
            <a:pPr>
              <a:buFontTx/>
              <a:buChar char="-"/>
            </a:pPr>
            <a:r>
              <a:rPr lang="en-US" sz="1400" i="1" dirty="0" smtClean="0">
                <a:solidFill>
                  <a:srgbClr val="800000"/>
                </a:solidFill>
              </a:rPr>
              <a:t> until desired system failure probability is reached </a:t>
            </a:r>
            <a:r>
              <a:rPr lang="en-US" sz="1400" i="1" dirty="0" smtClean="0">
                <a:solidFill>
                  <a:schemeClr val="tx1">
                    <a:lumMod val="50000"/>
                  </a:schemeClr>
                </a:solidFill>
              </a:rPr>
              <a:t>or</a:t>
            </a:r>
            <a:endParaRPr lang="en-US" sz="1400" i="1" dirty="0" smtClean="0">
              <a:solidFill>
                <a:srgbClr val="800000"/>
              </a:solidFill>
            </a:endParaRPr>
          </a:p>
          <a:p>
            <a:pPr>
              <a:buFontTx/>
              <a:buChar char="-"/>
            </a:pPr>
            <a:r>
              <a:rPr lang="en-US" sz="1400" i="1" dirty="0" smtClean="0">
                <a:solidFill>
                  <a:srgbClr val="0070C0"/>
                </a:solidFill>
              </a:rPr>
              <a:t> to determine effect on system failure probability</a:t>
            </a:r>
            <a:endParaRPr lang="en-US" sz="1400" i="1" dirty="0">
              <a:solidFill>
                <a:srgbClr val="0070C0"/>
              </a:solidFill>
            </a:endParaRPr>
          </a:p>
        </p:txBody>
      </p:sp>
      <p:cxnSp>
        <p:nvCxnSpPr>
          <p:cNvPr id="43" name="Curved Connector 42"/>
          <p:cNvCxnSpPr/>
          <p:nvPr/>
        </p:nvCxnSpPr>
        <p:spPr>
          <a:xfrm rot="5400000" flipH="1" flipV="1">
            <a:off x="4744805" y="3221957"/>
            <a:ext cx="1613143" cy="1896379"/>
          </a:xfrm>
          <a:prstGeom prst="curvedConnector3">
            <a:avLst>
              <a:gd name="adj1" fmla="val 37848"/>
            </a:avLst>
          </a:prstGeom>
          <a:ln w="50800">
            <a:solidFill>
              <a:srgbClr val="8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4F81BD"/>
                </a:solidFill>
              </a:rPr>
              <a:t>New Paradigms in Fault Analysis</a:t>
            </a:r>
            <a:endParaRPr lang="en-US" sz="2400" dirty="0">
              <a:solidFill>
                <a:srgbClr val="4F81BD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174587"/>
              </a:buClr>
            </a:pPr>
            <a:r>
              <a:rPr lang="en-US" dirty="0" smtClean="0"/>
              <a:t>Capture the failure probabilities of the component and subcomponents in a system in terms of probabilistic first order logic (FOL) relations</a:t>
            </a:r>
          </a:p>
          <a:p>
            <a:pPr lvl="1">
              <a:buClr>
                <a:srgbClr val="174587"/>
              </a:buClr>
            </a:pPr>
            <a:r>
              <a:rPr lang="en-US" dirty="0" smtClean="0"/>
              <a:t>More expressive; probabilities/weights on the FOL rules allows reasoning with uncertainty.</a:t>
            </a:r>
          </a:p>
          <a:p>
            <a:pPr>
              <a:buClr>
                <a:srgbClr val="174587"/>
              </a:buClr>
            </a:pPr>
            <a:r>
              <a:rPr lang="en-US" dirty="0" smtClean="0"/>
              <a:t>Go beyond </a:t>
            </a:r>
            <a:r>
              <a:rPr lang="en-US" dirty="0" err="1" smtClean="0"/>
              <a:t>i.i.d</a:t>
            </a:r>
            <a:r>
              <a:rPr lang="en-US" dirty="0" smtClean="0"/>
              <a:t>. (independently and identically distributed) assumptions in fault-tolerance and model failures using conditionals </a:t>
            </a:r>
          </a:p>
          <a:p>
            <a:pPr lvl="1">
              <a:buClr>
                <a:srgbClr val="174587"/>
              </a:buClr>
            </a:pPr>
            <a:r>
              <a:rPr lang="en-US" dirty="0" smtClean="0"/>
              <a:t>The </a:t>
            </a:r>
            <a:r>
              <a:rPr lang="en-US" dirty="0" err="1" smtClean="0"/>
              <a:t>i.i.d</a:t>
            </a:r>
            <a:r>
              <a:rPr lang="en-US" dirty="0" smtClean="0"/>
              <a:t>. assumptions used commonly in probabilistic analysis of faults are often not realistic in many domains. </a:t>
            </a:r>
          </a:p>
          <a:p>
            <a:pPr lvl="1">
              <a:buClr>
                <a:srgbClr val="174587"/>
              </a:buClr>
            </a:pPr>
            <a:r>
              <a:rPr lang="en-US" dirty="0" smtClean="0"/>
              <a:t>Example: If one CAC fails, then there is higher load on the second CAC, thus second CAC has higher probability of failure.</a:t>
            </a:r>
          </a:p>
          <a:p>
            <a:pPr lvl="1">
              <a:buClr>
                <a:srgbClr val="174587"/>
              </a:buClr>
            </a:pPr>
            <a:r>
              <a:rPr lang="en-US" dirty="0" smtClean="0"/>
              <a:t>Already incorporated conditionals into PCE fault models, which seems to give reasonable results; need to do more complex models in the future</a:t>
            </a:r>
          </a:p>
          <a:p>
            <a:pPr>
              <a:buClr>
                <a:srgbClr val="174587"/>
              </a:buClr>
            </a:pPr>
            <a:r>
              <a:rPr lang="en-US" dirty="0" smtClean="0"/>
              <a:t>Experiment with new concepts like "timeline-of-failures”</a:t>
            </a:r>
          </a:p>
          <a:p>
            <a:pPr lvl="1">
              <a:buClr>
                <a:srgbClr val="174587"/>
              </a:buClr>
            </a:pPr>
            <a:r>
              <a:rPr lang="en-US" dirty="0" smtClean="0"/>
              <a:t>Need to incorporate temporal reasoning into PCE models – "time" as a variable in the PCE model along with temporal rules/constraints.</a:t>
            </a:r>
          </a:p>
          <a:p>
            <a:pPr lvl="1">
              <a:buClr>
                <a:srgbClr val="174587"/>
              </a:buClr>
            </a:pPr>
            <a:endParaRPr lang="en-US" dirty="0" smtClean="0"/>
          </a:p>
          <a:p>
            <a:pPr>
              <a:buClr>
                <a:srgbClr val="174587"/>
              </a:buClr>
              <a:buFont typeface="Lucida Grande"/>
              <a:buChar char="➪"/>
            </a:pPr>
            <a:r>
              <a:rPr lang="en-US" dirty="0" smtClean="0"/>
              <a:t>Demo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B03201C1-F0AC-2A43-98B8-8A6829C1D151}" type="slidenum">
              <a:rPr lang="en-US" smtClean="0"/>
              <a:pPr/>
              <a:t>24</a:t>
            </a:fld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Integration with Vanderbilt META Language and Design Flow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4F81BD"/>
                </a:solidFill>
              </a:rPr>
              <a:t>Integrating </a:t>
            </a:r>
            <a:r>
              <a:rPr lang="en-US" sz="2400" dirty="0" err="1" smtClean="0">
                <a:solidFill>
                  <a:srgbClr val="4F81BD"/>
                </a:solidFill>
              </a:rPr>
              <a:t>HybridSAL</a:t>
            </a:r>
            <a:endParaRPr lang="en-US" sz="2400" dirty="0">
              <a:solidFill>
                <a:srgbClr val="4F81BD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58080" y="1592262"/>
            <a:ext cx="3026418" cy="4740839"/>
          </a:xfrm>
        </p:spPr>
        <p:txBody>
          <a:bodyPr/>
          <a:lstStyle/>
          <a:p>
            <a:pPr marL="457200" lvl="0" indent="-457200">
              <a:buClr>
                <a:srgbClr val="174587"/>
              </a:buClr>
              <a:buFont typeface="+mj-lt"/>
              <a:buAutoNum type="arabicPeriod"/>
            </a:pPr>
            <a:r>
              <a:rPr lang="en-US" sz="1600" dirty="0" smtClean="0"/>
              <a:t>System specification in </a:t>
            </a:r>
            <a:r>
              <a:rPr lang="en-US" sz="1600" dirty="0" err="1" smtClean="0"/>
              <a:t>CyPhy</a:t>
            </a:r>
            <a:endParaRPr lang="en-US" sz="1600" dirty="0" smtClean="0"/>
          </a:p>
          <a:p>
            <a:pPr marL="573087" lvl="1" indent="-342900">
              <a:buClr>
                <a:srgbClr val="174587"/>
              </a:buClr>
            </a:pPr>
            <a:r>
              <a:rPr lang="en-US" sz="1400" dirty="0" smtClean="0"/>
              <a:t>Physical components: Bond Graph language</a:t>
            </a:r>
          </a:p>
          <a:p>
            <a:pPr marL="573087" lvl="1" indent="-342900">
              <a:buClr>
                <a:srgbClr val="174587"/>
              </a:buClr>
            </a:pPr>
            <a:r>
              <a:rPr lang="en-US" sz="1400" dirty="0" smtClean="0"/>
              <a:t>Cyber components: </a:t>
            </a:r>
            <a:r>
              <a:rPr lang="en-US" sz="1400" dirty="0" err="1" smtClean="0"/>
              <a:t>ESMoL</a:t>
            </a:r>
            <a:endParaRPr lang="en-US" sz="1400" dirty="0" smtClean="0"/>
          </a:p>
          <a:p>
            <a:pPr marL="573087" lvl="1" indent="-342900">
              <a:buClr>
                <a:srgbClr val="174587"/>
              </a:buClr>
            </a:pPr>
            <a:r>
              <a:rPr lang="en-US" sz="1400" dirty="0" smtClean="0"/>
              <a:t>Interconnections: Architecture language</a:t>
            </a:r>
          </a:p>
          <a:p>
            <a:pPr marL="457200" lvl="0" indent="-457200">
              <a:buClr>
                <a:srgbClr val="174587"/>
              </a:buClr>
              <a:buFont typeface="+mj-lt"/>
              <a:buAutoNum type="arabicPeriod"/>
            </a:pPr>
            <a:r>
              <a:rPr lang="en-US" sz="1600" dirty="0" smtClean="0"/>
              <a:t>Model transformation to MATLAB </a:t>
            </a:r>
            <a:r>
              <a:rPr lang="en-US" sz="1600" dirty="0" err="1" smtClean="0"/>
              <a:t>Simulink</a:t>
            </a:r>
            <a:r>
              <a:rPr lang="en-US" sz="1600" dirty="0" smtClean="0"/>
              <a:t>/</a:t>
            </a:r>
            <a:r>
              <a:rPr lang="en-US" sz="1600" dirty="0" err="1" smtClean="0"/>
              <a:t>Stateflow</a:t>
            </a:r>
            <a:endParaRPr lang="en-US" sz="1600" dirty="0" smtClean="0"/>
          </a:p>
          <a:p>
            <a:pPr marL="457200" lvl="0" indent="-457200">
              <a:buClr>
                <a:srgbClr val="174587"/>
              </a:buClr>
              <a:buFont typeface="+mj-lt"/>
              <a:buAutoNum type="arabicPeriod"/>
            </a:pPr>
            <a:r>
              <a:rPr lang="en-US" sz="1600" dirty="0" smtClean="0"/>
              <a:t>Model transformation to hybrid automaton</a:t>
            </a:r>
          </a:p>
          <a:p>
            <a:pPr marL="457200" lvl="0" indent="-457200">
              <a:buClr>
                <a:srgbClr val="174587"/>
              </a:buClr>
              <a:buFont typeface="+mj-lt"/>
              <a:buAutoNum type="arabicPeriod"/>
            </a:pPr>
            <a:r>
              <a:rPr lang="en-US" sz="1600" dirty="0" smtClean="0"/>
              <a:t>Properties to be verified: Requirements language </a:t>
            </a:r>
          </a:p>
          <a:p>
            <a:pPr marL="687387" lvl="1" indent="-457200">
              <a:buClr>
                <a:srgbClr val="174587"/>
              </a:buClr>
            </a:pPr>
            <a:r>
              <a:rPr lang="en-US" sz="1400" dirty="0" smtClean="0"/>
              <a:t>LTL formulae</a:t>
            </a:r>
          </a:p>
          <a:p>
            <a:pPr marL="457200" lvl="0" indent="-457200">
              <a:buClr>
                <a:srgbClr val="174587"/>
              </a:buClr>
              <a:buFont typeface="+mj-lt"/>
              <a:buAutoNum type="arabicPeriod"/>
            </a:pPr>
            <a:r>
              <a:rPr lang="en-US" sz="1600" dirty="0" err="1" smtClean="0"/>
              <a:t>HybridSAL</a:t>
            </a:r>
            <a:r>
              <a:rPr lang="en-US" sz="1600" dirty="0" smtClean="0"/>
              <a:t> verification</a:t>
            </a:r>
          </a:p>
          <a:p>
            <a:pPr marL="457200" lvl="0" indent="-457200">
              <a:buClr>
                <a:srgbClr val="174587"/>
              </a:buClr>
              <a:buFont typeface="+mj-lt"/>
              <a:buAutoNum type="arabicPeriod"/>
            </a:pPr>
            <a:r>
              <a:rPr lang="en-US" sz="1600" dirty="0" smtClean="0"/>
              <a:t>Valuation of the safety properties in the Requirements model</a:t>
            </a: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B03201C1-F0AC-2A43-98B8-8A6829C1D151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7287552" y="2676291"/>
            <a:ext cx="1449432" cy="764901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100000">
                <a:srgbClr val="FFFFFF"/>
              </a:gs>
            </a:gsLst>
            <a:lin ang="16200000" scaled="0"/>
            <a:tileRect/>
          </a:gradFill>
          <a:ln>
            <a:solidFill>
              <a:schemeClr val="accent3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HybridSAL</a:t>
            </a:r>
            <a:endParaRPr lang="en-US" dirty="0"/>
          </a:p>
        </p:txBody>
      </p:sp>
      <p:sp>
        <p:nvSpPr>
          <p:cNvPr id="22" name="Rounded Rectangle 21"/>
          <p:cNvSpPr/>
          <p:nvPr/>
        </p:nvSpPr>
        <p:spPr>
          <a:xfrm>
            <a:off x="3858552" y="2171363"/>
            <a:ext cx="2971800" cy="37338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vert270" rtlCol="0" anchor="t" anchorCtr="0"/>
          <a:lstStyle/>
          <a:p>
            <a:pPr algn="ctr"/>
            <a:r>
              <a:rPr lang="en-US" sz="2400" dirty="0" smtClean="0"/>
              <a:t>GME Models</a:t>
            </a:r>
            <a:endParaRPr lang="en-US" sz="2400" dirty="0"/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6830352" y="4303375"/>
            <a:ext cx="4572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5400000">
            <a:off x="4887252" y="2361863"/>
            <a:ext cx="5334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rot="5400000" flipH="1" flipV="1">
            <a:off x="5877852" y="2361863"/>
            <a:ext cx="5334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32" idx="0"/>
            <a:endCxn id="12" idx="2"/>
          </p:cNvCxnSpPr>
          <p:nvPr/>
        </p:nvCxnSpPr>
        <p:spPr>
          <a:xfrm rot="16200000" flipV="1">
            <a:off x="7829024" y="3624437"/>
            <a:ext cx="373139" cy="66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12" idx="1"/>
            <a:endCxn id="28" idx="3"/>
          </p:cNvCxnSpPr>
          <p:nvPr/>
        </p:nvCxnSpPr>
        <p:spPr>
          <a:xfrm rot="10800000">
            <a:off x="6742396" y="3050806"/>
            <a:ext cx="545157" cy="793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6754152" y="4487507"/>
            <a:ext cx="533400" cy="1588"/>
          </a:xfrm>
          <a:prstGeom prst="straightConnector1">
            <a:avLst/>
          </a:prstGeom>
          <a:ln>
            <a:solidFill>
              <a:srgbClr val="FF0000"/>
            </a:solidFill>
            <a:prstDash val="sysDot"/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4023275" y="1764308"/>
            <a:ext cx="2787311" cy="328255"/>
          </a:xfrm>
          <a:prstGeom prst="rect">
            <a:avLst/>
          </a:prstGeom>
          <a:gradFill>
            <a:gsLst>
              <a:gs pos="0">
                <a:srgbClr val="0075DD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DESERT</a:t>
            </a:r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>
            <a:off x="4610395" y="2734936"/>
            <a:ext cx="2132000" cy="631737"/>
          </a:xfrm>
          <a:prstGeom prst="rect">
            <a:avLst/>
          </a:prstGeom>
          <a:gradFill>
            <a:gsLst>
              <a:gs pos="0">
                <a:srgbClr val="0075DD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dirty="0" smtClean="0"/>
              <a:t>Requirements</a:t>
            </a:r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>
            <a:off x="4609365" y="3441346"/>
            <a:ext cx="2132000" cy="631737"/>
          </a:xfrm>
          <a:prstGeom prst="rect">
            <a:avLst/>
          </a:prstGeom>
          <a:gradFill>
            <a:gsLst>
              <a:gs pos="0">
                <a:srgbClr val="0075DD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dirty="0" smtClean="0"/>
              <a:t>Bond Graph</a:t>
            </a:r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4616858" y="4156278"/>
            <a:ext cx="2132000" cy="631737"/>
          </a:xfrm>
          <a:prstGeom prst="rect">
            <a:avLst/>
          </a:prstGeom>
          <a:gradFill>
            <a:gsLst>
              <a:gs pos="0">
                <a:srgbClr val="0075DD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dirty="0" smtClean="0"/>
              <a:t>ESMOL</a:t>
            </a:r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>
            <a:off x="4607305" y="4854165"/>
            <a:ext cx="2132000" cy="631737"/>
          </a:xfrm>
          <a:prstGeom prst="rect">
            <a:avLst/>
          </a:prstGeom>
          <a:gradFill>
            <a:gsLst>
              <a:gs pos="0">
                <a:srgbClr val="0075DD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dirty="0" smtClean="0"/>
              <a:t>Architecture</a:t>
            </a:r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>
            <a:off x="7300852" y="3814331"/>
            <a:ext cx="1436132" cy="881966"/>
          </a:xfrm>
          <a:prstGeom prst="rect">
            <a:avLst/>
          </a:prstGeom>
          <a:gradFill>
            <a:gsLst>
              <a:gs pos="0">
                <a:srgbClr val="0075DD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dirty="0" err="1" smtClean="0"/>
              <a:t>Simulink</a:t>
            </a:r>
            <a:r>
              <a:rPr lang="en-US" dirty="0" smtClean="0"/>
              <a:t>/</a:t>
            </a:r>
            <a:br>
              <a:rPr lang="en-US" dirty="0" smtClean="0"/>
            </a:br>
            <a:r>
              <a:rPr lang="en-US" dirty="0" err="1" smtClean="0"/>
              <a:t>Stateflow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4F81BD"/>
                </a:solidFill>
              </a:rPr>
              <a:t/>
            </a:r>
            <a:br>
              <a:rPr lang="en-US" sz="2400" dirty="0" smtClean="0">
                <a:solidFill>
                  <a:srgbClr val="4F81BD"/>
                </a:solidFill>
              </a:rPr>
            </a:br>
            <a:r>
              <a:rPr lang="en-US" sz="2400" dirty="0" smtClean="0">
                <a:solidFill>
                  <a:srgbClr val="4F81BD"/>
                </a:solidFill>
              </a:rPr>
              <a:t>Translation of MATLAB </a:t>
            </a:r>
            <a:r>
              <a:rPr lang="en-US" sz="2400" dirty="0" err="1" smtClean="0">
                <a:solidFill>
                  <a:srgbClr val="4F81BD"/>
                </a:solidFill>
              </a:rPr>
              <a:t>Simulink/Stateflow</a:t>
            </a:r>
            <a:r>
              <a:rPr lang="en-US" sz="2400" dirty="0" smtClean="0">
                <a:solidFill>
                  <a:srgbClr val="4F81BD"/>
                </a:solidFill>
              </a:rPr>
              <a:t> Models to Hybrid Automata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Clr>
                <a:srgbClr val="174587"/>
              </a:buClr>
            </a:pPr>
            <a:r>
              <a:rPr lang="en-US" sz="2400" dirty="0" smtClean="0"/>
              <a:t>Input: A subset of MATLAB </a:t>
            </a:r>
            <a:r>
              <a:rPr lang="en-US" sz="2400" dirty="0" err="1" smtClean="0"/>
              <a:t>Simulink</a:t>
            </a:r>
            <a:r>
              <a:rPr lang="en-US" sz="2400" dirty="0" smtClean="0"/>
              <a:t>/</a:t>
            </a:r>
            <a:r>
              <a:rPr lang="en-US" sz="2400" dirty="0" err="1" smtClean="0"/>
              <a:t>Stateflow</a:t>
            </a:r>
            <a:endParaRPr lang="en-US" sz="2400" dirty="0" smtClean="0"/>
          </a:p>
          <a:p>
            <a:pPr>
              <a:buClr>
                <a:srgbClr val="174587"/>
              </a:buClr>
            </a:pPr>
            <a:r>
              <a:rPr lang="en-US" sz="2400" dirty="0" smtClean="0"/>
              <a:t>Output: Hybrid automaton in </a:t>
            </a:r>
            <a:r>
              <a:rPr lang="en-US" sz="2400" dirty="0" err="1" smtClean="0"/>
              <a:t>HybridSAL</a:t>
            </a:r>
            <a:endParaRPr lang="en-US" sz="2400" dirty="0" smtClean="0"/>
          </a:p>
          <a:p>
            <a:pPr>
              <a:buClr>
                <a:srgbClr val="174587"/>
              </a:buClr>
            </a:pPr>
            <a:r>
              <a:rPr lang="en-US" sz="2400" dirty="0" smtClean="0"/>
              <a:t>Semantic interoperability</a:t>
            </a:r>
          </a:p>
          <a:p>
            <a:pPr>
              <a:buClr>
                <a:srgbClr val="174587"/>
              </a:buClr>
            </a:pPr>
            <a:r>
              <a:rPr lang="en-US" sz="2400" dirty="0" smtClean="0"/>
              <a:t>Graph Rewriting and Transformation (</a:t>
            </a:r>
            <a:r>
              <a:rPr lang="en-US" sz="2400" dirty="0" err="1" smtClean="0"/>
              <a:t>GReAT</a:t>
            </a:r>
            <a:r>
              <a:rPr lang="en-US" sz="2400" dirty="0" smtClean="0"/>
              <a:t>) language</a:t>
            </a:r>
          </a:p>
          <a:p>
            <a:pPr lvl="1">
              <a:buClr>
                <a:srgbClr val="174587"/>
              </a:buClr>
            </a:pPr>
            <a:r>
              <a:rPr lang="en-US" sz="2200" dirty="0" err="1" smtClean="0"/>
              <a:t>Metamodel</a:t>
            </a:r>
            <a:r>
              <a:rPr lang="en-US" sz="2200" dirty="0" smtClean="0"/>
              <a:t>-based graph transformation tool</a:t>
            </a:r>
          </a:p>
          <a:p>
            <a:endParaRPr lang="en-US" sz="2400" dirty="0"/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5707582" y="5950709"/>
            <a:ext cx="2133600" cy="365125"/>
          </a:xfrm>
        </p:spPr>
        <p:txBody>
          <a:bodyPr/>
          <a:lstStyle/>
          <a:p>
            <a:pPr algn="ctr"/>
            <a:r>
              <a:rPr lang="en-US" dirty="0" smtClean="0"/>
              <a:t>Example: CAC case study</a:t>
            </a: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169" name="Object 1"/>
          <p:cNvGraphicFramePr>
            <a:graphicFrameLocks noChangeAspect="1"/>
          </p:cNvGraphicFramePr>
          <p:nvPr/>
        </p:nvGraphicFramePr>
        <p:xfrm>
          <a:off x="4741932" y="1573823"/>
          <a:ext cx="3876086" cy="4273191"/>
        </p:xfrm>
        <a:graphic>
          <a:graphicData uri="http://schemas.openxmlformats.org/presentationml/2006/ole">
            <p:oleObj spid="_x0000_s27650" r:id="rId3" imgW="6769100" imgH="7454900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Sources of Probability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F81BD"/>
                </a:solidFill>
              </a:rPr>
              <a:t>Sources of Probability 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Input data</a:t>
            </a:r>
          </a:p>
          <a:p>
            <a:pPr lvl="1"/>
            <a:r>
              <a:rPr lang="en-US" dirty="0" smtClean="0"/>
              <a:t>Probabilities of input data. E.g., </a:t>
            </a:r>
          </a:p>
          <a:p>
            <a:pPr lvl="2"/>
            <a:r>
              <a:rPr lang="en-US" dirty="0" smtClean="0"/>
              <a:t>component failure and failure modes probabilities</a:t>
            </a:r>
          </a:p>
          <a:p>
            <a:pPr lvl="2"/>
            <a:r>
              <a:rPr lang="en-US" dirty="0" smtClean="0"/>
              <a:t>traffic profile probabilities</a:t>
            </a:r>
          </a:p>
          <a:p>
            <a:pPr lvl="2"/>
            <a:r>
              <a:rPr lang="en-US" dirty="0" smtClean="0"/>
              <a:t>performance probabilities (e.g., communication latencies) </a:t>
            </a:r>
          </a:p>
          <a:p>
            <a:pPr lvl="1"/>
            <a:r>
              <a:rPr lang="en-US" dirty="0" smtClean="0"/>
              <a:t>Conditional probabilities of input data</a:t>
            </a:r>
          </a:p>
          <a:p>
            <a:pPr lvl="1"/>
            <a:r>
              <a:rPr lang="en-US" dirty="0" smtClean="0"/>
              <a:t>Distribution of ranges of input data</a:t>
            </a:r>
          </a:p>
          <a:p>
            <a:pPr lvl="1"/>
            <a:r>
              <a:rPr lang="en-US" dirty="0" smtClean="0"/>
              <a:t>Expected time of arrival of input data</a:t>
            </a:r>
          </a:p>
          <a:p>
            <a:r>
              <a:rPr lang="en-US" dirty="0" smtClean="0"/>
              <a:t>Environment disturbances/uncertainties/noises</a:t>
            </a:r>
          </a:p>
          <a:p>
            <a:r>
              <a:rPr lang="en-US" dirty="0" smtClean="0"/>
              <a:t>State-dependent probabilities</a:t>
            </a:r>
          </a:p>
          <a:p>
            <a:pPr lvl="1"/>
            <a:r>
              <a:rPr lang="en-US" dirty="0" smtClean="0"/>
              <a:t>Probability as function of time, temperature or other attributes</a:t>
            </a:r>
          </a:p>
          <a:p>
            <a:pPr lvl="1"/>
            <a:r>
              <a:rPr lang="en-US" dirty="0" smtClean="0"/>
              <a:t>E.g., </a:t>
            </a:r>
          </a:p>
          <a:p>
            <a:pPr lvl="2"/>
            <a:r>
              <a:rPr lang="en-US" dirty="0" smtClean="0"/>
              <a:t>Mean time between failures of components</a:t>
            </a:r>
          </a:p>
          <a:p>
            <a:pPr lvl="2"/>
            <a:r>
              <a:rPr lang="en-US" dirty="0" smtClean="0"/>
              <a:t>Conditional probabilities (failing of one component increasing likelihood of another component failure)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Military-Relevant Models and Case Studies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F81BD"/>
                </a:solidFill>
              </a:rPr>
              <a:t>Sources of Probability II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Confidence in/realism of model</a:t>
            </a:r>
          </a:p>
          <a:p>
            <a:pPr lvl="1"/>
            <a:r>
              <a:rPr lang="en-US" dirty="0" smtClean="0"/>
              <a:t>Related to abstraction level used for modeling</a:t>
            </a:r>
          </a:p>
          <a:p>
            <a:pPr lvl="1"/>
            <a:r>
              <a:rPr lang="en-US" dirty="0" smtClean="0"/>
              <a:t>Probabilities coming from design parameter probability distribution (acquired in design simulation phase of higher fidelity models)</a:t>
            </a:r>
          </a:p>
          <a:p>
            <a:r>
              <a:rPr lang="en-US" dirty="0" smtClean="0"/>
              <a:t>Probabilistic verification results</a:t>
            </a:r>
          </a:p>
          <a:p>
            <a:pPr lvl="1"/>
            <a:r>
              <a:rPr lang="en-US" dirty="0" smtClean="0"/>
              <a:t>Sampling/simulation deliver probabilities/confidence intervals</a:t>
            </a:r>
          </a:p>
          <a:p>
            <a:pPr lvl="1"/>
            <a:r>
              <a:rPr lang="en-US" dirty="0" smtClean="0"/>
              <a:t>Raises question about how probabilities are propagated in composition framework (across proofs)</a:t>
            </a:r>
          </a:p>
          <a:p>
            <a:pPr lvl="1"/>
            <a:r>
              <a:rPr lang="en-US" dirty="0" smtClean="0"/>
              <a:t>Even if verification </a:t>
            </a:r>
            <a:r>
              <a:rPr lang="en-US" smtClean="0"/>
              <a:t>results are 100</a:t>
            </a:r>
            <a:r>
              <a:rPr lang="en-US" dirty="0" smtClean="0"/>
              <a:t>% proofs (e.g., model checkers like </a:t>
            </a:r>
            <a:r>
              <a:rPr lang="en-US" dirty="0" err="1" smtClean="0"/>
              <a:t>HybridSAL</a:t>
            </a:r>
            <a:r>
              <a:rPr lang="en-US" dirty="0" smtClean="0"/>
              <a:t>), counterexamples could be interpreted as probability of failure in concrete model </a:t>
            </a:r>
          </a:p>
          <a:p>
            <a:pPr lvl="1"/>
            <a:r>
              <a:rPr lang="en-US" dirty="0" smtClean="0"/>
              <a:t>State estimation problem / Model-based diagnosis: Output of tools is probabilistic </a:t>
            </a:r>
          </a:p>
          <a:p>
            <a:r>
              <a:rPr lang="en-US" dirty="0" smtClean="0"/>
              <a:t>Scalability limit of model/tools</a:t>
            </a:r>
          </a:p>
          <a:p>
            <a:pPr lvl="1"/>
            <a:r>
              <a:rPr lang="en-US" dirty="0" smtClean="0"/>
              <a:t>Problem: Can this be quantified?</a:t>
            </a:r>
          </a:p>
          <a:p>
            <a:r>
              <a:rPr lang="en-US" dirty="0" smtClean="0"/>
              <a:t>Qualification of tools</a:t>
            </a:r>
          </a:p>
          <a:p>
            <a:pPr lvl="1"/>
            <a:r>
              <a:rPr lang="en-US" dirty="0" smtClean="0"/>
              <a:t>Bugs in tools</a:t>
            </a:r>
          </a:p>
          <a:p>
            <a:pPr lvl="1"/>
            <a:r>
              <a:rPr lang="en-US" dirty="0" smtClean="0"/>
              <a:t>Verification of tool results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Compositionality Challenges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F81BD"/>
                </a:solidFill>
              </a:rPr>
              <a:t>Compositionality Challenges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endParaRPr lang="en-US" dirty="0" smtClean="0"/>
          </a:p>
          <a:p>
            <a:r>
              <a:rPr lang="en-US" dirty="0" smtClean="0"/>
              <a:t>Composing Models</a:t>
            </a:r>
          </a:p>
          <a:p>
            <a:pPr lvl="1"/>
            <a:r>
              <a:rPr lang="en-US" dirty="0" smtClean="0"/>
              <a:t>expressiveness of modeling language</a:t>
            </a:r>
          </a:p>
          <a:p>
            <a:pPr lvl="1"/>
            <a:r>
              <a:rPr lang="en-US" dirty="0" smtClean="0"/>
              <a:t>choice of composition operators</a:t>
            </a:r>
          </a:p>
          <a:p>
            <a:r>
              <a:rPr lang="en-US" dirty="0" smtClean="0"/>
              <a:t>Composing Properties</a:t>
            </a:r>
          </a:p>
          <a:p>
            <a:pPr lvl="1"/>
            <a:r>
              <a:rPr lang="en-US" dirty="0" smtClean="0"/>
              <a:t>expressiveness of property language </a:t>
            </a:r>
          </a:p>
          <a:p>
            <a:pPr lvl="2"/>
            <a:r>
              <a:rPr lang="en-US" dirty="0" smtClean="0"/>
              <a:t>Example properties: safety, </a:t>
            </a:r>
            <a:r>
              <a:rPr lang="en-US" dirty="0" err="1" smtClean="0"/>
              <a:t>liveness</a:t>
            </a:r>
            <a:r>
              <a:rPr lang="en-US" dirty="0" smtClean="0"/>
              <a:t> (stability), interference freedom</a:t>
            </a:r>
          </a:p>
          <a:p>
            <a:pPr lvl="1"/>
            <a:r>
              <a:rPr lang="en-US" dirty="0" smtClean="0"/>
              <a:t>style of compositionality theorems </a:t>
            </a:r>
          </a:p>
          <a:p>
            <a:pPr lvl="2"/>
            <a:r>
              <a:rPr lang="en-US" dirty="0" smtClean="0"/>
              <a:t>E.g., assume/guarantee</a:t>
            </a:r>
          </a:p>
          <a:p>
            <a:pPr lvl="1"/>
            <a:r>
              <a:rPr lang="en-US" dirty="0" smtClean="0"/>
              <a:t>each composition operator can have multiple associated theorems</a:t>
            </a:r>
          </a:p>
          <a:p>
            <a:r>
              <a:rPr lang="en-US" dirty="0" smtClean="0"/>
              <a:t>Composing Proofs</a:t>
            </a:r>
          </a:p>
          <a:p>
            <a:pPr lvl="1"/>
            <a:r>
              <a:rPr lang="en-US" dirty="0" smtClean="0"/>
              <a:t>proof representation language</a:t>
            </a:r>
          </a:p>
          <a:p>
            <a:pPr lvl="1"/>
            <a:r>
              <a:rPr lang="en-US" dirty="0" smtClean="0"/>
              <a:t>proof composition as a function of component proofs</a:t>
            </a:r>
          </a:p>
          <a:p>
            <a:pPr lvl="1"/>
            <a:r>
              <a:rPr lang="en-US" dirty="0" smtClean="0"/>
              <a:t>each compositionality theorem has underlying proof composition function</a:t>
            </a:r>
          </a:p>
          <a:p>
            <a:r>
              <a:rPr lang="en-US" dirty="0" smtClean="0"/>
              <a:t>Heterogeneous Proofs</a:t>
            </a:r>
          </a:p>
          <a:p>
            <a:pPr lvl="1"/>
            <a:r>
              <a:rPr lang="en-US" dirty="0" smtClean="0"/>
              <a:t>heterogeneity of modeling/property languages</a:t>
            </a:r>
          </a:p>
          <a:p>
            <a:pPr lvl="1"/>
            <a:r>
              <a:rPr lang="en-US" dirty="0" smtClean="0"/>
              <a:t>compose results from different proof tools</a:t>
            </a:r>
          </a:p>
          <a:p>
            <a:r>
              <a:rPr lang="en-US" dirty="0" smtClean="0"/>
              <a:t>Multi-dimensional Composition</a:t>
            </a:r>
          </a:p>
          <a:p>
            <a:pPr lvl="1"/>
            <a:r>
              <a:rPr lang="en-US" dirty="0" smtClean="0"/>
              <a:t>multiple perspectives and abstractions</a:t>
            </a:r>
          </a:p>
          <a:p>
            <a:pPr lvl="1"/>
            <a:r>
              <a:rPr lang="en-US" dirty="0" smtClean="0"/>
              <a:t>capture and exploit relations between models</a:t>
            </a:r>
          </a:p>
          <a:p>
            <a:r>
              <a:rPr lang="en-US" dirty="0" smtClean="0"/>
              <a:t>Probabilistic Certificates as a Generalization of Proofs</a:t>
            </a:r>
          </a:p>
          <a:p>
            <a:pPr lvl="1"/>
            <a:r>
              <a:rPr lang="en-US" dirty="0" smtClean="0"/>
              <a:t>atomic certificates to represent output of tools</a:t>
            </a:r>
          </a:p>
          <a:p>
            <a:pPr lvl="1"/>
            <a:r>
              <a:rPr lang="en-US" dirty="0" smtClean="0"/>
              <a:t>flow of probabilities along the composition hierarchy</a:t>
            </a:r>
          </a:p>
        </p:txBody>
      </p:sp>
      <p:graphicFrame>
        <p:nvGraphicFramePr>
          <p:cNvPr id="38914" name="Content Placeholder 3"/>
          <p:cNvGraphicFramePr>
            <a:graphicFrameLocks noChangeAspect="1"/>
          </p:cNvGraphicFramePr>
          <p:nvPr/>
        </p:nvGraphicFramePr>
        <p:xfrm>
          <a:off x="6261100" y="1999992"/>
          <a:ext cx="623888" cy="174625"/>
        </p:xfrm>
        <a:graphic>
          <a:graphicData uri="http://schemas.openxmlformats.org/presentationml/2006/ole">
            <p:oleObj spid="_x0000_s50178" name="Equation" r:id="rId4" imgW="635000" imgH="177800" progId="Equation.3">
              <p:embed/>
            </p:oleObj>
          </a:graphicData>
        </a:graphic>
      </p:graphicFrame>
      <p:graphicFrame>
        <p:nvGraphicFramePr>
          <p:cNvPr id="38915" name="Content Placeholder 3"/>
          <p:cNvGraphicFramePr>
            <a:graphicFrameLocks noChangeAspect="1"/>
          </p:cNvGraphicFramePr>
          <p:nvPr/>
        </p:nvGraphicFramePr>
        <p:xfrm>
          <a:off x="6261100" y="2743200"/>
          <a:ext cx="1895475" cy="174625"/>
        </p:xfrm>
        <a:graphic>
          <a:graphicData uri="http://schemas.openxmlformats.org/presentationml/2006/ole">
            <p:oleObj spid="_x0000_s50179" name="Equation" r:id="rId5" imgW="1930400" imgH="177800" progId="Equation.3">
              <p:embed/>
            </p:oleObj>
          </a:graphicData>
        </a:graphic>
      </p:graphicFrame>
      <p:graphicFrame>
        <p:nvGraphicFramePr>
          <p:cNvPr id="38916" name="Content Placeholder 3"/>
          <p:cNvGraphicFramePr>
            <a:graphicFrameLocks noChangeAspect="1"/>
          </p:cNvGraphicFramePr>
          <p:nvPr/>
        </p:nvGraphicFramePr>
        <p:xfrm>
          <a:off x="6261100" y="3537400"/>
          <a:ext cx="2216150" cy="411163"/>
        </p:xfrm>
        <a:graphic>
          <a:graphicData uri="http://schemas.openxmlformats.org/presentationml/2006/ole">
            <p:oleObj spid="_x0000_s50180" name="Equation" r:id="rId6" imgW="2260600" imgH="419100" progId="Equation.3">
              <p:embed/>
            </p:oleObj>
          </a:graphicData>
        </a:graphic>
      </p:graphicFrame>
      <p:graphicFrame>
        <p:nvGraphicFramePr>
          <p:cNvPr id="38917" name="Object 5"/>
          <p:cNvGraphicFramePr>
            <a:graphicFrameLocks noChangeAspect="1"/>
          </p:cNvGraphicFramePr>
          <p:nvPr/>
        </p:nvGraphicFramePr>
        <p:xfrm>
          <a:off x="6261100" y="4164699"/>
          <a:ext cx="2252662" cy="885825"/>
        </p:xfrm>
        <a:graphic>
          <a:graphicData uri="http://schemas.openxmlformats.org/presentationml/2006/ole">
            <p:oleObj spid="_x0000_s50181" name="Equation" r:id="rId7" imgW="2298700" imgH="9017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Thank You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41948" y="386398"/>
            <a:ext cx="8229600" cy="741362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4F81BD"/>
                </a:solidFill>
              </a:rPr>
              <a:t>Case Study – “More Electric” Environmental Control System (ECS) </a:t>
            </a:r>
            <a:endParaRPr lang="en-US" sz="2000" dirty="0">
              <a:solidFill>
                <a:srgbClr val="4F81BD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82588" y="1056640"/>
            <a:ext cx="8229600" cy="5547360"/>
          </a:xfrm>
        </p:spPr>
        <p:txBody>
          <a:bodyPr/>
          <a:lstStyle/>
          <a:p>
            <a:pPr>
              <a:buClr>
                <a:srgbClr val="174587"/>
              </a:buClr>
            </a:pPr>
            <a:r>
              <a:rPr lang="en-US" dirty="0" smtClean="0"/>
              <a:t>Purpose of Case Study</a:t>
            </a:r>
          </a:p>
          <a:p>
            <a:pPr lvl="1">
              <a:buClr>
                <a:srgbClr val="174587"/>
              </a:buClr>
            </a:pPr>
            <a:r>
              <a:rPr lang="en-US" dirty="0" smtClean="0"/>
              <a:t>Provide examples of verification requirements to exercise generic tool capabilities</a:t>
            </a:r>
          </a:p>
          <a:p>
            <a:pPr lvl="1">
              <a:buClr>
                <a:srgbClr val="174587"/>
              </a:buClr>
            </a:pPr>
            <a:r>
              <a:rPr lang="en-US" dirty="0" smtClean="0"/>
              <a:t>A mix of different types of components and verification aspects</a:t>
            </a:r>
          </a:p>
          <a:p>
            <a:pPr lvl="2">
              <a:buClr>
                <a:srgbClr val="174587"/>
              </a:buClr>
            </a:pPr>
            <a:r>
              <a:rPr lang="en-US" dirty="0" smtClean="0"/>
              <a:t>Software, electro-mechanical, pneumatic components</a:t>
            </a:r>
          </a:p>
          <a:p>
            <a:pPr lvl="2">
              <a:buClr>
                <a:srgbClr val="174587"/>
              </a:buClr>
            </a:pPr>
            <a:r>
              <a:rPr lang="en-US" dirty="0" smtClean="0"/>
              <a:t>Hybrid control</a:t>
            </a:r>
          </a:p>
          <a:p>
            <a:pPr lvl="2">
              <a:buClr>
                <a:srgbClr val="174587"/>
              </a:buClr>
            </a:pPr>
            <a:r>
              <a:rPr lang="en-US" dirty="0" smtClean="0"/>
              <a:t>A mix of scenarios of failures and degraded modes of operation</a:t>
            </a:r>
          </a:p>
          <a:p>
            <a:pPr>
              <a:buClr>
                <a:srgbClr val="174587"/>
              </a:buClr>
            </a:pPr>
            <a:r>
              <a:rPr lang="en-US" dirty="0" smtClean="0"/>
              <a:t>Incremental approach to case study development</a:t>
            </a:r>
          </a:p>
          <a:p>
            <a:pPr lvl="1">
              <a:buClr>
                <a:srgbClr val="174587"/>
              </a:buClr>
            </a:pPr>
            <a:r>
              <a:rPr lang="en-US" dirty="0" smtClean="0"/>
              <a:t>Start with inner part of the </a:t>
            </a:r>
            <a:r>
              <a:rPr lang="en-US" dirty="0" err="1" smtClean="0"/>
              <a:t>ECS</a:t>
            </a:r>
            <a:r>
              <a:rPr lang="en-US" dirty="0" smtClean="0"/>
              <a:t> architecture</a:t>
            </a:r>
          </a:p>
          <a:p>
            <a:pPr lvl="2">
              <a:buClr>
                <a:srgbClr val="174587"/>
              </a:buClr>
            </a:pPr>
            <a:r>
              <a:rPr lang="en-US" dirty="0" smtClean="0"/>
              <a:t>Dual Cabin Air Compressor (CAC): Inner-loop controls and supervisory modes </a:t>
            </a:r>
          </a:p>
          <a:p>
            <a:pPr lvl="2">
              <a:buClr>
                <a:srgbClr val="174587"/>
              </a:buClr>
            </a:pPr>
            <a:r>
              <a:rPr lang="en-US" dirty="0" smtClean="0"/>
              <a:t>Failure modes, probabilistic analysis</a:t>
            </a:r>
          </a:p>
          <a:p>
            <a:pPr lvl="1">
              <a:buClr>
                <a:srgbClr val="174587"/>
              </a:buClr>
            </a:pPr>
            <a:r>
              <a:rPr lang="en-US" dirty="0" smtClean="0"/>
              <a:t>Add higher-level operational modes/scenarios and component interactions</a:t>
            </a:r>
          </a:p>
          <a:p>
            <a:pPr lvl="2">
              <a:buClr>
                <a:srgbClr val="174587"/>
              </a:buClr>
            </a:pPr>
            <a:r>
              <a:rPr lang="en-US" dirty="0" smtClean="0"/>
              <a:t>Examples for compositional verification</a:t>
            </a:r>
          </a:p>
          <a:p>
            <a:pPr lvl="2">
              <a:buClr>
                <a:srgbClr val="174587"/>
              </a:buClr>
            </a:pPr>
            <a:r>
              <a:rPr lang="en-US" dirty="0" smtClean="0"/>
              <a:t>Examples for multi-dimensional design trade-off analysis (MD-TA)</a:t>
            </a:r>
          </a:p>
          <a:p>
            <a:pPr lvl="1">
              <a:buClr>
                <a:srgbClr val="174587"/>
              </a:buClr>
            </a:pPr>
            <a:r>
              <a:rPr lang="en-US" dirty="0" smtClean="0"/>
              <a:t>Extend to aircraft level integration case study:</a:t>
            </a:r>
          </a:p>
          <a:p>
            <a:pPr lvl="2">
              <a:buClr>
                <a:srgbClr val="174587"/>
              </a:buClr>
            </a:pPr>
            <a:r>
              <a:rPr lang="en-US" dirty="0" smtClean="0"/>
              <a:t>Coupling and “emergent behavior”: network, power, thermal, ducts</a:t>
            </a:r>
          </a:p>
          <a:p>
            <a:pPr lvl="1">
              <a:spcBef>
                <a:spcPts val="900"/>
              </a:spcBef>
              <a:buClr>
                <a:srgbClr val="174587"/>
              </a:buClr>
              <a:buNone/>
            </a:pPr>
            <a:r>
              <a:rPr lang="en-US" dirty="0" smtClean="0">
                <a:solidFill>
                  <a:srgbClr val="0070C0"/>
                </a:solidFill>
              </a:rPr>
              <a:t>Verification objectives in the case study should have generic applicability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B03201C1-F0AC-2A43-98B8-8A6829C1D151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4F81BD"/>
                </a:solidFill>
              </a:rPr>
              <a:t>“More Electric” Environmental Control System (ECS) Architecture</a:t>
            </a:r>
            <a:endParaRPr lang="en-US" sz="2000" dirty="0">
              <a:solidFill>
                <a:srgbClr val="4F81BD"/>
              </a:solidFill>
            </a:endParaRP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B03201C1-F0AC-2A43-98B8-8A6829C1D151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10" name="Picture 10" descr="D06-323-001-System_Colo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50620"/>
            <a:ext cx="9145588" cy="5176838"/>
          </a:xfrm>
          <a:prstGeom prst="rect">
            <a:avLst/>
          </a:prstGeom>
          <a:noFill/>
        </p:spPr>
      </p:pic>
      <p:sp>
        <p:nvSpPr>
          <p:cNvPr id="11" name="Rounded Rectangle 10"/>
          <p:cNvSpPr/>
          <p:nvPr/>
        </p:nvSpPr>
        <p:spPr bwMode="auto">
          <a:xfrm>
            <a:off x="6654800" y="3921760"/>
            <a:ext cx="1295400" cy="711200"/>
          </a:xfrm>
          <a:prstGeom prst="roundRect">
            <a:avLst>
              <a:gd name="adj" fmla="val 7102"/>
            </a:avLst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2" name="Rounded Rectangle 11"/>
          <p:cNvSpPr/>
          <p:nvPr/>
        </p:nvSpPr>
        <p:spPr bwMode="auto">
          <a:xfrm>
            <a:off x="3225800" y="4671060"/>
            <a:ext cx="673100" cy="685800"/>
          </a:xfrm>
          <a:prstGeom prst="roundRect">
            <a:avLst>
              <a:gd name="adj" fmla="val 7102"/>
            </a:avLst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3" name="Rounded Rectangle 12"/>
          <p:cNvSpPr/>
          <p:nvPr/>
        </p:nvSpPr>
        <p:spPr bwMode="auto">
          <a:xfrm>
            <a:off x="4978400" y="3896360"/>
            <a:ext cx="342900" cy="330200"/>
          </a:xfrm>
          <a:prstGeom prst="roundRect">
            <a:avLst>
              <a:gd name="adj" fmla="val 7102"/>
            </a:avLst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1087120" y="2255520"/>
            <a:ext cx="2306320" cy="2072640"/>
          </a:xfrm>
          <a:prstGeom prst="ellipse">
            <a:avLst/>
          </a:prstGeom>
          <a:noFill/>
          <a:ln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865120" y="6278880"/>
            <a:ext cx="43667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</a:rPr>
              <a:t>Dual Cabin Air Compressor (</a:t>
            </a:r>
            <a:r>
              <a:rPr lang="en-US" sz="1600" dirty="0" err="1" smtClean="0">
                <a:solidFill>
                  <a:srgbClr val="0000FF"/>
                </a:solidFill>
              </a:rPr>
              <a:t>CAC</a:t>
            </a:r>
            <a:r>
              <a:rPr lang="en-US" sz="1600" dirty="0" smtClean="0">
                <a:solidFill>
                  <a:srgbClr val="0000FF"/>
                </a:solidFill>
              </a:rPr>
              <a:t>) subsystem</a:t>
            </a:r>
            <a:endParaRPr lang="en-US" sz="1600" dirty="0">
              <a:solidFill>
                <a:srgbClr val="0000FF"/>
              </a:solidFill>
            </a:endParaRPr>
          </a:p>
        </p:txBody>
      </p:sp>
      <p:sp>
        <p:nvSpPr>
          <p:cNvPr id="17" name="Freeform 16"/>
          <p:cNvSpPr/>
          <p:nvPr/>
        </p:nvSpPr>
        <p:spPr>
          <a:xfrm>
            <a:off x="2358813" y="4348480"/>
            <a:ext cx="567267" cy="2103120"/>
          </a:xfrm>
          <a:custGeom>
            <a:avLst/>
            <a:gdLst>
              <a:gd name="connsiteX0" fmla="*/ 567267 w 567267"/>
              <a:gd name="connsiteY0" fmla="*/ 2103120 h 2103120"/>
              <a:gd name="connsiteX1" fmla="*/ 79587 w 567267"/>
              <a:gd name="connsiteY1" fmla="*/ 1666240 h 2103120"/>
              <a:gd name="connsiteX2" fmla="*/ 89747 w 567267"/>
              <a:gd name="connsiteY2" fmla="*/ 0 h 2103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7267" h="2103120">
                <a:moveTo>
                  <a:pt x="567267" y="2103120"/>
                </a:moveTo>
                <a:cubicBezTo>
                  <a:pt x="363220" y="2059940"/>
                  <a:pt x="159174" y="2016760"/>
                  <a:pt x="79587" y="1666240"/>
                </a:cubicBezTo>
                <a:cubicBezTo>
                  <a:pt x="0" y="1315720"/>
                  <a:pt x="44873" y="657860"/>
                  <a:pt x="89747" y="0"/>
                </a:cubicBezTo>
              </a:path>
            </a:pathLst>
          </a:custGeom>
          <a:ln w="3175">
            <a:solidFill>
              <a:srgbClr val="0000FF"/>
            </a:solidFill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6" name="Text Box 28"/>
          <p:cNvSpPr txBox="1">
            <a:spLocks noChangeArrowheads="1"/>
          </p:cNvSpPr>
          <p:nvPr/>
        </p:nvSpPr>
        <p:spPr bwMode="auto">
          <a:xfrm>
            <a:off x="6479936" y="1481176"/>
            <a:ext cx="1349375" cy="585787"/>
          </a:xfrm>
          <a:prstGeom prst="rect">
            <a:avLst/>
          </a:prstGeom>
          <a:solidFill>
            <a:srgbClr val="C0504D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Aircraft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077" name="Object 3"/>
          <p:cNvPicPr>
            <a:picLocks noChangeAspect="1" noChangeArrowheads="1"/>
          </p:cNvPicPr>
          <p:nvPr/>
        </p:nvPicPr>
        <p:blipFill>
          <a:blip r:embed="rId2"/>
          <a:srcRect t="-2124" r="-1866" b="12959"/>
          <a:stretch>
            <a:fillRect/>
          </a:stretch>
        </p:blipFill>
        <p:spPr bwMode="auto">
          <a:xfrm>
            <a:off x="914390" y="2267172"/>
            <a:ext cx="3881887" cy="2986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078" name="AutoShape 30"/>
          <p:cNvCxnSpPr>
            <a:cxnSpLocks noChangeShapeType="1"/>
          </p:cNvCxnSpPr>
          <p:nvPr/>
        </p:nvCxnSpPr>
        <p:spPr bwMode="auto">
          <a:xfrm>
            <a:off x="7176070" y="2078855"/>
            <a:ext cx="0" cy="433387"/>
          </a:xfrm>
          <a:prstGeom prst="straightConnector1">
            <a:avLst/>
          </a:prstGeom>
          <a:noFill/>
          <a:ln w="31750">
            <a:solidFill>
              <a:srgbClr val="9BBB59"/>
            </a:solidFill>
            <a:round/>
            <a:headEnd type="triangle" w="med" len="med"/>
            <a:tailEnd type="triangle" w="med" len="med"/>
          </a:ln>
          <a:effectLst/>
        </p:spPr>
      </p:cxnSp>
      <p:grpSp>
        <p:nvGrpSpPr>
          <p:cNvPr id="2" name="Group 31"/>
          <p:cNvGrpSpPr/>
          <p:nvPr/>
        </p:nvGrpSpPr>
        <p:grpSpPr>
          <a:xfrm>
            <a:off x="1123950" y="1196759"/>
            <a:ext cx="6933122" cy="4255174"/>
            <a:chOff x="1123950" y="1998977"/>
            <a:chExt cx="6282606" cy="3668577"/>
          </a:xfrm>
        </p:grpSpPr>
        <p:grpSp>
          <p:nvGrpSpPr>
            <p:cNvPr id="3" name="Group 17"/>
            <p:cNvGrpSpPr>
              <a:grpSpLocks/>
            </p:cNvGrpSpPr>
            <p:nvPr/>
          </p:nvGrpSpPr>
          <p:grpSpPr bwMode="auto">
            <a:xfrm>
              <a:off x="1137916" y="2433572"/>
              <a:ext cx="1109027" cy="309609"/>
              <a:chOff x="2012" y="11208"/>
              <a:chExt cx="1747" cy="488"/>
            </a:xfrm>
          </p:grpSpPr>
          <p:sp>
            <p:nvSpPr>
              <p:cNvPr id="2066" name="Text Box 18"/>
              <p:cNvSpPr txBox="1">
                <a:spLocks noChangeArrowheads="1"/>
              </p:cNvSpPr>
              <p:nvPr/>
            </p:nvSpPr>
            <p:spPr bwMode="auto">
              <a:xfrm>
                <a:off x="2269" y="11208"/>
                <a:ext cx="1490" cy="488"/>
              </a:xfrm>
              <a:prstGeom prst="rect">
                <a:avLst/>
              </a:prstGeom>
              <a:solidFill>
                <a:srgbClr val="FFFFFF"/>
              </a:solidFill>
              <a:ln w="12700">
                <a:noFill/>
                <a:prstDash val="dash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</a:rPr>
                  <a:t>Motor power</a:t>
                </a:r>
                <a:endParaRPr kumimoji="0" lang="en-US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cxnSp>
            <p:nvCxnSpPr>
              <p:cNvPr id="2067" name="AutoShape 19"/>
              <p:cNvCxnSpPr>
                <a:cxnSpLocks noChangeShapeType="1"/>
              </p:cNvCxnSpPr>
              <p:nvPr/>
            </p:nvCxnSpPr>
            <p:spPr bwMode="auto">
              <a:xfrm>
                <a:off x="2012" y="11330"/>
                <a:ext cx="271" cy="0"/>
              </a:xfrm>
              <a:prstGeom prst="straightConnector1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</p:spPr>
          </p:cxnSp>
          <p:cxnSp>
            <p:nvCxnSpPr>
              <p:cNvPr id="2068" name="AutoShape 20"/>
              <p:cNvCxnSpPr>
                <a:cxnSpLocks noChangeShapeType="1"/>
              </p:cNvCxnSpPr>
              <p:nvPr/>
            </p:nvCxnSpPr>
            <p:spPr bwMode="auto">
              <a:xfrm>
                <a:off x="2012" y="11396"/>
                <a:ext cx="271" cy="0"/>
              </a:xfrm>
              <a:prstGeom prst="straightConnector1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</p:spPr>
          </p:cxnSp>
          <p:cxnSp>
            <p:nvCxnSpPr>
              <p:cNvPr id="2069" name="AutoShape 21"/>
              <p:cNvCxnSpPr>
                <a:cxnSpLocks noChangeShapeType="1"/>
              </p:cNvCxnSpPr>
              <p:nvPr/>
            </p:nvCxnSpPr>
            <p:spPr bwMode="auto">
              <a:xfrm>
                <a:off x="2014" y="11444"/>
                <a:ext cx="271" cy="0"/>
              </a:xfrm>
              <a:prstGeom prst="straightConnector1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</p:spPr>
          </p:cxnSp>
        </p:grpSp>
        <p:grpSp>
          <p:nvGrpSpPr>
            <p:cNvPr id="4" name="Group 22"/>
            <p:cNvGrpSpPr>
              <a:grpSpLocks/>
            </p:cNvGrpSpPr>
            <p:nvPr/>
          </p:nvGrpSpPr>
          <p:grpSpPr bwMode="auto">
            <a:xfrm>
              <a:off x="1129029" y="1998977"/>
              <a:ext cx="1064589" cy="416830"/>
              <a:chOff x="1974" y="11535"/>
              <a:chExt cx="1677" cy="657"/>
            </a:xfrm>
          </p:grpSpPr>
          <p:sp>
            <p:nvSpPr>
              <p:cNvPr id="2071" name="Text Box 23"/>
              <p:cNvSpPr txBox="1">
                <a:spLocks noChangeArrowheads="1"/>
              </p:cNvSpPr>
              <p:nvPr/>
            </p:nvSpPr>
            <p:spPr bwMode="auto">
              <a:xfrm>
                <a:off x="2283" y="11535"/>
                <a:ext cx="1368" cy="657"/>
              </a:xfrm>
              <a:prstGeom prst="rect">
                <a:avLst/>
              </a:prstGeom>
              <a:solidFill>
                <a:srgbClr val="FFFFFF"/>
              </a:solidFill>
              <a:ln w="12700">
                <a:noFill/>
                <a:prstDash val="dash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</a:rPr>
                  <a:t>CAN BUS</a:t>
                </a:r>
                <a:endParaRPr kumimoji="0" lang="en-US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cxnSp>
            <p:nvCxnSpPr>
              <p:cNvPr id="2072" name="AutoShape 24"/>
              <p:cNvCxnSpPr>
                <a:cxnSpLocks noChangeShapeType="1"/>
              </p:cNvCxnSpPr>
              <p:nvPr/>
            </p:nvCxnSpPr>
            <p:spPr bwMode="auto">
              <a:xfrm>
                <a:off x="1974" y="11739"/>
                <a:ext cx="353" cy="0"/>
              </a:xfrm>
              <a:prstGeom prst="straightConnector1">
                <a:avLst/>
              </a:prstGeom>
              <a:noFill/>
              <a:ln w="31750">
                <a:solidFill>
                  <a:srgbClr val="9BBB59"/>
                </a:solidFill>
                <a:round/>
                <a:headEnd type="triangle" w="med" len="med"/>
                <a:tailEnd type="triangle" w="med" len="med"/>
              </a:ln>
              <a:effectLst/>
            </p:spPr>
          </p:cxnSp>
        </p:grpSp>
        <p:grpSp>
          <p:nvGrpSpPr>
            <p:cNvPr id="5" name="Group 25"/>
            <p:cNvGrpSpPr>
              <a:grpSpLocks/>
            </p:cNvGrpSpPr>
            <p:nvPr/>
          </p:nvGrpSpPr>
          <p:grpSpPr bwMode="auto">
            <a:xfrm>
              <a:off x="1123950" y="2241969"/>
              <a:ext cx="1168065" cy="225228"/>
              <a:chOff x="5192" y="12296"/>
              <a:chExt cx="1840" cy="355"/>
            </a:xfrm>
          </p:grpSpPr>
          <p:sp>
            <p:nvSpPr>
              <p:cNvPr id="2074" name="Text Box 26"/>
              <p:cNvSpPr txBox="1">
                <a:spLocks noChangeArrowheads="1"/>
              </p:cNvSpPr>
              <p:nvPr/>
            </p:nvSpPr>
            <p:spPr bwMode="auto">
              <a:xfrm>
                <a:off x="5542" y="12296"/>
                <a:ext cx="1490" cy="355"/>
              </a:xfrm>
              <a:prstGeom prst="rect">
                <a:avLst/>
              </a:prstGeom>
              <a:solidFill>
                <a:srgbClr val="FFFFFF"/>
              </a:solidFill>
              <a:ln w="12700">
                <a:noFill/>
                <a:prstDash val="dash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</a:rPr>
                  <a:t>Sensor signal</a:t>
                </a:r>
                <a:endParaRPr kumimoji="0" lang="en-US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cxnSp>
            <p:nvCxnSpPr>
              <p:cNvPr id="2075" name="AutoShape 27"/>
              <p:cNvCxnSpPr>
                <a:cxnSpLocks noChangeShapeType="1"/>
              </p:cNvCxnSpPr>
              <p:nvPr/>
            </p:nvCxnSpPr>
            <p:spPr bwMode="auto">
              <a:xfrm>
                <a:off x="5192" y="12471"/>
                <a:ext cx="289" cy="1"/>
              </a:xfrm>
              <a:prstGeom prst="bentConnector3">
                <a:avLst>
                  <a:gd name="adj1" fmla="val 49829"/>
                </a:avLst>
              </a:prstGeom>
              <a:noFill/>
              <a:ln w="6350">
                <a:solidFill>
                  <a:srgbClr val="0000FF"/>
                </a:solidFill>
                <a:miter lim="800000"/>
                <a:headEnd/>
                <a:tailEnd type="triangle" w="med" len="med"/>
              </a:ln>
            </p:spPr>
          </p:cxnSp>
        </p:grpSp>
        <p:sp>
          <p:nvSpPr>
            <p:cNvPr id="2051" name="Text Box 3"/>
            <p:cNvSpPr txBox="1">
              <a:spLocks noChangeArrowheads="1"/>
            </p:cNvSpPr>
            <p:nvPr/>
          </p:nvSpPr>
          <p:spPr bwMode="auto">
            <a:xfrm>
              <a:off x="5974631" y="3138667"/>
              <a:ext cx="1431925" cy="2528887"/>
            </a:xfrm>
            <a:prstGeom prst="rect">
              <a:avLst/>
            </a:prstGeom>
            <a:solidFill>
              <a:srgbClr val="4BACC6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205867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lang="en-US" sz="2000" dirty="0" smtClean="0">
                <a:latin typeface="Calibri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System Controller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lang="en-US" sz="2000" dirty="0" smtClean="0">
                  <a:latin typeface="Calibri" pitchFamily="34" charset="0"/>
                </a:rPr>
                <a:t>(SC)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cxnSp>
          <p:nvCxnSpPr>
            <p:cNvPr id="2054" name="AutoShape 6"/>
            <p:cNvCxnSpPr>
              <a:cxnSpLocks noChangeShapeType="1"/>
            </p:cNvCxnSpPr>
            <p:nvPr/>
          </p:nvCxnSpPr>
          <p:spPr bwMode="auto">
            <a:xfrm>
              <a:off x="3021881" y="3294301"/>
              <a:ext cx="2952750" cy="0"/>
            </a:xfrm>
            <a:prstGeom prst="straightConnector1">
              <a:avLst/>
            </a:prstGeom>
            <a:noFill/>
            <a:ln w="6350">
              <a:solidFill>
                <a:srgbClr val="0000FF"/>
              </a:solidFill>
              <a:round/>
              <a:headEnd/>
              <a:tailEnd type="triangle" w="med" len="med"/>
            </a:ln>
          </p:spPr>
        </p:cxnSp>
        <p:cxnSp>
          <p:nvCxnSpPr>
            <p:cNvPr id="2055" name="AutoShape 7"/>
            <p:cNvCxnSpPr>
              <a:cxnSpLocks noChangeShapeType="1"/>
            </p:cNvCxnSpPr>
            <p:nvPr/>
          </p:nvCxnSpPr>
          <p:spPr bwMode="auto">
            <a:xfrm>
              <a:off x="2977431" y="4731847"/>
              <a:ext cx="3010535" cy="0"/>
            </a:xfrm>
            <a:prstGeom prst="straightConnector1">
              <a:avLst/>
            </a:prstGeom>
            <a:noFill/>
            <a:ln w="6350">
              <a:solidFill>
                <a:srgbClr val="0000FF"/>
              </a:solidFill>
              <a:round/>
              <a:headEnd/>
              <a:tailEnd type="triangle" w="med" len="med"/>
            </a:ln>
          </p:spPr>
        </p:cxnSp>
        <p:cxnSp>
          <p:nvCxnSpPr>
            <p:cNvPr id="2056" name="AutoShape 8"/>
            <p:cNvCxnSpPr>
              <a:cxnSpLocks noChangeShapeType="1"/>
            </p:cNvCxnSpPr>
            <p:nvPr/>
          </p:nvCxnSpPr>
          <p:spPr bwMode="auto">
            <a:xfrm>
              <a:off x="5526321" y="3838065"/>
              <a:ext cx="461645" cy="0"/>
            </a:xfrm>
            <a:prstGeom prst="straightConnector1">
              <a:avLst/>
            </a:prstGeom>
            <a:noFill/>
            <a:ln w="31750">
              <a:solidFill>
                <a:srgbClr val="9BBB59"/>
              </a:solidFill>
              <a:round/>
              <a:headEnd type="triangle" w="med" len="med"/>
              <a:tailEnd type="triangle" w="med" len="med"/>
            </a:ln>
            <a:effectLst/>
          </p:spPr>
        </p:cxnSp>
        <p:cxnSp>
          <p:nvCxnSpPr>
            <p:cNvPr id="2057" name="AutoShape 9"/>
            <p:cNvCxnSpPr>
              <a:cxnSpLocks noChangeShapeType="1"/>
            </p:cNvCxnSpPr>
            <p:nvPr/>
          </p:nvCxnSpPr>
          <p:spPr bwMode="auto">
            <a:xfrm>
              <a:off x="5535211" y="5279423"/>
              <a:ext cx="461645" cy="0"/>
            </a:xfrm>
            <a:prstGeom prst="straightConnector1">
              <a:avLst/>
            </a:prstGeom>
            <a:noFill/>
            <a:ln w="31750">
              <a:solidFill>
                <a:srgbClr val="9BBB59"/>
              </a:solidFill>
              <a:round/>
              <a:headEnd type="triangle" w="med" len="med"/>
              <a:tailEnd type="triangle" w="med" len="med"/>
            </a:ln>
            <a:effectLst/>
          </p:spPr>
        </p:cxnSp>
        <p:cxnSp>
          <p:nvCxnSpPr>
            <p:cNvPr id="2058" name="AutoShape 10"/>
            <p:cNvCxnSpPr>
              <a:cxnSpLocks noChangeShapeType="1"/>
            </p:cNvCxnSpPr>
            <p:nvPr/>
          </p:nvCxnSpPr>
          <p:spPr bwMode="auto">
            <a:xfrm>
              <a:off x="3012991" y="3760566"/>
              <a:ext cx="1469390" cy="0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</p:spPr>
        </p:cxnSp>
        <p:cxnSp>
          <p:nvCxnSpPr>
            <p:cNvPr id="2059" name="AutoShape 11"/>
            <p:cNvCxnSpPr>
              <a:cxnSpLocks noChangeShapeType="1"/>
            </p:cNvCxnSpPr>
            <p:nvPr/>
          </p:nvCxnSpPr>
          <p:spPr bwMode="auto">
            <a:xfrm>
              <a:off x="3014261" y="3806303"/>
              <a:ext cx="1468120" cy="0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</p:spPr>
        </p:cxnSp>
        <p:cxnSp>
          <p:nvCxnSpPr>
            <p:cNvPr id="2060" name="AutoShape 12"/>
            <p:cNvCxnSpPr>
              <a:cxnSpLocks noChangeShapeType="1"/>
            </p:cNvCxnSpPr>
            <p:nvPr/>
          </p:nvCxnSpPr>
          <p:spPr bwMode="auto">
            <a:xfrm>
              <a:off x="3005371" y="3850770"/>
              <a:ext cx="1477010" cy="0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</p:spPr>
        </p:cxnSp>
        <p:cxnSp>
          <p:nvCxnSpPr>
            <p:cNvPr id="2061" name="AutoShape 13"/>
            <p:cNvCxnSpPr>
              <a:cxnSpLocks noChangeShapeType="1"/>
            </p:cNvCxnSpPr>
            <p:nvPr/>
          </p:nvCxnSpPr>
          <p:spPr bwMode="auto">
            <a:xfrm>
              <a:off x="3014261" y="5202559"/>
              <a:ext cx="1469390" cy="0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</p:spPr>
        </p:cxnSp>
        <p:cxnSp>
          <p:nvCxnSpPr>
            <p:cNvPr id="2062" name="AutoShape 14"/>
            <p:cNvCxnSpPr>
              <a:cxnSpLocks noChangeShapeType="1"/>
            </p:cNvCxnSpPr>
            <p:nvPr/>
          </p:nvCxnSpPr>
          <p:spPr bwMode="auto">
            <a:xfrm>
              <a:off x="3015531" y="5248296"/>
              <a:ext cx="1468120" cy="0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</p:spPr>
        </p:cxnSp>
        <p:cxnSp>
          <p:nvCxnSpPr>
            <p:cNvPr id="2063" name="AutoShape 15"/>
            <p:cNvCxnSpPr>
              <a:cxnSpLocks noChangeShapeType="1"/>
            </p:cNvCxnSpPr>
            <p:nvPr/>
          </p:nvCxnSpPr>
          <p:spPr bwMode="auto">
            <a:xfrm>
              <a:off x="3006641" y="5292763"/>
              <a:ext cx="1477010" cy="0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</p:spPr>
        </p:cxnSp>
        <p:sp>
          <p:nvSpPr>
            <p:cNvPr id="2052" name="Text Box 4"/>
            <p:cNvSpPr txBox="1">
              <a:spLocks noChangeArrowheads="1"/>
            </p:cNvSpPr>
            <p:nvPr/>
          </p:nvSpPr>
          <p:spPr bwMode="auto">
            <a:xfrm>
              <a:off x="4482381" y="3500784"/>
              <a:ext cx="1043940" cy="649546"/>
            </a:xfrm>
            <a:prstGeom prst="rect">
              <a:avLst/>
            </a:prstGeom>
            <a:solidFill>
              <a:srgbClr val="4BACC6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205867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Motor  Controller 1</a:t>
              </a:r>
              <a:b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</a:b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(MC)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cxnSp>
        <p:nvCxnSpPr>
          <p:cNvPr id="33" name="AutoShape 30"/>
          <p:cNvCxnSpPr>
            <a:cxnSpLocks noChangeShapeType="1"/>
          </p:cNvCxnSpPr>
          <p:nvPr/>
        </p:nvCxnSpPr>
        <p:spPr bwMode="auto">
          <a:xfrm rot="16200000" flipH="1">
            <a:off x="5413885" y="4163093"/>
            <a:ext cx="1693803" cy="3982"/>
          </a:xfrm>
          <a:prstGeom prst="straightConnector1">
            <a:avLst/>
          </a:prstGeom>
          <a:noFill/>
          <a:ln w="31750">
            <a:solidFill>
              <a:srgbClr val="9BBB59"/>
            </a:solidFill>
            <a:round/>
            <a:headEnd type="none" w="med" len="med"/>
            <a:tailEnd type="none" w="med" len="med"/>
          </a:ln>
          <a:effectLst/>
        </p:spPr>
      </p:cxnSp>
      <p:sp>
        <p:nvSpPr>
          <p:cNvPr id="35" name="TextBox 34"/>
          <p:cNvSpPr txBox="1"/>
          <p:nvPr/>
        </p:nvSpPr>
        <p:spPr>
          <a:xfrm>
            <a:off x="7220309" y="2148017"/>
            <a:ext cx="10727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CAN Bus 1</a:t>
            </a:r>
            <a:endParaRPr lang="en-US" sz="1400" dirty="0"/>
          </a:p>
        </p:txBody>
      </p:sp>
      <p:sp>
        <p:nvSpPr>
          <p:cNvPr id="36" name="TextBox 35"/>
          <p:cNvSpPr txBox="1"/>
          <p:nvPr/>
        </p:nvSpPr>
        <p:spPr>
          <a:xfrm>
            <a:off x="5233358" y="3818667"/>
            <a:ext cx="10727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CAN Bus 2</a:t>
            </a:r>
            <a:endParaRPr lang="en-US" sz="1400" dirty="0"/>
          </a:p>
        </p:txBody>
      </p:sp>
      <p:sp>
        <p:nvSpPr>
          <p:cNvPr id="37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4F81BD"/>
                </a:solidFill>
              </a:rPr>
              <a:t>Dual CAC System: Physical Architecture</a:t>
            </a:r>
            <a:endParaRPr lang="en-US" sz="2000" dirty="0"/>
          </a:p>
        </p:txBody>
      </p:sp>
      <p:sp>
        <p:nvSpPr>
          <p:cNvPr id="34" name="Text Box 4"/>
          <p:cNvSpPr txBox="1">
            <a:spLocks noChangeArrowheads="1"/>
          </p:cNvSpPr>
          <p:nvPr/>
        </p:nvSpPr>
        <p:spPr bwMode="auto">
          <a:xfrm>
            <a:off x="4844499" y="4566219"/>
            <a:ext cx="1152032" cy="753407"/>
          </a:xfrm>
          <a:prstGeom prst="rect">
            <a:avLst/>
          </a:prstGeom>
          <a:solidFill>
            <a:srgbClr val="4BACC6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Motor  Controller 2</a:t>
            </a:r>
            <a:b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</a:b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(MC)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485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4F81BD"/>
                </a:solidFill>
              </a:rPr>
              <a:t>Dual </a:t>
            </a:r>
            <a:r>
              <a:rPr lang="en-US" sz="2400" dirty="0" err="1" smtClean="0">
                <a:solidFill>
                  <a:srgbClr val="4F81BD"/>
                </a:solidFill>
              </a:rPr>
              <a:t>CAC</a:t>
            </a:r>
            <a:r>
              <a:rPr lang="en-US" sz="2400" dirty="0" smtClean="0">
                <a:solidFill>
                  <a:srgbClr val="4F81BD"/>
                </a:solidFill>
              </a:rPr>
              <a:t> System: Control functions</a:t>
            </a:r>
            <a:endParaRPr lang="en-US" sz="2400" dirty="0">
              <a:solidFill>
                <a:srgbClr val="4F81BD"/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B03201C1-F0AC-2A43-98B8-8A6829C1D151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5396" t="15932" r="2390" b="8768"/>
          <a:stretch>
            <a:fillRect/>
          </a:stretch>
        </p:blipFill>
        <p:spPr bwMode="auto">
          <a:xfrm>
            <a:off x="367473" y="684418"/>
            <a:ext cx="7758598" cy="3178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 t="4409" r="4469" b="15335"/>
          <a:stretch>
            <a:fillRect/>
          </a:stretch>
        </p:blipFill>
        <p:spPr bwMode="auto">
          <a:xfrm>
            <a:off x="3863193" y="3999494"/>
            <a:ext cx="3366425" cy="132588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/>
          <a:srcRect t="4409" r="4469" b="15335"/>
          <a:stretch>
            <a:fillRect/>
          </a:stretch>
        </p:blipFill>
        <p:spPr bwMode="auto">
          <a:xfrm>
            <a:off x="3878443" y="5372100"/>
            <a:ext cx="3366425" cy="132588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5931389" y="3972752"/>
            <a:ext cx="13195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0000FF"/>
                </a:solidFill>
              </a:rPr>
              <a:t>CAC1 PI Control</a:t>
            </a:r>
            <a:endParaRPr lang="en-US" sz="1200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23783" y="5354846"/>
            <a:ext cx="13195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0000FF"/>
                </a:solidFill>
              </a:rPr>
              <a:t>CAC2 PI Control</a:t>
            </a:r>
            <a:endParaRPr lang="en-US" sz="1200" dirty="0">
              <a:solidFill>
                <a:srgbClr val="0000FF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510744" y="5734552"/>
            <a:ext cx="684352" cy="5195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0000FF"/>
                </a:solidFill>
              </a:rPr>
              <a:t>Motor </a:t>
            </a:r>
            <a:r>
              <a:rPr lang="en-US" sz="1200" dirty="0" err="1" smtClean="0">
                <a:solidFill>
                  <a:srgbClr val="0000FF"/>
                </a:solidFill>
              </a:rPr>
              <a:t>Contr</a:t>
            </a:r>
            <a:r>
              <a:rPr lang="en-US" sz="1200" dirty="0" smtClean="0">
                <a:solidFill>
                  <a:srgbClr val="0000FF"/>
                </a:solidFill>
              </a:rPr>
              <a:t> 2</a:t>
            </a:r>
            <a:endParaRPr lang="en-US" sz="1200" dirty="0">
              <a:solidFill>
                <a:srgbClr val="0000FF"/>
              </a:solidFill>
            </a:endParaRPr>
          </a:p>
        </p:txBody>
      </p:sp>
      <p:cxnSp>
        <p:nvCxnSpPr>
          <p:cNvPr id="17" name="Elbow Connector 16"/>
          <p:cNvCxnSpPr/>
          <p:nvPr/>
        </p:nvCxnSpPr>
        <p:spPr>
          <a:xfrm flipV="1">
            <a:off x="3105519" y="4270075"/>
            <a:ext cx="974785" cy="172529"/>
          </a:xfrm>
          <a:prstGeom prst="bentConnector3">
            <a:avLst>
              <a:gd name="adj1" fmla="val 28761"/>
            </a:avLst>
          </a:prstGeom>
          <a:ln w="19050">
            <a:solidFill>
              <a:srgbClr val="000000"/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Elbow Connector 18"/>
          <p:cNvCxnSpPr/>
          <p:nvPr/>
        </p:nvCxnSpPr>
        <p:spPr>
          <a:xfrm>
            <a:off x="3036508" y="4597879"/>
            <a:ext cx="1069671" cy="1026545"/>
          </a:xfrm>
          <a:prstGeom prst="bentConnector3">
            <a:avLst>
              <a:gd name="adj1" fmla="val 32258"/>
            </a:avLst>
          </a:prstGeom>
          <a:ln w="19050">
            <a:solidFill>
              <a:srgbClr val="000000"/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endCxn id="14" idx="1"/>
          </p:cNvCxnSpPr>
          <p:nvPr/>
        </p:nvCxnSpPr>
        <p:spPr>
          <a:xfrm>
            <a:off x="7056407" y="4649638"/>
            <a:ext cx="428456" cy="13370"/>
          </a:xfrm>
          <a:prstGeom prst="line">
            <a:avLst/>
          </a:prstGeom>
          <a:ln w="19050">
            <a:solidFill>
              <a:srgbClr val="0000FF"/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V="1">
            <a:off x="7065035" y="6011604"/>
            <a:ext cx="454336" cy="1006"/>
          </a:xfrm>
          <a:prstGeom prst="line">
            <a:avLst/>
          </a:prstGeom>
          <a:ln w="19050">
            <a:solidFill>
              <a:srgbClr val="0000FF"/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419558" y="829861"/>
            <a:ext cx="19575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0000FF"/>
                </a:solidFill>
              </a:rPr>
              <a:t>Supervisory Mode Control</a:t>
            </a:r>
            <a:endParaRPr lang="en-US" sz="1200" dirty="0">
              <a:solidFill>
                <a:srgbClr val="0000FF"/>
              </a:solidFill>
            </a:endParaRPr>
          </a:p>
        </p:txBody>
      </p:sp>
      <p:cxnSp>
        <p:nvCxnSpPr>
          <p:cNvPr id="30" name="Straight Arrow Connector 29"/>
          <p:cNvCxnSpPr>
            <a:endCxn id="13" idx="0"/>
          </p:cNvCxnSpPr>
          <p:nvPr/>
        </p:nvCxnSpPr>
        <p:spPr>
          <a:xfrm rot="5400000">
            <a:off x="2171271" y="4078569"/>
            <a:ext cx="492567" cy="12939"/>
          </a:xfrm>
          <a:prstGeom prst="straightConnector1">
            <a:avLst/>
          </a:prstGeom>
          <a:ln w="1905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Freeform 49"/>
          <p:cNvSpPr/>
          <p:nvPr/>
        </p:nvSpPr>
        <p:spPr>
          <a:xfrm>
            <a:off x="767751" y="4425351"/>
            <a:ext cx="3321170" cy="1069675"/>
          </a:xfrm>
          <a:custGeom>
            <a:avLst/>
            <a:gdLst>
              <a:gd name="connsiteX0" fmla="*/ 3536830 w 3536830"/>
              <a:gd name="connsiteY0" fmla="*/ 0 h 1078301"/>
              <a:gd name="connsiteX1" fmla="*/ 3114136 w 3536830"/>
              <a:gd name="connsiteY1" fmla="*/ 0 h 1078301"/>
              <a:gd name="connsiteX2" fmla="*/ 3114136 w 3536830"/>
              <a:gd name="connsiteY2" fmla="*/ 1078301 h 1078301"/>
              <a:gd name="connsiteX3" fmla="*/ 0 w 3536830"/>
              <a:gd name="connsiteY3" fmla="*/ 1078301 h 1078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6830" h="1078301">
                <a:moveTo>
                  <a:pt x="3536830" y="0"/>
                </a:moveTo>
                <a:lnTo>
                  <a:pt x="3114136" y="0"/>
                </a:lnTo>
                <a:lnTo>
                  <a:pt x="3114136" y="1078301"/>
                </a:lnTo>
                <a:lnTo>
                  <a:pt x="0" y="1078301"/>
                </a:lnTo>
              </a:path>
            </a:pathLst>
          </a:custGeom>
          <a:ln w="19050">
            <a:solidFill>
              <a:srgbClr val="0000FF"/>
            </a:solidFill>
            <a:headEnd type="triangl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2" name="Straight Connector 51"/>
          <p:cNvCxnSpPr/>
          <p:nvPr/>
        </p:nvCxnSpPr>
        <p:spPr>
          <a:xfrm rot="10800000" flipV="1">
            <a:off x="750498" y="5762444"/>
            <a:ext cx="3364302" cy="8627"/>
          </a:xfrm>
          <a:prstGeom prst="line">
            <a:avLst/>
          </a:prstGeom>
          <a:ln w="19050">
            <a:solidFill>
              <a:srgbClr val="0000FF"/>
            </a:solidFill>
            <a:headEnd type="triangl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20770" y="5270740"/>
            <a:ext cx="715992" cy="759124"/>
          </a:xfrm>
          <a:prstGeom prst="rect">
            <a:avLst/>
          </a:prstGeom>
          <a:solidFill>
            <a:srgbClr val="FFFF66"/>
          </a:solidFill>
          <a:ln w="19050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Plant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888521" y="5495024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feedback</a:t>
            </a:r>
            <a:endParaRPr lang="en-US" sz="1200" dirty="0"/>
          </a:p>
        </p:txBody>
      </p:sp>
      <p:sp>
        <p:nvSpPr>
          <p:cNvPr id="55" name="Rectangle 54"/>
          <p:cNvSpPr/>
          <p:nvPr/>
        </p:nvSpPr>
        <p:spPr>
          <a:xfrm>
            <a:off x="146648" y="4364965"/>
            <a:ext cx="888521" cy="741872"/>
          </a:xfrm>
          <a:prstGeom prst="rect">
            <a:avLst/>
          </a:prstGeom>
          <a:solidFill>
            <a:schemeClr val="accent3">
              <a:lumMod val="75000"/>
            </a:schemeClr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Aircraft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742537" y="4331322"/>
            <a:ext cx="1337093" cy="8704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000000"/>
                </a:solidFill>
              </a:rPr>
              <a:t>Set Point Selection </a:t>
            </a:r>
            <a:endParaRPr lang="en-US" sz="1200" dirty="0">
              <a:solidFill>
                <a:srgbClr val="000000"/>
              </a:solidFill>
            </a:endParaRPr>
          </a:p>
        </p:txBody>
      </p:sp>
      <p:cxnSp>
        <p:nvCxnSpPr>
          <p:cNvPr id="57" name="Straight Arrow Connector 56"/>
          <p:cNvCxnSpPr/>
          <p:nvPr/>
        </p:nvCxnSpPr>
        <p:spPr>
          <a:xfrm rot="5400000" flipH="1" flipV="1">
            <a:off x="785004" y="3968152"/>
            <a:ext cx="517585" cy="258792"/>
          </a:xfrm>
          <a:prstGeom prst="straightConnector1">
            <a:avLst/>
          </a:prstGeom>
          <a:ln w="1905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>
            <a:stCxn id="55" idx="3"/>
            <a:endCxn id="13" idx="1"/>
          </p:cNvCxnSpPr>
          <p:nvPr/>
        </p:nvCxnSpPr>
        <p:spPr>
          <a:xfrm>
            <a:off x="1035169" y="4735901"/>
            <a:ext cx="707368" cy="30625"/>
          </a:xfrm>
          <a:prstGeom prst="straightConnector1">
            <a:avLst/>
          </a:prstGeom>
          <a:ln w="1905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0" name="Rectangle 79"/>
          <p:cNvSpPr/>
          <p:nvPr/>
        </p:nvSpPr>
        <p:spPr>
          <a:xfrm rot="16200000">
            <a:off x="7933428" y="5069452"/>
            <a:ext cx="1685027" cy="391068"/>
          </a:xfrm>
          <a:prstGeom prst="rect">
            <a:avLst/>
          </a:prstGeom>
          <a:solidFill>
            <a:srgbClr val="FFFF66"/>
          </a:solidFill>
          <a:ln w="19050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Plant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250166" y="3950897"/>
            <a:ext cx="85151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 smtClean="0"/>
              <a:t>ECS_Start</a:t>
            </a:r>
            <a:endParaRPr lang="en-US" sz="1100" dirty="0"/>
          </a:p>
        </p:txBody>
      </p:sp>
      <p:sp>
        <p:nvSpPr>
          <p:cNvPr id="83" name="TextBox 82"/>
          <p:cNvSpPr txBox="1"/>
          <p:nvPr/>
        </p:nvSpPr>
        <p:spPr>
          <a:xfrm>
            <a:off x="1032295" y="4456980"/>
            <a:ext cx="65594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Altitude</a:t>
            </a:r>
            <a:endParaRPr lang="en-US" sz="1100" dirty="0"/>
          </a:p>
        </p:txBody>
      </p:sp>
      <p:cxnSp>
        <p:nvCxnSpPr>
          <p:cNvPr id="86" name="Straight Connector 85"/>
          <p:cNvCxnSpPr/>
          <p:nvPr/>
        </p:nvCxnSpPr>
        <p:spPr>
          <a:xfrm>
            <a:off x="8149086" y="4672641"/>
            <a:ext cx="428456" cy="13370"/>
          </a:xfrm>
          <a:prstGeom prst="line">
            <a:avLst/>
          </a:prstGeom>
          <a:ln w="19050">
            <a:solidFill>
              <a:srgbClr val="0000FF"/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 flipV="1">
            <a:off x="8192218" y="5969479"/>
            <a:ext cx="391065" cy="5752"/>
          </a:xfrm>
          <a:prstGeom prst="line">
            <a:avLst/>
          </a:prstGeom>
          <a:ln w="19050">
            <a:solidFill>
              <a:srgbClr val="0000FF"/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2383766" y="3936520"/>
            <a:ext cx="90762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err="1" smtClean="0"/>
              <a:t>ADS_Mode</a:t>
            </a:r>
            <a:endParaRPr lang="en-US" sz="1050" dirty="0"/>
          </a:p>
        </p:txBody>
      </p:sp>
      <p:cxnSp>
        <p:nvCxnSpPr>
          <p:cNvPr id="92" name="Straight Arrow Connector 91"/>
          <p:cNvCxnSpPr/>
          <p:nvPr/>
        </p:nvCxnSpPr>
        <p:spPr>
          <a:xfrm rot="5400000" flipH="1" flipV="1">
            <a:off x="7328140" y="4119113"/>
            <a:ext cx="577970" cy="1588"/>
          </a:xfrm>
          <a:prstGeom prst="straightConnector1">
            <a:avLst/>
          </a:prstGeom>
          <a:ln w="3175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/>
          <p:nvPr/>
        </p:nvCxnSpPr>
        <p:spPr>
          <a:xfrm rot="5400000" flipH="1" flipV="1">
            <a:off x="7042674" y="4774725"/>
            <a:ext cx="1881355" cy="9417"/>
          </a:xfrm>
          <a:prstGeom prst="straightConnector1">
            <a:avLst/>
          </a:prstGeom>
          <a:ln w="3175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7484863" y="4417586"/>
            <a:ext cx="658473" cy="49084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0000FF"/>
                </a:solidFill>
              </a:rPr>
              <a:t>Motor </a:t>
            </a:r>
          </a:p>
          <a:p>
            <a:pPr algn="ctr"/>
            <a:r>
              <a:rPr lang="en-US" sz="1200" dirty="0" err="1" smtClean="0">
                <a:solidFill>
                  <a:srgbClr val="0000FF"/>
                </a:solidFill>
              </a:rPr>
              <a:t>Contr</a:t>
            </a:r>
            <a:r>
              <a:rPr lang="en-US" sz="1200" dirty="0" smtClean="0">
                <a:solidFill>
                  <a:srgbClr val="0000FF"/>
                </a:solidFill>
              </a:rPr>
              <a:t> 1</a:t>
            </a:r>
            <a:endParaRPr lang="en-US" sz="1200" dirty="0">
              <a:solidFill>
                <a:srgbClr val="0000FF"/>
              </a:solidFill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7660257" y="3985403"/>
            <a:ext cx="7761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/>
              <a:t>Fail, RPM</a:t>
            </a:r>
            <a:endParaRPr lang="en-US" sz="105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806" y="266011"/>
            <a:ext cx="8229600" cy="734653"/>
          </a:xfrm>
        </p:spPr>
        <p:txBody>
          <a:bodyPr/>
          <a:lstStyle/>
          <a:p>
            <a:r>
              <a:rPr lang="en-US" sz="2400" dirty="0" smtClean="0">
                <a:solidFill>
                  <a:srgbClr val="4F81BD"/>
                </a:solidFill>
              </a:rPr>
              <a:t>Component Failures, Detection, Relationships</a:t>
            </a:r>
            <a:endParaRPr lang="en-US" sz="2400" dirty="0">
              <a:solidFill>
                <a:srgbClr val="4F81BD"/>
              </a:solidFill>
            </a:endParaRPr>
          </a:p>
        </p:txBody>
      </p:sp>
      <p:graphicFrame>
        <p:nvGraphicFramePr>
          <p:cNvPr id="3" name="Content Placeholder 3"/>
          <p:cNvGraphicFramePr>
            <a:graphicFrameLocks/>
          </p:cNvGraphicFramePr>
          <p:nvPr/>
        </p:nvGraphicFramePr>
        <p:xfrm>
          <a:off x="215660" y="935966"/>
          <a:ext cx="8686801" cy="57383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2589"/>
                <a:gridCol w="1214175"/>
                <a:gridCol w="1244353"/>
                <a:gridCol w="4925684"/>
              </a:tblGrid>
              <a:tr h="605135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Component</a:t>
                      </a:r>
                      <a:endParaRPr lang="en-US" sz="1600" dirty="0"/>
                    </a:p>
                  </a:txBody>
                  <a:tcPr>
                    <a:solidFill>
                      <a:srgbClr val="17458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Failure</a:t>
                      </a:r>
                      <a:r>
                        <a:rPr lang="en-US" sz="1600" baseline="0" dirty="0" smtClean="0"/>
                        <a:t> Type</a:t>
                      </a:r>
                      <a:endParaRPr lang="en-US" sz="1600" dirty="0"/>
                    </a:p>
                  </a:txBody>
                  <a:tcPr>
                    <a:solidFill>
                      <a:srgbClr val="17458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Detection</a:t>
                      </a:r>
                      <a:endParaRPr lang="en-US" sz="1600" dirty="0"/>
                    </a:p>
                  </a:txBody>
                  <a:tcPr>
                    <a:solidFill>
                      <a:srgbClr val="17458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Effects, Mitigation, Relationships</a:t>
                      </a:r>
                      <a:endParaRPr lang="en-US" sz="1600" dirty="0"/>
                    </a:p>
                  </a:txBody>
                  <a:tcPr>
                    <a:solidFill>
                      <a:srgbClr val="174587"/>
                    </a:solidFill>
                  </a:tcPr>
                </a:tc>
              </a:tr>
              <a:tr h="605135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CAN Bus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Message</a:t>
                      </a:r>
                      <a:r>
                        <a:rPr lang="en-US" sz="1600" baseline="0" dirty="0" smtClean="0"/>
                        <a:t> loss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aseline="0" dirty="0" smtClean="0"/>
                        <a:t>SC detects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If message loss to one </a:t>
                      </a:r>
                      <a:r>
                        <a:rPr lang="en-US" sz="1600" dirty="0" err="1" smtClean="0"/>
                        <a:t>CAC</a:t>
                      </a:r>
                      <a:r>
                        <a:rPr lang="en-US" sz="1600" baseline="0" dirty="0" smtClean="0"/>
                        <a:t> then shut that down. If both </a:t>
                      </a:r>
                      <a:r>
                        <a:rPr lang="en-US" sz="1600" baseline="0" dirty="0" err="1" smtClean="0"/>
                        <a:t>CACs</a:t>
                      </a:r>
                      <a:r>
                        <a:rPr lang="en-US" sz="1600" baseline="0" dirty="0" smtClean="0"/>
                        <a:t> unreachable then system fail. CAN Bus failures are temporary =&gt; bring back online within flight.</a:t>
                      </a:r>
                      <a:endParaRPr lang="en-US" sz="1600" dirty="0"/>
                    </a:p>
                  </a:txBody>
                  <a:tcPr/>
                </a:tc>
              </a:tr>
              <a:tr h="859929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Motor Controller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Overheating (Temp sensor)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MC</a:t>
                      </a:r>
                      <a:r>
                        <a:rPr lang="en-US" sz="1600" baseline="0" dirty="0" smtClean="0"/>
                        <a:t> detects,</a:t>
                      </a:r>
                    </a:p>
                    <a:p>
                      <a:r>
                        <a:rPr lang="en-US" sz="1600" baseline="0" dirty="0" smtClean="0"/>
                        <a:t>notifies SC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Cooling system design tradeoff</a:t>
                      </a:r>
                      <a:r>
                        <a:rPr lang="en-US" sz="1600" baseline="0" dirty="0" smtClean="0"/>
                        <a:t> – single cooling control (weighted average of temp) vs. independent controls.</a:t>
                      </a:r>
                    </a:p>
                    <a:p>
                      <a:r>
                        <a:rPr lang="en-US" sz="1600" baseline="0" dirty="0" smtClean="0"/>
                        <a:t>Increased load on cooling system =&gt; increased probability of other failures</a:t>
                      </a:r>
                      <a:endParaRPr lang="en-US" sz="1600" dirty="0"/>
                    </a:p>
                  </a:txBody>
                  <a:tcPr/>
                </a:tc>
              </a:tr>
              <a:tr h="605135"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Contactor failure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MC</a:t>
                      </a:r>
                      <a:r>
                        <a:rPr lang="en-US" sz="1600" baseline="0" dirty="0" smtClean="0"/>
                        <a:t> detects,</a:t>
                      </a:r>
                    </a:p>
                    <a:p>
                      <a:r>
                        <a:rPr lang="en-US" sz="1600" baseline="0" dirty="0" smtClean="0"/>
                        <a:t>notifies SC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Motor</a:t>
                      </a:r>
                      <a:r>
                        <a:rPr lang="en-US" sz="1600" baseline="0" dirty="0" smtClean="0"/>
                        <a:t> shutdown, increase load (flow) of other </a:t>
                      </a:r>
                      <a:r>
                        <a:rPr lang="en-US" sz="1600" baseline="0" dirty="0" err="1" smtClean="0"/>
                        <a:t>CAC</a:t>
                      </a:r>
                      <a:r>
                        <a:rPr lang="en-US" sz="1600" baseline="0" dirty="0" smtClean="0"/>
                        <a:t> =&gt; increased probability of other </a:t>
                      </a:r>
                      <a:r>
                        <a:rPr lang="en-US" sz="1600" baseline="0" dirty="0" err="1" smtClean="0"/>
                        <a:t>CAC</a:t>
                      </a:r>
                      <a:r>
                        <a:rPr lang="en-US" sz="1600" baseline="0" dirty="0" smtClean="0"/>
                        <a:t> failure with time</a:t>
                      </a:r>
                      <a:endParaRPr lang="en-US" sz="1600" dirty="0"/>
                    </a:p>
                  </a:txBody>
                  <a:tcPr/>
                </a:tc>
              </a:tr>
              <a:tr h="605135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Motor 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Overheating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MC</a:t>
                      </a:r>
                      <a:r>
                        <a:rPr lang="en-US" sz="1600" baseline="0" dirty="0" smtClean="0"/>
                        <a:t> detects,</a:t>
                      </a:r>
                    </a:p>
                    <a:p>
                      <a:r>
                        <a:rPr lang="en-US" sz="1600" baseline="0" dirty="0" smtClean="0"/>
                        <a:t>notifies SC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Similar to above.</a:t>
                      </a:r>
                      <a:endParaRPr lang="en-US" sz="1600" dirty="0"/>
                    </a:p>
                  </a:txBody>
                  <a:tcPr/>
                </a:tc>
              </a:tr>
              <a:tr h="605135"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Stalling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MC</a:t>
                      </a:r>
                      <a:r>
                        <a:rPr lang="en-US" sz="1600" baseline="0" dirty="0" smtClean="0"/>
                        <a:t> detects,</a:t>
                      </a:r>
                    </a:p>
                    <a:p>
                      <a:r>
                        <a:rPr lang="en-US" sz="1600" baseline="0" dirty="0" smtClean="0"/>
                        <a:t>notifies SC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Temporary motor</a:t>
                      </a:r>
                      <a:r>
                        <a:rPr lang="en-US" sz="1600" baseline="0" dirty="0" smtClean="0"/>
                        <a:t> shutdown, attempt to bring back on line within flight.</a:t>
                      </a:r>
                      <a:endParaRPr lang="en-US" sz="1600" dirty="0"/>
                    </a:p>
                  </a:txBody>
                  <a:tcPr/>
                </a:tc>
              </a:tr>
              <a:tr h="605135"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Turbomach</a:t>
                      </a:r>
                      <a:r>
                        <a:rPr lang="en-US" sz="1600" dirty="0" smtClean="0"/>
                        <a:t>./ Compressor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Overheating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MC</a:t>
                      </a:r>
                      <a:r>
                        <a:rPr lang="en-US" sz="1600" baseline="0" dirty="0" smtClean="0"/>
                        <a:t> detects,</a:t>
                      </a:r>
                    </a:p>
                    <a:p>
                      <a:r>
                        <a:rPr lang="en-US" sz="1600" baseline="0" dirty="0" smtClean="0"/>
                        <a:t>notifies SC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Similar to above.</a:t>
                      </a:r>
                    </a:p>
                  </a:txBody>
                  <a:tcPr/>
                </a:tc>
              </a:tr>
              <a:tr h="387499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Flow Sensor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Reading outside range limits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SC detects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Control</a:t>
                      </a:r>
                      <a:r>
                        <a:rPr lang="en-US" sz="1600" baseline="0" dirty="0" smtClean="0"/>
                        <a:t> design tradeoff – use other flow sensor and apply same speed to both </a:t>
                      </a:r>
                      <a:r>
                        <a:rPr lang="en-US" sz="1600" baseline="0" dirty="0" err="1" smtClean="0"/>
                        <a:t>CACs</a:t>
                      </a:r>
                      <a:r>
                        <a:rPr lang="en-US" sz="1600" baseline="0" dirty="0" smtClean="0"/>
                        <a:t> vs. accommodate for changes in flow from the two </a:t>
                      </a:r>
                      <a:r>
                        <a:rPr lang="en-US" sz="1600" baseline="0" dirty="0" err="1" smtClean="0"/>
                        <a:t>CACs</a:t>
                      </a:r>
                      <a:r>
                        <a:rPr lang="en-US" sz="1600" baseline="0" dirty="0" smtClean="0"/>
                        <a:t> (also, manufacturing artifacts)</a:t>
                      </a:r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3577" y="197001"/>
            <a:ext cx="8229600" cy="1143000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0070C0"/>
                </a:solidFill>
              </a:rPr>
              <a:t>Aircraft Level Network / Compositional Aspects of Verification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9070" y="988115"/>
            <a:ext cx="8623389" cy="4981364"/>
          </a:xfrm>
        </p:spPr>
        <p:txBody>
          <a:bodyPr>
            <a:noAutofit/>
          </a:bodyPr>
          <a:lstStyle/>
          <a:p>
            <a:r>
              <a:rPr lang="en-US" dirty="0" smtClean="0"/>
              <a:t>Mixed mode </a:t>
            </a:r>
            <a:r>
              <a:rPr lang="en-US" dirty="0" err="1" smtClean="0"/>
              <a:t>TTEthernet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en-US" dirty="0" smtClean="0"/>
              <a:t>    </a:t>
            </a:r>
            <a:r>
              <a:rPr lang="en-US" sz="1800" dirty="0" smtClean="0"/>
              <a:t>Mix of Rate Constrained (RC), Time Triggered(</a:t>
            </a:r>
            <a:r>
              <a:rPr lang="en-US" sz="1800" dirty="0" err="1" smtClean="0"/>
              <a:t>TT</a:t>
            </a:r>
            <a:r>
              <a:rPr lang="en-US" sz="1800" dirty="0" smtClean="0"/>
              <a:t>) traffic combined with physical aspects</a:t>
            </a:r>
            <a:endParaRPr lang="en-US" dirty="0" smtClean="0"/>
          </a:p>
          <a:p>
            <a:pPr lvl="1"/>
            <a:r>
              <a:rPr lang="en-US" dirty="0" smtClean="0"/>
              <a:t>Hierarchy of buses (aircraft network and SC network etc.) </a:t>
            </a:r>
            <a:r>
              <a:rPr lang="en-US" dirty="0" err="1" smtClean="0"/>
              <a:t>vs</a:t>
            </a:r>
            <a:r>
              <a:rPr lang="en-US" dirty="0" smtClean="0"/>
              <a:t> single network</a:t>
            </a:r>
          </a:p>
          <a:p>
            <a:pPr lvl="2"/>
            <a:r>
              <a:rPr lang="en-US" dirty="0" smtClean="0"/>
              <a:t>Put all traffic on one network, but assign different priorities to traffic classes</a:t>
            </a:r>
          </a:p>
          <a:p>
            <a:pPr lvl="2"/>
            <a:r>
              <a:rPr lang="en-US" dirty="0" smtClean="0"/>
              <a:t>Fault tolerance alternatives: serial redundancy to control failure, use of self-checking pair</a:t>
            </a:r>
          </a:p>
          <a:p>
            <a:pPr lvl="2"/>
            <a:r>
              <a:rPr lang="en-US" dirty="0" smtClean="0"/>
              <a:t>Compare benefits/shortcomings of single </a:t>
            </a:r>
            <a:r>
              <a:rPr lang="en-US" dirty="0" err="1" smtClean="0"/>
              <a:t>vs</a:t>
            </a:r>
            <a:r>
              <a:rPr lang="en-US" dirty="0" smtClean="0"/>
              <a:t> multiple network architectures </a:t>
            </a:r>
          </a:p>
          <a:p>
            <a:pPr lvl="1"/>
            <a:r>
              <a:rPr lang="en-US" dirty="0" smtClean="0"/>
              <a:t>Replace CAN Bus with </a:t>
            </a:r>
            <a:r>
              <a:rPr lang="en-US" dirty="0" err="1" smtClean="0"/>
              <a:t>TTEthernet</a:t>
            </a:r>
            <a:r>
              <a:rPr lang="en-US" dirty="0" smtClean="0"/>
              <a:t>, prove that </a:t>
            </a:r>
            <a:r>
              <a:rPr lang="en-US" dirty="0" err="1" smtClean="0"/>
              <a:t>TTEthernet</a:t>
            </a:r>
            <a:r>
              <a:rPr lang="en-US" dirty="0" smtClean="0"/>
              <a:t> satisfies </a:t>
            </a:r>
            <a:r>
              <a:rPr lang="en-US" dirty="0" err="1" smtClean="0"/>
              <a:t>CANBus</a:t>
            </a:r>
            <a:r>
              <a:rPr lang="en-US" dirty="0" smtClean="0"/>
              <a:t> guarantees; then compose with other applications</a:t>
            </a:r>
          </a:p>
          <a:p>
            <a:pPr lvl="2"/>
            <a:r>
              <a:rPr lang="en-US" dirty="0" smtClean="0"/>
              <a:t>Physical distribution of component (e.g., redundant components or sensors) is linked to communication delay</a:t>
            </a:r>
          </a:p>
          <a:p>
            <a:r>
              <a:rPr lang="en-US" dirty="0" smtClean="0"/>
              <a:t>Verification to Enable Design Trade-off and Composition</a:t>
            </a:r>
          </a:p>
          <a:p>
            <a:pPr lvl="1"/>
            <a:r>
              <a:rPr lang="en-US" dirty="0" smtClean="0"/>
              <a:t>Design (control/physical) choices to mitigate impact of failures</a:t>
            </a:r>
          </a:p>
          <a:p>
            <a:pPr lvl="2"/>
            <a:r>
              <a:rPr lang="en-US" dirty="0" smtClean="0"/>
              <a:t>Temporal aspects of conditional failures/probabilities</a:t>
            </a:r>
          </a:p>
          <a:p>
            <a:pPr lvl="1"/>
            <a:r>
              <a:rPr lang="en-US" dirty="0" smtClean="0"/>
              <a:t>Verify that variations of component designs meet certain properties when composed</a:t>
            </a:r>
          </a:p>
          <a:p>
            <a:pPr lvl="2"/>
            <a:r>
              <a:rPr lang="en-US" dirty="0" smtClean="0"/>
              <a:t>“optimal” designs and compositions that are verifiable</a:t>
            </a:r>
          </a:p>
          <a:p>
            <a:pPr lvl="1"/>
            <a:r>
              <a:rPr lang="en-US" dirty="0" smtClean="0"/>
              <a:t>Effect of thermal/cooling coupling at the aircraft level</a:t>
            </a:r>
          </a:p>
          <a:p>
            <a:pPr lvl="2"/>
            <a:r>
              <a:rPr lang="en-US" dirty="0" smtClean="0"/>
              <a:t>E.g.: </a:t>
            </a:r>
            <a:r>
              <a:rPr lang="en-US" dirty="0" err="1" smtClean="0"/>
              <a:t>Discretized</a:t>
            </a:r>
            <a:r>
              <a:rPr lang="en-US" dirty="0" smtClean="0"/>
              <a:t> models (e.g., temperature = {very hot, hot, …} &amp; conditional probabilities about dependent failures relative to temperature)</a:t>
            </a:r>
          </a:p>
          <a:p>
            <a:pPr lvl="1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59&quot;/&gt;&lt;/object&gt;&lt;object type=&quot;3&quot; unique_id=&quot;10005&quot;&gt;&lt;property id=&quot;20148&quot; value=&quot;5&quot;/&gt;&lt;property id=&quot;20300&quot; value=&quot;Slide 2 - &amp;quot;An Overview of SRI International&amp;#x0D;&amp;#x0A;We are a community of innovation&amp;quot;&quot;/&gt;&lt;property id=&quot;20307&quot; value=&quot;260&quot;/&gt;&lt;/object&gt;&lt;object type=&quot;3&quot; unique_id=&quot;10006&quot;&gt;&lt;property id=&quot;20148&quot; value=&quot;5&quot;/&gt;&lt;property id=&quot;20300&quot; value=&quot;Slide 3 - &amp;quot;A Period of Great Change…&amp;#x0D;&amp;#x0A;Tremendous opportunities for innovation&amp;quot;&quot;/&gt;&lt;property id=&quot;20307&quot; value=&quot;261&quot;/&gt;&lt;/object&gt;&lt;object type=&quot;3&quot; unique_id=&quot;10007&quot;&gt;&lt;property id=&quot;20148&quot; value=&quot;5&quot;/&gt;&lt;property id=&quot;20300&quot; value=&quot;Slide 4 - &amp;quot;… and the Challenges Are Increasing&amp;#x0D;&amp;#x0A;Keeping up with accelerating rates of change&amp;quot;&quot;/&gt;&lt;property id=&quot;20307&quot; value=&quot;262&quot;/&gt;&lt;/object&gt;&lt;object type=&quot;3&quot; unique_id=&quot;10008&quot;&gt;&lt;property id=&quot;20148&quot; value=&quot;5&quot;/&gt;&lt;property id=&quot;20300&quot; value=&quot;Slide 5 - &amp;quot;Essential Ingredients for Innovation &amp;#x0D;&amp;#x0A;SRI provides you with all three&amp;quot;&quot;/&gt;&lt;property id=&quot;20307&quot; value=&quot;263&quot;/&gt;&lt;/object&gt;&lt;object type=&quot;3&quot; unique_id=&quot;10009&quot;&gt;&lt;property id=&quot;20148&quot; value=&quot;5&quot;/&gt;&lt;property id=&quot;20300&quot; value=&quot;Slide 6 - &amp;quot;SRI International Profile&amp;#x0D;&amp;#x0A;&amp;quot;&quot;/&gt;&lt;property id=&quot;20307&quot; value=&quot;264&quot;/&gt;&lt;/object&gt;&lt;object type=&quot;3&quot; unique_id=&quot;10010&quot;&gt;&lt;property id=&quot;20148&quot; value=&quot;5&quot;/&gt;&lt;property id=&quot;20300&quot; value=&quot;Slide 7 - &amp;quot;Who We Are&amp;#x0D;&amp;#x0A;SRI is a world-leading independent R&amp;amp;D organization&amp;quot;&quot;/&gt;&lt;property id=&quot;20307&quot; value=&quot;265&quot;/&gt;&lt;/object&gt;&lt;object type=&quot;3&quot; unique_id=&quot;10011&quot;&gt;&lt;property id=&quot;20148&quot; value=&quot;5&quot;/&gt;&lt;property id=&quot;20300&quot; value=&quot;Slide 8 - &amp;quot;Our Mission &amp;#x0D;&amp;#x0A;Dedicated to client success and lasting value&amp;quot;&quot;/&gt;&lt;property id=&quot;20307&quot; value=&quot;266&quot;/&gt;&lt;/object&gt;&lt;object type=&quot;3&quot; unique_id=&quot;10012&quot;&gt;&lt;property id=&quot;20148&quot; value=&quot;5&quot;/&gt;&lt;property id=&quot;20300&quot; value=&quot;Slide 9 - &amp;quot;What We Do&amp;#x0D;&amp;#x0A;We create solutions that address your needs&amp;quot;&quot;/&gt;&lt;property id=&quot;20307&quot; value=&quot;267&quot;/&gt;&lt;/object&gt;&lt;object type=&quot;3&quot; unique_id=&quot;10013&quot;&gt;&lt;property id=&quot;20148&quot; value=&quot;5&quot;/&gt;&lt;property id=&quot;20300&quot; value=&quot;Slide 10 - &amp;quot;Our Focus Areas&amp;#x0D;&amp;#x0A;Multidisciplinary teams leverage core technology and research areas&amp;quot;&quot;/&gt;&lt;property id=&quot;20307&quot; value=&quot;268&quot;/&gt;&lt;/object&gt;&lt;object type=&quot;3&quot; unique_id=&quot;10014&quot;&gt;&lt;property id=&quot;20148&quot; value=&quot;5&quot;/&gt;&lt;property id=&quot;20300&quot; value=&quot;Slide 11 - &amp;quot;Clients throughout the World&amp;#x0D;&amp;#x0A;Providing value from Silicon Valley to our clients worldwide  &amp;quot;&quot;/&gt;&lt;property id=&quot;20307&quot; value=&quot;269&quot;/&gt;&lt;/object&gt;&lt;object type=&quot;3&quot; unique_id=&quot;10018&quot;&gt;&lt;property id=&quot;20148&quot; value=&quot;5&quot;/&gt;&lt;property id=&quot;20300&quot; value=&quot;Slide 15 - &amp;quot;SRI and Sarnoff Technology Spin-off Ventures&amp;#x0D;&amp;#x0A;Growth opportunities that bring innovations to market&amp;quot;&quot;/&gt;&lt;property id=&quot;20307&quot; value=&quot;273&quot;/&gt;&lt;/object&gt;&lt;object type=&quot;3&quot; unique_id=&quot;10019&quot;&gt;&lt;property id=&quot;20148&quot; value=&quot;5&quot;/&gt;&lt;property id=&quot;20300&quot; value=&quot;Slide 16 - &amp;quot;Senior Management Team&amp;#x0D;&amp;#x0A;Leaders of customer-centric teams&amp;quot;&quot;/&gt;&lt;property id=&quot;20307&quot; value=&quot;274&quot;/&gt;&lt;/object&gt;&lt;object type=&quot;3&quot; unique_id=&quot;10020&quot;&gt;&lt;property id=&quot;20148&quot; value=&quot;5&quot;/&gt;&lt;property id=&quot;20300&quot; value=&quot;Slide 17 - &amp;quot;Distinguished Innovations&amp;#x0D;&amp;#x0A;&amp;quot;&quot;/&gt;&lt;property id=&quot;20307&quot; value=&quot;275&quot;/&gt;&lt;/object&gt;&lt;object type=&quot;3&quot; unique_id=&quot;10021&quot;&gt;&lt;property id=&quot;20148&quot; value=&quot;5&quot;/&gt;&lt;property id=&quot;20300&quot; value=&quot;Slide 18 - &amp;quot;SRI Innovations Have Changed the World&amp;#x0D;&amp;#x0A;More than 60 years of contributions to government, industry, and society&amp;quot;&quot;/&gt;&lt;property id=&quot;20307&quot; value=&quot;276&quot;/&gt;&lt;/object&gt;&lt;object type=&quot;3&quot; unique_id=&quot;10022&quot;&gt;&lt;property id=&quot;20148&quot; value=&quot;5&quot;/&gt;&lt;property id=&quot;20300&quot; value=&quot;Slide 19 - &amp;quot;Computing&amp;#x0D;&amp;#x0A;SRI invented the foundations of personal computing&amp;quot;&quot;/&gt;&lt;property id=&quot;20307&quot; value=&quot;277&quot;/&gt;&lt;/object&gt;&lt;object type=&quot;3&quot; unique_id=&quot;10023&quot;&gt;&lt;property id=&quot;20148&quot; value=&quot;5&quot;/&gt;&lt;property id=&quot;20300&quot; value=&quot;Slide 20 - &amp;quot;Intelligent Robotics&amp;#x0D;&amp;#x0A;SRI has pioneered robotics for more than 40 years&amp;quot;&quot;/&gt;&lt;property id=&quot;20307&quot; value=&quot;278&quot;/&gt;&lt;/object&gt;&lt;object type=&quot;3&quot; unique_id=&quot;10024&quot;&gt;&lt;property id=&quot;20148&quot; value=&quot;5&quot;/&gt;&lt;property id=&quot;20300&quot; value=&quot;Slide 21 - &amp;quot;Internet and Networks&amp;#x0D;&amp;#x0A;SRI was there “before the beginning”&amp;quot;&quot;/&gt;&lt;property id=&quot;20307&quot; value=&quot;279&quot;/&gt;&lt;/object&gt;&lt;object type=&quot;3&quot; unique_id=&quot;10025&quot;&gt;&lt;property id=&quot;20148&quot; value=&quot;5&quot;/&gt;&lt;property id=&quot;20300&quot; value=&quot;Slide 22 - &amp;quot;Wireless Communications&amp;#x0D;&amp;#x0A;SRI made possible a new way to communicate&amp;quot;&quot;/&gt;&lt;property id=&quot;20307&quot; value=&quot;280&quot;/&gt;&lt;/object&gt;&lt;object type=&quot;3&quot; unique_id=&quot;10027&quot;&gt;&lt;property id=&quot;20148&quot; value=&quot;5&quot;/&gt;&lt;property id=&quot;20300&quot; value=&quot;Slide 23 - &amp;quot;National Defense&amp;#x0D;&amp;#x0A;SRI has helped our nation meet mission-critical needs for decades&amp;quot;&quot;/&gt;&lt;property id=&quot;20307&quot; value=&quot;282&quot;/&gt;&lt;/object&gt;&lt;object type=&quot;3&quot; unique_id=&quot;10028&quot;&gt;&lt;property id=&quot;20148&quot; value=&quot;5&quot;/&gt;&lt;property id=&quot;20300&quot; value=&quot;Slide 24 - &amp;quot;Penetrating Radars&amp;#x0D;&amp;#x0A;SRI technology pinpoints concealed items of interest &amp;quot;&quot;/&gt;&lt;property id=&quot;20307&quot; value=&quot;283&quot;/&gt;&lt;/object&gt;&lt;object type=&quot;3&quot; unique_id=&quot;10029&quot;&gt;&lt;property id=&quot;20148&quot; value=&quot;5&quot;/&gt;&lt;property id=&quot;20300&quot; value=&quot;Slide 25 - &amp;quot;Aerospace&amp;#x0D;&amp;#x0A;SRI innovations take flight&amp;quot;&quot;/&gt;&lt;property id=&quot;20307&quot; value=&quot;284&quot;/&gt;&lt;/object&gt;&lt;object type=&quot;3&quot; unique_id=&quot;10030&quot;&gt;&lt;property id=&quot;20148&quot; value=&quot;5&quot;/&gt;&lt;property id=&quot;20300&quot; value=&quot;Slide 26 - &amp;quot;Satellite Communications&amp;#x0D;&amp;#x0A;SRI designs, deploys, and operates complex systems &amp;quot;&quot;/&gt;&lt;property id=&quot;20307&quot; value=&quot;285&quot;/&gt;&lt;/object&gt;&lt;object type=&quot;3&quot; unique_id=&quot;10031&quot;&gt;&lt;property id=&quot;20148&quot; value=&quot;5&quot;/&gt;&lt;property id=&quot;20300&quot; value=&quot;Slide 27 - &amp;quot;Banking&amp;#x0D;&amp;#x0A;SRI revolutionized how money is moved and used&amp;quot;&quot;/&gt;&lt;property id=&quot;20307&quot; value=&quot;286&quot;/&gt;&lt;/object&gt;&lt;object type=&quot;3&quot; unique_id=&quot;10032&quot;&gt;&lt;property id=&quot;20148&quot; value=&quot;5&quot;/&gt;&lt;property id=&quot;20300&quot; value=&quot;Slide 28 - &amp;quot;Automation&amp;#x0D;&amp;#x0A;SRI technologies speed delivery of vital information&amp;quot;&quot;/&gt;&lt;property id=&quot;20307&quot; value=&quot;287&quot;/&gt;&lt;/object&gt;&lt;object type=&quot;3&quot; unique_id=&quot;10033&quot;&gt;&lt;property id=&quot;20148&quot; value=&quot;5&quot;/&gt;&lt;property id=&quot;20300&quot; value=&quot;Slide 29 - &amp;quot;Natural Language Speech Recognition&amp;#x0D;&amp;#x0A;SRI innovations give voice to customer transactions &amp;quot;&quot;/&gt;&lt;property id=&quot;20307&quot; value=&quot;288&quot;/&gt;&lt;/object&gt;&lt;object type=&quot;3&quot; unique_id=&quot;10034&quot;&gt;&lt;property id=&quot;20148&quot; value=&quot;5&quot;/&gt;&lt;property id=&quot;20300&quot; value=&quot;Slide 30 - &amp;quot;Energy and Environment&amp;#x0D;&amp;#x0A;SRI is developing and licensing technologies for a sustainable future&amp;quot;&quot;/&gt;&lt;property id=&quot;20307&quot; value=&quot;289&quot;/&gt;&lt;/object&gt;&lt;object type=&quot;3&quot; unique_id=&quot;10035&quot;&gt;&lt;property id=&quot;20148&quot; value=&quot;5&quot;/&gt;&lt;property id=&quot;20300&quot; value=&quot;Slide 31 - &amp;quot;Artificial Muscle&amp;#x0D;&amp;#x0A;“Shape-shifting plastics” offer advanced automation, power generation&amp;quot;&quot;/&gt;&lt;property id=&quot;20307&quot; value=&quot;290&quot;/&gt;&lt;/object&gt;&lt;object type=&quot;3&quot; unique_id=&quot;10036&quot;&gt;&lt;property id=&quot;20148&quot; value=&quot;5&quot;/&gt;&lt;property id=&quot;20300&quot; value=&quot;Slide 32 - &amp;quot;Drug Discovery&amp;#x0D;&amp;#x0A;SRI helps save lives through new drugs for cancer and infectious disease&amp;quot;&quot;/&gt;&lt;property id=&quot;20307&quot; value=&quot;291&quot;/&gt;&lt;/object&gt;&lt;object type=&quot;3&quot; unique_id=&quot;10037&quot;&gt;&lt;property id=&quot;20148&quot; value=&quot;5&quot;/&gt;&lt;property id=&quot;20300&quot; value=&quot;Slide 33 - &amp;quot;Medical Systems&amp;#x0D;&amp;#x0A;SRI innovations help patients recover faster, with fewer complications&amp;quot;&quot;/&gt;&lt;property id=&quot;20307&quot; value=&quot;292&quot;/&gt;&lt;/object&gt;&lt;object type=&quot;3&quot; unique_id=&quot;10038&quot;&gt;&lt;property id=&quot;20148&quot; value=&quot;5&quot;/&gt;&lt;property id=&quot;20300&quot; value=&quot;Slide 34 - &amp;quot;Education&amp;#x0D;&amp;#x0A;SRI helps improve how teachers teach and students learn&amp;quot;&quot;/&gt;&lt;property id=&quot;20307&quot; value=&quot;293&quot;/&gt;&lt;/object&gt;&lt;object type=&quot;3&quot; unique_id=&quot;10039&quot;&gt;&lt;property id=&quot;20148&quot; value=&quot;5&quot;/&gt;&lt;property id=&quot;20300&quot; value=&quot;Slide 35 - &amp;quot;Economic Development&amp;#x0D;&amp;#x0A;SRI helps enhance competitiveness around the globe&amp;quot;&quot;/&gt;&lt;property id=&quot;20307&quot; value=&quot;294&quot;/&gt;&lt;/object&gt;&lt;object type=&quot;3&quot; unique_id=&quot;10040&quot;&gt;&lt;property id=&quot;20148&quot; value=&quot;5&quot;/&gt;&lt;property id=&quot;20300&quot; value=&quot;Slide 36 - &amp;quot;Tourism&amp;#x0D;&amp;#x0A;SRI puts new destinations on the map&amp;quot;&quot;/&gt;&lt;property id=&quot;20307&quot; value=&quot;295&quot;/&gt;&lt;/object&gt;&lt;object type=&quot;3&quot; unique_id=&quot;10041&quot;&gt;&lt;property id=&quot;20148&quot; value=&quot;5&quot;/&gt;&lt;property id=&quot;20300&quot; value=&quot;Slide 37 - &amp;quot;Entertainment &amp;#x0D;&amp;#x0A;SRI and Sarnoff have changed how we see movies and television&amp;quot;&quot;/&gt;&lt;property id=&quot;20307&quot; value=&quot;296&quot;/&gt;&lt;/object&gt;&lt;object type=&quot;3&quot; unique_id=&quot;10042&quot;&gt;&lt;property id=&quot;20148&quot; value=&quot;5&quot;/&gt;&lt;property id=&quot;20300&quot; value=&quot;Slide 38 - &amp;quot;Capabilities Matched to Market Needs&amp;quot;&quot;/&gt;&lt;property id=&quot;20307&quot; value=&quot;297&quot;/&gt;&lt;/object&gt;&lt;object type=&quot;3&quot; unique_id=&quot;10043&quot;&gt;&lt;property id=&quot;20148&quot; value=&quot;5&quot;/&gt;&lt;property id=&quot;20300&quot; value=&quot;Slide 39 - &amp;quot;Deep Technical Capabilities &amp;#x0D;&amp;#x0A;SRI applies interdisciplinary skills to provide solutions to your needs&amp;quot;&quot;/&gt;&lt;property id=&quot;20307&quot; value=&quot;298&quot;/&gt;&lt;/object&gt;&lt;object type=&quot;3&quot; unique_id=&quot;10044&quot;&gt;&lt;property id=&quot;20148&quot; value=&quot;5&quot;/&gt;&lt;property id=&quot;20300&quot; value=&quot;Slide 40 - &amp;quot;Information and Computing &amp;#x0D;&amp;#x0A;Pioneering next-generation, disruptive technologies&amp;quot;&quot;/&gt;&lt;property id=&quot;20307&quot; value=&quot;299&quot;/&gt;&lt;/object&gt;&lt;object type=&quot;3&quot; unique_id=&quot;10045&quot;&gt;&lt;property id=&quot;20148&quot; value=&quot;5&quot;/&gt;&lt;property id=&quot;20300&quot; value=&quot;Slide 41 - &amp;quot;Networks and Communication&amp;#x0D;&amp;#x0A;Operationally effective systems for government and commercial clients&amp;quot;&quot;/&gt;&lt;property id=&quot;20307&quot; value=&quot;300&quot;/&gt;&lt;/object&gt;&lt;object type=&quot;3&quot; unique_id=&quot;10046&quot;&gt;&lt;property id=&quot;20148&quot; value=&quot;5&quot;/&gt;&lt;property id=&quot;20300&quot; value=&quot;Slide 42 - &amp;quot;Automation and Robotics&amp;#x0D;&amp;#x0A;From the world’s first reasoning robot to the latest advances&amp;quot;&quot;/&gt;&lt;property id=&quot;20307&quot; value=&quot;301&quot;/&gt;&lt;/object&gt;&lt;object type=&quot;3&quot; unique_id=&quot;10047&quot;&gt;&lt;property id=&quot;20148&quot; value=&quot;5&quot;/&gt;&lt;property id=&quot;20300&quot; value=&quot;Slide 43 - &amp;quot;Intelligence Systems &amp;#x0D;&amp;#x0A;From field support to end-to-end, secure information management systems&amp;quot;&quot;/&gt;&lt;property id=&quot;20307&quot; value=&quot;302&quot;/&gt;&lt;/object&gt;&lt;object type=&quot;3&quot; unique_id=&quot;10048&quot;&gt;&lt;property id=&quot;20148&quot; value=&quot;5&quot;/&gt;&lt;property id=&quot;20300&quot; value=&quot;Slide 44 - &amp;quot;Data Collection and Measurement&amp;#x0D;&amp;#x0A;State-of-the-art sensing and information processing&amp;quot;&quot;/&gt;&lt;property id=&quot;20307&quot; value=&quot;303&quot;/&gt;&lt;/object&gt;&lt;object type=&quot;3&quot; unique_id=&quot;10049&quot;&gt;&lt;property id=&quot;20148&quot; value=&quot;5&quot;/&gt;&lt;property id=&quot;20300&quot; value=&quot;Slide 45 - &amp;quot;Homeland Security &amp;#x0D;&amp;#x0A;SRI contributes to our nation’s preparedness&amp;quot;&quot;/&gt;&lt;property id=&quot;20307&quot; value=&quot;304&quot;/&gt;&lt;/object&gt;&lt;object type=&quot;3&quot; unique_id=&quot;10050&quot;&gt;&lt;property id=&quot;20148&quot; value=&quot;5&quot;/&gt;&lt;property id=&quot;20300&quot; value=&quot;Slide 46 - &amp;quot;Automotive&amp;#x0D;&amp;#x0A;Improving safety, comfort, cost, and environmental impact&amp;quot;&quot;/&gt;&lt;property id=&quot;20307&quot; value=&quot;305&quot;/&gt;&lt;/object&gt;&lt;object type=&quot;3&quot; unique_id=&quot;10051&quot;&gt;&lt;property id=&quot;20148&quot; value=&quot;5&quot;/&gt;&lt;property id=&quot;20300&quot; value=&quot;Slide 47 - &amp;quot;Energy and Environment&amp;#x0D;&amp;#x0A;From basic research to pilot tests and commercialization&amp;quot;&quot;/&gt;&lt;property id=&quot;20307&quot; value=&quot;306&quot;/&gt;&lt;/object&gt;&lt;object type=&quot;3&quot; unique_id=&quot;10052&quot;&gt;&lt;property id=&quot;20148&quot; value=&quot;5&quot;/&gt;&lt;property id=&quot;20300&quot; value=&quot;Slide 48 - &amp;quot;Marine Science and Technology&amp;#x0D;&amp;#x0A;Taking SRI’s capabilities to the water&amp;quot;&quot;/&gt;&lt;property id=&quot;20307&quot; value=&quot;307&quot;/&gt;&lt;/object&gt;&lt;object type=&quot;3&quot; unique_id=&quot;10053&quot;&gt;&lt;property id=&quot;20148&quot; value=&quot;5&quot;/&gt;&lt;property id=&quot;20300&quot; value=&quot;Slide 49 - &amp;quot;Advanced Materials and Structures&amp;#x0D;&amp;#x0A;From basic research to pilot tests and commercialization&amp;quot;&quot;/&gt;&lt;property id=&quot;20307&quot; value=&quot;308&quot;/&gt;&lt;/object&gt;&lt;object type=&quot;3&quot; unique_id=&quot;10054&quot;&gt;&lt;property id=&quot;20148&quot; value=&quot;5&quot;/&gt;&lt;property id=&quot;20300&quot; value=&quot;Slide 50 - &amp;quot;Medical and Surgical Devices&amp;#x0D;&amp;#x0A;Advancing new ideas from initial design to working prototype&amp;quot;&quot;/&gt;&lt;property id=&quot;20307&quot; value=&quot;309&quot;/&gt;&lt;/object&gt;&lt;object type=&quot;3&quot; unique_id=&quot;10055&quot;&gt;&lt;property id=&quot;20148&quot; value=&quot;5&quot;/&gt;&lt;property id=&quot;20300&quot; value=&quot;Slide 51 - &amp;quot;Computational Biology&amp;#x0D;&amp;#x0A;Opportunities for drug discovery, agriculture, and biotech&amp;quot;&quot;/&gt;&lt;property id=&quot;20307&quot; value=&quot;310&quot;/&gt;&lt;/object&gt;&lt;object type=&quot;3&quot; unique_id=&quot;10056&quot;&gt;&lt;property id=&quot;20148&quot; value=&quot;5&quot;/&gt;&lt;property id=&quot;20300&quot; value=&quot;Slide 52 - &amp;quot;Biosciences &amp;#x0D;&amp;#x0A;Complete drug discovery and preclinical development services&amp;quot;&quot;/&gt;&lt;property id=&quot;20307&quot; value=&quot;311&quot;/&gt;&lt;/object&gt;&lt;object type=&quot;3&quot; unique_id=&quot;10057&quot;&gt;&lt;property id=&quot;20148&quot; value=&quot;5&quot;/&gt;&lt;property id=&quot;20300&quot; value=&quot;Slide 53 - &amp;quot;Product Development&amp;#x0D;&amp;#x0A;From technology concepts to working product prototypes&amp;quot;&quot;/&gt;&lt;property id=&quot;20307&quot; value=&quot;312&quot;/&gt;&lt;/object&gt;&lt;object type=&quot;3&quot; unique_id=&quot;10058&quot;&gt;&lt;property id=&quot;20148&quot; value=&quot;5&quot;/&gt;&lt;property id=&quot;20300&quot; value=&quot;Slide 54 - &amp;quot;Public Policy&amp;#x0D;&amp;#x0A;Addressing challenges caused by technological, social, and economic change&amp;quot;&quot;/&gt;&lt;property id=&quot;20307&quot; value=&quot;313&quot;/&gt;&lt;/object&gt;&lt;object type=&quot;3&quot; unique_id=&quot;10059&quot;&gt;&lt;property id=&quot;20148&quot; value=&quot;5&quot;/&gt;&lt;property id=&quot;20300&quot; value=&quot;Slide 55 - &amp;quot;Sarnoff Corporation, an SRI Subsidiary &amp;#x0D;&amp;#x0A;Complementary capabilities to meet client needs&amp;quot;&quot;/&gt;&lt;property id=&quot;20307&quot; value=&quot;314&quot;/&gt;&lt;/object&gt;&lt;object type=&quot;3&quot; unique_id=&quot;10060&quot;&gt;&lt;property id=&quot;20148&quot; value=&quot;5&quot;/&gt;&lt;property id=&quot;20300&quot; value=&quot;Slide 56 - &amp;quot;SRI’s Value Creation Process™&amp;quot;&quot;/&gt;&lt;property id=&quot;20307&quot; value=&quot;315&quot;/&gt;&lt;/object&gt;&lt;object type=&quot;3&quot; unique_id=&quot;10061&quot;&gt;&lt;property id=&quot;20148&quot; value=&quot;5&quot;/&gt;&lt;property id=&quot;20300&quot; value=&quot;Slide 57 - &amp;quot;The Innovation Life Cycle&amp;#x0D;&amp;#x0A;Creation and delivery of new products and services in the marketplace&amp;quot;&quot;/&gt;&lt;property id=&quot;20307&quot; value=&quot;316&quot;/&gt;&lt;/object&gt;&lt;object type=&quot;3&quot; unique_id=&quot;10062&quot;&gt;&lt;property id=&quot;20148&quot; value=&quot;5&quot;/&gt;&lt;property id=&quot;20300&quot; value=&quot;Slide 58 - &amp;quot;SRI’s Process for Creating Customer Value&amp;#x0D;&amp;#x0A;Rigorously applying SRI’s Five Disciplines of Innovation™&amp;quot;&quot;/&gt;&lt;property id=&quot;20307&quot; value=&quot;317&quot;/&gt;&lt;/object&gt;&lt;object type=&quot;3&quot; unique_id=&quot;10063&quot;&gt;&lt;property id=&quot;20148&quot; value=&quot;5&quot;/&gt;&lt;property id=&quot;20300&quot; value=&quot;Slide 59 - &amp;quot;SRI’s “NABC” Approach&amp;#x0D;&amp;#x0A;Used to develop a quantitative value proposition—the first step in value creation&amp;quot;&quot;/&gt;&lt;property id=&quot;20307&quot; value=&quot;318&quot;/&gt;&lt;/object&gt;&lt;object type=&quot;3&quot; unique_id=&quot;10064&quot;&gt;&lt;property id=&quot;20148&quot; value=&quot;5&quot;/&gt;&lt;property id=&quot;20300&quot; value=&quot;Slide 60 - &amp;quot;SRI’s Model &amp;#x0D;&amp;#x0A;We have a vested interest in your success&amp;quot;&quot;/&gt;&lt;property id=&quot;20307&quot; value=&quot;319&quot;/&gt;&lt;/object&gt;&lt;object type=&quot;3&quot; unique_id=&quot;10065&quot;&gt;&lt;property id=&quot;20148&quot; value=&quot;5&quot;/&gt;&lt;property id=&quot;20300&quot; value=&quot;Slide 61 - &amp;quot;SRI’s Process for Creating New Ventures&amp;#x0D;&amp;#x0A;Disciplined and milestone-based&amp;quot;&quot;/&gt;&lt;property id=&quot;20307&quot; value=&quot;320&quot;/&gt;&lt;/object&gt;&lt;object type=&quot;3&quot; unique_id=&quot;10066&quot;&gt;&lt;property id=&quot;20148&quot; value=&quot;5&quot;/&gt;&lt;property id=&quot;20300&quot; value=&quot;Slide 62 - &amp;quot;Innovation Partnership Programs&amp;quot;&quot;/&gt;&lt;property id=&quot;20307&quot; value=&quot;321&quot;/&gt;&lt;/object&gt;&lt;object type=&quot;3&quot; unique_id=&quot;10067&quot;&gt;&lt;property id=&quot;20148&quot; value=&quot;5&quot;/&gt;&lt;property id=&quot;20300&quot; value=&quot;Slide 63 - &amp;quot;SRI Innovation Partnership Programs&amp;#x0D;&amp;#x0A;Helping organizations turn ideas into high-value products and services&amp;quot;&quot;/&gt;&lt;property id=&quot;20307&quot; value=&quot;322&quot;/&gt;&lt;/object&gt;&lt;object type=&quot;3&quot; unique_id=&quot;10068&quot;&gt;&lt;property id=&quot;20148&quot; value=&quot;5&quot;/&gt;&lt;property id=&quot;20300&quot; value=&quot;Slide 64 - &amp;quot;SRI Five Disciplines of Innovation™ Program&amp;#x0D;&amp;#x0A;For an organizational culture that consistently provides compelling va&quot;/&gt;&lt;property id=&quot;20307&quot; value=&quot;323&quot;/&gt;&lt;/object&gt;&lt;object type=&quot;3&quot; unique_id=&quot;10069&quot;&gt;&lt;property id=&quot;20148&quot; value=&quot;5&quot;/&gt;&lt;property id=&quot;20300&quot; value=&quot;Slide 65 - &amp;quot;Technology for Innovative Products Workshop &amp;#x0D;&amp;#x0A;New products and services for growth&amp;quot;&quot;/&gt;&lt;property id=&quot;20307&quot; value=&quot;324&quot;/&gt;&lt;/object&gt;&lt;object type=&quot;3&quot; unique_id=&quot;10070&quot;&gt;&lt;property id=&quot;20148&quot; value=&quot;5&quot;/&gt;&lt;property id=&quot;20300&quot; value=&quot;Slide 66 - &amp;quot;Ways We Can Work Together&amp;#x0D;&amp;#x0A;Flexible working arrangements to meet your needs&amp;quot;&quot;/&gt;&lt;property id=&quot;20307&quot; value=&quot;325&quot;/&gt;&lt;/object&gt;&lt;object type=&quot;3&quot; unique_id=&quot;10072&quot;&gt;&lt;property id=&quot;20148&quot; value=&quot;5&quot;/&gt;&lt;property id=&quot;20300&quot; value=&quot;Slide 67&quot;/&gt;&lt;property id=&quot;20307&quot; value=&quot;258&quot;/&gt;&lt;/object&gt;&lt;object type=&quot;3&quot; unique_id=&quot;98176&quot;&gt;&lt;property id=&quot;20148&quot; value=&quot;5&quot;/&gt;&lt;property id=&quot;20300&quot; value=&quot;Slide 12 - &amp;quot;Representative Clients and Partners&amp;#x0D;&amp;#x0A;SRI delivers innovation to governments&amp;quot;&quot;/&gt;&lt;property id=&quot;20307&quot; value=&quot;326&quot;/&gt;&lt;/object&gt;&lt;object type=&quot;3&quot; unique_id=&quot;98177&quot;&gt;&lt;property id=&quot;20148&quot; value=&quot;5&quot;/&gt;&lt;property id=&quot;20300&quot; value=&quot;Slide 13 - &amp;quot;Representative Clients and Partners&amp;#x0D;&amp;#x0A;SRI delivers innovation to established and start-up businesses&amp;quot;&quot;/&gt;&lt;property id=&quot;20307&quot; value=&quot;327&quot;/&gt;&lt;/object&gt;&lt;object type=&quot;3&quot; unique_id=&quot;98178&quot;&gt;&lt;property id=&quot;20148&quot; value=&quot;5&quot;/&gt;&lt;property id=&quot;20300&quot; value=&quot;Slide 14 - &amp;quot;Representative Clients and Partners&amp;#x0D;&amp;#x0A;SRI delivers innovation to foundations and industry&amp;quot;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Custom 15">
      <a:dk1>
        <a:srgbClr val="4E4E4E"/>
      </a:dk1>
      <a:lt1>
        <a:srgbClr val="FFFFFF"/>
      </a:lt1>
      <a:dk2>
        <a:srgbClr val="4E4E4E"/>
      </a:dk2>
      <a:lt2>
        <a:srgbClr val="FFFFFF"/>
      </a:lt2>
      <a:accent1>
        <a:srgbClr val="0070C0"/>
      </a:accent1>
      <a:accent2>
        <a:srgbClr val="8C92BB"/>
      </a:accent2>
      <a:accent3>
        <a:srgbClr val="CF7646"/>
      </a:accent3>
      <a:accent4>
        <a:srgbClr val="E8A333"/>
      </a:accent4>
      <a:accent5>
        <a:srgbClr val="7030A0"/>
      </a:accent5>
      <a:accent6>
        <a:srgbClr val="2D2D8A"/>
      </a:accent6>
      <a:hlink>
        <a:srgbClr val="004080"/>
      </a:hlink>
      <a:folHlink>
        <a:srgbClr val="7F7F7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16929</TotalTime>
  <Words>2795</Words>
  <Application>Microsoft Macintosh PowerPoint</Application>
  <PresentationFormat>On-screen Show (4:3)</PresentationFormat>
  <Paragraphs>433</Paragraphs>
  <Slides>33</Slides>
  <Notes>4</Notes>
  <HiddenSlides>0</HiddenSlides>
  <MMClips>0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5" baseType="lpstr">
      <vt:lpstr>Office Theme</vt:lpstr>
      <vt:lpstr>Equation</vt:lpstr>
      <vt:lpstr>Slide 1</vt:lpstr>
      <vt:lpstr>Overview</vt:lpstr>
      <vt:lpstr>Military-Relevant Models and Case Studies</vt:lpstr>
      <vt:lpstr>Case Study – “More Electric” Environmental Control System (ECS) </vt:lpstr>
      <vt:lpstr>“More Electric” Environmental Control System (ECS) Architecture</vt:lpstr>
      <vt:lpstr>Dual CAC System: Physical Architecture</vt:lpstr>
      <vt:lpstr>Dual CAC System: Control functions</vt:lpstr>
      <vt:lpstr>Component Failures, Detection, Relationships</vt:lpstr>
      <vt:lpstr>Aircraft Level Network / Compositional Aspects of Verification</vt:lpstr>
      <vt:lpstr>Findings on Compositionality</vt:lpstr>
      <vt:lpstr>Motivation</vt:lpstr>
      <vt:lpstr>PI Controller as a Component</vt:lpstr>
      <vt:lpstr>Assume-Guarantee Reasoning</vt:lpstr>
      <vt:lpstr>Assume-Guarantee Pair for PI Controller</vt:lpstr>
      <vt:lpstr>Discovering and Proving the Compositionality Theorem</vt:lpstr>
      <vt:lpstr>Technical Statement of the Compositionality Theorem for PI Controllers</vt:lpstr>
      <vt:lpstr>Verification Approaches and Tools Overview</vt:lpstr>
      <vt:lpstr>Slide 18</vt:lpstr>
      <vt:lpstr>Slide 19</vt:lpstr>
      <vt:lpstr>Findings on Compositionality</vt:lpstr>
      <vt:lpstr> Fault Analysis in Avionics </vt:lpstr>
      <vt:lpstr>Probabilistic Consistency Engine (PCE) Basics </vt:lpstr>
      <vt:lpstr>Fault Analysis Methodology Using PCE</vt:lpstr>
      <vt:lpstr>New Paradigms in Fault Analysis</vt:lpstr>
      <vt:lpstr>Integration with Vanderbilt META Language and Design Flow</vt:lpstr>
      <vt:lpstr>Integrating HybridSAL</vt:lpstr>
      <vt:lpstr> Translation of MATLAB Simulink/Stateflow Models to Hybrid Automata</vt:lpstr>
      <vt:lpstr>Sources of Probability</vt:lpstr>
      <vt:lpstr>Sources of Probability I</vt:lpstr>
      <vt:lpstr>Sources of Probability II </vt:lpstr>
      <vt:lpstr>Compositionality Challenges</vt:lpstr>
      <vt:lpstr>Compositionality Challenges</vt:lpstr>
      <vt:lpstr>Slide 33</vt:lpstr>
    </vt:vector>
  </TitlesOfParts>
  <Company>SRI International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SRI International</dc:creator>
  <cp:lastModifiedBy>Grit Denker</cp:lastModifiedBy>
  <cp:revision>904</cp:revision>
  <cp:lastPrinted>2010-12-10T21:21:47Z</cp:lastPrinted>
  <dcterms:created xsi:type="dcterms:W3CDTF">2011-01-11T23:57:31Z</dcterms:created>
  <dcterms:modified xsi:type="dcterms:W3CDTF">2011-01-12T00:23:47Z</dcterms:modified>
</cp:coreProperties>
</file>